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59" r:id="rId4"/>
    <p:sldId id="261" r:id="rId5"/>
    <p:sldId id="262" r:id="rId6"/>
    <p:sldId id="263" r:id="rId7"/>
    <p:sldId id="272" r:id="rId8"/>
    <p:sldId id="273" r:id="rId9"/>
    <p:sldId id="274" r:id="rId10"/>
    <p:sldId id="276" r:id="rId11"/>
    <p:sldId id="283" r:id="rId12"/>
    <p:sldId id="264" r:id="rId13"/>
    <p:sldId id="278" r:id="rId14"/>
    <p:sldId id="279" r:id="rId15"/>
    <p:sldId id="281" r:id="rId16"/>
    <p:sldId id="280" r:id="rId17"/>
    <p:sldId id="282" r:id="rId18"/>
    <p:sldId id="27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80C"/>
    <a:srgbClr val="FF5647"/>
    <a:srgbClr val="C0EBD7"/>
    <a:srgbClr val="EAF2FF"/>
    <a:srgbClr val="F98D74"/>
    <a:srgbClr val="9A91F2"/>
    <a:srgbClr val="ABAFB6"/>
    <a:srgbClr val="63C5DE"/>
    <a:srgbClr val="E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C3CC-CEE5-9E1E-6161-5C5F5A1C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17EB6-A483-3C61-1E49-18B53658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91BA-C6DA-54A0-15E1-F45353C8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F36-1A26-AEA6-AD1A-B1BD26EA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6ABE-D38C-81D1-C10C-004A654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6859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C8F2-24EC-1971-5AF6-AC25BEE1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D2414-AC8A-9B22-C88F-AFB33B11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D9AF-8B5C-7185-3AA8-543440CE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550-7B51-5BE2-CC83-6E5C1FF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D98D-3E58-7000-73B4-B657D96E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81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2DCD0-DD73-381C-C51E-12B7722C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37114-7246-24EB-7D69-B5BDE49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D5C7-3259-097E-C635-41E4A15C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F080-1B69-38A0-967B-C708479B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CB47-C0A6-92B7-5C42-889BE20B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338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FC89-4A3D-CF8E-655C-B2D63665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BCEC-BCAB-7B24-60B8-34F0C17C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D8EE-CD9C-5F22-C745-7F89A0DC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A462-284E-C273-3C3D-6AA6CE75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41D5-3BCF-7E13-51AC-3A90450D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304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0C5C-AA51-09C4-27C7-BE96B14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9DA0-1B9A-9300-B054-3DA9B927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54F9-1C7F-B1A0-8DCC-559C2EF9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E7BF-011E-77DB-7DC3-1F25B9A2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4101-E309-12A6-6636-65703583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316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74CB-B2EF-673C-CD49-6757E3ED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1B9E-BDCF-A731-9B0F-82954EF89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26C8-0FB3-CB04-6804-F25CC573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A377-16F5-7433-D633-FB029EE3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FD831-777D-0BFE-61F6-B2A8660C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9832-8382-14D8-152B-6C4D07FC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925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AF38-7FB7-0113-4323-57EA9AC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35AD-C7A3-77FA-9AA5-E105FAD4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E666A-10A6-4373-604F-C6097BEB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891B6-5D32-0897-6928-B7F8D2181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7D51E-9756-F0F8-19E5-A8D59815C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81B94-6C5B-F0B3-F9D2-6AD0B77E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CD076-ECE1-6F80-1480-599B8302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91184-1B95-0089-E3E3-8AC9964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0741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EAF3-BADB-95A5-5AAA-C24880E8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EA8CD-DC78-5D45-A717-D41D7A87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4DEA-07A6-3536-6612-4C123755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E35A6-1638-1F8B-3824-9D2F6C3B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777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F34FC-A9A3-3205-DDFF-89BEA4D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F0192-CD63-7010-C1A5-43CE25B6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5EDFB-311B-7845-6062-0F7E6983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049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7708-B091-C084-FBE8-D9953932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385C-47B2-91CB-EA02-9442EF9A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0D58B-CFEB-CE6A-2758-11A9EC8C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A84A-D7CF-4DD2-7703-84F78511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FE0E-685D-6648-905E-9F136C7D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96285-8CC6-5923-32BC-7A363C47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910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1EF4-9F7A-A05B-48FB-76475C78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C0C92-E8A2-64A7-CC6A-6F9E05CA4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10E89-CCDE-B914-13BE-DCFD927A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0D31-F7F1-3430-9389-51FAA952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967F-97C0-147D-533D-84F75271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8F915-7DAB-9FF0-32F8-E538B71C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521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7F0C-9544-E76C-3E3A-82F2F819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FA66-9597-45B2-FD48-D02877C3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25EE-2E78-6778-E336-9C40D9B02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885D-215A-46EF-AFE9-CD3FD41B280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4030-0EC7-C6AD-462E-B3E14F80A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B63E-F7BA-05AA-37A3-21381B1D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CECF-7677-4729-AF6F-C75BEB1D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pia.com/advice/financial-services-industry-statistics/" TargetMode="External"/><Relationship Id="rId2" Type="http://schemas.openxmlformats.org/officeDocument/2006/relationships/hyperlink" Target="https://selectedfunds.com/document/video/select-banks-today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rporatefinanceinstitute.com/resources/knowledge/other/autocorrelation" TargetMode="External"/><Relationship Id="rId5" Type="http://schemas.openxmlformats.org/officeDocument/2006/relationships/hyperlink" Target="https://www.analyticsvidhya.com/blog/2021/10/evaluation-metric-for-regression-models" TargetMode="External"/><Relationship Id="rId4" Type="http://schemas.openxmlformats.org/officeDocument/2006/relationships/hyperlink" Target="https://online.stat.psu.edu/stat508/lesson/5/5.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1C92007-A876-0620-7AA4-E05B737A3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9DA33CE-FB51-5DBC-FA76-141DD08EC5A8}"/>
              </a:ext>
            </a:extLst>
          </p:cNvPr>
          <p:cNvSpPr txBox="1">
            <a:spLocks/>
          </p:cNvSpPr>
          <p:nvPr/>
        </p:nvSpPr>
        <p:spPr>
          <a:xfrm>
            <a:off x="1449423" y="578698"/>
            <a:ext cx="5184842" cy="4429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31</a:t>
            </a:r>
            <a:r>
              <a:rPr lang="en-US" sz="1800" b="1" baseline="30000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</a:t>
            </a:r>
            <a:r>
              <a:rPr lang="en-US" sz="1800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 Annual Student Research Conference (2023)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2EE77-DB69-123D-7222-95FBAE0BFF5C}"/>
              </a:ext>
            </a:extLst>
          </p:cNvPr>
          <p:cNvSpPr txBox="1">
            <a:spLocks/>
          </p:cNvSpPr>
          <p:nvPr/>
        </p:nvSpPr>
        <p:spPr>
          <a:xfrm>
            <a:off x="0" y="2086582"/>
            <a:ext cx="12192000" cy="28939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4000"/>
              </a:lnSpc>
            </a:pPr>
            <a:r>
              <a:rPr lang="en-US" sz="3000" b="1" dirty="0">
                <a:solidFill>
                  <a:srgbClr val="FFFF00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Analytical Predictive Modeling: </a:t>
            </a:r>
            <a:br>
              <a:rPr lang="en-US" sz="4000" dirty="0">
                <a:solidFill>
                  <a:srgbClr val="F9B80C"/>
                </a:solidFill>
                <a:latin typeface="Congenial" panose="02000503040000020004" pitchFamily="2" charset="0"/>
                <a:ea typeface="Cambria" panose="02040503050406030204" pitchFamily="18" charset="0"/>
              </a:rPr>
            </a:br>
            <a:r>
              <a:rPr lang="en-US" sz="4500" b="1" dirty="0">
                <a:latin typeface="Congenial" panose="02000503040000020004" pitchFamily="2" charset="0"/>
                <a:ea typeface="Cambria" panose="02040503050406030204" pitchFamily="18" charset="0"/>
              </a:rPr>
              <a:t>Impact of </a:t>
            </a:r>
            <a:br>
              <a:rPr lang="en-US" sz="4500" b="1" dirty="0">
                <a:latin typeface="Congenial" panose="02000503040000020004" pitchFamily="2" charset="0"/>
                <a:ea typeface="Cambria" panose="02040503050406030204" pitchFamily="18" charset="0"/>
              </a:rPr>
            </a:br>
            <a:r>
              <a:rPr lang="en-US" sz="4500" b="1" dirty="0">
                <a:latin typeface="Congenial" panose="02000503040000020004" pitchFamily="2" charset="0"/>
                <a:ea typeface="Cambria" panose="02040503050406030204" pitchFamily="18" charset="0"/>
              </a:rPr>
              <a:t>Financial &amp; Economic Indicators </a:t>
            </a:r>
            <a:br>
              <a:rPr lang="en-US" sz="4500" b="1" dirty="0">
                <a:latin typeface="Congenial" panose="02000503040000020004" pitchFamily="2" charset="0"/>
                <a:ea typeface="Cambria" panose="02040503050406030204" pitchFamily="18" charset="0"/>
              </a:rPr>
            </a:br>
            <a:r>
              <a:rPr lang="en-US" sz="4500" b="1" dirty="0">
                <a:latin typeface="Congenial" panose="02000503040000020004" pitchFamily="2" charset="0"/>
                <a:ea typeface="Cambria" panose="02040503050406030204" pitchFamily="18" charset="0"/>
              </a:rPr>
              <a:t>on JPMorgan Chase Stock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697A26-3D4A-9AA5-90C9-0EAF6217FFA2}"/>
              </a:ext>
            </a:extLst>
          </p:cNvPr>
          <p:cNvSpPr txBox="1">
            <a:spLocks/>
          </p:cNvSpPr>
          <p:nvPr/>
        </p:nvSpPr>
        <p:spPr>
          <a:xfrm>
            <a:off x="1961745" y="5243207"/>
            <a:ext cx="8268509" cy="548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Presenter: Thao Pham | Faculty Sponsor: Dr. Emmanuel Thompson</a:t>
            </a:r>
          </a:p>
        </p:txBody>
      </p:sp>
    </p:spTree>
    <p:extLst>
      <p:ext uri="{BB962C8B-B14F-4D97-AF65-F5344CB8AC3E}">
        <p14:creationId xmlns:p14="http://schemas.microsoft.com/office/powerpoint/2010/main" val="1844842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32C2-1965-BDC1-91BA-A1CEB421CA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9C2D1-B8B9-E30C-F6E6-34F4B04EA2C1}"/>
              </a:ext>
            </a:extLst>
          </p:cNvPr>
          <p:cNvSpPr/>
          <p:nvPr/>
        </p:nvSpPr>
        <p:spPr>
          <a:xfrm>
            <a:off x="449735" y="2165378"/>
            <a:ext cx="8042511" cy="285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13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323C6-A1C6-C6D1-5AB2-4A2972BB41F5}"/>
              </a:ext>
            </a:extLst>
          </p:cNvPr>
          <p:cNvSpPr txBox="1"/>
          <p:nvPr/>
        </p:nvSpPr>
        <p:spPr>
          <a:xfrm>
            <a:off x="729574" y="1636118"/>
            <a:ext cx="10116766" cy="14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LASSO (Least Absolute Shrinkage and Selection Operator) regression or L1 regularization technique </a:t>
            </a:r>
            <a:r>
              <a:rPr lang="en-US" sz="1500" i="0" dirty="0">
                <a:effectLst/>
                <a:latin typeface="Congenial" panose="02000503040000020004" pitchFamily="2" charset="0"/>
              </a:rPr>
              <a:t>shrinks the coefficients of the less important features towards zero to </a:t>
            </a:r>
            <a:r>
              <a:rPr lang="en-US" sz="1500" i="0" dirty="0"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effectively remove irrelevant features </a:t>
            </a:r>
          </a:p>
          <a:p>
            <a:pPr>
              <a:lnSpc>
                <a:spcPct val="200000"/>
              </a:lnSpc>
            </a:pPr>
            <a:r>
              <a:rPr lang="en-US" sz="1500" i="0" dirty="0">
                <a:effectLst/>
                <a:latin typeface="Congenial" panose="02000503040000020004" pitchFamily="2" charset="0"/>
              </a:rPr>
              <a:t>-&gt; a simple and more interpretable model.</a:t>
            </a:r>
            <a:r>
              <a:rPr lang="en-US" sz="1500" dirty="0">
                <a:effectLst/>
                <a:highlight>
                  <a:srgbClr val="FFFF00"/>
                </a:highlight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endParaRPr lang="en-US" sz="1500" dirty="0">
              <a:highlight>
                <a:srgbClr val="FFFF00"/>
              </a:highlight>
              <a:latin typeface="Congenial" panose="0200050304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07644-161C-9468-02B3-CF43F20DBCC3}"/>
              </a:ext>
            </a:extLst>
          </p:cNvPr>
          <p:cNvSpPr txBox="1"/>
          <p:nvPr/>
        </p:nvSpPr>
        <p:spPr>
          <a:xfrm>
            <a:off x="729574" y="2763433"/>
            <a:ext cx="727011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226695" indent="228600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</a:pPr>
            <a:br>
              <a:rPr lang="en-US" sz="1400" dirty="0"/>
            </a:br>
            <a:endParaRPr lang="en-US" sz="1400" dirty="0">
              <a:effectLst/>
              <a:latin typeface="Congenial" panose="02000503040000020004" pitchFamily="2" charset="0"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1E871-2391-44D7-D846-547CE1FB9F7C}"/>
              </a:ext>
            </a:extLst>
          </p:cNvPr>
          <p:cNvSpPr txBox="1"/>
          <p:nvPr/>
        </p:nvSpPr>
        <p:spPr>
          <a:xfrm>
            <a:off x="729574" y="6266095"/>
            <a:ext cx="5090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Graph</a:t>
            </a:r>
            <a:r>
              <a:rPr lang="en-US" sz="1200" b="1" i="1" spc="-15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of</a:t>
            </a:r>
            <a:r>
              <a:rPr lang="en-US" sz="1200" b="1" i="1" spc="-2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optimized</a:t>
            </a:r>
            <a:r>
              <a:rPr lang="en-US" sz="1200" b="1" i="1" spc="-2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λ</a:t>
            </a:r>
            <a:r>
              <a:rPr lang="en-US" sz="1200" b="1" i="1" spc="-2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value</a:t>
            </a:r>
            <a:r>
              <a:rPr lang="en-US" sz="1200" b="1" i="1" spc="-25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using</a:t>
            </a:r>
            <a:r>
              <a:rPr lang="en-US" sz="1200" b="1" i="1" spc="-15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cross-</a:t>
            </a:r>
            <a:r>
              <a:rPr lang="en-US" sz="1200" b="1" i="1" spc="-1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validation</a:t>
            </a:r>
            <a:endParaRPr lang="en-US" sz="1200" b="1" i="1" dirty="0">
              <a:effectLst/>
              <a:latin typeface="Congenial" panose="02000503040000020004" pitchFamily="2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954914-8F6C-EC4C-18B5-E4E07ADECD21}"/>
              </a:ext>
            </a:extLst>
          </p:cNvPr>
          <p:cNvSpPr txBox="1"/>
          <p:nvPr/>
        </p:nvSpPr>
        <p:spPr>
          <a:xfrm>
            <a:off x="6394306" y="6266095"/>
            <a:ext cx="5090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marR="0" algn="ctr">
              <a:spcBef>
                <a:spcPts val="1155"/>
              </a:spcBef>
              <a:spcAft>
                <a:spcPts val="0"/>
              </a:spcAft>
            </a:pP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“Coefficient</a:t>
            </a:r>
            <a:r>
              <a:rPr lang="en-US" sz="1200" b="1" i="1" spc="-1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shrinkage”</a:t>
            </a:r>
            <a:r>
              <a:rPr lang="en-US" sz="1200" b="1" i="1" spc="-15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via</a:t>
            </a:r>
            <a:r>
              <a:rPr lang="en-US" sz="1200" b="1" i="1" spc="-1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L1</a:t>
            </a:r>
            <a:r>
              <a:rPr lang="en-US" sz="1200" b="1" i="1" spc="-1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 Regularization</a:t>
            </a:r>
            <a:endParaRPr lang="en-US" sz="1200" dirty="0">
              <a:effectLst/>
              <a:latin typeface="Congenial" panose="02000503040000020004" pitchFamily="2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7C214-2295-9F3D-022D-4F07EF03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67" y="3105584"/>
            <a:ext cx="4987296" cy="307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FFB43-1C56-8C9F-B6F6-19AFDD18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7" y="3110432"/>
            <a:ext cx="4955139" cy="3068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D1C43-78D7-51B5-BFF1-A6862B221802}"/>
              </a:ext>
            </a:extLst>
          </p:cNvPr>
          <p:cNvSpPr txBox="1"/>
          <p:nvPr/>
        </p:nvSpPr>
        <p:spPr>
          <a:xfrm>
            <a:off x="9262664" y="1581423"/>
            <a:ext cx="2706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ongenial" panose="02000503040000020004" pitchFamily="2" charset="0"/>
              </a:rPr>
              <a:t>Source: (5.4 - the lasso: Stat 508)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C9540-722E-CED2-E4B3-721E88215E91}"/>
              </a:ext>
            </a:extLst>
          </p:cNvPr>
          <p:cNvSpPr/>
          <p:nvPr/>
        </p:nvSpPr>
        <p:spPr>
          <a:xfrm>
            <a:off x="-86504" y="956340"/>
            <a:ext cx="9114987" cy="625493"/>
          </a:xfrm>
          <a:custGeom>
            <a:avLst/>
            <a:gdLst>
              <a:gd name="connsiteX0" fmla="*/ 0 w 9114987"/>
              <a:gd name="connsiteY0" fmla="*/ 0 h 625493"/>
              <a:gd name="connsiteX1" fmla="*/ 296237 w 9114987"/>
              <a:gd name="connsiteY1" fmla="*/ 0 h 625493"/>
              <a:gd name="connsiteX2" fmla="*/ 683624 w 9114987"/>
              <a:gd name="connsiteY2" fmla="*/ 0 h 625493"/>
              <a:gd name="connsiteX3" fmla="*/ 1344461 w 9114987"/>
              <a:gd name="connsiteY3" fmla="*/ 0 h 625493"/>
              <a:gd name="connsiteX4" fmla="*/ 1731848 w 9114987"/>
              <a:gd name="connsiteY4" fmla="*/ 0 h 625493"/>
              <a:gd name="connsiteX5" fmla="*/ 2392684 w 9114987"/>
              <a:gd name="connsiteY5" fmla="*/ 0 h 625493"/>
              <a:gd name="connsiteX6" fmla="*/ 3053521 w 9114987"/>
              <a:gd name="connsiteY6" fmla="*/ 0 h 625493"/>
              <a:gd name="connsiteX7" fmla="*/ 3623207 w 9114987"/>
              <a:gd name="connsiteY7" fmla="*/ 0 h 625493"/>
              <a:gd name="connsiteX8" fmla="*/ 4101744 w 9114987"/>
              <a:gd name="connsiteY8" fmla="*/ 0 h 625493"/>
              <a:gd name="connsiteX9" fmla="*/ 4397981 w 9114987"/>
              <a:gd name="connsiteY9" fmla="*/ 0 h 625493"/>
              <a:gd name="connsiteX10" fmla="*/ 4967668 w 9114987"/>
              <a:gd name="connsiteY10" fmla="*/ 0 h 625493"/>
              <a:gd name="connsiteX11" fmla="*/ 5537355 w 9114987"/>
              <a:gd name="connsiteY11" fmla="*/ 0 h 625493"/>
              <a:gd name="connsiteX12" fmla="*/ 6198191 w 9114987"/>
              <a:gd name="connsiteY12" fmla="*/ 0 h 625493"/>
              <a:gd name="connsiteX13" fmla="*/ 6859028 w 9114987"/>
              <a:gd name="connsiteY13" fmla="*/ 0 h 625493"/>
              <a:gd name="connsiteX14" fmla="*/ 7337565 w 9114987"/>
              <a:gd name="connsiteY14" fmla="*/ 0 h 625493"/>
              <a:gd name="connsiteX15" fmla="*/ 7816101 w 9114987"/>
              <a:gd name="connsiteY15" fmla="*/ 0 h 625493"/>
              <a:gd name="connsiteX16" fmla="*/ 8203488 w 9114987"/>
              <a:gd name="connsiteY16" fmla="*/ 0 h 625493"/>
              <a:gd name="connsiteX17" fmla="*/ 9114987 w 9114987"/>
              <a:gd name="connsiteY17" fmla="*/ 0 h 625493"/>
              <a:gd name="connsiteX18" fmla="*/ 9114987 w 9114987"/>
              <a:gd name="connsiteY18" fmla="*/ 306492 h 625493"/>
              <a:gd name="connsiteX19" fmla="*/ 9114987 w 9114987"/>
              <a:gd name="connsiteY19" fmla="*/ 625493 h 625493"/>
              <a:gd name="connsiteX20" fmla="*/ 8363001 w 9114987"/>
              <a:gd name="connsiteY20" fmla="*/ 625493 h 625493"/>
              <a:gd name="connsiteX21" fmla="*/ 7975614 w 9114987"/>
              <a:gd name="connsiteY21" fmla="*/ 625493 h 625493"/>
              <a:gd name="connsiteX22" fmla="*/ 7314777 w 9114987"/>
              <a:gd name="connsiteY22" fmla="*/ 625493 h 625493"/>
              <a:gd name="connsiteX23" fmla="*/ 6745090 w 9114987"/>
              <a:gd name="connsiteY23" fmla="*/ 625493 h 625493"/>
              <a:gd name="connsiteX24" fmla="*/ 6084254 w 9114987"/>
              <a:gd name="connsiteY24" fmla="*/ 625493 h 625493"/>
              <a:gd name="connsiteX25" fmla="*/ 5605717 w 9114987"/>
              <a:gd name="connsiteY25" fmla="*/ 625493 h 625493"/>
              <a:gd name="connsiteX26" fmla="*/ 5309480 w 9114987"/>
              <a:gd name="connsiteY26" fmla="*/ 625493 h 625493"/>
              <a:gd name="connsiteX27" fmla="*/ 4648643 w 9114987"/>
              <a:gd name="connsiteY27" fmla="*/ 625493 h 625493"/>
              <a:gd name="connsiteX28" fmla="*/ 3987807 w 9114987"/>
              <a:gd name="connsiteY28" fmla="*/ 625493 h 625493"/>
              <a:gd name="connsiteX29" fmla="*/ 3509270 w 9114987"/>
              <a:gd name="connsiteY29" fmla="*/ 625493 h 625493"/>
              <a:gd name="connsiteX30" fmla="*/ 2848433 w 9114987"/>
              <a:gd name="connsiteY30" fmla="*/ 625493 h 625493"/>
              <a:gd name="connsiteX31" fmla="*/ 2096447 w 9114987"/>
              <a:gd name="connsiteY31" fmla="*/ 625493 h 625493"/>
              <a:gd name="connsiteX32" fmla="*/ 1709060 w 9114987"/>
              <a:gd name="connsiteY32" fmla="*/ 625493 h 625493"/>
              <a:gd name="connsiteX33" fmla="*/ 957074 w 9114987"/>
              <a:gd name="connsiteY33" fmla="*/ 625493 h 625493"/>
              <a:gd name="connsiteX34" fmla="*/ 0 w 9114987"/>
              <a:gd name="connsiteY34" fmla="*/ 625493 h 625493"/>
              <a:gd name="connsiteX35" fmla="*/ 0 w 9114987"/>
              <a:gd name="connsiteY35" fmla="*/ 319001 h 625493"/>
              <a:gd name="connsiteX36" fmla="*/ 0 w 9114987"/>
              <a:gd name="connsiteY36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14987" h="625493" fill="none" extrusionOk="0">
                <a:moveTo>
                  <a:pt x="0" y="0"/>
                </a:moveTo>
                <a:cubicBezTo>
                  <a:pt x="74796" y="-18223"/>
                  <a:pt x="195872" y="23135"/>
                  <a:pt x="296237" y="0"/>
                </a:cubicBezTo>
                <a:cubicBezTo>
                  <a:pt x="396602" y="-23135"/>
                  <a:pt x="572624" y="12970"/>
                  <a:pt x="683624" y="0"/>
                </a:cubicBezTo>
                <a:cubicBezTo>
                  <a:pt x="794624" y="-12970"/>
                  <a:pt x="1083358" y="20756"/>
                  <a:pt x="1344461" y="0"/>
                </a:cubicBezTo>
                <a:cubicBezTo>
                  <a:pt x="1605564" y="-20756"/>
                  <a:pt x="1545889" y="13200"/>
                  <a:pt x="1731848" y="0"/>
                </a:cubicBezTo>
                <a:cubicBezTo>
                  <a:pt x="1917807" y="-13200"/>
                  <a:pt x="2133921" y="45082"/>
                  <a:pt x="2392684" y="0"/>
                </a:cubicBezTo>
                <a:cubicBezTo>
                  <a:pt x="2651447" y="-45082"/>
                  <a:pt x="2882094" y="24020"/>
                  <a:pt x="3053521" y="0"/>
                </a:cubicBezTo>
                <a:cubicBezTo>
                  <a:pt x="3224948" y="-24020"/>
                  <a:pt x="3381424" y="1167"/>
                  <a:pt x="3623207" y="0"/>
                </a:cubicBezTo>
                <a:cubicBezTo>
                  <a:pt x="3864990" y="-1167"/>
                  <a:pt x="3902613" y="26608"/>
                  <a:pt x="4101744" y="0"/>
                </a:cubicBezTo>
                <a:cubicBezTo>
                  <a:pt x="4300875" y="-26608"/>
                  <a:pt x="4256732" y="28574"/>
                  <a:pt x="4397981" y="0"/>
                </a:cubicBezTo>
                <a:cubicBezTo>
                  <a:pt x="4539230" y="-28574"/>
                  <a:pt x="4803312" y="41553"/>
                  <a:pt x="4967668" y="0"/>
                </a:cubicBezTo>
                <a:cubicBezTo>
                  <a:pt x="5132024" y="-41553"/>
                  <a:pt x="5349052" y="8360"/>
                  <a:pt x="5537355" y="0"/>
                </a:cubicBezTo>
                <a:cubicBezTo>
                  <a:pt x="5725658" y="-8360"/>
                  <a:pt x="5952925" y="54055"/>
                  <a:pt x="6198191" y="0"/>
                </a:cubicBezTo>
                <a:cubicBezTo>
                  <a:pt x="6443457" y="-54055"/>
                  <a:pt x="6631988" y="77002"/>
                  <a:pt x="6859028" y="0"/>
                </a:cubicBezTo>
                <a:cubicBezTo>
                  <a:pt x="7086068" y="-77002"/>
                  <a:pt x="7184544" y="54632"/>
                  <a:pt x="7337565" y="0"/>
                </a:cubicBezTo>
                <a:cubicBezTo>
                  <a:pt x="7490586" y="-54632"/>
                  <a:pt x="7649315" y="4680"/>
                  <a:pt x="7816101" y="0"/>
                </a:cubicBezTo>
                <a:cubicBezTo>
                  <a:pt x="7982887" y="-4680"/>
                  <a:pt x="8034741" y="28491"/>
                  <a:pt x="8203488" y="0"/>
                </a:cubicBezTo>
                <a:cubicBezTo>
                  <a:pt x="8372235" y="-28491"/>
                  <a:pt x="8861160" y="67608"/>
                  <a:pt x="9114987" y="0"/>
                </a:cubicBezTo>
                <a:cubicBezTo>
                  <a:pt x="9138900" y="102092"/>
                  <a:pt x="9092205" y="181424"/>
                  <a:pt x="9114987" y="306492"/>
                </a:cubicBezTo>
                <a:cubicBezTo>
                  <a:pt x="9137769" y="431560"/>
                  <a:pt x="9081494" y="547004"/>
                  <a:pt x="9114987" y="625493"/>
                </a:cubicBezTo>
                <a:cubicBezTo>
                  <a:pt x="8767482" y="667136"/>
                  <a:pt x="8660614" y="561046"/>
                  <a:pt x="8363001" y="625493"/>
                </a:cubicBezTo>
                <a:cubicBezTo>
                  <a:pt x="8065388" y="689940"/>
                  <a:pt x="8090159" y="620940"/>
                  <a:pt x="7975614" y="625493"/>
                </a:cubicBezTo>
                <a:cubicBezTo>
                  <a:pt x="7861069" y="630046"/>
                  <a:pt x="7476312" y="613813"/>
                  <a:pt x="7314777" y="625493"/>
                </a:cubicBezTo>
                <a:cubicBezTo>
                  <a:pt x="7153242" y="637173"/>
                  <a:pt x="6920946" y="624522"/>
                  <a:pt x="6745090" y="625493"/>
                </a:cubicBezTo>
                <a:cubicBezTo>
                  <a:pt x="6569234" y="626464"/>
                  <a:pt x="6368905" y="573777"/>
                  <a:pt x="6084254" y="625493"/>
                </a:cubicBezTo>
                <a:cubicBezTo>
                  <a:pt x="5799603" y="677209"/>
                  <a:pt x="5774251" y="587794"/>
                  <a:pt x="5605717" y="625493"/>
                </a:cubicBezTo>
                <a:cubicBezTo>
                  <a:pt x="5437183" y="663192"/>
                  <a:pt x="5371205" y="606676"/>
                  <a:pt x="5309480" y="625493"/>
                </a:cubicBezTo>
                <a:cubicBezTo>
                  <a:pt x="5247755" y="644310"/>
                  <a:pt x="4861505" y="562872"/>
                  <a:pt x="4648643" y="625493"/>
                </a:cubicBezTo>
                <a:cubicBezTo>
                  <a:pt x="4435781" y="688114"/>
                  <a:pt x="4236075" y="561738"/>
                  <a:pt x="3987807" y="625493"/>
                </a:cubicBezTo>
                <a:cubicBezTo>
                  <a:pt x="3739539" y="689248"/>
                  <a:pt x="3685774" y="585499"/>
                  <a:pt x="3509270" y="625493"/>
                </a:cubicBezTo>
                <a:cubicBezTo>
                  <a:pt x="3332766" y="665487"/>
                  <a:pt x="3017322" y="566991"/>
                  <a:pt x="2848433" y="625493"/>
                </a:cubicBezTo>
                <a:cubicBezTo>
                  <a:pt x="2679544" y="683995"/>
                  <a:pt x="2301256" y="560293"/>
                  <a:pt x="2096447" y="625493"/>
                </a:cubicBezTo>
                <a:cubicBezTo>
                  <a:pt x="1891638" y="690693"/>
                  <a:pt x="1853025" y="614315"/>
                  <a:pt x="1709060" y="625493"/>
                </a:cubicBezTo>
                <a:cubicBezTo>
                  <a:pt x="1565095" y="636671"/>
                  <a:pt x="1295793" y="589231"/>
                  <a:pt x="957074" y="625493"/>
                </a:cubicBezTo>
                <a:cubicBezTo>
                  <a:pt x="618355" y="661755"/>
                  <a:pt x="356933" y="547543"/>
                  <a:pt x="0" y="625493"/>
                </a:cubicBezTo>
                <a:cubicBezTo>
                  <a:pt x="-22437" y="513566"/>
                  <a:pt x="23323" y="386549"/>
                  <a:pt x="0" y="319001"/>
                </a:cubicBezTo>
                <a:cubicBezTo>
                  <a:pt x="-23323" y="251453"/>
                  <a:pt x="26189" y="92291"/>
                  <a:pt x="0" y="0"/>
                </a:cubicBezTo>
                <a:close/>
              </a:path>
              <a:path w="9114987" h="625493" stroke="0" extrusionOk="0">
                <a:moveTo>
                  <a:pt x="0" y="0"/>
                </a:moveTo>
                <a:cubicBezTo>
                  <a:pt x="146667" y="-8552"/>
                  <a:pt x="178977" y="30818"/>
                  <a:pt x="296237" y="0"/>
                </a:cubicBezTo>
                <a:cubicBezTo>
                  <a:pt x="413497" y="-30818"/>
                  <a:pt x="747355" y="6564"/>
                  <a:pt x="1048224" y="0"/>
                </a:cubicBezTo>
                <a:cubicBezTo>
                  <a:pt x="1349093" y="-6564"/>
                  <a:pt x="1403427" y="46938"/>
                  <a:pt x="1526760" y="0"/>
                </a:cubicBezTo>
                <a:cubicBezTo>
                  <a:pt x="1650093" y="-46938"/>
                  <a:pt x="1891923" y="60358"/>
                  <a:pt x="2096447" y="0"/>
                </a:cubicBezTo>
                <a:cubicBezTo>
                  <a:pt x="2300971" y="-60358"/>
                  <a:pt x="2491120" y="11215"/>
                  <a:pt x="2757284" y="0"/>
                </a:cubicBezTo>
                <a:cubicBezTo>
                  <a:pt x="3023448" y="-11215"/>
                  <a:pt x="3153130" y="505"/>
                  <a:pt x="3509270" y="0"/>
                </a:cubicBezTo>
                <a:cubicBezTo>
                  <a:pt x="3865410" y="-505"/>
                  <a:pt x="3888407" y="24198"/>
                  <a:pt x="3987807" y="0"/>
                </a:cubicBezTo>
                <a:cubicBezTo>
                  <a:pt x="4087207" y="-24198"/>
                  <a:pt x="4200471" y="9605"/>
                  <a:pt x="4284044" y="0"/>
                </a:cubicBezTo>
                <a:cubicBezTo>
                  <a:pt x="4367617" y="-9605"/>
                  <a:pt x="4820245" y="15353"/>
                  <a:pt x="5036030" y="0"/>
                </a:cubicBezTo>
                <a:cubicBezTo>
                  <a:pt x="5251815" y="-15353"/>
                  <a:pt x="5337559" y="48670"/>
                  <a:pt x="5514567" y="0"/>
                </a:cubicBezTo>
                <a:cubicBezTo>
                  <a:pt x="5691575" y="-48670"/>
                  <a:pt x="5672502" y="26517"/>
                  <a:pt x="5810804" y="0"/>
                </a:cubicBezTo>
                <a:cubicBezTo>
                  <a:pt x="5949106" y="-26517"/>
                  <a:pt x="6133657" y="1375"/>
                  <a:pt x="6289341" y="0"/>
                </a:cubicBezTo>
                <a:cubicBezTo>
                  <a:pt x="6445025" y="-1375"/>
                  <a:pt x="6633561" y="2048"/>
                  <a:pt x="6950178" y="0"/>
                </a:cubicBezTo>
                <a:cubicBezTo>
                  <a:pt x="7266795" y="-2048"/>
                  <a:pt x="7445520" y="12275"/>
                  <a:pt x="7611014" y="0"/>
                </a:cubicBezTo>
                <a:cubicBezTo>
                  <a:pt x="7776508" y="-12275"/>
                  <a:pt x="7931151" y="63676"/>
                  <a:pt x="8180701" y="0"/>
                </a:cubicBezTo>
                <a:cubicBezTo>
                  <a:pt x="8430251" y="-63676"/>
                  <a:pt x="8433061" y="28981"/>
                  <a:pt x="8568088" y="0"/>
                </a:cubicBezTo>
                <a:cubicBezTo>
                  <a:pt x="8703115" y="-28981"/>
                  <a:pt x="8860438" y="51670"/>
                  <a:pt x="9114987" y="0"/>
                </a:cubicBezTo>
                <a:cubicBezTo>
                  <a:pt x="9149242" y="143662"/>
                  <a:pt x="9082046" y="253224"/>
                  <a:pt x="9114987" y="319001"/>
                </a:cubicBezTo>
                <a:cubicBezTo>
                  <a:pt x="9147928" y="384778"/>
                  <a:pt x="9105033" y="508341"/>
                  <a:pt x="9114987" y="625493"/>
                </a:cubicBezTo>
                <a:cubicBezTo>
                  <a:pt x="8916523" y="679100"/>
                  <a:pt x="8652212" y="596447"/>
                  <a:pt x="8363001" y="625493"/>
                </a:cubicBezTo>
                <a:cubicBezTo>
                  <a:pt x="8073790" y="654539"/>
                  <a:pt x="8168328" y="603676"/>
                  <a:pt x="7975614" y="625493"/>
                </a:cubicBezTo>
                <a:cubicBezTo>
                  <a:pt x="7782900" y="647310"/>
                  <a:pt x="7657498" y="574899"/>
                  <a:pt x="7497077" y="625493"/>
                </a:cubicBezTo>
                <a:cubicBezTo>
                  <a:pt x="7336656" y="676087"/>
                  <a:pt x="7090459" y="557173"/>
                  <a:pt x="6836240" y="625493"/>
                </a:cubicBezTo>
                <a:cubicBezTo>
                  <a:pt x="6582021" y="693813"/>
                  <a:pt x="6608466" y="585431"/>
                  <a:pt x="6448853" y="625493"/>
                </a:cubicBezTo>
                <a:cubicBezTo>
                  <a:pt x="6289240" y="665555"/>
                  <a:pt x="6086068" y="584235"/>
                  <a:pt x="5788017" y="625493"/>
                </a:cubicBezTo>
                <a:cubicBezTo>
                  <a:pt x="5489966" y="666751"/>
                  <a:pt x="5438080" y="616888"/>
                  <a:pt x="5218330" y="625493"/>
                </a:cubicBezTo>
                <a:cubicBezTo>
                  <a:pt x="4998580" y="634098"/>
                  <a:pt x="4862005" y="585921"/>
                  <a:pt x="4557494" y="625493"/>
                </a:cubicBezTo>
                <a:cubicBezTo>
                  <a:pt x="4252983" y="665065"/>
                  <a:pt x="4309921" y="613080"/>
                  <a:pt x="4078957" y="625493"/>
                </a:cubicBezTo>
                <a:cubicBezTo>
                  <a:pt x="3847993" y="637906"/>
                  <a:pt x="3539309" y="604340"/>
                  <a:pt x="3326970" y="625493"/>
                </a:cubicBezTo>
                <a:cubicBezTo>
                  <a:pt x="3114631" y="646646"/>
                  <a:pt x="2964182" y="589379"/>
                  <a:pt x="2848433" y="625493"/>
                </a:cubicBezTo>
                <a:cubicBezTo>
                  <a:pt x="2732684" y="661607"/>
                  <a:pt x="2494785" y="583893"/>
                  <a:pt x="2278747" y="625493"/>
                </a:cubicBezTo>
                <a:cubicBezTo>
                  <a:pt x="2062709" y="667093"/>
                  <a:pt x="1998947" y="610535"/>
                  <a:pt x="1891360" y="625493"/>
                </a:cubicBezTo>
                <a:cubicBezTo>
                  <a:pt x="1783773" y="640451"/>
                  <a:pt x="1686329" y="623628"/>
                  <a:pt x="1595123" y="625493"/>
                </a:cubicBezTo>
                <a:cubicBezTo>
                  <a:pt x="1503917" y="627358"/>
                  <a:pt x="1429388" y="619716"/>
                  <a:pt x="1298886" y="625493"/>
                </a:cubicBezTo>
                <a:cubicBezTo>
                  <a:pt x="1168384" y="631270"/>
                  <a:pt x="1104725" y="609523"/>
                  <a:pt x="1002649" y="625493"/>
                </a:cubicBezTo>
                <a:cubicBezTo>
                  <a:pt x="900573" y="641463"/>
                  <a:pt x="422994" y="620978"/>
                  <a:pt x="0" y="625493"/>
                </a:cubicBezTo>
                <a:cubicBezTo>
                  <a:pt x="-12277" y="536581"/>
                  <a:pt x="20609" y="413793"/>
                  <a:pt x="0" y="331511"/>
                </a:cubicBezTo>
                <a:cubicBezTo>
                  <a:pt x="-20609" y="249229"/>
                  <a:pt x="38364" y="88496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5: Splitting 80% training &amp; 20% testing dataset for LASSO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80941431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32C2-1965-BDC1-91BA-A1CEB421CA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9C2D1-B8B9-E30C-F6E6-34F4B04EA2C1}"/>
              </a:ext>
            </a:extLst>
          </p:cNvPr>
          <p:cNvSpPr/>
          <p:nvPr/>
        </p:nvSpPr>
        <p:spPr>
          <a:xfrm>
            <a:off x="449735" y="2165378"/>
            <a:ext cx="8042511" cy="285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13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2ACC0-09F0-8F2F-C619-383B2CE20D5C}"/>
              </a:ext>
            </a:extLst>
          </p:cNvPr>
          <p:cNvSpPr txBox="1"/>
          <p:nvPr/>
        </p:nvSpPr>
        <p:spPr>
          <a:xfrm>
            <a:off x="252931" y="1728845"/>
            <a:ext cx="486103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Among total 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  <a:ea typeface="Times New Roman" panose="02020603050405020304" pitchFamily="18" charset="0"/>
              </a:rPr>
              <a:t>56 indicators and their two-way interactions, </a:t>
            </a: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 LASSO model keeps 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  <a:ea typeface="Times New Roman" panose="02020603050405020304" pitchFamily="18" charset="0"/>
              </a:rPr>
              <a:t>14 important left</a:t>
            </a: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B23FE-1146-BFAE-7054-AE2364E3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8" y="2868059"/>
            <a:ext cx="4861035" cy="338328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B278D1D-4C6F-9F9A-F943-0931D01D8CF4}"/>
              </a:ext>
            </a:extLst>
          </p:cNvPr>
          <p:cNvSpPr/>
          <p:nvPr/>
        </p:nvSpPr>
        <p:spPr>
          <a:xfrm>
            <a:off x="4029673" y="5880823"/>
            <a:ext cx="620358" cy="2119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996424-75B0-2470-29B6-AA2FD1D0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25" y="2868059"/>
            <a:ext cx="6516973" cy="33832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87847-3D07-42D7-1403-287F464D561D}"/>
              </a:ext>
            </a:extLst>
          </p:cNvPr>
          <p:cNvCxnSpPr/>
          <p:nvPr/>
        </p:nvCxnSpPr>
        <p:spPr>
          <a:xfrm>
            <a:off x="5274295" y="926999"/>
            <a:ext cx="0" cy="5715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12BE4C-3CC8-EFBB-A09D-28930A638177}"/>
              </a:ext>
            </a:extLst>
          </p:cNvPr>
          <p:cNvSpPr/>
          <p:nvPr/>
        </p:nvSpPr>
        <p:spPr>
          <a:xfrm>
            <a:off x="10942583" y="5774867"/>
            <a:ext cx="759789" cy="3178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1F09B-1E6F-E293-CB2F-2EFA5E99B155}"/>
              </a:ext>
            </a:extLst>
          </p:cNvPr>
          <p:cNvSpPr txBox="1"/>
          <p:nvPr/>
        </p:nvSpPr>
        <p:spPr>
          <a:xfrm>
            <a:off x="5434625" y="907526"/>
            <a:ext cx="688123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highlight>
                  <a:srgbClr val="FFFF00"/>
                </a:highlight>
                <a:latin typeface="Congenial" panose="02000503040000020004" pitchFamily="2" charset="0"/>
                <a:ea typeface="Times New Roman" panose="02020603050405020304" pitchFamily="18" charset="0"/>
              </a:rPr>
              <a:t>Backward Elimination</a:t>
            </a: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 refines feature selection to improve model interpretability.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This technique iteratively removes the least significant feature until reaching a stopping </a:t>
            </a:r>
            <a:r>
              <a:rPr lang="en-US" sz="1400" dirty="0" err="1">
                <a:latin typeface="Congenial" panose="02000503040000020004" pitchFamily="2" charset="0"/>
                <a:ea typeface="Times New Roman" panose="02020603050405020304" pitchFamily="18" charset="0"/>
              </a:rPr>
              <a:t>criterition</a:t>
            </a: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. After it, 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  <a:ea typeface="Times New Roman" panose="02020603050405020304" pitchFamily="18" charset="0"/>
              </a:rPr>
              <a:t>7 most important variables are picked out</a:t>
            </a:r>
            <a:r>
              <a:rPr lang="en-US" sz="1400" dirty="0">
                <a:latin typeface="Congenial" panose="02000503040000020004" pitchFamily="2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EE43E-32D9-D075-7BA5-1A8556476E1E}"/>
              </a:ext>
            </a:extLst>
          </p:cNvPr>
          <p:cNvSpPr txBox="1"/>
          <p:nvPr/>
        </p:nvSpPr>
        <p:spPr>
          <a:xfrm>
            <a:off x="9936287" y="2323070"/>
            <a:ext cx="2772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  <a:latin typeface="Congenial" panose="02000503040000020004" pitchFamily="2" charset="0"/>
              </a:rPr>
              <a:t>Source: </a:t>
            </a:r>
            <a:r>
              <a:rPr lang="en-US" sz="1200" i="1" dirty="0" err="1">
                <a:solidFill>
                  <a:schemeClr val="tx1"/>
                </a:solidFill>
                <a:latin typeface="Congenial" panose="02000503040000020004" pitchFamily="2" charset="0"/>
              </a:rPr>
              <a:t>Padhma</a:t>
            </a:r>
            <a:r>
              <a:rPr lang="en-US" sz="1200" i="1" dirty="0">
                <a:solidFill>
                  <a:schemeClr val="tx1"/>
                </a:solidFill>
                <a:latin typeface="Congenial" panose="02000503040000020004" pitchFamily="2" charset="0"/>
              </a:rPr>
              <a:t>, M. (2022</a:t>
            </a:r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8D078C-AEF3-4378-53EF-08101B49134A}"/>
              </a:ext>
            </a:extLst>
          </p:cNvPr>
          <p:cNvSpPr/>
          <p:nvPr/>
        </p:nvSpPr>
        <p:spPr>
          <a:xfrm>
            <a:off x="-184994" y="960778"/>
            <a:ext cx="4941820" cy="625493"/>
          </a:xfrm>
          <a:custGeom>
            <a:avLst/>
            <a:gdLst>
              <a:gd name="connsiteX0" fmla="*/ 0 w 4941820"/>
              <a:gd name="connsiteY0" fmla="*/ 0 h 625493"/>
              <a:gd name="connsiteX1" fmla="*/ 598509 w 4941820"/>
              <a:gd name="connsiteY1" fmla="*/ 0 h 625493"/>
              <a:gd name="connsiteX2" fmla="*/ 1197019 w 4941820"/>
              <a:gd name="connsiteY2" fmla="*/ 0 h 625493"/>
              <a:gd name="connsiteX3" fmla="*/ 1795528 w 4941820"/>
              <a:gd name="connsiteY3" fmla="*/ 0 h 625493"/>
              <a:gd name="connsiteX4" fmla="*/ 2394037 w 4941820"/>
              <a:gd name="connsiteY4" fmla="*/ 0 h 625493"/>
              <a:gd name="connsiteX5" fmla="*/ 3041965 w 4941820"/>
              <a:gd name="connsiteY5" fmla="*/ 0 h 625493"/>
              <a:gd name="connsiteX6" fmla="*/ 3689892 w 4941820"/>
              <a:gd name="connsiteY6" fmla="*/ 0 h 625493"/>
              <a:gd name="connsiteX7" fmla="*/ 4189565 w 4941820"/>
              <a:gd name="connsiteY7" fmla="*/ 0 h 625493"/>
              <a:gd name="connsiteX8" fmla="*/ 4941820 w 4941820"/>
              <a:gd name="connsiteY8" fmla="*/ 0 h 625493"/>
              <a:gd name="connsiteX9" fmla="*/ 4941820 w 4941820"/>
              <a:gd name="connsiteY9" fmla="*/ 300237 h 625493"/>
              <a:gd name="connsiteX10" fmla="*/ 4941820 w 4941820"/>
              <a:gd name="connsiteY10" fmla="*/ 625493 h 625493"/>
              <a:gd name="connsiteX11" fmla="*/ 4540983 w 4941820"/>
              <a:gd name="connsiteY11" fmla="*/ 625493 h 625493"/>
              <a:gd name="connsiteX12" fmla="*/ 3991892 w 4941820"/>
              <a:gd name="connsiteY12" fmla="*/ 625493 h 625493"/>
              <a:gd name="connsiteX13" fmla="*/ 3393383 w 4941820"/>
              <a:gd name="connsiteY13" fmla="*/ 625493 h 625493"/>
              <a:gd name="connsiteX14" fmla="*/ 2992547 w 4941820"/>
              <a:gd name="connsiteY14" fmla="*/ 625493 h 625493"/>
              <a:gd name="connsiteX15" fmla="*/ 2591710 w 4941820"/>
              <a:gd name="connsiteY15" fmla="*/ 625493 h 625493"/>
              <a:gd name="connsiteX16" fmla="*/ 1943783 w 4941820"/>
              <a:gd name="connsiteY16" fmla="*/ 625493 h 625493"/>
              <a:gd name="connsiteX17" fmla="*/ 1542946 w 4941820"/>
              <a:gd name="connsiteY17" fmla="*/ 625493 h 625493"/>
              <a:gd name="connsiteX18" fmla="*/ 944437 w 4941820"/>
              <a:gd name="connsiteY18" fmla="*/ 625493 h 625493"/>
              <a:gd name="connsiteX19" fmla="*/ 0 w 4941820"/>
              <a:gd name="connsiteY19" fmla="*/ 625493 h 625493"/>
              <a:gd name="connsiteX20" fmla="*/ 0 w 4941820"/>
              <a:gd name="connsiteY20" fmla="*/ 306492 h 625493"/>
              <a:gd name="connsiteX21" fmla="*/ 0 w 4941820"/>
              <a:gd name="connsiteY21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41820" h="625493" fill="none" extrusionOk="0">
                <a:moveTo>
                  <a:pt x="0" y="0"/>
                </a:moveTo>
                <a:cubicBezTo>
                  <a:pt x="250394" y="-47293"/>
                  <a:pt x="371258" y="7519"/>
                  <a:pt x="598509" y="0"/>
                </a:cubicBezTo>
                <a:cubicBezTo>
                  <a:pt x="825760" y="-7519"/>
                  <a:pt x="965761" y="41621"/>
                  <a:pt x="1197019" y="0"/>
                </a:cubicBezTo>
                <a:cubicBezTo>
                  <a:pt x="1428277" y="-41621"/>
                  <a:pt x="1636869" y="43500"/>
                  <a:pt x="1795528" y="0"/>
                </a:cubicBezTo>
                <a:cubicBezTo>
                  <a:pt x="1954187" y="-43500"/>
                  <a:pt x="2166435" y="36454"/>
                  <a:pt x="2394037" y="0"/>
                </a:cubicBezTo>
                <a:cubicBezTo>
                  <a:pt x="2621639" y="-36454"/>
                  <a:pt x="2784917" y="74446"/>
                  <a:pt x="3041965" y="0"/>
                </a:cubicBezTo>
                <a:cubicBezTo>
                  <a:pt x="3299013" y="-74446"/>
                  <a:pt x="3557749" y="62599"/>
                  <a:pt x="3689892" y="0"/>
                </a:cubicBezTo>
                <a:cubicBezTo>
                  <a:pt x="3822035" y="-62599"/>
                  <a:pt x="4054174" y="31555"/>
                  <a:pt x="4189565" y="0"/>
                </a:cubicBezTo>
                <a:cubicBezTo>
                  <a:pt x="4324956" y="-31555"/>
                  <a:pt x="4763511" y="296"/>
                  <a:pt x="4941820" y="0"/>
                </a:cubicBezTo>
                <a:cubicBezTo>
                  <a:pt x="4969210" y="91611"/>
                  <a:pt x="4940070" y="235136"/>
                  <a:pt x="4941820" y="300237"/>
                </a:cubicBezTo>
                <a:cubicBezTo>
                  <a:pt x="4943570" y="365338"/>
                  <a:pt x="4903178" y="524226"/>
                  <a:pt x="4941820" y="625493"/>
                </a:cubicBezTo>
                <a:cubicBezTo>
                  <a:pt x="4765747" y="639515"/>
                  <a:pt x="4731434" y="613995"/>
                  <a:pt x="4540983" y="625493"/>
                </a:cubicBezTo>
                <a:cubicBezTo>
                  <a:pt x="4350532" y="636991"/>
                  <a:pt x="4140134" y="590864"/>
                  <a:pt x="3991892" y="625493"/>
                </a:cubicBezTo>
                <a:cubicBezTo>
                  <a:pt x="3843650" y="660122"/>
                  <a:pt x="3639076" y="576493"/>
                  <a:pt x="3393383" y="625493"/>
                </a:cubicBezTo>
                <a:cubicBezTo>
                  <a:pt x="3147690" y="674493"/>
                  <a:pt x="3137415" y="580153"/>
                  <a:pt x="2992547" y="625493"/>
                </a:cubicBezTo>
                <a:cubicBezTo>
                  <a:pt x="2847679" y="670833"/>
                  <a:pt x="2727063" y="581549"/>
                  <a:pt x="2591710" y="625493"/>
                </a:cubicBezTo>
                <a:cubicBezTo>
                  <a:pt x="2456357" y="669437"/>
                  <a:pt x="2230037" y="562833"/>
                  <a:pt x="1943783" y="625493"/>
                </a:cubicBezTo>
                <a:cubicBezTo>
                  <a:pt x="1657529" y="688153"/>
                  <a:pt x="1684945" y="618722"/>
                  <a:pt x="1542946" y="625493"/>
                </a:cubicBezTo>
                <a:cubicBezTo>
                  <a:pt x="1400947" y="632264"/>
                  <a:pt x="1164072" y="569763"/>
                  <a:pt x="944437" y="625493"/>
                </a:cubicBezTo>
                <a:cubicBezTo>
                  <a:pt x="724802" y="681223"/>
                  <a:pt x="313790" y="608074"/>
                  <a:pt x="0" y="625493"/>
                </a:cubicBezTo>
                <a:cubicBezTo>
                  <a:pt x="-19738" y="524440"/>
                  <a:pt x="9851" y="459434"/>
                  <a:pt x="0" y="306492"/>
                </a:cubicBezTo>
                <a:cubicBezTo>
                  <a:pt x="-9851" y="153550"/>
                  <a:pt x="27081" y="68176"/>
                  <a:pt x="0" y="0"/>
                </a:cubicBezTo>
                <a:close/>
              </a:path>
              <a:path w="4941820" h="625493" stroke="0" extrusionOk="0">
                <a:moveTo>
                  <a:pt x="0" y="0"/>
                </a:moveTo>
                <a:cubicBezTo>
                  <a:pt x="191229" y="-17779"/>
                  <a:pt x="276436" y="11467"/>
                  <a:pt x="400837" y="0"/>
                </a:cubicBezTo>
                <a:cubicBezTo>
                  <a:pt x="525238" y="-11467"/>
                  <a:pt x="832941" y="4266"/>
                  <a:pt x="1048764" y="0"/>
                </a:cubicBezTo>
                <a:cubicBezTo>
                  <a:pt x="1264587" y="-4266"/>
                  <a:pt x="1363507" y="57599"/>
                  <a:pt x="1548437" y="0"/>
                </a:cubicBezTo>
                <a:cubicBezTo>
                  <a:pt x="1733367" y="-57599"/>
                  <a:pt x="1857591" y="37175"/>
                  <a:pt x="2097528" y="0"/>
                </a:cubicBezTo>
                <a:cubicBezTo>
                  <a:pt x="2337465" y="-37175"/>
                  <a:pt x="2499432" y="31905"/>
                  <a:pt x="2696037" y="0"/>
                </a:cubicBezTo>
                <a:cubicBezTo>
                  <a:pt x="2892642" y="-31905"/>
                  <a:pt x="3179120" y="21172"/>
                  <a:pt x="3343965" y="0"/>
                </a:cubicBezTo>
                <a:cubicBezTo>
                  <a:pt x="3508810" y="-21172"/>
                  <a:pt x="3638020" y="4333"/>
                  <a:pt x="3843638" y="0"/>
                </a:cubicBezTo>
                <a:cubicBezTo>
                  <a:pt x="4049256" y="-4333"/>
                  <a:pt x="4047497" y="559"/>
                  <a:pt x="4244474" y="0"/>
                </a:cubicBezTo>
                <a:cubicBezTo>
                  <a:pt x="4441451" y="-559"/>
                  <a:pt x="4628456" y="79945"/>
                  <a:pt x="4941820" y="0"/>
                </a:cubicBezTo>
                <a:cubicBezTo>
                  <a:pt x="4967104" y="74383"/>
                  <a:pt x="4925078" y="156692"/>
                  <a:pt x="4941820" y="306492"/>
                </a:cubicBezTo>
                <a:cubicBezTo>
                  <a:pt x="4958562" y="456292"/>
                  <a:pt x="4936001" y="497509"/>
                  <a:pt x="4941820" y="625493"/>
                </a:cubicBezTo>
                <a:cubicBezTo>
                  <a:pt x="4805587" y="648228"/>
                  <a:pt x="4547181" y="598864"/>
                  <a:pt x="4343311" y="625493"/>
                </a:cubicBezTo>
                <a:cubicBezTo>
                  <a:pt x="4139441" y="652122"/>
                  <a:pt x="3842221" y="575310"/>
                  <a:pt x="3695383" y="625493"/>
                </a:cubicBezTo>
                <a:cubicBezTo>
                  <a:pt x="3548545" y="675676"/>
                  <a:pt x="3323606" y="611662"/>
                  <a:pt x="3195710" y="625493"/>
                </a:cubicBezTo>
                <a:cubicBezTo>
                  <a:pt x="3067814" y="639324"/>
                  <a:pt x="2948266" y="572775"/>
                  <a:pt x="2745456" y="625493"/>
                </a:cubicBezTo>
                <a:cubicBezTo>
                  <a:pt x="2542646" y="678211"/>
                  <a:pt x="2435723" y="587669"/>
                  <a:pt x="2344619" y="625493"/>
                </a:cubicBezTo>
                <a:cubicBezTo>
                  <a:pt x="2253515" y="663317"/>
                  <a:pt x="2012989" y="622194"/>
                  <a:pt x="1696692" y="625493"/>
                </a:cubicBezTo>
                <a:cubicBezTo>
                  <a:pt x="1380395" y="628792"/>
                  <a:pt x="1393874" y="609631"/>
                  <a:pt x="1295855" y="625493"/>
                </a:cubicBezTo>
                <a:cubicBezTo>
                  <a:pt x="1197836" y="641355"/>
                  <a:pt x="879095" y="564858"/>
                  <a:pt x="697346" y="625493"/>
                </a:cubicBezTo>
                <a:cubicBezTo>
                  <a:pt x="515597" y="686128"/>
                  <a:pt x="194653" y="601975"/>
                  <a:pt x="0" y="625493"/>
                </a:cubicBezTo>
                <a:cubicBezTo>
                  <a:pt x="-14382" y="479598"/>
                  <a:pt x="4424" y="402956"/>
                  <a:pt x="0" y="325256"/>
                </a:cubicBezTo>
                <a:cubicBezTo>
                  <a:pt x="-4424" y="247556"/>
                  <a:pt x="14041" y="74862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6: Backward Elimination</a:t>
            </a:r>
          </a:p>
        </p:txBody>
      </p:sp>
    </p:spTree>
    <p:extLst>
      <p:ext uri="{BB962C8B-B14F-4D97-AF65-F5344CB8AC3E}">
        <p14:creationId xmlns:p14="http://schemas.microsoft.com/office/powerpoint/2010/main" val="417545162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2622034-A448-00FD-1146-100DDADA39C8}"/>
              </a:ext>
            </a:extLst>
          </p:cNvPr>
          <p:cNvSpPr txBox="1"/>
          <p:nvPr/>
        </p:nvSpPr>
        <p:spPr>
          <a:xfrm>
            <a:off x="498780" y="3292166"/>
            <a:ext cx="11194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ongenial" panose="02000503040000020004" pitchFamily="2" charset="0"/>
              </a:rPr>
              <a:t>Apply </a:t>
            </a:r>
            <a:r>
              <a:rPr lang="en-US" sz="1600" b="1" dirty="0">
                <a:highlight>
                  <a:srgbClr val="FFFF00"/>
                </a:highlight>
                <a:latin typeface="Congenial" panose="02000503040000020004" pitchFamily="2" charset="0"/>
              </a:rPr>
              <a:t>anti Johnson Transformation</a:t>
            </a:r>
            <a:r>
              <a:rPr lang="en-US" sz="1600" dirty="0">
                <a:latin typeface="Congenial" panose="02000503040000020004" pitchFamily="2" charset="0"/>
              </a:rPr>
              <a:t> to estimate the desired prediction of </a:t>
            </a:r>
            <a:r>
              <a:rPr lang="en-US" sz="1600" dirty="0">
                <a:solidFill>
                  <a:srgbClr val="FF0000"/>
                </a:solidFill>
                <a:latin typeface="Congenial" panose="02000503040000020004" pitchFamily="2" charset="0"/>
              </a:rPr>
              <a:t>Quarterly Closing Price</a:t>
            </a:r>
            <a:r>
              <a:rPr lang="en-US" sz="1600" dirty="0">
                <a:latin typeface="Congenial" panose="02000503040000020004" pitchFamily="2" charset="0"/>
              </a:rPr>
              <a:t> of JPM stock: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A3D035-B52F-2E99-7A50-DB08470C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56" y="4328226"/>
            <a:ext cx="5003409" cy="99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3070B7-186A-2658-7398-5EBB52A3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43" y="4328226"/>
            <a:ext cx="3400494" cy="996696"/>
          </a:xfrm>
          <a:prstGeom prst="rect">
            <a:avLst/>
          </a:prstGeom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912B0C0-A65B-343C-DBBE-FDC28E873097}"/>
              </a:ext>
            </a:extLst>
          </p:cNvPr>
          <p:cNvSpPr/>
          <p:nvPr/>
        </p:nvSpPr>
        <p:spPr>
          <a:xfrm>
            <a:off x="4688733" y="4826574"/>
            <a:ext cx="109728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DE36D6-0D4A-EEC4-2737-C6FC9CD586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C2392-F859-2262-067A-0823D3A1D39A}"/>
              </a:ext>
            </a:extLst>
          </p:cNvPr>
          <p:cNvSpPr/>
          <p:nvPr/>
        </p:nvSpPr>
        <p:spPr>
          <a:xfrm>
            <a:off x="-184994" y="960778"/>
            <a:ext cx="4941820" cy="625493"/>
          </a:xfrm>
          <a:custGeom>
            <a:avLst/>
            <a:gdLst>
              <a:gd name="connsiteX0" fmla="*/ 0 w 4941820"/>
              <a:gd name="connsiteY0" fmla="*/ 0 h 625493"/>
              <a:gd name="connsiteX1" fmla="*/ 598509 w 4941820"/>
              <a:gd name="connsiteY1" fmla="*/ 0 h 625493"/>
              <a:gd name="connsiteX2" fmla="*/ 1197019 w 4941820"/>
              <a:gd name="connsiteY2" fmla="*/ 0 h 625493"/>
              <a:gd name="connsiteX3" fmla="*/ 1795528 w 4941820"/>
              <a:gd name="connsiteY3" fmla="*/ 0 h 625493"/>
              <a:gd name="connsiteX4" fmla="*/ 2394037 w 4941820"/>
              <a:gd name="connsiteY4" fmla="*/ 0 h 625493"/>
              <a:gd name="connsiteX5" fmla="*/ 3041965 w 4941820"/>
              <a:gd name="connsiteY5" fmla="*/ 0 h 625493"/>
              <a:gd name="connsiteX6" fmla="*/ 3689892 w 4941820"/>
              <a:gd name="connsiteY6" fmla="*/ 0 h 625493"/>
              <a:gd name="connsiteX7" fmla="*/ 4189565 w 4941820"/>
              <a:gd name="connsiteY7" fmla="*/ 0 h 625493"/>
              <a:gd name="connsiteX8" fmla="*/ 4941820 w 4941820"/>
              <a:gd name="connsiteY8" fmla="*/ 0 h 625493"/>
              <a:gd name="connsiteX9" fmla="*/ 4941820 w 4941820"/>
              <a:gd name="connsiteY9" fmla="*/ 300237 h 625493"/>
              <a:gd name="connsiteX10" fmla="*/ 4941820 w 4941820"/>
              <a:gd name="connsiteY10" fmla="*/ 625493 h 625493"/>
              <a:gd name="connsiteX11" fmla="*/ 4540983 w 4941820"/>
              <a:gd name="connsiteY11" fmla="*/ 625493 h 625493"/>
              <a:gd name="connsiteX12" fmla="*/ 3991892 w 4941820"/>
              <a:gd name="connsiteY12" fmla="*/ 625493 h 625493"/>
              <a:gd name="connsiteX13" fmla="*/ 3393383 w 4941820"/>
              <a:gd name="connsiteY13" fmla="*/ 625493 h 625493"/>
              <a:gd name="connsiteX14" fmla="*/ 2992547 w 4941820"/>
              <a:gd name="connsiteY14" fmla="*/ 625493 h 625493"/>
              <a:gd name="connsiteX15" fmla="*/ 2591710 w 4941820"/>
              <a:gd name="connsiteY15" fmla="*/ 625493 h 625493"/>
              <a:gd name="connsiteX16" fmla="*/ 1943783 w 4941820"/>
              <a:gd name="connsiteY16" fmla="*/ 625493 h 625493"/>
              <a:gd name="connsiteX17" fmla="*/ 1542946 w 4941820"/>
              <a:gd name="connsiteY17" fmla="*/ 625493 h 625493"/>
              <a:gd name="connsiteX18" fmla="*/ 944437 w 4941820"/>
              <a:gd name="connsiteY18" fmla="*/ 625493 h 625493"/>
              <a:gd name="connsiteX19" fmla="*/ 0 w 4941820"/>
              <a:gd name="connsiteY19" fmla="*/ 625493 h 625493"/>
              <a:gd name="connsiteX20" fmla="*/ 0 w 4941820"/>
              <a:gd name="connsiteY20" fmla="*/ 306492 h 625493"/>
              <a:gd name="connsiteX21" fmla="*/ 0 w 4941820"/>
              <a:gd name="connsiteY21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41820" h="625493" fill="none" extrusionOk="0">
                <a:moveTo>
                  <a:pt x="0" y="0"/>
                </a:moveTo>
                <a:cubicBezTo>
                  <a:pt x="250394" y="-47293"/>
                  <a:pt x="371258" y="7519"/>
                  <a:pt x="598509" y="0"/>
                </a:cubicBezTo>
                <a:cubicBezTo>
                  <a:pt x="825760" y="-7519"/>
                  <a:pt x="965761" y="41621"/>
                  <a:pt x="1197019" y="0"/>
                </a:cubicBezTo>
                <a:cubicBezTo>
                  <a:pt x="1428277" y="-41621"/>
                  <a:pt x="1636869" y="43500"/>
                  <a:pt x="1795528" y="0"/>
                </a:cubicBezTo>
                <a:cubicBezTo>
                  <a:pt x="1954187" y="-43500"/>
                  <a:pt x="2166435" y="36454"/>
                  <a:pt x="2394037" y="0"/>
                </a:cubicBezTo>
                <a:cubicBezTo>
                  <a:pt x="2621639" y="-36454"/>
                  <a:pt x="2784917" y="74446"/>
                  <a:pt x="3041965" y="0"/>
                </a:cubicBezTo>
                <a:cubicBezTo>
                  <a:pt x="3299013" y="-74446"/>
                  <a:pt x="3557749" y="62599"/>
                  <a:pt x="3689892" y="0"/>
                </a:cubicBezTo>
                <a:cubicBezTo>
                  <a:pt x="3822035" y="-62599"/>
                  <a:pt x="4054174" y="31555"/>
                  <a:pt x="4189565" y="0"/>
                </a:cubicBezTo>
                <a:cubicBezTo>
                  <a:pt x="4324956" y="-31555"/>
                  <a:pt x="4763511" y="296"/>
                  <a:pt x="4941820" y="0"/>
                </a:cubicBezTo>
                <a:cubicBezTo>
                  <a:pt x="4969210" y="91611"/>
                  <a:pt x="4940070" y="235136"/>
                  <a:pt x="4941820" y="300237"/>
                </a:cubicBezTo>
                <a:cubicBezTo>
                  <a:pt x="4943570" y="365338"/>
                  <a:pt x="4903178" y="524226"/>
                  <a:pt x="4941820" y="625493"/>
                </a:cubicBezTo>
                <a:cubicBezTo>
                  <a:pt x="4765747" y="639515"/>
                  <a:pt x="4731434" y="613995"/>
                  <a:pt x="4540983" y="625493"/>
                </a:cubicBezTo>
                <a:cubicBezTo>
                  <a:pt x="4350532" y="636991"/>
                  <a:pt x="4140134" y="590864"/>
                  <a:pt x="3991892" y="625493"/>
                </a:cubicBezTo>
                <a:cubicBezTo>
                  <a:pt x="3843650" y="660122"/>
                  <a:pt x="3639076" y="576493"/>
                  <a:pt x="3393383" y="625493"/>
                </a:cubicBezTo>
                <a:cubicBezTo>
                  <a:pt x="3147690" y="674493"/>
                  <a:pt x="3137415" y="580153"/>
                  <a:pt x="2992547" y="625493"/>
                </a:cubicBezTo>
                <a:cubicBezTo>
                  <a:pt x="2847679" y="670833"/>
                  <a:pt x="2727063" y="581549"/>
                  <a:pt x="2591710" y="625493"/>
                </a:cubicBezTo>
                <a:cubicBezTo>
                  <a:pt x="2456357" y="669437"/>
                  <a:pt x="2230037" y="562833"/>
                  <a:pt x="1943783" y="625493"/>
                </a:cubicBezTo>
                <a:cubicBezTo>
                  <a:pt x="1657529" y="688153"/>
                  <a:pt x="1684945" y="618722"/>
                  <a:pt x="1542946" y="625493"/>
                </a:cubicBezTo>
                <a:cubicBezTo>
                  <a:pt x="1400947" y="632264"/>
                  <a:pt x="1164072" y="569763"/>
                  <a:pt x="944437" y="625493"/>
                </a:cubicBezTo>
                <a:cubicBezTo>
                  <a:pt x="724802" y="681223"/>
                  <a:pt x="313790" y="608074"/>
                  <a:pt x="0" y="625493"/>
                </a:cubicBezTo>
                <a:cubicBezTo>
                  <a:pt x="-19738" y="524440"/>
                  <a:pt x="9851" y="459434"/>
                  <a:pt x="0" y="306492"/>
                </a:cubicBezTo>
                <a:cubicBezTo>
                  <a:pt x="-9851" y="153550"/>
                  <a:pt x="27081" y="68176"/>
                  <a:pt x="0" y="0"/>
                </a:cubicBezTo>
                <a:close/>
              </a:path>
              <a:path w="4941820" h="625493" stroke="0" extrusionOk="0">
                <a:moveTo>
                  <a:pt x="0" y="0"/>
                </a:moveTo>
                <a:cubicBezTo>
                  <a:pt x="191229" y="-17779"/>
                  <a:pt x="276436" y="11467"/>
                  <a:pt x="400837" y="0"/>
                </a:cubicBezTo>
                <a:cubicBezTo>
                  <a:pt x="525238" y="-11467"/>
                  <a:pt x="832941" y="4266"/>
                  <a:pt x="1048764" y="0"/>
                </a:cubicBezTo>
                <a:cubicBezTo>
                  <a:pt x="1264587" y="-4266"/>
                  <a:pt x="1363507" y="57599"/>
                  <a:pt x="1548437" y="0"/>
                </a:cubicBezTo>
                <a:cubicBezTo>
                  <a:pt x="1733367" y="-57599"/>
                  <a:pt x="1857591" y="37175"/>
                  <a:pt x="2097528" y="0"/>
                </a:cubicBezTo>
                <a:cubicBezTo>
                  <a:pt x="2337465" y="-37175"/>
                  <a:pt x="2499432" y="31905"/>
                  <a:pt x="2696037" y="0"/>
                </a:cubicBezTo>
                <a:cubicBezTo>
                  <a:pt x="2892642" y="-31905"/>
                  <a:pt x="3179120" y="21172"/>
                  <a:pt x="3343965" y="0"/>
                </a:cubicBezTo>
                <a:cubicBezTo>
                  <a:pt x="3508810" y="-21172"/>
                  <a:pt x="3638020" y="4333"/>
                  <a:pt x="3843638" y="0"/>
                </a:cubicBezTo>
                <a:cubicBezTo>
                  <a:pt x="4049256" y="-4333"/>
                  <a:pt x="4047497" y="559"/>
                  <a:pt x="4244474" y="0"/>
                </a:cubicBezTo>
                <a:cubicBezTo>
                  <a:pt x="4441451" y="-559"/>
                  <a:pt x="4628456" y="79945"/>
                  <a:pt x="4941820" y="0"/>
                </a:cubicBezTo>
                <a:cubicBezTo>
                  <a:pt x="4967104" y="74383"/>
                  <a:pt x="4925078" y="156692"/>
                  <a:pt x="4941820" y="306492"/>
                </a:cubicBezTo>
                <a:cubicBezTo>
                  <a:pt x="4958562" y="456292"/>
                  <a:pt x="4936001" y="497509"/>
                  <a:pt x="4941820" y="625493"/>
                </a:cubicBezTo>
                <a:cubicBezTo>
                  <a:pt x="4805587" y="648228"/>
                  <a:pt x="4547181" y="598864"/>
                  <a:pt x="4343311" y="625493"/>
                </a:cubicBezTo>
                <a:cubicBezTo>
                  <a:pt x="4139441" y="652122"/>
                  <a:pt x="3842221" y="575310"/>
                  <a:pt x="3695383" y="625493"/>
                </a:cubicBezTo>
                <a:cubicBezTo>
                  <a:pt x="3548545" y="675676"/>
                  <a:pt x="3323606" y="611662"/>
                  <a:pt x="3195710" y="625493"/>
                </a:cubicBezTo>
                <a:cubicBezTo>
                  <a:pt x="3067814" y="639324"/>
                  <a:pt x="2948266" y="572775"/>
                  <a:pt x="2745456" y="625493"/>
                </a:cubicBezTo>
                <a:cubicBezTo>
                  <a:pt x="2542646" y="678211"/>
                  <a:pt x="2435723" y="587669"/>
                  <a:pt x="2344619" y="625493"/>
                </a:cubicBezTo>
                <a:cubicBezTo>
                  <a:pt x="2253515" y="663317"/>
                  <a:pt x="2012989" y="622194"/>
                  <a:pt x="1696692" y="625493"/>
                </a:cubicBezTo>
                <a:cubicBezTo>
                  <a:pt x="1380395" y="628792"/>
                  <a:pt x="1393874" y="609631"/>
                  <a:pt x="1295855" y="625493"/>
                </a:cubicBezTo>
                <a:cubicBezTo>
                  <a:pt x="1197836" y="641355"/>
                  <a:pt x="879095" y="564858"/>
                  <a:pt x="697346" y="625493"/>
                </a:cubicBezTo>
                <a:cubicBezTo>
                  <a:pt x="515597" y="686128"/>
                  <a:pt x="194653" y="601975"/>
                  <a:pt x="0" y="625493"/>
                </a:cubicBezTo>
                <a:cubicBezTo>
                  <a:pt x="-14382" y="479598"/>
                  <a:pt x="4424" y="402956"/>
                  <a:pt x="0" y="325256"/>
                </a:cubicBezTo>
                <a:cubicBezTo>
                  <a:pt x="-4424" y="247556"/>
                  <a:pt x="14041" y="74862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7: Fit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DE959-9097-B16F-365C-4C234ACF7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8" y="1909622"/>
            <a:ext cx="11194439" cy="449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F532A7-1478-274A-D714-234227ADA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21" y="2338003"/>
            <a:ext cx="6418410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199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B0F879-787E-6FAF-7E42-6244302C8EFB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Model Development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891D9-78FD-E096-B965-FC61E84FB732}"/>
              </a:ext>
            </a:extLst>
          </p:cNvPr>
          <p:cNvSpPr txBox="1"/>
          <p:nvPr/>
        </p:nvSpPr>
        <p:spPr>
          <a:xfrm>
            <a:off x="340466" y="1101938"/>
            <a:ext cx="8219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genial" panose="02000503040000020004" pitchFamily="2" charset="0"/>
              </a:rPr>
              <a:t>Evaluate the quality of the proposed model based on 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</a:rPr>
              <a:t>model performance and assumptions</a:t>
            </a:r>
            <a:r>
              <a:rPr lang="en-US" sz="1400" dirty="0">
                <a:latin typeface="Congenial" panose="02000503040000020004" pitchFamily="2" charset="0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</a:rPr>
              <a:t> 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8AFC117-E7C3-B3A3-DF4A-7D743665F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37941"/>
              </p:ext>
            </p:extLst>
          </p:nvPr>
        </p:nvGraphicFramePr>
        <p:xfrm>
          <a:off x="726331" y="1915414"/>
          <a:ext cx="10739337" cy="363518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92369">
                  <a:extLst>
                    <a:ext uri="{9D8B030D-6E8A-4147-A177-3AD203B41FA5}">
                      <a16:colId xmlns:a16="http://schemas.microsoft.com/office/drawing/2014/main" val="718260201"/>
                    </a:ext>
                  </a:extLst>
                </a:gridCol>
                <a:gridCol w="3197403">
                  <a:extLst>
                    <a:ext uri="{9D8B030D-6E8A-4147-A177-3AD203B41FA5}">
                      <a16:colId xmlns:a16="http://schemas.microsoft.com/office/drawing/2014/main" val="1960311434"/>
                    </a:ext>
                  </a:extLst>
                </a:gridCol>
                <a:gridCol w="3749565">
                  <a:extLst>
                    <a:ext uri="{9D8B030D-6E8A-4147-A177-3AD203B41FA5}">
                      <a16:colId xmlns:a16="http://schemas.microsoft.com/office/drawing/2014/main" val="1868804927"/>
                    </a:ext>
                  </a:extLst>
                </a:gridCol>
              </a:tblGrid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Performance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Score (Training Dataset)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Score (Testing Dataset)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230257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R</a:t>
                      </a:r>
                      <a:r>
                        <a:rPr lang="en-US" sz="1400" baseline="30000" dirty="0">
                          <a:latin typeface="Congenial" panose="0200050304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96.56%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7971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R</a:t>
                      </a:r>
                      <a:r>
                        <a:rPr lang="en-US" sz="1400" baseline="30000" dirty="0">
                          <a:latin typeface="Congenial" panose="02000503040000020004" pitchFamily="2" charset="0"/>
                        </a:rPr>
                        <a:t>2</a:t>
                      </a:r>
                      <a:r>
                        <a:rPr lang="en-US" sz="1400" baseline="-25000" dirty="0">
                          <a:latin typeface="Congenial" panose="02000503040000020004" pitchFamily="2" charset="0"/>
                        </a:rPr>
                        <a:t>adj</a:t>
                      </a:r>
                      <a:endParaRPr lang="en-US" sz="14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95.85%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086093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Root Mean Square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0.1956403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0.1583031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805090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Relative Root Mean Square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4.284729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5.137496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820244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Mean Absolute Percentage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22.59932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32.46499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4346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Mean of Residuals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-7.106606e-18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58209"/>
                  </a:ext>
                </a:extLst>
              </a:tr>
              <a:tr h="4162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Sum of Residuals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-2.983724e-16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14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08992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B0F879-787E-6FAF-7E42-6244302C8EFB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Model Development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891D9-78FD-E096-B965-FC61E84FB732}"/>
              </a:ext>
            </a:extLst>
          </p:cNvPr>
          <p:cNvSpPr txBox="1"/>
          <p:nvPr/>
        </p:nvSpPr>
        <p:spPr>
          <a:xfrm>
            <a:off x="340466" y="1101938"/>
            <a:ext cx="8219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genial" panose="02000503040000020004" pitchFamily="2" charset="0"/>
              </a:rPr>
              <a:t>Evaluate the quality of the proposed model based on 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</a:rPr>
              <a:t>model performance and assumptions</a:t>
            </a:r>
            <a:r>
              <a:rPr lang="en-US" sz="1400" dirty="0">
                <a:latin typeface="Congenial" panose="02000503040000020004" pitchFamily="2" charset="0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</a:rPr>
              <a:t> 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7F286204-B8D8-617B-EC6B-BB6666A7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25809"/>
              </p:ext>
            </p:extLst>
          </p:nvPr>
        </p:nvGraphicFramePr>
        <p:xfrm>
          <a:off x="726331" y="1705067"/>
          <a:ext cx="10739337" cy="50013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70825">
                  <a:extLst>
                    <a:ext uri="{9D8B030D-6E8A-4147-A177-3AD203B41FA5}">
                      <a16:colId xmlns:a16="http://schemas.microsoft.com/office/drawing/2014/main" val="718260201"/>
                    </a:ext>
                  </a:extLst>
                </a:gridCol>
                <a:gridCol w="3972129">
                  <a:extLst>
                    <a:ext uri="{9D8B030D-6E8A-4147-A177-3AD203B41FA5}">
                      <a16:colId xmlns:a16="http://schemas.microsoft.com/office/drawing/2014/main" val="1960311434"/>
                    </a:ext>
                  </a:extLst>
                </a:gridCol>
                <a:gridCol w="4296383">
                  <a:extLst>
                    <a:ext uri="{9D8B030D-6E8A-4147-A177-3AD203B41FA5}">
                      <a16:colId xmlns:a16="http://schemas.microsoft.com/office/drawing/2014/main" val="1868804927"/>
                    </a:ext>
                  </a:extLst>
                </a:gridCol>
              </a:tblGrid>
              <a:tr h="459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Assumptions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Checking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Satisfy or not?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230257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ongenial" panose="02000503040000020004" pitchFamily="2" charset="0"/>
                        </a:rPr>
                        <a:t>Normality of Residuals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7971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latin typeface="Congenial" panose="02000503040000020004" pitchFamily="2" charset="0"/>
                        </a:rPr>
                        <a:t>Autocorrelation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086093"/>
                  </a:ext>
                </a:extLst>
              </a:tr>
              <a:tr h="45984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latin typeface="Congenial" panose="02000503040000020004" pitchFamily="2" charset="0"/>
                        </a:rPr>
                        <a:t>Homoscedasticity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  <a:p>
                      <a:pPr algn="ctr"/>
                      <a:endParaRPr lang="en-US" sz="14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genial" panose="02000503040000020004" pitchFamily="2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8050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692A44B-6962-E4E6-1D79-11DB19B3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71" y="2289518"/>
            <a:ext cx="3109229" cy="81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AB514-DF81-B5E7-5841-020728B1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65" y="3457021"/>
            <a:ext cx="3619814" cy="624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48FD99-EC71-64D9-15B9-CEC5A75EA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246" y="4320707"/>
            <a:ext cx="3773251" cy="23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7652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EEBD1-E1F9-4DB8-D42A-FC9DE535D7B0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03. CONCLUSION &gt; </a:t>
            </a:r>
            <a:r>
              <a:rPr lang="en-US" sz="2500" b="1" dirty="0">
                <a:solidFill>
                  <a:schemeClr val="bg1"/>
                </a:solidFill>
              </a:rPr>
              <a:t>Research Conclusion </a:t>
            </a:r>
            <a:r>
              <a:rPr lang="en-US" sz="2000" b="1" dirty="0">
                <a:solidFill>
                  <a:schemeClr val="tx1"/>
                </a:solidFill>
              </a:rPr>
              <a:t>&gt;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95B9D-FC34-5178-28A0-85B3016A2451}"/>
              </a:ext>
            </a:extLst>
          </p:cNvPr>
          <p:cNvSpPr txBox="1"/>
          <p:nvPr/>
        </p:nvSpPr>
        <p:spPr>
          <a:xfrm>
            <a:off x="2318163" y="2764711"/>
            <a:ext cx="7700480" cy="15081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374151"/>
                </a:solidFill>
                <a:latin typeface="Congenial"/>
              </a:rPr>
              <a:t>Price-to-Book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ongenial"/>
              </a:rPr>
              <a:t> ratio, Price-Earning, Price-Earning-Growth, GDP, Interest Rate,  PE: Interest Rate, Free Cash Flow/Share: CPI are the most significant indicators for Quarterly Closing Price</a:t>
            </a:r>
            <a:endParaRPr lang="en-US" sz="1600" b="0" i="0" dirty="0">
              <a:solidFill>
                <a:srgbClr val="374151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3B76E-48A5-75AB-7BAB-2085A296C9FF}"/>
              </a:ext>
            </a:extLst>
          </p:cNvPr>
          <p:cNvSpPr txBox="1"/>
          <p:nvPr/>
        </p:nvSpPr>
        <p:spPr>
          <a:xfrm>
            <a:off x="2318163" y="1602594"/>
            <a:ext cx="679519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ongenial"/>
              </a:rPr>
              <a:t>Proposed model is significant for finance and economics</a:t>
            </a:r>
            <a:endParaRPr lang="en-US" dirty="0"/>
          </a:p>
        </p:txBody>
      </p:sp>
      <p:pic>
        <p:nvPicPr>
          <p:cNvPr id="5" name="Graphic 5" descr="Badge 1 with solid fill">
            <a:extLst>
              <a:ext uri="{FF2B5EF4-FFF2-40B4-BE49-F238E27FC236}">
                <a16:creationId xmlns:a16="http://schemas.microsoft.com/office/drawing/2014/main" id="{9A969FF0-F7FD-9D7B-86BF-023B32B3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812" y="1548022"/>
            <a:ext cx="640883" cy="640883"/>
          </a:xfrm>
          <a:prstGeom prst="rect">
            <a:avLst/>
          </a:prstGeom>
        </p:spPr>
      </p:pic>
      <p:pic>
        <p:nvPicPr>
          <p:cNvPr id="6" name="Graphic 6" descr="Badge with solid fill">
            <a:extLst>
              <a:ext uri="{FF2B5EF4-FFF2-40B4-BE49-F238E27FC236}">
                <a16:creationId xmlns:a16="http://schemas.microsoft.com/office/drawing/2014/main" id="{9DD3E982-21F7-46DB-7F21-62797C064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074" y="3111873"/>
            <a:ext cx="634253" cy="634253"/>
          </a:xfrm>
          <a:prstGeom prst="rect">
            <a:avLst/>
          </a:prstGeom>
        </p:spPr>
      </p:pic>
      <p:pic>
        <p:nvPicPr>
          <p:cNvPr id="7" name="Graphic 7" descr="Badge 3 with solid fill">
            <a:extLst>
              <a:ext uri="{FF2B5EF4-FFF2-40B4-BE49-F238E27FC236}">
                <a16:creationId xmlns:a16="http://schemas.microsoft.com/office/drawing/2014/main" id="{522EC7D6-0443-54CA-940C-5BC30713D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2074" y="4992851"/>
            <a:ext cx="634253" cy="634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0CD72A-2BAF-061C-DC7B-63BFEAD5931B}"/>
              </a:ext>
            </a:extLst>
          </p:cNvPr>
          <p:cNvSpPr txBox="1"/>
          <p:nvPr/>
        </p:nvSpPr>
        <p:spPr>
          <a:xfrm>
            <a:off x="2318163" y="4911713"/>
            <a:ext cx="8605999" cy="10152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ongenial"/>
              </a:rPr>
              <a:t>95.85% of the variation in QCP can be explained by the 7 most significant indicators from the final model 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49308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EEBD1-E1F9-4DB8-D42A-FC9DE535D7B0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03. CONCLUSION &gt; Research Conclusion &gt; </a:t>
            </a:r>
            <a:r>
              <a:rPr lang="en-US" sz="25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44843-4D6B-065F-AD1B-D9EBA7D617FD}"/>
              </a:ext>
            </a:extLst>
          </p:cNvPr>
          <p:cNvSpPr/>
          <p:nvPr/>
        </p:nvSpPr>
        <p:spPr>
          <a:xfrm>
            <a:off x="2501321" y="1446361"/>
            <a:ext cx="9366423" cy="995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/>
                <a:ea typeface="Cambria"/>
              </a:rPr>
              <a:t>Try another regression (such as </a:t>
            </a:r>
            <a:r>
              <a:rPr lang="en-US" sz="1600" dirty="0">
                <a:solidFill>
                  <a:srgbClr val="FF0000"/>
                </a:solidFill>
                <a:latin typeface="Congenial"/>
                <a:ea typeface="Cambria"/>
              </a:rPr>
              <a:t>L2 or Elastic Net </a:t>
            </a:r>
            <a:r>
              <a:rPr lang="en-US" sz="1600" dirty="0">
                <a:solidFill>
                  <a:srgbClr val="FF0000"/>
                </a:solidFill>
                <a:latin typeface="Congenial"/>
                <a:ea typeface="+mn-lt"/>
                <a:cs typeface="+mn-lt"/>
              </a:rPr>
              <a:t>Regularization</a:t>
            </a:r>
            <a:r>
              <a:rPr lang="en-US" sz="1600" dirty="0">
                <a:solidFill>
                  <a:schemeClr val="tx1"/>
                </a:solidFill>
                <a:latin typeface="Congenial"/>
                <a:ea typeface="+mn-lt"/>
                <a:cs typeface="+mn-lt"/>
              </a:rPr>
              <a:t>) </a:t>
            </a:r>
            <a:r>
              <a:rPr lang="en-US" sz="1600" dirty="0">
                <a:solidFill>
                  <a:schemeClr val="tx1"/>
                </a:solidFill>
                <a:latin typeface="Congenial"/>
                <a:ea typeface="Cambria"/>
              </a:rPr>
              <a:t>for important feature selections</a:t>
            </a:r>
            <a:endParaRPr lang="en-US" sz="16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pic>
        <p:nvPicPr>
          <p:cNvPr id="4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80602DB-76FB-C7B9-50DB-9985E5F4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1096850" y="1662919"/>
            <a:ext cx="1788017" cy="988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24CA3A-98FB-7DFD-10D4-5F3E6D6DAB6D}"/>
              </a:ext>
            </a:extLst>
          </p:cNvPr>
          <p:cNvSpPr/>
          <p:nvPr/>
        </p:nvSpPr>
        <p:spPr>
          <a:xfrm>
            <a:off x="2501322" y="3303065"/>
            <a:ext cx="7181149" cy="63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/>
                <a:ea typeface="Cambria"/>
              </a:rPr>
              <a:t>Try </a:t>
            </a:r>
            <a:r>
              <a:rPr lang="en-US" sz="1600" dirty="0">
                <a:solidFill>
                  <a:srgbClr val="FF0000"/>
                </a:solidFill>
                <a:latin typeface="Congenial"/>
                <a:ea typeface="Cambria"/>
              </a:rPr>
              <a:t>larger amount of dataset</a:t>
            </a:r>
            <a:r>
              <a:rPr lang="en-US" sz="1600" dirty="0">
                <a:solidFill>
                  <a:schemeClr val="tx1"/>
                </a:solidFill>
                <a:latin typeface="Congenial"/>
                <a:ea typeface="Cambria"/>
              </a:rPr>
              <a:t> such as weekly or monthly data frequency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0801D-C917-B429-D183-E6723795EC3D}"/>
              </a:ext>
            </a:extLst>
          </p:cNvPr>
          <p:cNvSpPr/>
          <p:nvPr/>
        </p:nvSpPr>
        <p:spPr>
          <a:xfrm>
            <a:off x="2501321" y="4805600"/>
            <a:ext cx="6097178" cy="726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/>
                <a:ea typeface="Cambria"/>
              </a:rPr>
              <a:t>Research </a:t>
            </a:r>
            <a:r>
              <a:rPr lang="en-US" sz="1600" dirty="0">
                <a:solidFill>
                  <a:srgbClr val="FF0000"/>
                </a:solidFill>
                <a:latin typeface="Congenial"/>
                <a:ea typeface="Cambria"/>
              </a:rPr>
              <a:t>more indicators</a:t>
            </a:r>
            <a:r>
              <a:rPr lang="en-US" sz="1600" dirty="0">
                <a:solidFill>
                  <a:schemeClr val="tx1"/>
                </a:solidFill>
                <a:latin typeface="Congenial"/>
                <a:ea typeface="Cambria"/>
              </a:rPr>
              <a:t> that may affect the stock price</a:t>
            </a:r>
            <a:endParaRPr lang="en-US" sz="16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pic>
        <p:nvPicPr>
          <p:cNvPr id="11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FD746DF-5322-9ADC-4168-09A8C953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1096850" y="3122525"/>
            <a:ext cx="1788017" cy="988588"/>
          </a:xfrm>
          <a:prstGeom prst="rect">
            <a:avLst/>
          </a:prstGeom>
        </p:spPr>
      </p:pic>
      <p:pic>
        <p:nvPicPr>
          <p:cNvPr id="12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2ECEFBD-83A0-4815-CA9E-88DE7C9C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1096850" y="4667990"/>
            <a:ext cx="1788017" cy="9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4630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80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EEBD1-E1F9-4DB8-D42A-FC9DE535D7B0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9B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tx1"/>
                </a:solidFill>
                <a:latin typeface="Congenial" panose="02000503040000020004" pitchFamily="2" charset="0"/>
              </a:rPr>
              <a:t>04. MODEL USEFULNESS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0EC24E19-C04E-7D31-9A89-7E217C75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7" y="2754191"/>
            <a:ext cx="2394314" cy="2518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3212DD-F5A8-3E73-676F-CE1DA917FF4C}"/>
              </a:ext>
            </a:extLst>
          </p:cNvPr>
          <p:cNvSpPr txBox="1"/>
          <p:nvPr/>
        </p:nvSpPr>
        <p:spPr>
          <a:xfrm>
            <a:off x="3032381" y="1135448"/>
            <a:ext cx="7712412" cy="21275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dirty="0">
                <a:latin typeface="Congenial"/>
              </a:rPr>
              <a:t>Observe the change in </a:t>
            </a:r>
            <a:r>
              <a:rPr lang="en-US" sz="2300" dirty="0">
                <a:highlight>
                  <a:srgbClr val="FFFF00"/>
                </a:highlight>
                <a:latin typeface="Congenial"/>
              </a:rPr>
              <a:t>key economic and financial indicators</a:t>
            </a:r>
            <a:r>
              <a:rPr lang="en-US" sz="2300" dirty="0">
                <a:latin typeface="Congenial"/>
              </a:rPr>
              <a:t> on QCP to </a:t>
            </a:r>
            <a:r>
              <a:rPr lang="en-US" sz="2300" dirty="0">
                <a:highlight>
                  <a:srgbClr val="FFFF00"/>
                </a:highlight>
                <a:latin typeface="Congenial"/>
              </a:rPr>
              <a:t>estimate the change in stock price to determine optimal buying/selling time</a:t>
            </a:r>
            <a:r>
              <a:rPr lang="en-US" sz="2300" dirty="0">
                <a:latin typeface="Congen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23686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AFA4A-C420-EEEC-35BE-D52977F13950}"/>
              </a:ext>
            </a:extLst>
          </p:cNvPr>
          <p:cNvSpPr/>
          <p:nvPr/>
        </p:nvSpPr>
        <p:spPr>
          <a:xfrm>
            <a:off x="449094" y="220813"/>
            <a:ext cx="1905000" cy="479579"/>
          </a:xfrm>
          <a:custGeom>
            <a:avLst/>
            <a:gdLst>
              <a:gd name="connsiteX0" fmla="*/ 0 w 1905000"/>
              <a:gd name="connsiteY0" fmla="*/ 0 h 479579"/>
              <a:gd name="connsiteX1" fmla="*/ 457200 w 1905000"/>
              <a:gd name="connsiteY1" fmla="*/ 0 h 479579"/>
              <a:gd name="connsiteX2" fmla="*/ 914400 w 1905000"/>
              <a:gd name="connsiteY2" fmla="*/ 0 h 479579"/>
              <a:gd name="connsiteX3" fmla="*/ 1352550 w 1905000"/>
              <a:gd name="connsiteY3" fmla="*/ 0 h 479579"/>
              <a:gd name="connsiteX4" fmla="*/ 1905000 w 1905000"/>
              <a:gd name="connsiteY4" fmla="*/ 0 h 479579"/>
              <a:gd name="connsiteX5" fmla="*/ 1905000 w 1905000"/>
              <a:gd name="connsiteY5" fmla="*/ 479579 h 479579"/>
              <a:gd name="connsiteX6" fmla="*/ 1390650 w 1905000"/>
              <a:gd name="connsiteY6" fmla="*/ 479579 h 479579"/>
              <a:gd name="connsiteX7" fmla="*/ 895350 w 1905000"/>
              <a:gd name="connsiteY7" fmla="*/ 479579 h 479579"/>
              <a:gd name="connsiteX8" fmla="*/ 0 w 1905000"/>
              <a:gd name="connsiteY8" fmla="*/ 479579 h 479579"/>
              <a:gd name="connsiteX9" fmla="*/ 0 w 1905000"/>
              <a:gd name="connsiteY9" fmla="*/ 0 h 4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5000" h="479579" fill="none" extrusionOk="0">
                <a:moveTo>
                  <a:pt x="0" y="0"/>
                </a:moveTo>
                <a:cubicBezTo>
                  <a:pt x="114319" y="-28004"/>
                  <a:pt x="232667" y="29834"/>
                  <a:pt x="457200" y="0"/>
                </a:cubicBezTo>
                <a:cubicBezTo>
                  <a:pt x="681733" y="-29834"/>
                  <a:pt x="739228" y="16889"/>
                  <a:pt x="914400" y="0"/>
                </a:cubicBezTo>
                <a:cubicBezTo>
                  <a:pt x="1089572" y="-16889"/>
                  <a:pt x="1196364" y="7610"/>
                  <a:pt x="1352550" y="0"/>
                </a:cubicBezTo>
                <a:cubicBezTo>
                  <a:pt x="1508736" y="-7610"/>
                  <a:pt x="1648266" y="28801"/>
                  <a:pt x="1905000" y="0"/>
                </a:cubicBezTo>
                <a:cubicBezTo>
                  <a:pt x="1920997" y="220659"/>
                  <a:pt x="1853487" y="287163"/>
                  <a:pt x="1905000" y="479579"/>
                </a:cubicBezTo>
                <a:cubicBezTo>
                  <a:pt x="1706675" y="529225"/>
                  <a:pt x="1552255" y="462913"/>
                  <a:pt x="1390650" y="479579"/>
                </a:cubicBezTo>
                <a:cubicBezTo>
                  <a:pt x="1229045" y="496245"/>
                  <a:pt x="1138508" y="425034"/>
                  <a:pt x="895350" y="479579"/>
                </a:cubicBezTo>
                <a:cubicBezTo>
                  <a:pt x="652192" y="534124"/>
                  <a:pt x="185324" y="410239"/>
                  <a:pt x="0" y="479579"/>
                </a:cubicBezTo>
                <a:cubicBezTo>
                  <a:pt x="-50758" y="381206"/>
                  <a:pt x="11872" y="129776"/>
                  <a:pt x="0" y="0"/>
                </a:cubicBezTo>
                <a:close/>
              </a:path>
              <a:path w="1905000" h="479579" stroke="0" extrusionOk="0">
                <a:moveTo>
                  <a:pt x="0" y="0"/>
                </a:moveTo>
                <a:cubicBezTo>
                  <a:pt x="161811" y="-45252"/>
                  <a:pt x="214586" y="45216"/>
                  <a:pt x="419100" y="0"/>
                </a:cubicBezTo>
                <a:cubicBezTo>
                  <a:pt x="623614" y="-45216"/>
                  <a:pt x="685285" y="35492"/>
                  <a:pt x="933450" y="0"/>
                </a:cubicBezTo>
                <a:cubicBezTo>
                  <a:pt x="1181615" y="-35492"/>
                  <a:pt x="1206708" y="24261"/>
                  <a:pt x="1390650" y="0"/>
                </a:cubicBezTo>
                <a:cubicBezTo>
                  <a:pt x="1574592" y="-24261"/>
                  <a:pt x="1755178" y="56013"/>
                  <a:pt x="1905000" y="0"/>
                </a:cubicBezTo>
                <a:cubicBezTo>
                  <a:pt x="1944651" y="179572"/>
                  <a:pt x="1880194" y="316241"/>
                  <a:pt x="1905000" y="479579"/>
                </a:cubicBezTo>
                <a:cubicBezTo>
                  <a:pt x="1722844" y="538098"/>
                  <a:pt x="1507361" y="446261"/>
                  <a:pt x="1390650" y="479579"/>
                </a:cubicBezTo>
                <a:cubicBezTo>
                  <a:pt x="1273939" y="512897"/>
                  <a:pt x="1125378" y="479196"/>
                  <a:pt x="876300" y="479579"/>
                </a:cubicBezTo>
                <a:cubicBezTo>
                  <a:pt x="627222" y="479962"/>
                  <a:pt x="281567" y="404451"/>
                  <a:pt x="0" y="479579"/>
                </a:cubicBezTo>
                <a:cubicBezTo>
                  <a:pt x="-19532" y="294991"/>
                  <a:pt x="7184" y="216929"/>
                  <a:pt x="0" y="0"/>
                </a:cubicBezTo>
                <a:close/>
              </a:path>
            </a:pathLst>
          </a:custGeom>
          <a:solidFill>
            <a:srgbClr val="9A91F2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648E0-0836-BDD5-7ECC-71051D1A3105}"/>
              </a:ext>
            </a:extLst>
          </p:cNvPr>
          <p:cNvSpPr/>
          <p:nvPr/>
        </p:nvSpPr>
        <p:spPr>
          <a:xfrm>
            <a:off x="488815" y="865762"/>
            <a:ext cx="11214370" cy="5603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1.Funds, D. (n.d.). Selected funds. Why Select Banks are Undervalued Today - Selected Funds. Retrieved March 31, 2023, from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hlinkClick r:id="rId2"/>
              </a:rPr>
              <a:t>https://selectedfunds.com/document/video/select-banks-today/</a:t>
            </a:r>
            <a:endParaRPr lang="en-US" sz="1400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2.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McCain, A. (2023, March 14). 25+ trending financial services industry statistics [2023]: How many jobs are available in finance. </a:t>
            </a:r>
            <a:r>
              <a:rPr lang="en-US" sz="1400" dirty="0" err="1">
                <a:solidFill>
                  <a:schemeClr val="tx1"/>
                </a:solidFill>
                <a:latin typeface="Congenial" panose="02000503040000020004" pitchFamily="2" charset="0"/>
              </a:rPr>
              <a:t>Zippia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 25+ Trending Financial Services Industry Statistics 2023 How Many Jobs Are Available In Finance Comments. Retrieved March 31, 2023, from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hlinkClick r:id="rId3"/>
              </a:rPr>
              <a:t>https://www.zippia.com/advice/financial-services-industry-statistics/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3. 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Pokharel, J. K., Tetteh-Bator, E.,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Tsokos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, C. P. (2022). Analytical predictive modeling: Impact of financial and economic indicators on stock. </a:t>
            </a:r>
            <a:r>
              <a:rPr lang="en-US" sz="1400" i="1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Journal of Mathematical Finance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, </a:t>
            </a:r>
            <a:r>
              <a:rPr lang="en-US" sz="1400" i="1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12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(04), 661–682. https://doi.org/10.4236/jmf.2022.124035 </a:t>
            </a:r>
            <a:endParaRPr lang="en-US" sz="1400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4. </a:t>
            </a:r>
            <a:r>
              <a:rPr lang="en-US" sz="1400" i="1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5.4 - the lasso: Stat 508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PennState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: Statistics Online Courses. (n.d.). Retrieved April 19, 2023, from 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  <a:hlinkClick r:id="rId4"/>
              </a:rPr>
              <a:t>https://online.stat.psu.edu/stat508/lesson/5/5.4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</a:t>
            </a:r>
            <a:endParaRPr lang="en-US" sz="1400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5. 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Pannell, R. (2023, February 10). </a:t>
            </a:r>
            <a:r>
              <a:rPr lang="en-US" sz="1400" i="1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What is the </a:t>
            </a:r>
            <a:r>
              <a:rPr lang="en-US" sz="1400" i="1" dirty="0" err="1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johnson</a:t>
            </a:r>
            <a:r>
              <a:rPr lang="en-US" sz="1400" i="1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transformation?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LeanScape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. Retrieved April 19, 2023, from https://leanscape.io/what-is-the-johnson-transformation/ </a:t>
            </a:r>
            <a:endParaRPr lang="en-US" sz="1400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6. </a:t>
            </a:r>
            <a:r>
              <a:rPr lang="en-US" sz="1400" dirty="0" err="1">
                <a:solidFill>
                  <a:schemeClr val="tx1"/>
                </a:solidFill>
                <a:latin typeface="Congenial" panose="02000503040000020004" pitchFamily="2" charset="0"/>
              </a:rPr>
              <a:t>Padhma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, M. (2022, September 22) End-to-End Introduction to Evaluating Regression Models.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hlinkClick r:id="rId5"/>
              </a:rPr>
              <a:t>https://www.analyticsvidhya.com/blog/2021/10/evaluation-metric-for-regression-models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7. CFI Team (2022, May 6) Autocorrelation.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hlinkClick r:id="rId6"/>
              </a:rPr>
              <a:t>https://corporatefinanceinstitute.com/resources/knowledge/other/autocorrelation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8. </a:t>
            </a:r>
            <a:r>
              <a:rPr lang="en-US" sz="1400" i="1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Interest rate statistics</a:t>
            </a:r>
            <a:r>
              <a:rPr lang="en-US" sz="140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. U.S. Department of the Treasury. (2022, October 11). Retrieved April 19, 2023, from https://home.treasury.gov/policy-issues/financing-the-government/interest-rate-statistics </a:t>
            </a:r>
            <a:endParaRPr lang="en-US" sz="1400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0022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A137CD-9DAC-4698-F36E-F7C6C7337335}"/>
              </a:ext>
            </a:extLst>
          </p:cNvPr>
          <p:cNvSpPr/>
          <p:nvPr/>
        </p:nvSpPr>
        <p:spPr>
          <a:xfrm>
            <a:off x="2024974" y="1932881"/>
            <a:ext cx="8142051" cy="2992238"/>
          </a:xfrm>
          <a:custGeom>
            <a:avLst/>
            <a:gdLst>
              <a:gd name="connsiteX0" fmla="*/ 0 w 8142051"/>
              <a:gd name="connsiteY0" fmla="*/ 0 h 2992238"/>
              <a:gd name="connsiteX1" fmla="*/ 337314 w 8142051"/>
              <a:gd name="connsiteY1" fmla="*/ 0 h 2992238"/>
              <a:gd name="connsiteX2" fmla="*/ 756048 w 8142051"/>
              <a:gd name="connsiteY2" fmla="*/ 0 h 2992238"/>
              <a:gd name="connsiteX3" fmla="*/ 1419043 w 8142051"/>
              <a:gd name="connsiteY3" fmla="*/ 0 h 2992238"/>
              <a:gd name="connsiteX4" fmla="*/ 1837777 w 8142051"/>
              <a:gd name="connsiteY4" fmla="*/ 0 h 2992238"/>
              <a:gd name="connsiteX5" fmla="*/ 2500773 w 8142051"/>
              <a:gd name="connsiteY5" fmla="*/ 0 h 2992238"/>
              <a:gd name="connsiteX6" fmla="*/ 3163768 w 8142051"/>
              <a:gd name="connsiteY6" fmla="*/ 0 h 2992238"/>
              <a:gd name="connsiteX7" fmla="*/ 3745343 w 8142051"/>
              <a:gd name="connsiteY7" fmla="*/ 0 h 2992238"/>
              <a:gd name="connsiteX8" fmla="*/ 4245498 w 8142051"/>
              <a:gd name="connsiteY8" fmla="*/ 0 h 2992238"/>
              <a:gd name="connsiteX9" fmla="*/ 4582812 w 8142051"/>
              <a:gd name="connsiteY9" fmla="*/ 0 h 2992238"/>
              <a:gd name="connsiteX10" fmla="*/ 5164387 w 8142051"/>
              <a:gd name="connsiteY10" fmla="*/ 0 h 2992238"/>
              <a:gd name="connsiteX11" fmla="*/ 5745962 w 8142051"/>
              <a:gd name="connsiteY11" fmla="*/ 0 h 2992238"/>
              <a:gd name="connsiteX12" fmla="*/ 6408957 w 8142051"/>
              <a:gd name="connsiteY12" fmla="*/ 0 h 2992238"/>
              <a:gd name="connsiteX13" fmla="*/ 7071953 w 8142051"/>
              <a:gd name="connsiteY13" fmla="*/ 0 h 2992238"/>
              <a:gd name="connsiteX14" fmla="*/ 7572107 w 8142051"/>
              <a:gd name="connsiteY14" fmla="*/ 0 h 2992238"/>
              <a:gd name="connsiteX15" fmla="*/ 8142051 w 8142051"/>
              <a:gd name="connsiteY15" fmla="*/ 0 h 2992238"/>
              <a:gd name="connsiteX16" fmla="*/ 8142051 w 8142051"/>
              <a:gd name="connsiteY16" fmla="*/ 538603 h 2992238"/>
              <a:gd name="connsiteX17" fmla="*/ 8142051 w 8142051"/>
              <a:gd name="connsiteY17" fmla="*/ 1137050 h 2992238"/>
              <a:gd name="connsiteX18" fmla="*/ 8142051 w 8142051"/>
              <a:gd name="connsiteY18" fmla="*/ 1705576 h 2992238"/>
              <a:gd name="connsiteX19" fmla="*/ 8142051 w 8142051"/>
              <a:gd name="connsiteY19" fmla="*/ 2214256 h 2992238"/>
              <a:gd name="connsiteX20" fmla="*/ 8142051 w 8142051"/>
              <a:gd name="connsiteY20" fmla="*/ 2992238 h 2992238"/>
              <a:gd name="connsiteX21" fmla="*/ 7479055 w 8142051"/>
              <a:gd name="connsiteY21" fmla="*/ 2992238 h 2992238"/>
              <a:gd name="connsiteX22" fmla="*/ 6816060 w 8142051"/>
              <a:gd name="connsiteY22" fmla="*/ 2992238 h 2992238"/>
              <a:gd name="connsiteX23" fmla="*/ 6234485 w 8142051"/>
              <a:gd name="connsiteY23" fmla="*/ 2992238 h 2992238"/>
              <a:gd name="connsiteX24" fmla="*/ 5571489 w 8142051"/>
              <a:gd name="connsiteY24" fmla="*/ 2992238 h 2992238"/>
              <a:gd name="connsiteX25" fmla="*/ 5071335 w 8142051"/>
              <a:gd name="connsiteY25" fmla="*/ 2992238 h 2992238"/>
              <a:gd name="connsiteX26" fmla="*/ 4734021 w 8142051"/>
              <a:gd name="connsiteY26" fmla="*/ 2992238 h 2992238"/>
              <a:gd name="connsiteX27" fmla="*/ 4071026 w 8142051"/>
              <a:gd name="connsiteY27" fmla="*/ 2992238 h 2992238"/>
              <a:gd name="connsiteX28" fmla="*/ 3408030 w 8142051"/>
              <a:gd name="connsiteY28" fmla="*/ 2992238 h 2992238"/>
              <a:gd name="connsiteX29" fmla="*/ 2907875 w 8142051"/>
              <a:gd name="connsiteY29" fmla="*/ 2992238 h 2992238"/>
              <a:gd name="connsiteX30" fmla="*/ 2244880 w 8142051"/>
              <a:gd name="connsiteY30" fmla="*/ 2992238 h 2992238"/>
              <a:gd name="connsiteX31" fmla="*/ 1500464 w 8142051"/>
              <a:gd name="connsiteY31" fmla="*/ 2992238 h 2992238"/>
              <a:gd name="connsiteX32" fmla="*/ 1081730 w 8142051"/>
              <a:gd name="connsiteY32" fmla="*/ 2992238 h 2992238"/>
              <a:gd name="connsiteX33" fmla="*/ 0 w 8142051"/>
              <a:gd name="connsiteY33" fmla="*/ 2992238 h 2992238"/>
              <a:gd name="connsiteX34" fmla="*/ 0 w 8142051"/>
              <a:gd name="connsiteY34" fmla="*/ 2363868 h 2992238"/>
              <a:gd name="connsiteX35" fmla="*/ 0 w 8142051"/>
              <a:gd name="connsiteY35" fmla="*/ 1765420 h 2992238"/>
              <a:gd name="connsiteX36" fmla="*/ 0 w 8142051"/>
              <a:gd name="connsiteY36" fmla="*/ 1226818 h 2992238"/>
              <a:gd name="connsiteX37" fmla="*/ 0 w 8142051"/>
              <a:gd name="connsiteY37" fmla="*/ 658292 h 2992238"/>
              <a:gd name="connsiteX38" fmla="*/ 0 w 8142051"/>
              <a:gd name="connsiteY38" fmla="*/ 0 h 299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142051" h="2992238" fill="none" extrusionOk="0">
                <a:moveTo>
                  <a:pt x="0" y="0"/>
                </a:moveTo>
                <a:cubicBezTo>
                  <a:pt x="104684" y="-24598"/>
                  <a:pt x="269351" y="19223"/>
                  <a:pt x="337314" y="0"/>
                </a:cubicBezTo>
                <a:cubicBezTo>
                  <a:pt x="405277" y="-19223"/>
                  <a:pt x="661637" y="20447"/>
                  <a:pt x="756048" y="0"/>
                </a:cubicBezTo>
                <a:cubicBezTo>
                  <a:pt x="850459" y="-20447"/>
                  <a:pt x="1231997" y="78173"/>
                  <a:pt x="1419043" y="0"/>
                </a:cubicBezTo>
                <a:cubicBezTo>
                  <a:pt x="1606089" y="-78173"/>
                  <a:pt x="1695699" y="5073"/>
                  <a:pt x="1837777" y="0"/>
                </a:cubicBezTo>
                <a:cubicBezTo>
                  <a:pt x="1979855" y="-5073"/>
                  <a:pt x="2215792" y="38425"/>
                  <a:pt x="2500773" y="0"/>
                </a:cubicBezTo>
                <a:cubicBezTo>
                  <a:pt x="2785754" y="-38425"/>
                  <a:pt x="2964131" y="43858"/>
                  <a:pt x="3163768" y="0"/>
                </a:cubicBezTo>
                <a:cubicBezTo>
                  <a:pt x="3363406" y="-43858"/>
                  <a:pt x="3558039" y="56815"/>
                  <a:pt x="3745343" y="0"/>
                </a:cubicBezTo>
                <a:cubicBezTo>
                  <a:pt x="3932648" y="-56815"/>
                  <a:pt x="4057920" y="8932"/>
                  <a:pt x="4245498" y="0"/>
                </a:cubicBezTo>
                <a:cubicBezTo>
                  <a:pt x="4433077" y="-8932"/>
                  <a:pt x="4455333" y="24253"/>
                  <a:pt x="4582812" y="0"/>
                </a:cubicBezTo>
                <a:cubicBezTo>
                  <a:pt x="4710291" y="-24253"/>
                  <a:pt x="5024465" y="62466"/>
                  <a:pt x="5164387" y="0"/>
                </a:cubicBezTo>
                <a:cubicBezTo>
                  <a:pt x="5304309" y="-62466"/>
                  <a:pt x="5608570" y="39540"/>
                  <a:pt x="5745962" y="0"/>
                </a:cubicBezTo>
                <a:cubicBezTo>
                  <a:pt x="5883355" y="-39540"/>
                  <a:pt x="6248259" y="11019"/>
                  <a:pt x="6408957" y="0"/>
                </a:cubicBezTo>
                <a:cubicBezTo>
                  <a:pt x="6569656" y="-11019"/>
                  <a:pt x="6829496" y="33705"/>
                  <a:pt x="7071953" y="0"/>
                </a:cubicBezTo>
                <a:cubicBezTo>
                  <a:pt x="7314410" y="-33705"/>
                  <a:pt x="7325074" y="8132"/>
                  <a:pt x="7572107" y="0"/>
                </a:cubicBezTo>
                <a:cubicBezTo>
                  <a:pt x="7819140" y="-8132"/>
                  <a:pt x="7979611" y="7797"/>
                  <a:pt x="8142051" y="0"/>
                </a:cubicBezTo>
                <a:cubicBezTo>
                  <a:pt x="8187480" y="202344"/>
                  <a:pt x="8085645" y="389947"/>
                  <a:pt x="8142051" y="538603"/>
                </a:cubicBezTo>
                <a:cubicBezTo>
                  <a:pt x="8198457" y="687259"/>
                  <a:pt x="8089978" y="846506"/>
                  <a:pt x="8142051" y="1137050"/>
                </a:cubicBezTo>
                <a:cubicBezTo>
                  <a:pt x="8194124" y="1427594"/>
                  <a:pt x="8111512" y="1579080"/>
                  <a:pt x="8142051" y="1705576"/>
                </a:cubicBezTo>
                <a:cubicBezTo>
                  <a:pt x="8172590" y="1832072"/>
                  <a:pt x="8122060" y="2073413"/>
                  <a:pt x="8142051" y="2214256"/>
                </a:cubicBezTo>
                <a:cubicBezTo>
                  <a:pt x="8162042" y="2355099"/>
                  <a:pt x="8054484" y="2670902"/>
                  <a:pt x="8142051" y="2992238"/>
                </a:cubicBezTo>
                <a:cubicBezTo>
                  <a:pt x="7995673" y="3020199"/>
                  <a:pt x="7728921" y="2955420"/>
                  <a:pt x="7479055" y="2992238"/>
                </a:cubicBezTo>
                <a:cubicBezTo>
                  <a:pt x="7229189" y="3029056"/>
                  <a:pt x="7066278" y="2975949"/>
                  <a:pt x="6816060" y="2992238"/>
                </a:cubicBezTo>
                <a:cubicBezTo>
                  <a:pt x="6565843" y="3008527"/>
                  <a:pt x="6356223" y="2978288"/>
                  <a:pt x="6234485" y="2992238"/>
                </a:cubicBezTo>
                <a:cubicBezTo>
                  <a:pt x="6112747" y="3006188"/>
                  <a:pt x="5784471" y="2930243"/>
                  <a:pt x="5571489" y="2992238"/>
                </a:cubicBezTo>
                <a:cubicBezTo>
                  <a:pt x="5358507" y="3054233"/>
                  <a:pt x="5202371" y="2950773"/>
                  <a:pt x="5071335" y="2992238"/>
                </a:cubicBezTo>
                <a:cubicBezTo>
                  <a:pt x="4940299" y="3033703"/>
                  <a:pt x="4847248" y="2974624"/>
                  <a:pt x="4734021" y="2992238"/>
                </a:cubicBezTo>
                <a:cubicBezTo>
                  <a:pt x="4620794" y="3009852"/>
                  <a:pt x="4371672" y="2975939"/>
                  <a:pt x="4071026" y="2992238"/>
                </a:cubicBezTo>
                <a:cubicBezTo>
                  <a:pt x="3770380" y="3008537"/>
                  <a:pt x="3692312" y="2986891"/>
                  <a:pt x="3408030" y="2992238"/>
                </a:cubicBezTo>
                <a:cubicBezTo>
                  <a:pt x="3123748" y="2997585"/>
                  <a:pt x="3064532" y="2987750"/>
                  <a:pt x="2907875" y="2992238"/>
                </a:cubicBezTo>
                <a:cubicBezTo>
                  <a:pt x="2751218" y="2996726"/>
                  <a:pt x="2447125" y="2941828"/>
                  <a:pt x="2244880" y="2992238"/>
                </a:cubicBezTo>
                <a:cubicBezTo>
                  <a:pt x="2042636" y="3042648"/>
                  <a:pt x="1847134" y="2977750"/>
                  <a:pt x="1500464" y="2992238"/>
                </a:cubicBezTo>
                <a:cubicBezTo>
                  <a:pt x="1153794" y="3006726"/>
                  <a:pt x="1277203" y="2963366"/>
                  <a:pt x="1081730" y="2992238"/>
                </a:cubicBezTo>
                <a:cubicBezTo>
                  <a:pt x="886257" y="3021110"/>
                  <a:pt x="393695" y="2865118"/>
                  <a:pt x="0" y="2992238"/>
                </a:cubicBezTo>
                <a:cubicBezTo>
                  <a:pt x="-70150" y="2824038"/>
                  <a:pt x="64438" y="2563917"/>
                  <a:pt x="0" y="2363868"/>
                </a:cubicBezTo>
                <a:cubicBezTo>
                  <a:pt x="-64438" y="2163819"/>
                  <a:pt x="55877" y="1902592"/>
                  <a:pt x="0" y="1765420"/>
                </a:cubicBezTo>
                <a:cubicBezTo>
                  <a:pt x="-55877" y="1628248"/>
                  <a:pt x="59795" y="1464464"/>
                  <a:pt x="0" y="1226818"/>
                </a:cubicBezTo>
                <a:cubicBezTo>
                  <a:pt x="-59795" y="989172"/>
                  <a:pt x="32583" y="796784"/>
                  <a:pt x="0" y="658292"/>
                </a:cubicBezTo>
                <a:cubicBezTo>
                  <a:pt x="-32583" y="519800"/>
                  <a:pt x="46713" y="311794"/>
                  <a:pt x="0" y="0"/>
                </a:cubicBezTo>
                <a:close/>
              </a:path>
              <a:path w="8142051" h="2992238" stroke="0" extrusionOk="0">
                <a:moveTo>
                  <a:pt x="0" y="0"/>
                </a:moveTo>
                <a:cubicBezTo>
                  <a:pt x="107382" y="-27872"/>
                  <a:pt x="232322" y="39862"/>
                  <a:pt x="337314" y="0"/>
                </a:cubicBezTo>
                <a:cubicBezTo>
                  <a:pt x="442306" y="-39862"/>
                  <a:pt x="850738" y="23288"/>
                  <a:pt x="1081730" y="0"/>
                </a:cubicBezTo>
                <a:cubicBezTo>
                  <a:pt x="1312722" y="-23288"/>
                  <a:pt x="1378543" y="33688"/>
                  <a:pt x="1581884" y="0"/>
                </a:cubicBezTo>
                <a:cubicBezTo>
                  <a:pt x="1785225" y="-33688"/>
                  <a:pt x="2002540" y="43428"/>
                  <a:pt x="2163459" y="0"/>
                </a:cubicBezTo>
                <a:cubicBezTo>
                  <a:pt x="2324378" y="-43428"/>
                  <a:pt x="2536993" y="9731"/>
                  <a:pt x="2826455" y="0"/>
                </a:cubicBezTo>
                <a:cubicBezTo>
                  <a:pt x="3115917" y="-9731"/>
                  <a:pt x="3266641" y="71053"/>
                  <a:pt x="3570871" y="0"/>
                </a:cubicBezTo>
                <a:cubicBezTo>
                  <a:pt x="3875101" y="-71053"/>
                  <a:pt x="3952076" y="26985"/>
                  <a:pt x="4071025" y="0"/>
                </a:cubicBezTo>
                <a:cubicBezTo>
                  <a:pt x="4189974" y="-26985"/>
                  <a:pt x="4311232" y="9742"/>
                  <a:pt x="4408339" y="0"/>
                </a:cubicBezTo>
                <a:cubicBezTo>
                  <a:pt x="4505446" y="-9742"/>
                  <a:pt x="4883895" y="62913"/>
                  <a:pt x="5152755" y="0"/>
                </a:cubicBezTo>
                <a:cubicBezTo>
                  <a:pt x="5421615" y="-62913"/>
                  <a:pt x="5417292" y="8417"/>
                  <a:pt x="5652910" y="0"/>
                </a:cubicBezTo>
                <a:cubicBezTo>
                  <a:pt x="5888529" y="-8417"/>
                  <a:pt x="5857023" y="16274"/>
                  <a:pt x="5990223" y="0"/>
                </a:cubicBezTo>
                <a:cubicBezTo>
                  <a:pt x="6123423" y="-16274"/>
                  <a:pt x="6381059" y="40920"/>
                  <a:pt x="6490378" y="0"/>
                </a:cubicBezTo>
                <a:cubicBezTo>
                  <a:pt x="6599698" y="-40920"/>
                  <a:pt x="6898375" y="1343"/>
                  <a:pt x="7153373" y="0"/>
                </a:cubicBezTo>
                <a:cubicBezTo>
                  <a:pt x="7408372" y="-1343"/>
                  <a:pt x="7801738" y="83395"/>
                  <a:pt x="8142051" y="0"/>
                </a:cubicBezTo>
                <a:cubicBezTo>
                  <a:pt x="8156616" y="291862"/>
                  <a:pt x="8132207" y="388022"/>
                  <a:pt x="8142051" y="598448"/>
                </a:cubicBezTo>
                <a:cubicBezTo>
                  <a:pt x="8151895" y="808874"/>
                  <a:pt x="8072221" y="957862"/>
                  <a:pt x="8142051" y="1256740"/>
                </a:cubicBezTo>
                <a:cubicBezTo>
                  <a:pt x="8211881" y="1555618"/>
                  <a:pt x="8136724" y="1616243"/>
                  <a:pt x="8142051" y="1855188"/>
                </a:cubicBezTo>
                <a:cubicBezTo>
                  <a:pt x="8147378" y="2094133"/>
                  <a:pt x="8076227" y="2158545"/>
                  <a:pt x="8142051" y="2453635"/>
                </a:cubicBezTo>
                <a:cubicBezTo>
                  <a:pt x="8207875" y="2748725"/>
                  <a:pt x="8107640" y="2742995"/>
                  <a:pt x="8142051" y="2992238"/>
                </a:cubicBezTo>
                <a:cubicBezTo>
                  <a:pt x="7908039" y="3005235"/>
                  <a:pt x="7711804" y="2969782"/>
                  <a:pt x="7397635" y="2992238"/>
                </a:cubicBezTo>
                <a:cubicBezTo>
                  <a:pt x="7083466" y="3014694"/>
                  <a:pt x="7132531" y="2976411"/>
                  <a:pt x="6978901" y="2992238"/>
                </a:cubicBezTo>
                <a:cubicBezTo>
                  <a:pt x="6825271" y="3008065"/>
                  <a:pt x="6671774" y="2974947"/>
                  <a:pt x="6478746" y="2992238"/>
                </a:cubicBezTo>
                <a:cubicBezTo>
                  <a:pt x="6285718" y="3009529"/>
                  <a:pt x="5978732" y="2963836"/>
                  <a:pt x="5815751" y="2992238"/>
                </a:cubicBezTo>
                <a:cubicBezTo>
                  <a:pt x="5652770" y="3020640"/>
                  <a:pt x="5547697" y="2977950"/>
                  <a:pt x="5397017" y="2992238"/>
                </a:cubicBezTo>
                <a:cubicBezTo>
                  <a:pt x="5246337" y="3006526"/>
                  <a:pt x="4966383" y="2942204"/>
                  <a:pt x="4734021" y="2992238"/>
                </a:cubicBezTo>
                <a:cubicBezTo>
                  <a:pt x="4501659" y="3042272"/>
                  <a:pt x="4398724" y="2969628"/>
                  <a:pt x="4152446" y="2992238"/>
                </a:cubicBezTo>
                <a:cubicBezTo>
                  <a:pt x="3906169" y="3014848"/>
                  <a:pt x="3807396" y="2985887"/>
                  <a:pt x="3489450" y="2992238"/>
                </a:cubicBezTo>
                <a:cubicBezTo>
                  <a:pt x="3171504" y="2998589"/>
                  <a:pt x="3096153" y="2957050"/>
                  <a:pt x="2989296" y="2992238"/>
                </a:cubicBezTo>
                <a:cubicBezTo>
                  <a:pt x="2882439" y="3027426"/>
                  <a:pt x="2578701" y="2971893"/>
                  <a:pt x="2244880" y="2992238"/>
                </a:cubicBezTo>
                <a:cubicBezTo>
                  <a:pt x="1911059" y="3012583"/>
                  <a:pt x="1894966" y="2956832"/>
                  <a:pt x="1744725" y="2992238"/>
                </a:cubicBezTo>
                <a:cubicBezTo>
                  <a:pt x="1594485" y="3027644"/>
                  <a:pt x="1447019" y="2925555"/>
                  <a:pt x="1163150" y="2992238"/>
                </a:cubicBezTo>
                <a:cubicBezTo>
                  <a:pt x="879281" y="3058921"/>
                  <a:pt x="942603" y="2987032"/>
                  <a:pt x="744416" y="2992238"/>
                </a:cubicBezTo>
                <a:cubicBezTo>
                  <a:pt x="546229" y="2997444"/>
                  <a:pt x="366661" y="2950253"/>
                  <a:pt x="0" y="2992238"/>
                </a:cubicBezTo>
                <a:cubicBezTo>
                  <a:pt x="-15911" y="2790772"/>
                  <a:pt x="11387" y="2599864"/>
                  <a:pt x="0" y="2483558"/>
                </a:cubicBezTo>
                <a:cubicBezTo>
                  <a:pt x="-11387" y="2367252"/>
                  <a:pt x="28550" y="2107922"/>
                  <a:pt x="0" y="1944955"/>
                </a:cubicBezTo>
                <a:cubicBezTo>
                  <a:pt x="-28550" y="1781988"/>
                  <a:pt x="28792" y="1626270"/>
                  <a:pt x="0" y="1346507"/>
                </a:cubicBezTo>
                <a:cubicBezTo>
                  <a:pt x="-28792" y="1066744"/>
                  <a:pt x="7499" y="893161"/>
                  <a:pt x="0" y="718137"/>
                </a:cubicBezTo>
                <a:cubicBezTo>
                  <a:pt x="-7499" y="543113"/>
                  <a:pt x="66103" y="356667"/>
                  <a:pt x="0" y="0"/>
                </a:cubicBezTo>
                <a:close/>
              </a:path>
            </a:pathLst>
          </a:custGeom>
          <a:solidFill>
            <a:srgbClr val="9A91F2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THANK YOU FOR </a:t>
            </a:r>
          </a:p>
          <a:p>
            <a:pPr algn="ctr"/>
            <a:r>
              <a:rPr lang="en-US" sz="7200" b="1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YOUR ATTENTION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076D91F6-215A-A335-25D6-2671E8446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073">
            <a:off x="7695964" y="-388801"/>
            <a:ext cx="3660369" cy="3660369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E0A4A45-B258-AAF5-C2D8-613E16D3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0973" y="-388802"/>
            <a:ext cx="3660369" cy="36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711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1F2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F10754-E62D-DE0F-A900-8615D8FE687F}"/>
              </a:ext>
            </a:extLst>
          </p:cNvPr>
          <p:cNvSpPr/>
          <p:nvPr/>
        </p:nvSpPr>
        <p:spPr>
          <a:xfrm>
            <a:off x="2024974" y="327905"/>
            <a:ext cx="8142051" cy="994653"/>
          </a:xfrm>
          <a:prstGeom prst="rect">
            <a:avLst/>
          </a:prstGeom>
          <a:solidFill>
            <a:srgbClr val="9A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TABLE OF CONTENTS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E3261-6E4D-5EA8-A3D1-8126E8BF25A9}"/>
              </a:ext>
            </a:extLst>
          </p:cNvPr>
          <p:cNvSpPr/>
          <p:nvPr/>
        </p:nvSpPr>
        <p:spPr>
          <a:xfrm>
            <a:off x="1918613" y="3179548"/>
            <a:ext cx="2507472" cy="102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Research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Research Goal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C61721-67D9-3EDF-3791-1E7B35A7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8" y="-31840"/>
            <a:ext cx="3540959" cy="1966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4B6D3A-F554-91A4-AB3C-41089572A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424" y="-31841"/>
            <a:ext cx="3540959" cy="19660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680377-84C4-802F-DFE0-5F9130658D8F}"/>
              </a:ext>
            </a:extLst>
          </p:cNvPr>
          <p:cNvSpPr/>
          <p:nvPr/>
        </p:nvSpPr>
        <p:spPr>
          <a:xfrm>
            <a:off x="1680171" y="2122802"/>
            <a:ext cx="1086820" cy="82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5647"/>
                </a:solidFill>
                <a:latin typeface="Congenial" panose="02000503040000020004" pitchFamily="2" charset="0"/>
              </a:rPr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E2FE86-A79C-8AC3-506F-264F6F6A16EE}"/>
              </a:ext>
            </a:extLst>
          </p:cNvPr>
          <p:cNvSpPr/>
          <p:nvPr/>
        </p:nvSpPr>
        <p:spPr>
          <a:xfrm>
            <a:off x="7365131" y="2161823"/>
            <a:ext cx="2797618" cy="788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00B0F0"/>
                </a:solidFill>
                <a:latin typeface="Congenial" panose="02000503040000020004" pitchFamily="2" charset="0"/>
              </a:rPr>
              <a:t>METHODOLOGY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F2C6-B7F4-BE05-873B-5D4CAB614A90}"/>
              </a:ext>
            </a:extLst>
          </p:cNvPr>
          <p:cNvSpPr/>
          <p:nvPr/>
        </p:nvSpPr>
        <p:spPr>
          <a:xfrm>
            <a:off x="2321667" y="4493184"/>
            <a:ext cx="3433864" cy="88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00B050"/>
                </a:solidFill>
                <a:latin typeface="Congenial" panose="02000503040000020004" pitchFamily="2" charset="0"/>
              </a:rPr>
              <a:t>CONCLUSION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EF25-B7E9-9B21-C7FB-D0598CB7F9CA}"/>
              </a:ext>
            </a:extLst>
          </p:cNvPr>
          <p:cNvSpPr/>
          <p:nvPr/>
        </p:nvSpPr>
        <p:spPr>
          <a:xfrm>
            <a:off x="7563212" y="4532609"/>
            <a:ext cx="3433863" cy="88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rgbClr val="F9B80C"/>
                </a:solidFill>
                <a:latin typeface="Congenial" panose="02000503040000020004" pitchFamily="2" charset="0"/>
              </a:rPr>
              <a:t>MODEL USEFULNESS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57B013-BF48-05FA-CC12-06C03D831318}"/>
              </a:ext>
            </a:extLst>
          </p:cNvPr>
          <p:cNvSpPr/>
          <p:nvPr/>
        </p:nvSpPr>
        <p:spPr>
          <a:xfrm>
            <a:off x="6882478" y="2943437"/>
            <a:ext cx="2743200" cy="1222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D3245F-92E5-B90C-BD1F-5127210861C6}"/>
              </a:ext>
            </a:extLst>
          </p:cNvPr>
          <p:cNvSpPr/>
          <p:nvPr/>
        </p:nvSpPr>
        <p:spPr>
          <a:xfrm>
            <a:off x="2069276" y="2959907"/>
            <a:ext cx="2743200" cy="122290"/>
          </a:xfrm>
          <a:prstGeom prst="rect">
            <a:avLst/>
          </a:prstGeom>
          <a:solidFill>
            <a:srgbClr val="FF5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3388B-2736-C2E4-1517-7BC7471197A7}"/>
              </a:ext>
            </a:extLst>
          </p:cNvPr>
          <p:cNvSpPr/>
          <p:nvPr/>
        </p:nvSpPr>
        <p:spPr>
          <a:xfrm>
            <a:off x="2073682" y="5394941"/>
            <a:ext cx="2743200" cy="1188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B19A11-D520-80E1-8DC9-B89C21E10CE3}"/>
              </a:ext>
            </a:extLst>
          </p:cNvPr>
          <p:cNvSpPr/>
          <p:nvPr/>
        </p:nvSpPr>
        <p:spPr>
          <a:xfrm>
            <a:off x="6882391" y="5394798"/>
            <a:ext cx="2743200" cy="118872"/>
          </a:xfrm>
          <a:prstGeom prst="rect">
            <a:avLst/>
          </a:prstGeom>
          <a:solidFill>
            <a:srgbClr val="F9B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FB9F3D-709C-68B0-675A-EB371DED6286}"/>
              </a:ext>
            </a:extLst>
          </p:cNvPr>
          <p:cNvSpPr/>
          <p:nvPr/>
        </p:nvSpPr>
        <p:spPr>
          <a:xfrm>
            <a:off x="2168810" y="2142303"/>
            <a:ext cx="3433864" cy="82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FF5647"/>
                </a:solidFill>
                <a:latin typeface="Congenial" panose="02000503040000020004" pitchFamily="2" charset="0"/>
              </a:rPr>
              <a:t>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8CD2F-F8FC-AAF0-5B51-72363787EE15}"/>
              </a:ext>
            </a:extLst>
          </p:cNvPr>
          <p:cNvSpPr/>
          <p:nvPr/>
        </p:nvSpPr>
        <p:spPr>
          <a:xfrm>
            <a:off x="6400800" y="2111811"/>
            <a:ext cx="1191844" cy="82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Congenial" panose="02000503040000020004" pitchFamily="2" charset="0"/>
              </a:rPr>
              <a:t>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421329-51EA-97BC-4C7F-3B9E4768A725}"/>
              </a:ext>
            </a:extLst>
          </p:cNvPr>
          <p:cNvSpPr/>
          <p:nvPr/>
        </p:nvSpPr>
        <p:spPr>
          <a:xfrm>
            <a:off x="6698589" y="3072501"/>
            <a:ext cx="3652222" cy="1369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Data Indicators and 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Statistical Model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 Model Evaluation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B0A618-2E1B-6657-C1CE-D85854AE4B26}"/>
              </a:ext>
            </a:extLst>
          </p:cNvPr>
          <p:cNvSpPr/>
          <p:nvPr/>
        </p:nvSpPr>
        <p:spPr>
          <a:xfrm>
            <a:off x="6366852" y="4538978"/>
            <a:ext cx="1196362" cy="82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9B80C"/>
                </a:solidFill>
                <a:latin typeface="Congenial" panose="02000503040000020004" pitchFamily="2" charset="0"/>
              </a:rPr>
              <a:t>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867E7B-EEA8-9667-0077-EDEAB7A87A4F}"/>
              </a:ext>
            </a:extLst>
          </p:cNvPr>
          <p:cNvSpPr/>
          <p:nvPr/>
        </p:nvSpPr>
        <p:spPr>
          <a:xfrm>
            <a:off x="1863139" y="4535570"/>
            <a:ext cx="1191844" cy="82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Congenial" panose="02000503040000020004" pitchFamily="2" charset="0"/>
              </a:rPr>
              <a:t>03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1A8486-0E79-B3F1-8E25-4C60CA387500}"/>
              </a:ext>
            </a:extLst>
          </p:cNvPr>
          <p:cNvSpPr/>
          <p:nvPr/>
        </p:nvSpPr>
        <p:spPr>
          <a:xfrm>
            <a:off x="6714836" y="5478386"/>
            <a:ext cx="2338304" cy="100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Model Usefulness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64465-C3DF-1186-A9D3-0645C4C4C197}"/>
              </a:ext>
            </a:extLst>
          </p:cNvPr>
          <p:cNvSpPr/>
          <p:nvPr/>
        </p:nvSpPr>
        <p:spPr>
          <a:xfrm>
            <a:off x="2152052" y="5454570"/>
            <a:ext cx="2651759" cy="102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Research 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7924887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64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EEBD1-E1F9-4DB8-D42A-FC9DE535D7B0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5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01. INTRODUCTION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Research Context</a:t>
            </a:r>
            <a:r>
              <a:rPr lang="en-US" sz="2500" b="1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Research Goals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D47846D-0B9D-C58F-4759-1C580ED51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927532" y="4439456"/>
            <a:ext cx="1955195" cy="155448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84CDEA9-46C8-DC04-F27A-B24FBD873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" y="1239790"/>
            <a:ext cx="3703320" cy="24688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276FA-D7AC-18A4-70B3-5AA06E436C9D}"/>
              </a:ext>
            </a:extLst>
          </p:cNvPr>
          <p:cNvCxnSpPr/>
          <p:nvPr/>
        </p:nvCxnSpPr>
        <p:spPr>
          <a:xfrm>
            <a:off x="3805418" y="865762"/>
            <a:ext cx="0" cy="5715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4179E7F-CD8D-F0A7-6E4E-C2435871A63B}"/>
              </a:ext>
            </a:extLst>
          </p:cNvPr>
          <p:cNvSpPr/>
          <p:nvPr/>
        </p:nvSpPr>
        <p:spPr>
          <a:xfrm>
            <a:off x="333001" y="864064"/>
            <a:ext cx="3144255" cy="506105"/>
          </a:xfrm>
          <a:prstGeom prst="rect">
            <a:avLst/>
          </a:prstGeom>
          <a:ln w="19050">
            <a:solidFill>
              <a:srgbClr val="FF56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ngenial" panose="02000503040000020004" pitchFamily="2" charset="0"/>
                <a:ea typeface="Cambria" panose="02040503050406030204" pitchFamily="18" charset="0"/>
              </a:rPr>
              <a:t>Keen on investing </a:t>
            </a:r>
          </a:p>
          <a:p>
            <a:pPr algn="ctr"/>
            <a:r>
              <a:rPr lang="en-US" sz="1600" b="1" dirty="0">
                <a:latin typeface="Congenial" panose="02000503040000020004" pitchFamily="2" charset="0"/>
                <a:ea typeface="Cambria" panose="02040503050406030204" pitchFamily="18" charset="0"/>
              </a:rPr>
              <a:t>in Financial Sectors?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5F39F-8E48-162A-106B-1DBFEEC37EB5}"/>
              </a:ext>
            </a:extLst>
          </p:cNvPr>
          <p:cNvSpPr/>
          <p:nvPr/>
        </p:nvSpPr>
        <p:spPr>
          <a:xfrm>
            <a:off x="1023459" y="3429000"/>
            <a:ext cx="1723442" cy="506105"/>
          </a:xfrm>
          <a:prstGeom prst="rect">
            <a:avLst/>
          </a:prstGeom>
          <a:ln w="19050">
            <a:solidFill>
              <a:srgbClr val="FF56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genial" panose="02000503040000020004" pitchFamily="2" charset="0"/>
                <a:ea typeface="Cambria" panose="02040503050406030204" pitchFamily="18" charset="0"/>
              </a:rPr>
              <a:t>No, </a:t>
            </a:r>
            <a:r>
              <a:rPr lang="en-US" sz="1400" b="1" dirty="0" err="1">
                <a:latin typeface="Congenial" panose="02000503040000020004" pitchFamily="2" charset="0"/>
                <a:ea typeface="Cambria" panose="02040503050406030204" pitchFamily="18" charset="0"/>
              </a:rPr>
              <a:t>thanksss</a:t>
            </a:r>
            <a:endParaRPr lang="en-US" sz="1400" b="1" dirty="0"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0D75D-0B89-032C-9858-E226C08605E4}"/>
              </a:ext>
            </a:extLst>
          </p:cNvPr>
          <p:cNvSpPr/>
          <p:nvPr/>
        </p:nvSpPr>
        <p:spPr>
          <a:xfrm>
            <a:off x="1023457" y="6087561"/>
            <a:ext cx="1723444" cy="493201"/>
          </a:xfrm>
          <a:prstGeom prst="rect">
            <a:avLst/>
          </a:prstGeom>
          <a:ln w="19050">
            <a:solidFill>
              <a:srgbClr val="FF56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genial" panose="02000503040000020004" pitchFamily="2" charset="0"/>
                <a:ea typeface="Cambria" panose="02040503050406030204" pitchFamily="18" charset="0"/>
              </a:rPr>
              <a:t>Okee, let’s </a:t>
            </a:r>
            <a:r>
              <a:rPr lang="en-US" sz="1400" b="1" dirty="0" err="1">
                <a:latin typeface="Congenial" panose="02000503040000020004" pitchFamily="2" charset="0"/>
                <a:ea typeface="Cambria" panose="02040503050406030204" pitchFamily="18" charset="0"/>
              </a:rPr>
              <a:t>seee</a:t>
            </a:r>
            <a:endParaRPr lang="en-US" sz="1400" b="1" dirty="0"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4242F-3FA8-7082-DC79-7FDFD5B11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1"/>
          <a:stretch/>
        </p:blipFill>
        <p:spPr>
          <a:xfrm>
            <a:off x="3964025" y="1556854"/>
            <a:ext cx="8083540" cy="3744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D866B-46A4-C80B-4E92-6BC9E97CB801}"/>
              </a:ext>
            </a:extLst>
          </p:cNvPr>
          <p:cNvSpPr/>
          <p:nvPr/>
        </p:nvSpPr>
        <p:spPr>
          <a:xfrm>
            <a:off x="8852171" y="5301145"/>
            <a:ext cx="3195393" cy="322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900" b="1" i="1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Source: Bloomberg and Davis Advisors as of 12/31/22 </a:t>
            </a:r>
          </a:p>
        </p:txBody>
      </p:sp>
    </p:spTree>
    <p:extLst>
      <p:ext uri="{BB962C8B-B14F-4D97-AF65-F5344CB8AC3E}">
        <p14:creationId xmlns:p14="http://schemas.microsoft.com/office/powerpoint/2010/main" val="9527860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64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22BC3B-7D73-8C35-81B5-21FC5158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2" t="9770"/>
          <a:stretch/>
        </p:blipFill>
        <p:spPr>
          <a:xfrm>
            <a:off x="5746553" y="1304527"/>
            <a:ext cx="6024893" cy="3350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8EEBD1-E1F9-4DB8-D42A-FC9DE535D7B0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5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01. INTRODUCTION &gt; Context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Research Goals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703F9-A9AF-C4B6-F5B4-3E5BD2EB8B4C}"/>
              </a:ext>
            </a:extLst>
          </p:cNvPr>
          <p:cNvSpPr/>
          <p:nvPr/>
        </p:nvSpPr>
        <p:spPr>
          <a:xfrm>
            <a:off x="420554" y="1403286"/>
            <a:ext cx="2338304" cy="102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43109-A905-306E-F127-2B78823DEEDC}"/>
              </a:ext>
            </a:extLst>
          </p:cNvPr>
          <p:cNvSpPr/>
          <p:nvPr/>
        </p:nvSpPr>
        <p:spPr>
          <a:xfrm>
            <a:off x="420554" y="1304527"/>
            <a:ext cx="4958842" cy="2896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S&amp;P 500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</a:rPr>
              <a:t>is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a stock market index that is a widely recognized gauge for US equity markets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Financials Sector is the  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3</a:t>
            </a:r>
            <a:r>
              <a:rPr lang="en-US" sz="1400" baseline="30000" dirty="0">
                <a:solidFill>
                  <a:srgbClr val="FF0000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rd</a:t>
            </a:r>
            <a:r>
              <a:rPr lang="en-US" sz="1400" dirty="0">
                <a:solidFill>
                  <a:srgbClr val="FF0000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 largest sector </a:t>
            </a: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of S&amp;P 500,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with four big players: JPMorgan Chase, Bank of America, Citigroup, and Wells Fargo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9464E-FEA1-3A22-2AA1-100044E3BD9A}"/>
              </a:ext>
            </a:extLst>
          </p:cNvPr>
          <p:cNvSpPr/>
          <p:nvPr/>
        </p:nvSpPr>
        <p:spPr>
          <a:xfrm>
            <a:off x="1543859" y="5101500"/>
            <a:ext cx="7671074" cy="1316253"/>
          </a:xfrm>
          <a:prstGeom prst="rect">
            <a:avLst/>
          </a:prstGeom>
          <a:ln w="19050">
            <a:solidFill>
              <a:srgbClr val="FF56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Goal: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</a:rPr>
              <a:t>d</a:t>
            </a:r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evelop a predictive model for JPMorgan Chase's stock price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&amp;</a:t>
            </a: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</a:rPr>
              <a:t>i</a:t>
            </a:r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dentify critical investment indicators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for potential investors in </a:t>
            </a:r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genial" panose="02000503040000020004" pitchFamily="2" charset="0"/>
              </a:rPr>
              <a:t>financial sector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8163ED-73B9-7710-53F3-A106B102ECB4}"/>
              </a:ext>
            </a:extLst>
          </p:cNvPr>
          <p:cNvSpPr/>
          <p:nvPr/>
        </p:nvSpPr>
        <p:spPr>
          <a:xfrm>
            <a:off x="9484469" y="3764604"/>
            <a:ext cx="914399" cy="5350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643780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EEBD1-E1F9-4DB8-D42A-FC9DE535D7B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Data Description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Development &gt; Model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B039AC-92A8-1FAD-A37D-006EF61055F4}"/>
              </a:ext>
            </a:extLst>
          </p:cNvPr>
          <p:cNvSpPr/>
          <p:nvPr/>
        </p:nvSpPr>
        <p:spPr>
          <a:xfrm>
            <a:off x="391371" y="731519"/>
            <a:ext cx="5425769" cy="2011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Quarterly</a:t>
            </a: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 data collection from </a:t>
            </a:r>
            <a:r>
              <a:rPr lang="en-US" sz="13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Jan 1</a:t>
            </a:r>
            <a:r>
              <a:rPr lang="en-US" sz="1300" baseline="300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st</a:t>
            </a:r>
            <a:r>
              <a:rPr lang="en-US" sz="13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, 2010 to Dec 31</a:t>
            </a:r>
            <a:r>
              <a:rPr lang="en-US" sz="1300" baseline="300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st</a:t>
            </a:r>
            <a:r>
              <a:rPr lang="en-US" sz="13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, 2022</a:t>
            </a: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S&amp;P500 index (SP500)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JPMorgan Chase’s stock price (JPM)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US 3-month treasury bills (US3M)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6 financial &amp; 4 economic indicators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63FA4A8-9FED-7622-8EB0-16265C69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73283"/>
              </p:ext>
            </p:extLst>
          </p:nvPr>
        </p:nvGraphicFramePr>
        <p:xfrm>
          <a:off x="739302" y="2980824"/>
          <a:ext cx="8414425" cy="370375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48615">
                  <a:extLst>
                    <a:ext uri="{9D8B030D-6E8A-4147-A177-3AD203B41FA5}">
                      <a16:colId xmlns:a16="http://schemas.microsoft.com/office/drawing/2014/main" val="979378734"/>
                    </a:ext>
                  </a:extLst>
                </a:gridCol>
                <a:gridCol w="2086139">
                  <a:extLst>
                    <a:ext uri="{9D8B030D-6E8A-4147-A177-3AD203B41FA5}">
                      <a16:colId xmlns:a16="http://schemas.microsoft.com/office/drawing/2014/main" val="718260201"/>
                    </a:ext>
                  </a:extLst>
                </a:gridCol>
                <a:gridCol w="5579671">
                  <a:extLst>
                    <a:ext uri="{9D8B030D-6E8A-4147-A177-3AD203B41FA5}">
                      <a16:colId xmlns:a16="http://schemas.microsoft.com/office/drawing/2014/main" val="1960311434"/>
                    </a:ext>
                  </a:extLst>
                </a:gridCol>
              </a:tblGrid>
              <a:tr h="336705">
                <a:tc>
                  <a:txBody>
                    <a:bodyPr/>
                    <a:lstStyle/>
                    <a:p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latin typeface="Congenial" panose="02000503040000020004" pitchFamily="2" charset="0"/>
                        </a:rPr>
                        <a:t>Indicators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latin typeface="Congenial" panose="02000503040000020004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230257"/>
                  </a:ext>
                </a:extLst>
              </a:tr>
              <a:tr h="336705">
                <a:tc rowSpan="6"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latin typeface="Congenial" panose="02000503040000020004" pitchFamily="2" charset="0"/>
                        </a:rPr>
                        <a:t>Financial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dirty="0">
                          <a:latin typeface="Congenial" panose="02000503040000020004" pitchFamily="2" charset="0"/>
                        </a:rPr>
                        <a:t>Measure the volatility of a stock compared to the market (S&amp;P500)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7971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Free Cashflow/Share (FCF/Share)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tx1"/>
                          </a:solidFill>
                          <a:effectLst/>
                          <a:latin typeface="Congenial" panose="02000503040000020004" pitchFamily="2" charset="0"/>
                        </a:rPr>
                        <a:t>Measure a company's financial flexibility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086093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Price-to-Book Ratio (PB)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tx1"/>
                          </a:solidFill>
                          <a:effectLst/>
                          <a:latin typeface="Congenial" panose="02000503040000020004" pitchFamily="2" charset="0"/>
                        </a:rPr>
                        <a:t>Evaluate the market's valuation of a company relative to its actual worth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805090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Price-Earning Ratio (PE)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dk1"/>
                          </a:solidFill>
                          <a:effectLst/>
                          <a:latin typeface="Congenial" panose="02000503040000020004" pitchFamily="2" charset="0"/>
                        </a:rPr>
                        <a:t>Measure the current price per share of a stock in relation to its earnings per share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820244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Price-Earning-Growth Ratio (PEG)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dk1"/>
                          </a:solidFill>
                          <a:effectLst/>
                          <a:latin typeface="Congenial" panose="02000503040000020004" pitchFamily="2" charset="0"/>
                        </a:rPr>
                        <a:t>Measure the stock's P/E ratio divided by the growth rate of its earnings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44346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Dividend 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dk1"/>
                          </a:solidFill>
                          <a:effectLst/>
                          <a:latin typeface="Congenial" panose="02000503040000020004" pitchFamily="2" charset="0"/>
                        </a:rPr>
                        <a:t>Measures % of a company's share price paid out in dividends per year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169816"/>
                  </a:ext>
                </a:extLst>
              </a:tr>
              <a:tr h="336705">
                <a:tc rowSpan="4"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latin typeface="Congenial" panose="02000503040000020004" pitchFamily="2" charset="0"/>
                        </a:rPr>
                        <a:t>Economic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Interest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dk1"/>
                          </a:solidFill>
                          <a:effectLst/>
                          <a:latin typeface="Congenial" panose="02000503040000020004" pitchFamily="2" charset="0"/>
                        </a:rPr>
                        <a:t>The US Federal Fund Rate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088827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US Consumer Price Index (CPI)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dirty="0">
                          <a:latin typeface="Congenial" panose="02000503040000020004" pitchFamily="2" charset="0"/>
                        </a:rPr>
                        <a:t>Measure inflation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861466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US Personal Saving Rate (PSR)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dk1"/>
                          </a:solidFill>
                          <a:effectLst/>
                          <a:latin typeface="Congenial" panose="02000503040000020004" pitchFamily="2" charset="0"/>
                        </a:rPr>
                        <a:t>Measure how much of income people are saving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235724"/>
                  </a:ext>
                </a:extLst>
              </a:tr>
              <a:tr h="336705">
                <a:tc vMerge="1">
                  <a:txBody>
                    <a:bodyPr/>
                    <a:lstStyle/>
                    <a:p>
                      <a:endParaRPr lang="en-US" sz="120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20" dirty="0">
                          <a:highlight>
                            <a:srgbClr val="00FFFF"/>
                          </a:highlight>
                          <a:latin typeface="Congenial" panose="02000503040000020004" pitchFamily="2" charset="0"/>
                        </a:rPr>
                        <a:t>US Gross Domestic Product (GDP)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20" b="0" kern="1200" dirty="0">
                          <a:solidFill>
                            <a:schemeClr val="dk1"/>
                          </a:solidFill>
                          <a:effectLst/>
                          <a:latin typeface="Congenial" panose="02000503040000020004" pitchFamily="2" charset="0"/>
                        </a:rPr>
                        <a:t>Measure monetary value of all finished goods and services made in a country during specific period</a:t>
                      </a:r>
                      <a:endParaRPr lang="en-US" sz="920" dirty="0">
                        <a:latin typeface="Congenial" panose="0200050304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52096"/>
                  </a:ext>
                </a:extLst>
              </a:tr>
            </a:tbl>
          </a:graphicData>
        </a:graphic>
      </p:graphicFrame>
      <p:pic>
        <p:nvPicPr>
          <p:cNvPr id="1026" name="Picture 2" descr="Yahoo Finance:Amazon.com:Appstore for Android">
            <a:extLst>
              <a:ext uri="{FF2B5EF4-FFF2-40B4-BE49-F238E27FC236}">
                <a16:creationId xmlns:a16="http://schemas.microsoft.com/office/drawing/2014/main" id="{13EB4BA0-75DF-F4BF-9DC1-35777C99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21" y="120947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BEC925-BFA8-018C-98E1-CE7B0A444592}"/>
              </a:ext>
            </a:extLst>
          </p:cNvPr>
          <p:cNvSpPr/>
          <p:nvPr/>
        </p:nvSpPr>
        <p:spPr>
          <a:xfrm>
            <a:off x="6832062" y="735504"/>
            <a:ext cx="2860910" cy="396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Data sources: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CA166-723F-C53C-9336-7B127C3C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92" y="1209472"/>
            <a:ext cx="3147057" cy="640080"/>
          </a:xfrm>
          <a:prstGeom prst="rect">
            <a:avLst/>
          </a:prstGeom>
        </p:spPr>
      </p:pic>
      <p:pic>
        <p:nvPicPr>
          <p:cNvPr id="1028" name="Picture 4" descr="United States Department of the Treasury - Wikipedia">
            <a:extLst>
              <a:ext uri="{FF2B5EF4-FFF2-40B4-BE49-F238E27FC236}">
                <a16:creationId xmlns:a16="http://schemas.microsoft.com/office/drawing/2014/main" id="{FF8DC286-A205-DCC0-FFF5-99571C4F3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21" y="208717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deral Reserve Economic Data | FRED | St. Louis Fed">
            <a:extLst>
              <a:ext uri="{FF2B5EF4-FFF2-40B4-BE49-F238E27FC236}">
                <a16:creationId xmlns:a16="http://schemas.microsoft.com/office/drawing/2014/main" id="{3D19BEB6-FE5B-9D85-956F-B0957543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47" y="2087176"/>
            <a:ext cx="200025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13B0B-5A0C-7567-9160-C8A4ED94E9A9}"/>
              </a:ext>
            </a:extLst>
          </p:cNvPr>
          <p:cNvSpPr txBox="1"/>
          <p:nvPr/>
        </p:nvSpPr>
        <p:spPr>
          <a:xfrm>
            <a:off x="9270460" y="6122496"/>
            <a:ext cx="6128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ongenial" panose="02000503040000020004" pitchFamily="2" charset="0"/>
              </a:rPr>
              <a:t>Source: (Interest rate statistics 2022),</a:t>
            </a:r>
          </a:p>
          <a:p>
            <a:r>
              <a:rPr lang="en-US" sz="1200" i="1" dirty="0">
                <a:latin typeface="Congenial" panose="02000503040000020004" pitchFamily="2" charset="0"/>
              </a:rPr>
              <a:t>(Pokharel et al., 2022)</a:t>
            </a:r>
          </a:p>
        </p:txBody>
      </p:sp>
    </p:spTree>
    <p:extLst>
      <p:ext uri="{BB962C8B-B14F-4D97-AF65-F5344CB8AC3E}">
        <p14:creationId xmlns:p14="http://schemas.microsoft.com/office/powerpoint/2010/main" val="384585475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32C2-1965-BDC1-91BA-A1CEB421CA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9C2D1-B8B9-E30C-F6E6-34F4B04EA2C1}"/>
              </a:ext>
            </a:extLst>
          </p:cNvPr>
          <p:cNvSpPr/>
          <p:nvPr/>
        </p:nvSpPr>
        <p:spPr>
          <a:xfrm>
            <a:off x="449735" y="2165378"/>
            <a:ext cx="8042511" cy="285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13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8AE810-9065-AB2D-72AD-53E2004DBCA6}"/>
              </a:ext>
            </a:extLst>
          </p:cNvPr>
          <p:cNvSpPr/>
          <p:nvPr/>
        </p:nvSpPr>
        <p:spPr>
          <a:xfrm>
            <a:off x="1146883" y="1627772"/>
            <a:ext cx="7345363" cy="101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The statistical model that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predicts a Quarterly Closing Price </a:t>
            </a: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(QCP) based on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all significant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genial" panose="02000503040000020004" pitchFamily="2" charset="0"/>
                <a:ea typeface="Cambria" panose="02040503050406030204" pitchFamily="18" charset="0"/>
              </a:rPr>
              <a:t>indicators &amp; their interactions</a:t>
            </a: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1F2F4-50DD-A66A-CC13-93FEAE5B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18" y="4074036"/>
            <a:ext cx="6219740" cy="896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99E0-EE5A-CE78-2E45-5F1AFE4F5A1A}"/>
              </a:ext>
            </a:extLst>
          </p:cNvPr>
          <p:cNvSpPr txBox="1"/>
          <p:nvPr/>
        </p:nvSpPr>
        <p:spPr>
          <a:xfrm>
            <a:off x="5895348" y="2547443"/>
            <a:ext cx="401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genial" panose="02000503040000020004" pitchFamily="2" charset="0"/>
              </a:rPr>
              <a:t>Source: (Pokharel et al., 2022)</a:t>
            </a:r>
            <a:endParaRPr lang="en-US" sz="1400" i="1" dirty="0">
              <a:effectLst/>
              <a:latin typeface="Congenial" panose="02000503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6BCD4-27E3-8E04-CA61-E12991A3AC3F}"/>
              </a:ext>
            </a:extLst>
          </p:cNvPr>
          <p:cNvSpPr/>
          <p:nvPr/>
        </p:nvSpPr>
        <p:spPr>
          <a:xfrm>
            <a:off x="-243358" y="921381"/>
            <a:ext cx="3529520" cy="625493"/>
          </a:xfrm>
          <a:custGeom>
            <a:avLst/>
            <a:gdLst>
              <a:gd name="connsiteX0" fmla="*/ 0 w 3529520"/>
              <a:gd name="connsiteY0" fmla="*/ 0 h 625493"/>
              <a:gd name="connsiteX1" fmla="*/ 623549 w 3529520"/>
              <a:gd name="connsiteY1" fmla="*/ 0 h 625493"/>
              <a:gd name="connsiteX2" fmla="*/ 1282392 w 3529520"/>
              <a:gd name="connsiteY2" fmla="*/ 0 h 625493"/>
              <a:gd name="connsiteX3" fmla="*/ 1905941 w 3529520"/>
              <a:gd name="connsiteY3" fmla="*/ 0 h 625493"/>
              <a:gd name="connsiteX4" fmla="*/ 2423604 w 3529520"/>
              <a:gd name="connsiteY4" fmla="*/ 0 h 625493"/>
              <a:gd name="connsiteX5" fmla="*/ 2976562 w 3529520"/>
              <a:gd name="connsiteY5" fmla="*/ 0 h 625493"/>
              <a:gd name="connsiteX6" fmla="*/ 3529520 w 3529520"/>
              <a:gd name="connsiteY6" fmla="*/ 0 h 625493"/>
              <a:gd name="connsiteX7" fmla="*/ 3529520 w 3529520"/>
              <a:gd name="connsiteY7" fmla="*/ 325256 h 625493"/>
              <a:gd name="connsiteX8" fmla="*/ 3529520 w 3529520"/>
              <a:gd name="connsiteY8" fmla="*/ 625493 h 625493"/>
              <a:gd name="connsiteX9" fmla="*/ 2905971 w 3529520"/>
              <a:gd name="connsiteY9" fmla="*/ 625493 h 625493"/>
              <a:gd name="connsiteX10" fmla="*/ 2247128 w 3529520"/>
              <a:gd name="connsiteY10" fmla="*/ 625493 h 625493"/>
              <a:gd name="connsiteX11" fmla="*/ 1729465 w 3529520"/>
              <a:gd name="connsiteY11" fmla="*/ 625493 h 625493"/>
              <a:gd name="connsiteX12" fmla="*/ 1176507 w 3529520"/>
              <a:gd name="connsiteY12" fmla="*/ 625493 h 625493"/>
              <a:gd name="connsiteX13" fmla="*/ 623549 w 3529520"/>
              <a:gd name="connsiteY13" fmla="*/ 625493 h 625493"/>
              <a:gd name="connsiteX14" fmla="*/ 0 w 3529520"/>
              <a:gd name="connsiteY14" fmla="*/ 625493 h 625493"/>
              <a:gd name="connsiteX15" fmla="*/ 0 w 3529520"/>
              <a:gd name="connsiteY15" fmla="*/ 312747 h 625493"/>
              <a:gd name="connsiteX16" fmla="*/ 0 w 3529520"/>
              <a:gd name="connsiteY16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9520" h="625493" fill="none" extrusionOk="0">
                <a:moveTo>
                  <a:pt x="0" y="0"/>
                </a:moveTo>
                <a:cubicBezTo>
                  <a:pt x="277471" y="-17870"/>
                  <a:pt x="312700" y="21959"/>
                  <a:pt x="623549" y="0"/>
                </a:cubicBezTo>
                <a:cubicBezTo>
                  <a:pt x="934398" y="-21959"/>
                  <a:pt x="1036187" y="68405"/>
                  <a:pt x="1282392" y="0"/>
                </a:cubicBezTo>
                <a:cubicBezTo>
                  <a:pt x="1528597" y="-68405"/>
                  <a:pt x="1678206" y="17055"/>
                  <a:pt x="1905941" y="0"/>
                </a:cubicBezTo>
                <a:cubicBezTo>
                  <a:pt x="2133676" y="-17055"/>
                  <a:pt x="2166415" y="2856"/>
                  <a:pt x="2423604" y="0"/>
                </a:cubicBezTo>
                <a:cubicBezTo>
                  <a:pt x="2680793" y="-2856"/>
                  <a:pt x="2848965" y="11337"/>
                  <a:pt x="2976562" y="0"/>
                </a:cubicBezTo>
                <a:cubicBezTo>
                  <a:pt x="3104159" y="-11337"/>
                  <a:pt x="3386639" y="61982"/>
                  <a:pt x="3529520" y="0"/>
                </a:cubicBezTo>
                <a:cubicBezTo>
                  <a:pt x="3568058" y="116469"/>
                  <a:pt x="3511858" y="187657"/>
                  <a:pt x="3529520" y="325256"/>
                </a:cubicBezTo>
                <a:cubicBezTo>
                  <a:pt x="3547182" y="462855"/>
                  <a:pt x="3506088" y="549002"/>
                  <a:pt x="3529520" y="625493"/>
                </a:cubicBezTo>
                <a:cubicBezTo>
                  <a:pt x="3330505" y="692574"/>
                  <a:pt x="3108344" y="602289"/>
                  <a:pt x="2905971" y="625493"/>
                </a:cubicBezTo>
                <a:cubicBezTo>
                  <a:pt x="2703598" y="648697"/>
                  <a:pt x="2475868" y="614152"/>
                  <a:pt x="2247128" y="625493"/>
                </a:cubicBezTo>
                <a:cubicBezTo>
                  <a:pt x="2018388" y="636834"/>
                  <a:pt x="1948012" y="583483"/>
                  <a:pt x="1729465" y="625493"/>
                </a:cubicBezTo>
                <a:cubicBezTo>
                  <a:pt x="1510918" y="667503"/>
                  <a:pt x="1293004" y="572016"/>
                  <a:pt x="1176507" y="625493"/>
                </a:cubicBezTo>
                <a:cubicBezTo>
                  <a:pt x="1060010" y="678970"/>
                  <a:pt x="760608" y="577900"/>
                  <a:pt x="623549" y="625493"/>
                </a:cubicBezTo>
                <a:cubicBezTo>
                  <a:pt x="486490" y="673086"/>
                  <a:pt x="163651" y="551010"/>
                  <a:pt x="0" y="625493"/>
                </a:cubicBezTo>
                <a:cubicBezTo>
                  <a:pt x="-8385" y="528854"/>
                  <a:pt x="26812" y="405029"/>
                  <a:pt x="0" y="312747"/>
                </a:cubicBezTo>
                <a:cubicBezTo>
                  <a:pt x="-26812" y="220465"/>
                  <a:pt x="25593" y="76279"/>
                  <a:pt x="0" y="0"/>
                </a:cubicBezTo>
                <a:close/>
              </a:path>
              <a:path w="3529520" h="625493" stroke="0" extrusionOk="0">
                <a:moveTo>
                  <a:pt x="0" y="0"/>
                </a:moveTo>
                <a:cubicBezTo>
                  <a:pt x="112883" y="-29207"/>
                  <a:pt x="264711" y="31232"/>
                  <a:pt x="482368" y="0"/>
                </a:cubicBezTo>
                <a:cubicBezTo>
                  <a:pt x="700025" y="-31232"/>
                  <a:pt x="871426" y="50969"/>
                  <a:pt x="1141211" y="0"/>
                </a:cubicBezTo>
                <a:cubicBezTo>
                  <a:pt x="1410996" y="-50969"/>
                  <a:pt x="1552409" y="56937"/>
                  <a:pt x="1694170" y="0"/>
                </a:cubicBezTo>
                <a:cubicBezTo>
                  <a:pt x="1835931" y="-56937"/>
                  <a:pt x="2115268" y="53456"/>
                  <a:pt x="2282423" y="0"/>
                </a:cubicBezTo>
                <a:cubicBezTo>
                  <a:pt x="2449578" y="-53456"/>
                  <a:pt x="2673440" y="71355"/>
                  <a:pt x="2905971" y="0"/>
                </a:cubicBezTo>
                <a:cubicBezTo>
                  <a:pt x="3138502" y="-71355"/>
                  <a:pt x="3218218" y="19362"/>
                  <a:pt x="3529520" y="0"/>
                </a:cubicBezTo>
                <a:cubicBezTo>
                  <a:pt x="3561356" y="135183"/>
                  <a:pt x="3521756" y="228698"/>
                  <a:pt x="3529520" y="306492"/>
                </a:cubicBezTo>
                <a:cubicBezTo>
                  <a:pt x="3537284" y="384286"/>
                  <a:pt x="3523520" y="516996"/>
                  <a:pt x="3529520" y="625493"/>
                </a:cubicBezTo>
                <a:cubicBezTo>
                  <a:pt x="3365427" y="682728"/>
                  <a:pt x="3090321" y="590445"/>
                  <a:pt x="2941267" y="625493"/>
                </a:cubicBezTo>
                <a:cubicBezTo>
                  <a:pt x="2792213" y="660541"/>
                  <a:pt x="2527331" y="596747"/>
                  <a:pt x="2353013" y="625493"/>
                </a:cubicBezTo>
                <a:cubicBezTo>
                  <a:pt x="2178695" y="654239"/>
                  <a:pt x="2077239" y="594501"/>
                  <a:pt x="1870646" y="625493"/>
                </a:cubicBezTo>
                <a:cubicBezTo>
                  <a:pt x="1664053" y="656485"/>
                  <a:pt x="1462342" y="580843"/>
                  <a:pt x="1317687" y="625493"/>
                </a:cubicBezTo>
                <a:cubicBezTo>
                  <a:pt x="1173032" y="670143"/>
                  <a:pt x="961940" y="622241"/>
                  <a:pt x="658844" y="625493"/>
                </a:cubicBezTo>
                <a:cubicBezTo>
                  <a:pt x="355748" y="628745"/>
                  <a:pt x="168148" y="609802"/>
                  <a:pt x="0" y="625493"/>
                </a:cubicBezTo>
                <a:cubicBezTo>
                  <a:pt x="-6136" y="516532"/>
                  <a:pt x="23106" y="437312"/>
                  <a:pt x="0" y="325256"/>
                </a:cubicBezTo>
                <a:cubicBezTo>
                  <a:pt x="-23106" y="213200"/>
                  <a:pt x="32471" y="124161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1: Define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53F1E7-7B9D-D019-6826-4924770B3AF3}"/>
              </a:ext>
            </a:extLst>
          </p:cNvPr>
          <p:cNvCxnSpPr>
            <a:cxnSpLocks/>
          </p:cNvCxnSpPr>
          <p:nvPr/>
        </p:nvCxnSpPr>
        <p:spPr>
          <a:xfrm flipH="1" flipV="1">
            <a:off x="2933213" y="3834571"/>
            <a:ext cx="443965" cy="478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4DAC6D6-530B-F510-D301-081E3BDD0F65}"/>
              </a:ext>
            </a:extLst>
          </p:cNvPr>
          <p:cNvSpPr/>
          <p:nvPr/>
        </p:nvSpPr>
        <p:spPr>
          <a:xfrm>
            <a:off x="2418096" y="3237285"/>
            <a:ext cx="1474198" cy="498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intercept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A7103-CE1F-9572-A17D-AA2C8E2868CB}"/>
              </a:ext>
            </a:extLst>
          </p:cNvPr>
          <p:cNvCxnSpPr>
            <a:cxnSpLocks/>
          </p:cNvCxnSpPr>
          <p:nvPr/>
        </p:nvCxnSpPr>
        <p:spPr>
          <a:xfrm>
            <a:off x="4632821" y="4834808"/>
            <a:ext cx="455506" cy="4819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3F843B-9958-AF7A-9D5D-0B0CB4386ADF}"/>
              </a:ext>
            </a:extLst>
          </p:cNvPr>
          <p:cNvCxnSpPr>
            <a:cxnSpLocks/>
          </p:cNvCxnSpPr>
          <p:nvPr/>
        </p:nvCxnSpPr>
        <p:spPr>
          <a:xfrm flipH="1">
            <a:off x="6031770" y="4818785"/>
            <a:ext cx="455506" cy="4819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1799A-3A2A-1906-3E07-A8C9DF209773}"/>
              </a:ext>
            </a:extLst>
          </p:cNvPr>
          <p:cNvSpPr/>
          <p:nvPr/>
        </p:nvSpPr>
        <p:spPr>
          <a:xfrm>
            <a:off x="3612703" y="5316728"/>
            <a:ext cx="4298337" cy="896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Coefficient: shows strength of relationship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between QCP and predictor variables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F3533B-AF33-D11C-E814-4FCD9DF5DE55}"/>
              </a:ext>
            </a:extLst>
          </p:cNvPr>
          <p:cNvCxnSpPr>
            <a:cxnSpLocks/>
          </p:cNvCxnSpPr>
          <p:nvPr/>
        </p:nvCxnSpPr>
        <p:spPr>
          <a:xfrm rot="16200000">
            <a:off x="5049786" y="3774808"/>
            <a:ext cx="440961" cy="5361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E7F13A-59D5-205D-C1B9-FFA61200ECDF}"/>
              </a:ext>
            </a:extLst>
          </p:cNvPr>
          <p:cNvCxnSpPr>
            <a:cxnSpLocks/>
          </p:cNvCxnSpPr>
          <p:nvPr/>
        </p:nvCxnSpPr>
        <p:spPr>
          <a:xfrm>
            <a:off x="8003501" y="4598945"/>
            <a:ext cx="6460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BC9A4-B9DE-BC91-59A8-DD0F356C119C}"/>
              </a:ext>
            </a:extLst>
          </p:cNvPr>
          <p:cNvSpPr/>
          <p:nvPr/>
        </p:nvSpPr>
        <p:spPr>
          <a:xfrm>
            <a:off x="4849469" y="3286856"/>
            <a:ext cx="1092118" cy="40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indicator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CECBCB-A5E2-90A6-D1A2-0EFD5101B8BF}"/>
              </a:ext>
            </a:extLst>
          </p:cNvPr>
          <p:cNvCxnSpPr>
            <a:cxnSpLocks/>
          </p:cNvCxnSpPr>
          <p:nvPr/>
        </p:nvCxnSpPr>
        <p:spPr>
          <a:xfrm rot="16200000">
            <a:off x="7099079" y="3824942"/>
            <a:ext cx="440961" cy="5361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BAF766-7D02-8032-A01E-2050F04FDA91}"/>
              </a:ext>
            </a:extLst>
          </p:cNvPr>
          <p:cNvSpPr/>
          <p:nvPr/>
        </p:nvSpPr>
        <p:spPr>
          <a:xfrm>
            <a:off x="7234404" y="3322719"/>
            <a:ext cx="1770447" cy="40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Interaction term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FC13E-19F6-4AB2-3EC7-0AAD641C1694}"/>
              </a:ext>
            </a:extLst>
          </p:cNvPr>
          <p:cNvSpPr/>
          <p:nvPr/>
        </p:nvSpPr>
        <p:spPr>
          <a:xfrm>
            <a:off x="8739970" y="4300143"/>
            <a:ext cx="1770447" cy="40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residual error</a:t>
            </a:r>
          </a:p>
        </p:txBody>
      </p:sp>
    </p:spTree>
    <p:extLst>
      <p:ext uri="{BB962C8B-B14F-4D97-AF65-F5344CB8AC3E}">
        <p14:creationId xmlns:p14="http://schemas.microsoft.com/office/powerpoint/2010/main" val="104280353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32C2-1965-BDC1-91BA-A1CEB421CA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9C2D1-B8B9-E30C-F6E6-34F4B04EA2C1}"/>
              </a:ext>
            </a:extLst>
          </p:cNvPr>
          <p:cNvSpPr/>
          <p:nvPr/>
        </p:nvSpPr>
        <p:spPr>
          <a:xfrm>
            <a:off x="449735" y="2165378"/>
            <a:ext cx="8042511" cy="285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13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4499E-FCFA-621E-1A69-8D6FC75963F9}"/>
              </a:ext>
            </a:extLst>
          </p:cNvPr>
          <p:cNvSpPr txBox="1"/>
          <p:nvPr/>
        </p:nvSpPr>
        <p:spPr>
          <a:xfrm>
            <a:off x="6255867" y="4066282"/>
            <a:ext cx="4839173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1400" dirty="0">
                <a:latin typeface="Congenial" panose="02000503040000020004" pitchFamily="2" charset="0"/>
              </a:rPr>
              <a:t>The deviation from normality in Q-Q plot &amp; </a:t>
            </a:r>
          </a:p>
          <a:p>
            <a:pPr algn="just">
              <a:lnSpc>
                <a:spcPct val="200000"/>
              </a:lnSpc>
            </a:pPr>
            <a:r>
              <a:rPr lang="en-US" sz="1400" dirty="0">
                <a:latin typeface="Congenial" panose="02000503040000020004" pitchFamily="2" charset="0"/>
              </a:rPr>
              <a:t>p-value &lt; 0.05 at a 5% level of significance </a:t>
            </a:r>
          </a:p>
          <a:p>
            <a:pPr algn="just">
              <a:lnSpc>
                <a:spcPct val="200000"/>
              </a:lnSpc>
            </a:pPr>
            <a:r>
              <a:rPr lang="en-US" sz="1400" dirty="0">
                <a:latin typeface="Congenial" panose="02000503040000020004" pitchFamily="2" charset="0"/>
              </a:rPr>
              <a:t>indicates that QCP </a:t>
            </a:r>
            <a:r>
              <a:rPr lang="en-US" sz="1400" dirty="0">
                <a:highlight>
                  <a:srgbClr val="FFFF00"/>
                </a:highlight>
                <a:latin typeface="Congenial" panose="02000503040000020004" pitchFamily="2" charset="0"/>
              </a:rPr>
              <a:t>does not follow a Normal Distribution</a:t>
            </a:r>
            <a:r>
              <a:rPr lang="en-US" sz="1400" dirty="0">
                <a:latin typeface="Congenial" panose="02000503040000020004" pitchFamily="2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27400-9020-F91E-52A0-B0544374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5" y="2165378"/>
            <a:ext cx="5486400" cy="3604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62845-BD80-CB36-A7FE-C85CFF44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8855"/>
            <a:ext cx="5350889" cy="13311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E0AF5C-DA3E-B63C-3E6D-4BEF1775D834}"/>
              </a:ext>
            </a:extLst>
          </p:cNvPr>
          <p:cNvSpPr/>
          <p:nvPr/>
        </p:nvSpPr>
        <p:spPr>
          <a:xfrm>
            <a:off x="-243359" y="921381"/>
            <a:ext cx="6745430" cy="625493"/>
          </a:xfrm>
          <a:custGeom>
            <a:avLst/>
            <a:gdLst>
              <a:gd name="connsiteX0" fmla="*/ 0 w 6745430"/>
              <a:gd name="connsiteY0" fmla="*/ 0 h 625493"/>
              <a:gd name="connsiteX1" fmla="*/ 427211 w 6745430"/>
              <a:gd name="connsiteY1" fmla="*/ 0 h 625493"/>
              <a:gd name="connsiteX2" fmla="*/ 1124238 w 6745430"/>
              <a:gd name="connsiteY2" fmla="*/ 0 h 625493"/>
              <a:gd name="connsiteX3" fmla="*/ 1551449 w 6745430"/>
              <a:gd name="connsiteY3" fmla="*/ 0 h 625493"/>
              <a:gd name="connsiteX4" fmla="*/ 2248477 w 6745430"/>
              <a:gd name="connsiteY4" fmla="*/ 0 h 625493"/>
              <a:gd name="connsiteX5" fmla="*/ 2675687 w 6745430"/>
              <a:gd name="connsiteY5" fmla="*/ 0 h 625493"/>
              <a:gd name="connsiteX6" fmla="*/ 3035443 w 6745430"/>
              <a:gd name="connsiteY6" fmla="*/ 0 h 625493"/>
              <a:gd name="connsiteX7" fmla="*/ 3597563 w 6745430"/>
              <a:gd name="connsiteY7" fmla="*/ 0 h 625493"/>
              <a:gd name="connsiteX8" fmla="*/ 3957319 w 6745430"/>
              <a:gd name="connsiteY8" fmla="*/ 0 h 625493"/>
              <a:gd name="connsiteX9" fmla="*/ 4654347 w 6745430"/>
              <a:gd name="connsiteY9" fmla="*/ 0 h 625493"/>
              <a:gd name="connsiteX10" fmla="*/ 5283920 w 6745430"/>
              <a:gd name="connsiteY10" fmla="*/ 0 h 625493"/>
              <a:gd name="connsiteX11" fmla="*/ 5778585 w 6745430"/>
              <a:gd name="connsiteY11" fmla="*/ 0 h 625493"/>
              <a:gd name="connsiteX12" fmla="*/ 6205796 w 6745430"/>
              <a:gd name="connsiteY12" fmla="*/ 0 h 625493"/>
              <a:gd name="connsiteX13" fmla="*/ 6745430 w 6745430"/>
              <a:gd name="connsiteY13" fmla="*/ 0 h 625493"/>
              <a:gd name="connsiteX14" fmla="*/ 6745430 w 6745430"/>
              <a:gd name="connsiteY14" fmla="*/ 300237 h 625493"/>
              <a:gd name="connsiteX15" fmla="*/ 6745430 w 6745430"/>
              <a:gd name="connsiteY15" fmla="*/ 625493 h 625493"/>
              <a:gd name="connsiteX16" fmla="*/ 6385674 w 6745430"/>
              <a:gd name="connsiteY16" fmla="*/ 625493 h 625493"/>
              <a:gd name="connsiteX17" fmla="*/ 6025917 w 6745430"/>
              <a:gd name="connsiteY17" fmla="*/ 625493 h 625493"/>
              <a:gd name="connsiteX18" fmla="*/ 5396344 w 6745430"/>
              <a:gd name="connsiteY18" fmla="*/ 625493 h 625493"/>
              <a:gd name="connsiteX19" fmla="*/ 4766771 w 6745430"/>
              <a:gd name="connsiteY19" fmla="*/ 625493 h 625493"/>
              <a:gd name="connsiteX20" fmla="*/ 4272106 w 6745430"/>
              <a:gd name="connsiteY20" fmla="*/ 625493 h 625493"/>
              <a:gd name="connsiteX21" fmla="*/ 3777441 w 6745430"/>
              <a:gd name="connsiteY21" fmla="*/ 625493 h 625493"/>
              <a:gd name="connsiteX22" fmla="*/ 3282776 w 6745430"/>
              <a:gd name="connsiteY22" fmla="*/ 625493 h 625493"/>
              <a:gd name="connsiteX23" fmla="*/ 2855565 w 6745430"/>
              <a:gd name="connsiteY23" fmla="*/ 625493 h 625493"/>
              <a:gd name="connsiteX24" fmla="*/ 2293446 w 6745430"/>
              <a:gd name="connsiteY24" fmla="*/ 625493 h 625493"/>
              <a:gd name="connsiteX25" fmla="*/ 1596418 w 6745430"/>
              <a:gd name="connsiteY25" fmla="*/ 625493 h 625493"/>
              <a:gd name="connsiteX26" fmla="*/ 1101754 w 6745430"/>
              <a:gd name="connsiteY26" fmla="*/ 625493 h 625493"/>
              <a:gd name="connsiteX27" fmla="*/ 0 w 6745430"/>
              <a:gd name="connsiteY27" fmla="*/ 625493 h 625493"/>
              <a:gd name="connsiteX28" fmla="*/ 0 w 6745430"/>
              <a:gd name="connsiteY28" fmla="*/ 300237 h 625493"/>
              <a:gd name="connsiteX29" fmla="*/ 0 w 6745430"/>
              <a:gd name="connsiteY29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45430" h="625493" fill="none" extrusionOk="0">
                <a:moveTo>
                  <a:pt x="0" y="0"/>
                </a:moveTo>
                <a:cubicBezTo>
                  <a:pt x="191489" y="-33751"/>
                  <a:pt x="238238" y="31298"/>
                  <a:pt x="427211" y="0"/>
                </a:cubicBezTo>
                <a:cubicBezTo>
                  <a:pt x="616184" y="-31298"/>
                  <a:pt x="889305" y="60395"/>
                  <a:pt x="1124238" y="0"/>
                </a:cubicBezTo>
                <a:cubicBezTo>
                  <a:pt x="1359171" y="-60395"/>
                  <a:pt x="1429824" y="5428"/>
                  <a:pt x="1551449" y="0"/>
                </a:cubicBezTo>
                <a:cubicBezTo>
                  <a:pt x="1673074" y="-5428"/>
                  <a:pt x="2056154" y="83509"/>
                  <a:pt x="2248477" y="0"/>
                </a:cubicBezTo>
                <a:cubicBezTo>
                  <a:pt x="2440800" y="-83509"/>
                  <a:pt x="2582973" y="45025"/>
                  <a:pt x="2675687" y="0"/>
                </a:cubicBezTo>
                <a:cubicBezTo>
                  <a:pt x="2768401" y="-45025"/>
                  <a:pt x="2889390" y="34402"/>
                  <a:pt x="3035443" y="0"/>
                </a:cubicBezTo>
                <a:cubicBezTo>
                  <a:pt x="3181496" y="-34402"/>
                  <a:pt x="3404262" y="37199"/>
                  <a:pt x="3597563" y="0"/>
                </a:cubicBezTo>
                <a:cubicBezTo>
                  <a:pt x="3790864" y="-37199"/>
                  <a:pt x="3831806" y="40538"/>
                  <a:pt x="3957319" y="0"/>
                </a:cubicBezTo>
                <a:cubicBezTo>
                  <a:pt x="4082832" y="-40538"/>
                  <a:pt x="4399768" y="33444"/>
                  <a:pt x="4654347" y="0"/>
                </a:cubicBezTo>
                <a:cubicBezTo>
                  <a:pt x="4908926" y="-33444"/>
                  <a:pt x="5153575" y="39984"/>
                  <a:pt x="5283920" y="0"/>
                </a:cubicBezTo>
                <a:cubicBezTo>
                  <a:pt x="5414265" y="-39984"/>
                  <a:pt x="5668888" y="25647"/>
                  <a:pt x="5778585" y="0"/>
                </a:cubicBezTo>
                <a:cubicBezTo>
                  <a:pt x="5888282" y="-25647"/>
                  <a:pt x="6025856" y="6230"/>
                  <a:pt x="6205796" y="0"/>
                </a:cubicBezTo>
                <a:cubicBezTo>
                  <a:pt x="6385736" y="-6230"/>
                  <a:pt x="6573680" y="36734"/>
                  <a:pt x="6745430" y="0"/>
                </a:cubicBezTo>
                <a:cubicBezTo>
                  <a:pt x="6766290" y="63365"/>
                  <a:pt x="6719453" y="220782"/>
                  <a:pt x="6745430" y="300237"/>
                </a:cubicBezTo>
                <a:cubicBezTo>
                  <a:pt x="6771407" y="379692"/>
                  <a:pt x="6743362" y="515970"/>
                  <a:pt x="6745430" y="625493"/>
                </a:cubicBezTo>
                <a:cubicBezTo>
                  <a:pt x="6646359" y="637614"/>
                  <a:pt x="6525434" y="624675"/>
                  <a:pt x="6385674" y="625493"/>
                </a:cubicBezTo>
                <a:cubicBezTo>
                  <a:pt x="6245914" y="626311"/>
                  <a:pt x="6101710" y="614582"/>
                  <a:pt x="6025917" y="625493"/>
                </a:cubicBezTo>
                <a:cubicBezTo>
                  <a:pt x="5950124" y="636404"/>
                  <a:pt x="5595726" y="586086"/>
                  <a:pt x="5396344" y="625493"/>
                </a:cubicBezTo>
                <a:cubicBezTo>
                  <a:pt x="5196962" y="664900"/>
                  <a:pt x="4996080" y="584432"/>
                  <a:pt x="4766771" y="625493"/>
                </a:cubicBezTo>
                <a:cubicBezTo>
                  <a:pt x="4537462" y="666554"/>
                  <a:pt x="4518003" y="604613"/>
                  <a:pt x="4272106" y="625493"/>
                </a:cubicBezTo>
                <a:cubicBezTo>
                  <a:pt x="4026209" y="646373"/>
                  <a:pt x="3924069" y="615306"/>
                  <a:pt x="3777441" y="625493"/>
                </a:cubicBezTo>
                <a:cubicBezTo>
                  <a:pt x="3630814" y="635680"/>
                  <a:pt x="3464612" y="606828"/>
                  <a:pt x="3282776" y="625493"/>
                </a:cubicBezTo>
                <a:cubicBezTo>
                  <a:pt x="3100941" y="644158"/>
                  <a:pt x="3008426" y="593481"/>
                  <a:pt x="2855565" y="625493"/>
                </a:cubicBezTo>
                <a:cubicBezTo>
                  <a:pt x="2702704" y="657505"/>
                  <a:pt x="2520178" y="580030"/>
                  <a:pt x="2293446" y="625493"/>
                </a:cubicBezTo>
                <a:cubicBezTo>
                  <a:pt x="2066714" y="670956"/>
                  <a:pt x="1889450" y="581388"/>
                  <a:pt x="1596418" y="625493"/>
                </a:cubicBezTo>
                <a:cubicBezTo>
                  <a:pt x="1303386" y="669598"/>
                  <a:pt x="1321512" y="575994"/>
                  <a:pt x="1101754" y="625493"/>
                </a:cubicBezTo>
                <a:cubicBezTo>
                  <a:pt x="881996" y="674992"/>
                  <a:pt x="458730" y="598702"/>
                  <a:pt x="0" y="625493"/>
                </a:cubicBezTo>
                <a:cubicBezTo>
                  <a:pt x="-3076" y="491844"/>
                  <a:pt x="16856" y="376200"/>
                  <a:pt x="0" y="300237"/>
                </a:cubicBezTo>
                <a:cubicBezTo>
                  <a:pt x="-16856" y="224274"/>
                  <a:pt x="24328" y="84045"/>
                  <a:pt x="0" y="0"/>
                </a:cubicBezTo>
                <a:close/>
              </a:path>
              <a:path w="6745430" h="625493" stroke="0" extrusionOk="0">
                <a:moveTo>
                  <a:pt x="0" y="0"/>
                </a:moveTo>
                <a:cubicBezTo>
                  <a:pt x="133825" y="-10229"/>
                  <a:pt x="226117" y="3547"/>
                  <a:pt x="359756" y="0"/>
                </a:cubicBezTo>
                <a:cubicBezTo>
                  <a:pt x="493395" y="-3547"/>
                  <a:pt x="851630" y="27395"/>
                  <a:pt x="1056784" y="0"/>
                </a:cubicBezTo>
                <a:cubicBezTo>
                  <a:pt x="1261938" y="-27395"/>
                  <a:pt x="1404160" y="36529"/>
                  <a:pt x="1551449" y="0"/>
                </a:cubicBezTo>
                <a:cubicBezTo>
                  <a:pt x="1698738" y="-36529"/>
                  <a:pt x="1950960" y="7920"/>
                  <a:pt x="2113568" y="0"/>
                </a:cubicBezTo>
                <a:cubicBezTo>
                  <a:pt x="2276176" y="-7920"/>
                  <a:pt x="2518852" y="12716"/>
                  <a:pt x="2743142" y="0"/>
                </a:cubicBezTo>
                <a:cubicBezTo>
                  <a:pt x="2967432" y="-12716"/>
                  <a:pt x="3120021" y="73877"/>
                  <a:pt x="3440169" y="0"/>
                </a:cubicBezTo>
                <a:cubicBezTo>
                  <a:pt x="3760317" y="-73877"/>
                  <a:pt x="3757581" y="12055"/>
                  <a:pt x="3934834" y="0"/>
                </a:cubicBezTo>
                <a:cubicBezTo>
                  <a:pt x="4112087" y="-12055"/>
                  <a:pt x="4156094" y="5402"/>
                  <a:pt x="4294590" y="0"/>
                </a:cubicBezTo>
                <a:cubicBezTo>
                  <a:pt x="4433086" y="-5402"/>
                  <a:pt x="4709374" y="34598"/>
                  <a:pt x="4991618" y="0"/>
                </a:cubicBezTo>
                <a:cubicBezTo>
                  <a:pt x="5273862" y="-34598"/>
                  <a:pt x="5330801" y="15617"/>
                  <a:pt x="5486283" y="0"/>
                </a:cubicBezTo>
                <a:cubicBezTo>
                  <a:pt x="5641765" y="-15617"/>
                  <a:pt x="5740370" y="37045"/>
                  <a:pt x="5846039" y="0"/>
                </a:cubicBezTo>
                <a:cubicBezTo>
                  <a:pt x="5951708" y="-37045"/>
                  <a:pt x="6429737" y="86007"/>
                  <a:pt x="6745430" y="0"/>
                </a:cubicBezTo>
                <a:cubicBezTo>
                  <a:pt x="6754836" y="147795"/>
                  <a:pt x="6730816" y="192176"/>
                  <a:pt x="6745430" y="319001"/>
                </a:cubicBezTo>
                <a:cubicBezTo>
                  <a:pt x="6760044" y="445826"/>
                  <a:pt x="6717939" y="523160"/>
                  <a:pt x="6745430" y="625493"/>
                </a:cubicBezTo>
                <a:cubicBezTo>
                  <a:pt x="6442180" y="675541"/>
                  <a:pt x="6265231" y="564930"/>
                  <a:pt x="6115857" y="625493"/>
                </a:cubicBezTo>
                <a:cubicBezTo>
                  <a:pt x="5966483" y="686056"/>
                  <a:pt x="5900987" y="598068"/>
                  <a:pt x="5756100" y="625493"/>
                </a:cubicBezTo>
                <a:cubicBezTo>
                  <a:pt x="5611213" y="652918"/>
                  <a:pt x="5377003" y="604071"/>
                  <a:pt x="5059073" y="625493"/>
                </a:cubicBezTo>
                <a:cubicBezTo>
                  <a:pt x="4741143" y="646915"/>
                  <a:pt x="4795725" y="601196"/>
                  <a:pt x="4699316" y="625493"/>
                </a:cubicBezTo>
                <a:cubicBezTo>
                  <a:pt x="4602907" y="649790"/>
                  <a:pt x="4224562" y="573559"/>
                  <a:pt x="4069743" y="625493"/>
                </a:cubicBezTo>
                <a:cubicBezTo>
                  <a:pt x="3914924" y="677427"/>
                  <a:pt x="3636227" y="618705"/>
                  <a:pt x="3372715" y="625493"/>
                </a:cubicBezTo>
                <a:cubicBezTo>
                  <a:pt x="3109203" y="632281"/>
                  <a:pt x="3071588" y="583198"/>
                  <a:pt x="2945504" y="625493"/>
                </a:cubicBezTo>
                <a:cubicBezTo>
                  <a:pt x="2819420" y="667788"/>
                  <a:pt x="2582023" y="586791"/>
                  <a:pt x="2450840" y="625493"/>
                </a:cubicBezTo>
                <a:cubicBezTo>
                  <a:pt x="2319657" y="664195"/>
                  <a:pt x="2114343" y="556586"/>
                  <a:pt x="1821266" y="625493"/>
                </a:cubicBezTo>
                <a:cubicBezTo>
                  <a:pt x="1528189" y="694400"/>
                  <a:pt x="1548942" y="578337"/>
                  <a:pt x="1394056" y="625493"/>
                </a:cubicBezTo>
                <a:cubicBezTo>
                  <a:pt x="1239170" y="672649"/>
                  <a:pt x="918139" y="572365"/>
                  <a:pt x="764482" y="625493"/>
                </a:cubicBezTo>
                <a:cubicBezTo>
                  <a:pt x="610825" y="678621"/>
                  <a:pt x="228957" y="613540"/>
                  <a:pt x="0" y="625493"/>
                </a:cubicBezTo>
                <a:cubicBezTo>
                  <a:pt x="-15866" y="520145"/>
                  <a:pt x="35119" y="450227"/>
                  <a:pt x="0" y="306492"/>
                </a:cubicBezTo>
                <a:cubicBezTo>
                  <a:pt x="-35119" y="162757"/>
                  <a:pt x="22238" y="116502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2: Check model assumption -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590357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32C2-1965-BDC1-91BA-A1CEB421CA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5051CF9-528C-1301-B31B-B443649742B4}"/>
              </a:ext>
            </a:extLst>
          </p:cNvPr>
          <p:cNvSpPr/>
          <p:nvPr/>
        </p:nvSpPr>
        <p:spPr>
          <a:xfrm>
            <a:off x="4911698" y="3716100"/>
            <a:ext cx="2286770" cy="23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E0252-F514-27DD-22A5-FC2A67C2C872}"/>
              </a:ext>
            </a:extLst>
          </p:cNvPr>
          <p:cNvSpPr txBox="1"/>
          <p:nvPr/>
        </p:nvSpPr>
        <p:spPr>
          <a:xfrm>
            <a:off x="5313204" y="2771387"/>
            <a:ext cx="156559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latin typeface="Congenial" panose="02000503040000020004" pitchFamily="2" charset="0"/>
              </a:rPr>
              <a:t>Johnson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Congenial" panose="02000503040000020004" pitchFamily="2" charset="0"/>
              </a:rPr>
              <a:t>Transformation</a:t>
            </a:r>
            <a:endParaRPr lang="en-US" sz="1400" dirty="0">
              <a:latin typeface="Congenial" panose="0200050304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96776-E3FD-2BDC-6B47-DCBEEBBAD1C5}"/>
              </a:ext>
            </a:extLst>
          </p:cNvPr>
          <p:cNvSpPr txBox="1"/>
          <p:nvPr/>
        </p:nvSpPr>
        <p:spPr>
          <a:xfrm>
            <a:off x="9438869" y="1344887"/>
            <a:ext cx="2516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ongenial" panose="02000503040000020004" pitchFamily="2" charset="0"/>
              </a:rPr>
              <a:t>(Source: Pannell, 2023)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EC1CC-53DE-0D07-5D68-98495442CD95}"/>
              </a:ext>
            </a:extLst>
          </p:cNvPr>
          <p:cNvSpPr/>
          <p:nvPr/>
        </p:nvSpPr>
        <p:spPr>
          <a:xfrm>
            <a:off x="-243359" y="921381"/>
            <a:ext cx="8184724" cy="625493"/>
          </a:xfrm>
          <a:custGeom>
            <a:avLst/>
            <a:gdLst>
              <a:gd name="connsiteX0" fmla="*/ 0 w 8184724"/>
              <a:gd name="connsiteY0" fmla="*/ 0 h 625493"/>
              <a:gd name="connsiteX1" fmla="*/ 584623 w 8184724"/>
              <a:gd name="connsiteY1" fmla="*/ 0 h 625493"/>
              <a:gd name="connsiteX2" fmla="*/ 923705 w 8184724"/>
              <a:gd name="connsiteY2" fmla="*/ 0 h 625493"/>
              <a:gd name="connsiteX3" fmla="*/ 1508328 w 8184724"/>
              <a:gd name="connsiteY3" fmla="*/ 0 h 625493"/>
              <a:gd name="connsiteX4" fmla="*/ 1847409 w 8184724"/>
              <a:gd name="connsiteY4" fmla="*/ 0 h 625493"/>
              <a:gd name="connsiteX5" fmla="*/ 2595727 w 8184724"/>
              <a:gd name="connsiteY5" fmla="*/ 0 h 625493"/>
              <a:gd name="connsiteX6" fmla="*/ 3262197 w 8184724"/>
              <a:gd name="connsiteY6" fmla="*/ 0 h 625493"/>
              <a:gd name="connsiteX7" fmla="*/ 3764973 w 8184724"/>
              <a:gd name="connsiteY7" fmla="*/ 0 h 625493"/>
              <a:gd name="connsiteX8" fmla="*/ 4185902 w 8184724"/>
              <a:gd name="connsiteY8" fmla="*/ 0 h 625493"/>
              <a:gd name="connsiteX9" fmla="*/ 4852372 w 8184724"/>
              <a:gd name="connsiteY9" fmla="*/ 0 h 625493"/>
              <a:gd name="connsiteX10" fmla="*/ 5273301 w 8184724"/>
              <a:gd name="connsiteY10" fmla="*/ 0 h 625493"/>
              <a:gd name="connsiteX11" fmla="*/ 5939771 w 8184724"/>
              <a:gd name="connsiteY11" fmla="*/ 0 h 625493"/>
              <a:gd name="connsiteX12" fmla="*/ 6606242 w 8184724"/>
              <a:gd name="connsiteY12" fmla="*/ 0 h 625493"/>
              <a:gd name="connsiteX13" fmla="*/ 7190865 w 8184724"/>
              <a:gd name="connsiteY13" fmla="*/ 0 h 625493"/>
              <a:gd name="connsiteX14" fmla="*/ 8184724 w 8184724"/>
              <a:gd name="connsiteY14" fmla="*/ 0 h 625493"/>
              <a:gd name="connsiteX15" fmla="*/ 8184724 w 8184724"/>
              <a:gd name="connsiteY15" fmla="*/ 293982 h 625493"/>
              <a:gd name="connsiteX16" fmla="*/ 8184724 w 8184724"/>
              <a:gd name="connsiteY16" fmla="*/ 625493 h 625493"/>
              <a:gd name="connsiteX17" fmla="*/ 7600101 w 8184724"/>
              <a:gd name="connsiteY17" fmla="*/ 625493 h 625493"/>
              <a:gd name="connsiteX18" fmla="*/ 7097325 w 8184724"/>
              <a:gd name="connsiteY18" fmla="*/ 625493 h 625493"/>
              <a:gd name="connsiteX19" fmla="*/ 6676396 w 8184724"/>
              <a:gd name="connsiteY19" fmla="*/ 625493 h 625493"/>
              <a:gd name="connsiteX20" fmla="*/ 6091773 w 8184724"/>
              <a:gd name="connsiteY20" fmla="*/ 625493 h 625493"/>
              <a:gd name="connsiteX21" fmla="*/ 5343456 w 8184724"/>
              <a:gd name="connsiteY21" fmla="*/ 625493 h 625493"/>
              <a:gd name="connsiteX22" fmla="*/ 4840680 w 8184724"/>
              <a:gd name="connsiteY22" fmla="*/ 625493 h 625493"/>
              <a:gd name="connsiteX23" fmla="*/ 4174209 w 8184724"/>
              <a:gd name="connsiteY23" fmla="*/ 625493 h 625493"/>
              <a:gd name="connsiteX24" fmla="*/ 3425892 w 8184724"/>
              <a:gd name="connsiteY24" fmla="*/ 625493 h 625493"/>
              <a:gd name="connsiteX25" fmla="*/ 2759421 w 8184724"/>
              <a:gd name="connsiteY25" fmla="*/ 625493 h 625493"/>
              <a:gd name="connsiteX26" fmla="*/ 2174798 w 8184724"/>
              <a:gd name="connsiteY26" fmla="*/ 625493 h 625493"/>
              <a:gd name="connsiteX27" fmla="*/ 1753869 w 8184724"/>
              <a:gd name="connsiteY27" fmla="*/ 625493 h 625493"/>
              <a:gd name="connsiteX28" fmla="*/ 1087399 w 8184724"/>
              <a:gd name="connsiteY28" fmla="*/ 625493 h 625493"/>
              <a:gd name="connsiteX29" fmla="*/ 502776 w 8184724"/>
              <a:gd name="connsiteY29" fmla="*/ 625493 h 625493"/>
              <a:gd name="connsiteX30" fmla="*/ 0 w 8184724"/>
              <a:gd name="connsiteY30" fmla="*/ 625493 h 625493"/>
              <a:gd name="connsiteX31" fmla="*/ 0 w 8184724"/>
              <a:gd name="connsiteY31" fmla="*/ 319001 h 625493"/>
              <a:gd name="connsiteX32" fmla="*/ 0 w 8184724"/>
              <a:gd name="connsiteY32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184724" h="625493" fill="none" extrusionOk="0">
                <a:moveTo>
                  <a:pt x="0" y="0"/>
                </a:moveTo>
                <a:cubicBezTo>
                  <a:pt x="130599" y="-27983"/>
                  <a:pt x="340925" y="21146"/>
                  <a:pt x="584623" y="0"/>
                </a:cubicBezTo>
                <a:cubicBezTo>
                  <a:pt x="828321" y="-21146"/>
                  <a:pt x="828435" y="37794"/>
                  <a:pt x="923705" y="0"/>
                </a:cubicBezTo>
                <a:cubicBezTo>
                  <a:pt x="1018975" y="-37794"/>
                  <a:pt x="1390023" y="12981"/>
                  <a:pt x="1508328" y="0"/>
                </a:cubicBezTo>
                <a:cubicBezTo>
                  <a:pt x="1626633" y="-12981"/>
                  <a:pt x="1736984" y="18316"/>
                  <a:pt x="1847409" y="0"/>
                </a:cubicBezTo>
                <a:cubicBezTo>
                  <a:pt x="1957834" y="-18316"/>
                  <a:pt x="2357370" y="80628"/>
                  <a:pt x="2595727" y="0"/>
                </a:cubicBezTo>
                <a:cubicBezTo>
                  <a:pt x="2834084" y="-80628"/>
                  <a:pt x="3078846" y="77872"/>
                  <a:pt x="3262197" y="0"/>
                </a:cubicBezTo>
                <a:cubicBezTo>
                  <a:pt x="3445548" y="-77872"/>
                  <a:pt x="3559371" y="55904"/>
                  <a:pt x="3764973" y="0"/>
                </a:cubicBezTo>
                <a:cubicBezTo>
                  <a:pt x="3970575" y="-55904"/>
                  <a:pt x="4078384" y="6320"/>
                  <a:pt x="4185902" y="0"/>
                </a:cubicBezTo>
                <a:cubicBezTo>
                  <a:pt x="4293420" y="-6320"/>
                  <a:pt x="4708461" y="77847"/>
                  <a:pt x="4852372" y="0"/>
                </a:cubicBezTo>
                <a:cubicBezTo>
                  <a:pt x="4996283" y="-77847"/>
                  <a:pt x="5160870" y="17609"/>
                  <a:pt x="5273301" y="0"/>
                </a:cubicBezTo>
                <a:cubicBezTo>
                  <a:pt x="5385732" y="-17609"/>
                  <a:pt x="5665234" y="37396"/>
                  <a:pt x="5939771" y="0"/>
                </a:cubicBezTo>
                <a:cubicBezTo>
                  <a:pt x="6214308" y="-37396"/>
                  <a:pt x="6431520" y="37730"/>
                  <a:pt x="6606242" y="0"/>
                </a:cubicBezTo>
                <a:cubicBezTo>
                  <a:pt x="6780964" y="-37730"/>
                  <a:pt x="6934787" y="26481"/>
                  <a:pt x="7190865" y="0"/>
                </a:cubicBezTo>
                <a:cubicBezTo>
                  <a:pt x="7446943" y="-26481"/>
                  <a:pt x="7709726" y="104304"/>
                  <a:pt x="8184724" y="0"/>
                </a:cubicBezTo>
                <a:cubicBezTo>
                  <a:pt x="8185877" y="111934"/>
                  <a:pt x="8160319" y="211542"/>
                  <a:pt x="8184724" y="293982"/>
                </a:cubicBezTo>
                <a:cubicBezTo>
                  <a:pt x="8209129" y="376422"/>
                  <a:pt x="8176695" y="552845"/>
                  <a:pt x="8184724" y="625493"/>
                </a:cubicBezTo>
                <a:cubicBezTo>
                  <a:pt x="8026555" y="671486"/>
                  <a:pt x="7809356" y="556560"/>
                  <a:pt x="7600101" y="625493"/>
                </a:cubicBezTo>
                <a:cubicBezTo>
                  <a:pt x="7390846" y="694426"/>
                  <a:pt x="7256726" y="581692"/>
                  <a:pt x="7097325" y="625493"/>
                </a:cubicBezTo>
                <a:cubicBezTo>
                  <a:pt x="6937924" y="669294"/>
                  <a:pt x="6835174" y="624813"/>
                  <a:pt x="6676396" y="625493"/>
                </a:cubicBezTo>
                <a:cubicBezTo>
                  <a:pt x="6517618" y="626173"/>
                  <a:pt x="6331092" y="577193"/>
                  <a:pt x="6091773" y="625493"/>
                </a:cubicBezTo>
                <a:cubicBezTo>
                  <a:pt x="5852454" y="673793"/>
                  <a:pt x="5595951" y="557231"/>
                  <a:pt x="5343456" y="625493"/>
                </a:cubicBezTo>
                <a:cubicBezTo>
                  <a:pt x="5090961" y="693755"/>
                  <a:pt x="4980131" y="594587"/>
                  <a:pt x="4840680" y="625493"/>
                </a:cubicBezTo>
                <a:cubicBezTo>
                  <a:pt x="4701229" y="656399"/>
                  <a:pt x="4420141" y="587231"/>
                  <a:pt x="4174209" y="625493"/>
                </a:cubicBezTo>
                <a:cubicBezTo>
                  <a:pt x="3928277" y="663755"/>
                  <a:pt x="3675557" y="624826"/>
                  <a:pt x="3425892" y="625493"/>
                </a:cubicBezTo>
                <a:cubicBezTo>
                  <a:pt x="3176227" y="626160"/>
                  <a:pt x="3082610" y="624865"/>
                  <a:pt x="2759421" y="625493"/>
                </a:cubicBezTo>
                <a:cubicBezTo>
                  <a:pt x="2436232" y="626121"/>
                  <a:pt x="2306843" y="559753"/>
                  <a:pt x="2174798" y="625493"/>
                </a:cubicBezTo>
                <a:cubicBezTo>
                  <a:pt x="2042753" y="691233"/>
                  <a:pt x="1868956" y="614876"/>
                  <a:pt x="1753869" y="625493"/>
                </a:cubicBezTo>
                <a:cubicBezTo>
                  <a:pt x="1638782" y="636110"/>
                  <a:pt x="1238497" y="593809"/>
                  <a:pt x="1087399" y="625493"/>
                </a:cubicBezTo>
                <a:cubicBezTo>
                  <a:pt x="936301" y="657177"/>
                  <a:pt x="775431" y="619605"/>
                  <a:pt x="502776" y="625493"/>
                </a:cubicBezTo>
                <a:cubicBezTo>
                  <a:pt x="230121" y="631381"/>
                  <a:pt x="198880" y="603761"/>
                  <a:pt x="0" y="625493"/>
                </a:cubicBezTo>
                <a:cubicBezTo>
                  <a:pt x="-3153" y="478371"/>
                  <a:pt x="8651" y="392225"/>
                  <a:pt x="0" y="319001"/>
                </a:cubicBezTo>
                <a:cubicBezTo>
                  <a:pt x="-8651" y="245777"/>
                  <a:pt x="26455" y="144507"/>
                  <a:pt x="0" y="0"/>
                </a:cubicBezTo>
                <a:close/>
              </a:path>
              <a:path w="8184724" h="625493" stroke="0" extrusionOk="0">
                <a:moveTo>
                  <a:pt x="0" y="0"/>
                </a:moveTo>
                <a:cubicBezTo>
                  <a:pt x="137817" y="-12672"/>
                  <a:pt x="226567" y="3624"/>
                  <a:pt x="339081" y="0"/>
                </a:cubicBezTo>
                <a:cubicBezTo>
                  <a:pt x="451595" y="-3624"/>
                  <a:pt x="772132" y="55936"/>
                  <a:pt x="1087399" y="0"/>
                </a:cubicBezTo>
                <a:cubicBezTo>
                  <a:pt x="1402666" y="-55936"/>
                  <a:pt x="1422599" y="47390"/>
                  <a:pt x="1590175" y="0"/>
                </a:cubicBezTo>
                <a:cubicBezTo>
                  <a:pt x="1757751" y="-47390"/>
                  <a:pt x="1905851" y="65711"/>
                  <a:pt x="2174798" y="0"/>
                </a:cubicBezTo>
                <a:cubicBezTo>
                  <a:pt x="2443745" y="-65711"/>
                  <a:pt x="2653962" y="12767"/>
                  <a:pt x="2841268" y="0"/>
                </a:cubicBezTo>
                <a:cubicBezTo>
                  <a:pt x="3028574" y="-12767"/>
                  <a:pt x="3303895" y="77973"/>
                  <a:pt x="3589586" y="0"/>
                </a:cubicBezTo>
                <a:cubicBezTo>
                  <a:pt x="3875277" y="-77973"/>
                  <a:pt x="3966958" y="51970"/>
                  <a:pt x="4092362" y="0"/>
                </a:cubicBezTo>
                <a:cubicBezTo>
                  <a:pt x="4217766" y="-51970"/>
                  <a:pt x="4324029" y="18110"/>
                  <a:pt x="4431443" y="0"/>
                </a:cubicBezTo>
                <a:cubicBezTo>
                  <a:pt x="4538857" y="-18110"/>
                  <a:pt x="5014277" y="6855"/>
                  <a:pt x="5179761" y="0"/>
                </a:cubicBezTo>
                <a:cubicBezTo>
                  <a:pt x="5345245" y="-6855"/>
                  <a:pt x="5543175" y="31835"/>
                  <a:pt x="5682537" y="0"/>
                </a:cubicBezTo>
                <a:cubicBezTo>
                  <a:pt x="5821899" y="-31835"/>
                  <a:pt x="5906131" y="17039"/>
                  <a:pt x="6021618" y="0"/>
                </a:cubicBezTo>
                <a:cubicBezTo>
                  <a:pt x="6137105" y="-17039"/>
                  <a:pt x="6408082" y="22445"/>
                  <a:pt x="6524394" y="0"/>
                </a:cubicBezTo>
                <a:cubicBezTo>
                  <a:pt x="6640706" y="-22445"/>
                  <a:pt x="7052307" y="30641"/>
                  <a:pt x="7190865" y="0"/>
                </a:cubicBezTo>
                <a:cubicBezTo>
                  <a:pt x="7329423" y="-30641"/>
                  <a:pt x="7940260" y="86998"/>
                  <a:pt x="8184724" y="0"/>
                </a:cubicBezTo>
                <a:cubicBezTo>
                  <a:pt x="8191705" y="137835"/>
                  <a:pt x="8170763" y="206530"/>
                  <a:pt x="8184724" y="312747"/>
                </a:cubicBezTo>
                <a:cubicBezTo>
                  <a:pt x="8198685" y="418964"/>
                  <a:pt x="8161241" y="470902"/>
                  <a:pt x="8184724" y="625493"/>
                </a:cubicBezTo>
                <a:cubicBezTo>
                  <a:pt x="7988386" y="681945"/>
                  <a:pt x="7778369" y="605187"/>
                  <a:pt x="7600101" y="625493"/>
                </a:cubicBezTo>
                <a:cubicBezTo>
                  <a:pt x="7421833" y="645799"/>
                  <a:pt x="7416684" y="615736"/>
                  <a:pt x="7261019" y="625493"/>
                </a:cubicBezTo>
                <a:cubicBezTo>
                  <a:pt x="7105354" y="635250"/>
                  <a:pt x="6821601" y="609464"/>
                  <a:pt x="6594549" y="625493"/>
                </a:cubicBezTo>
                <a:cubicBezTo>
                  <a:pt x="6367497" y="641522"/>
                  <a:pt x="6031148" y="565292"/>
                  <a:pt x="5846231" y="625493"/>
                </a:cubicBezTo>
                <a:cubicBezTo>
                  <a:pt x="5661314" y="685694"/>
                  <a:pt x="5513470" y="618011"/>
                  <a:pt x="5425303" y="625493"/>
                </a:cubicBezTo>
                <a:cubicBezTo>
                  <a:pt x="5337136" y="632975"/>
                  <a:pt x="5133054" y="599783"/>
                  <a:pt x="4922527" y="625493"/>
                </a:cubicBezTo>
                <a:cubicBezTo>
                  <a:pt x="4712000" y="651203"/>
                  <a:pt x="4507995" y="593512"/>
                  <a:pt x="4256056" y="625493"/>
                </a:cubicBezTo>
                <a:cubicBezTo>
                  <a:pt x="4004117" y="657474"/>
                  <a:pt x="3933367" y="624086"/>
                  <a:pt x="3835128" y="625493"/>
                </a:cubicBezTo>
                <a:cubicBezTo>
                  <a:pt x="3736889" y="626900"/>
                  <a:pt x="3404363" y="616185"/>
                  <a:pt x="3168657" y="625493"/>
                </a:cubicBezTo>
                <a:cubicBezTo>
                  <a:pt x="2932951" y="634801"/>
                  <a:pt x="2737555" y="561808"/>
                  <a:pt x="2584034" y="625493"/>
                </a:cubicBezTo>
                <a:cubicBezTo>
                  <a:pt x="2430513" y="689178"/>
                  <a:pt x="2058233" y="554715"/>
                  <a:pt x="1917564" y="625493"/>
                </a:cubicBezTo>
                <a:cubicBezTo>
                  <a:pt x="1776895" y="696271"/>
                  <a:pt x="1604707" y="616265"/>
                  <a:pt x="1414788" y="625493"/>
                </a:cubicBezTo>
                <a:cubicBezTo>
                  <a:pt x="1224869" y="634721"/>
                  <a:pt x="1026160" y="559071"/>
                  <a:pt x="666470" y="625493"/>
                </a:cubicBezTo>
                <a:cubicBezTo>
                  <a:pt x="306780" y="691915"/>
                  <a:pt x="331183" y="617464"/>
                  <a:pt x="0" y="625493"/>
                </a:cubicBezTo>
                <a:cubicBezTo>
                  <a:pt x="-16602" y="534926"/>
                  <a:pt x="7488" y="432616"/>
                  <a:pt x="0" y="312747"/>
                </a:cubicBezTo>
                <a:cubicBezTo>
                  <a:pt x="-7488" y="192878"/>
                  <a:pt x="10435" y="126547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3: Apply Johnson Transformation to make data normal distributed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89207-0A8D-35A7-173B-323386B8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0" y="2649824"/>
            <a:ext cx="4115840" cy="270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455CE-0825-BDC6-F58E-2544CDB7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0" y="5576104"/>
            <a:ext cx="4115840" cy="1023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E99A2-AD60-1782-4C58-612E0E37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41" y="2692745"/>
            <a:ext cx="4115838" cy="2644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4234C-6B93-E992-C1D4-B8D2BA65A534}"/>
              </a:ext>
            </a:extLst>
          </p:cNvPr>
          <p:cNvSpPr txBox="1"/>
          <p:nvPr/>
        </p:nvSpPr>
        <p:spPr>
          <a:xfrm>
            <a:off x="5088906" y="3832765"/>
            <a:ext cx="1789889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latin typeface="Congenial" panose="02000503040000020004" pitchFamily="2" charset="0"/>
              </a:rPr>
              <a:t>Mini Tab Software</a:t>
            </a:r>
            <a:endParaRPr lang="en-US" sz="1400" dirty="0">
              <a:latin typeface="Congenial" panose="02000503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3B5897-EFA4-36E9-19D3-67D21406B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542" y="5524964"/>
            <a:ext cx="4115837" cy="1075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79A6EA-30F6-E480-DD3F-BC4BB231837D}"/>
              </a:ext>
            </a:extLst>
          </p:cNvPr>
          <p:cNvSpPr txBox="1"/>
          <p:nvPr/>
        </p:nvSpPr>
        <p:spPr>
          <a:xfrm>
            <a:off x="582620" y="1887439"/>
            <a:ext cx="4115839" cy="4693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latin typeface="Congenial" panose="02000503040000020004" pitchFamily="2" charset="0"/>
              </a:rPr>
              <a:t>Original Data of JPM Stock Price</a:t>
            </a:r>
            <a:endParaRPr lang="en-US" sz="1400" dirty="0">
              <a:latin typeface="Congenial" panose="0200050304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18145-9F33-DDC6-4BD5-70331EAA015A}"/>
              </a:ext>
            </a:extLst>
          </p:cNvPr>
          <p:cNvSpPr txBox="1"/>
          <p:nvPr/>
        </p:nvSpPr>
        <p:spPr>
          <a:xfrm>
            <a:off x="7493541" y="1881692"/>
            <a:ext cx="4115839" cy="4693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latin typeface="Congenial" panose="02000503040000020004" pitchFamily="2" charset="0"/>
              </a:rPr>
              <a:t>Transformed Data of JPM Stock Price</a:t>
            </a:r>
            <a:endParaRPr lang="en-US" sz="1400" dirty="0">
              <a:latin typeface="Congenial" panose="02000503040000020004" pitchFamily="2" charset="0"/>
            </a:endParaRPr>
          </a:p>
        </p:txBody>
      </p:sp>
      <p:pic>
        <p:nvPicPr>
          <p:cNvPr id="1026" name="Picture 2" descr="Csv - Free interface icons">
            <a:extLst>
              <a:ext uri="{FF2B5EF4-FFF2-40B4-BE49-F238E27FC236}">
                <a16:creationId xmlns:a16="http://schemas.microsoft.com/office/drawing/2014/main" id="{A5CCB8A5-B0CA-0612-05F6-2CA9093F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9" y="1670638"/>
            <a:ext cx="846306" cy="84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sv - Free interface icons">
            <a:extLst>
              <a:ext uri="{FF2B5EF4-FFF2-40B4-BE49-F238E27FC236}">
                <a16:creationId xmlns:a16="http://schemas.microsoft.com/office/drawing/2014/main" id="{0EDF4E04-6B8E-4043-5EC6-D439F096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59" y="1670638"/>
            <a:ext cx="846306" cy="84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3F10C1-3F76-6709-A6B7-9F1B23D4B0A2}"/>
              </a:ext>
            </a:extLst>
          </p:cNvPr>
          <p:cNvSpPr txBox="1"/>
          <p:nvPr/>
        </p:nvSpPr>
        <p:spPr>
          <a:xfrm>
            <a:off x="5061907" y="4593940"/>
            <a:ext cx="206818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  <a:latin typeface="Congenial" panose="02000503040000020004" pitchFamily="2" charset="0"/>
              </a:rPr>
              <a:t>DATA NOW IS NORMALLY DISTRIBUTED!!!</a:t>
            </a:r>
          </a:p>
        </p:txBody>
      </p:sp>
    </p:spTree>
    <p:extLst>
      <p:ext uri="{BB962C8B-B14F-4D97-AF65-F5344CB8AC3E}">
        <p14:creationId xmlns:p14="http://schemas.microsoft.com/office/powerpoint/2010/main" val="745358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0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232C2-1965-BDC1-91BA-A1CEB421CAA0}"/>
              </a:ext>
            </a:extLst>
          </p:cNvPr>
          <p:cNvSpPr/>
          <p:nvPr/>
        </p:nvSpPr>
        <p:spPr>
          <a:xfrm>
            <a:off x="0" y="-1"/>
            <a:ext cx="12192000" cy="7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02. METHODOLOGY &gt; Data Description &gt; </a:t>
            </a:r>
            <a:r>
              <a:rPr lang="en-US" sz="2500" b="1" dirty="0">
                <a:solidFill>
                  <a:schemeClr val="bg1"/>
                </a:solidFill>
                <a:latin typeface="Congenial" panose="02000503040000020004" pitchFamily="2" charset="0"/>
              </a:rPr>
              <a:t>Model Development </a:t>
            </a:r>
            <a:r>
              <a:rPr lang="en-US" sz="2000" b="1" dirty="0">
                <a:solidFill>
                  <a:schemeClr val="tx1"/>
                </a:solidFill>
                <a:latin typeface="Congenial" panose="02000503040000020004" pitchFamily="2" charset="0"/>
              </a:rPr>
              <a:t>&gt; Model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9C2D1-B8B9-E30C-F6E6-34F4B04EA2C1}"/>
              </a:ext>
            </a:extLst>
          </p:cNvPr>
          <p:cNvSpPr/>
          <p:nvPr/>
        </p:nvSpPr>
        <p:spPr>
          <a:xfrm>
            <a:off x="449735" y="2165378"/>
            <a:ext cx="8042511" cy="285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1300" dirty="0">
              <a:solidFill>
                <a:schemeClr val="tx1"/>
              </a:solidFill>
              <a:latin typeface="Congenial" panose="02000503040000020004" pitchFamily="2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95A9B-2D4C-DA76-2ECA-8342BF1D77D5}"/>
              </a:ext>
            </a:extLst>
          </p:cNvPr>
          <p:cNvSpPr txBox="1"/>
          <p:nvPr/>
        </p:nvSpPr>
        <p:spPr>
          <a:xfrm>
            <a:off x="6932087" y="2754741"/>
            <a:ext cx="3120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latin typeface="Congenial" panose="02000503040000020004" pitchFamily="2" charset="0"/>
              </a:rPr>
              <a:t>Variance Inflation Factor (VIF)</a:t>
            </a:r>
            <a:endParaRPr lang="en-US" sz="1600" dirty="0">
              <a:latin typeface="Congenial" panose="0200050304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F0209-EC9A-4D0D-A86F-99500DA65EFC}"/>
              </a:ext>
            </a:extLst>
          </p:cNvPr>
          <p:cNvSpPr txBox="1"/>
          <p:nvPr/>
        </p:nvSpPr>
        <p:spPr>
          <a:xfrm>
            <a:off x="4470990" y="3782662"/>
            <a:ext cx="6302002" cy="1002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226695" indent="228600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VIF &gt; 10 indicates that the dataset has multicollinearity effect among </a:t>
            </a:r>
          </a:p>
          <a:p>
            <a:pPr marL="63500" marR="226695" indent="228600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genial" panose="02000503040000020004" pitchFamily="2" charset="0"/>
                <a:ea typeface="Times New Roman" panose="02020603050405020304" pitchFamily="18" charset="0"/>
              </a:rPr>
              <a:t>the attributable indicators.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5CF9C-BF54-8A46-3B69-ECD5D783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1" y="1815530"/>
            <a:ext cx="3948689" cy="399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05E4C-DA30-B7D5-4FF9-4F59C9B9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65" y="2167542"/>
            <a:ext cx="7453364" cy="587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406B80-A436-31C3-6585-E4AD4EBCCD4F}"/>
              </a:ext>
            </a:extLst>
          </p:cNvPr>
          <p:cNvSpPr/>
          <p:nvPr/>
        </p:nvSpPr>
        <p:spPr>
          <a:xfrm>
            <a:off x="5327024" y="2337776"/>
            <a:ext cx="684670" cy="142778"/>
          </a:xfrm>
          <a:prstGeom prst="rect">
            <a:avLst/>
          </a:prstGeom>
          <a:noFill/>
          <a:ln w="28575">
            <a:solidFill>
              <a:srgbClr val="FF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BF7C5-7CE1-E304-C7DB-79013CF130A0}"/>
              </a:ext>
            </a:extLst>
          </p:cNvPr>
          <p:cNvSpPr/>
          <p:nvPr/>
        </p:nvSpPr>
        <p:spPr>
          <a:xfrm>
            <a:off x="10151942" y="2347504"/>
            <a:ext cx="793597" cy="133050"/>
          </a:xfrm>
          <a:prstGeom prst="rect">
            <a:avLst/>
          </a:prstGeom>
          <a:noFill/>
          <a:ln w="28575">
            <a:solidFill>
              <a:srgbClr val="FF5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4DBF13-787D-7D81-5C24-BC8C748B2A6A}"/>
              </a:ext>
            </a:extLst>
          </p:cNvPr>
          <p:cNvSpPr/>
          <p:nvPr/>
        </p:nvSpPr>
        <p:spPr>
          <a:xfrm>
            <a:off x="-184994" y="960778"/>
            <a:ext cx="4941820" cy="625493"/>
          </a:xfrm>
          <a:custGeom>
            <a:avLst/>
            <a:gdLst>
              <a:gd name="connsiteX0" fmla="*/ 0 w 4941820"/>
              <a:gd name="connsiteY0" fmla="*/ 0 h 625493"/>
              <a:gd name="connsiteX1" fmla="*/ 598509 w 4941820"/>
              <a:gd name="connsiteY1" fmla="*/ 0 h 625493"/>
              <a:gd name="connsiteX2" fmla="*/ 1197019 w 4941820"/>
              <a:gd name="connsiteY2" fmla="*/ 0 h 625493"/>
              <a:gd name="connsiteX3" fmla="*/ 1795528 w 4941820"/>
              <a:gd name="connsiteY3" fmla="*/ 0 h 625493"/>
              <a:gd name="connsiteX4" fmla="*/ 2394037 w 4941820"/>
              <a:gd name="connsiteY4" fmla="*/ 0 h 625493"/>
              <a:gd name="connsiteX5" fmla="*/ 3041965 w 4941820"/>
              <a:gd name="connsiteY5" fmla="*/ 0 h 625493"/>
              <a:gd name="connsiteX6" fmla="*/ 3689892 w 4941820"/>
              <a:gd name="connsiteY6" fmla="*/ 0 h 625493"/>
              <a:gd name="connsiteX7" fmla="*/ 4189565 w 4941820"/>
              <a:gd name="connsiteY7" fmla="*/ 0 h 625493"/>
              <a:gd name="connsiteX8" fmla="*/ 4941820 w 4941820"/>
              <a:gd name="connsiteY8" fmla="*/ 0 h 625493"/>
              <a:gd name="connsiteX9" fmla="*/ 4941820 w 4941820"/>
              <a:gd name="connsiteY9" fmla="*/ 300237 h 625493"/>
              <a:gd name="connsiteX10" fmla="*/ 4941820 w 4941820"/>
              <a:gd name="connsiteY10" fmla="*/ 625493 h 625493"/>
              <a:gd name="connsiteX11" fmla="*/ 4540983 w 4941820"/>
              <a:gd name="connsiteY11" fmla="*/ 625493 h 625493"/>
              <a:gd name="connsiteX12" fmla="*/ 3991892 w 4941820"/>
              <a:gd name="connsiteY12" fmla="*/ 625493 h 625493"/>
              <a:gd name="connsiteX13" fmla="*/ 3393383 w 4941820"/>
              <a:gd name="connsiteY13" fmla="*/ 625493 h 625493"/>
              <a:gd name="connsiteX14" fmla="*/ 2992547 w 4941820"/>
              <a:gd name="connsiteY14" fmla="*/ 625493 h 625493"/>
              <a:gd name="connsiteX15" fmla="*/ 2591710 w 4941820"/>
              <a:gd name="connsiteY15" fmla="*/ 625493 h 625493"/>
              <a:gd name="connsiteX16" fmla="*/ 1943783 w 4941820"/>
              <a:gd name="connsiteY16" fmla="*/ 625493 h 625493"/>
              <a:gd name="connsiteX17" fmla="*/ 1542946 w 4941820"/>
              <a:gd name="connsiteY17" fmla="*/ 625493 h 625493"/>
              <a:gd name="connsiteX18" fmla="*/ 944437 w 4941820"/>
              <a:gd name="connsiteY18" fmla="*/ 625493 h 625493"/>
              <a:gd name="connsiteX19" fmla="*/ 0 w 4941820"/>
              <a:gd name="connsiteY19" fmla="*/ 625493 h 625493"/>
              <a:gd name="connsiteX20" fmla="*/ 0 w 4941820"/>
              <a:gd name="connsiteY20" fmla="*/ 306492 h 625493"/>
              <a:gd name="connsiteX21" fmla="*/ 0 w 4941820"/>
              <a:gd name="connsiteY21" fmla="*/ 0 h 62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41820" h="625493" fill="none" extrusionOk="0">
                <a:moveTo>
                  <a:pt x="0" y="0"/>
                </a:moveTo>
                <a:cubicBezTo>
                  <a:pt x="250394" y="-47293"/>
                  <a:pt x="371258" y="7519"/>
                  <a:pt x="598509" y="0"/>
                </a:cubicBezTo>
                <a:cubicBezTo>
                  <a:pt x="825760" y="-7519"/>
                  <a:pt x="965761" y="41621"/>
                  <a:pt x="1197019" y="0"/>
                </a:cubicBezTo>
                <a:cubicBezTo>
                  <a:pt x="1428277" y="-41621"/>
                  <a:pt x="1636869" y="43500"/>
                  <a:pt x="1795528" y="0"/>
                </a:cubicBezTo>
                <a:cubicBezTo>
                  <a:pt x="1954187" y="-43500"/>
                  <a:pt x="2166435" y="36454"/>
                  <a:pt x="2394037" y="0"/>
                </a:cubicBezTo>
                <a:cubicBezTo>
                  <a:pt x="2621639" y="-36454"/>
                  <a:pt x="2784917" y="74446"/>
                  <a:pt x="3041965" y="0"/>
                </a:cubicBezTo>
                <a:cubicBezTo>
                  <a:pt x="3299013" y="-74446"/>
                  <a:pt x="3557749" y="62599"/>
                  <a:pt x="3689892" y="0"/>
                </a:cubicBezTo>
                <a:cubicBezTo>
                  <a:pt x="3822035" y="-62599"/>
                  <a:pt x="4054174" y="31555"/>
                  <a:pt x="4189565" y="0"/>
                </a:cubicBezTo>
                <a:cubicBezTo>
                  <a:pt x="4324956" y="-31555"/>
                  <a:pt x="4763511" y="296"/>
                  <a:pt x="4941820" y="0"/>
                </a:cubicBezTo>
                <a:cubicBezTo>
                  <a:pt x="4969210" y="91611"/>
                  <a:pt x="4940070" y="235136"/>
                  <a:pt x="4941820" y="300237"/>
                </a:cubicBezTo>
                <a:cubicBezTo>
                  <a:pt x="4943570" y="365338"/>
                  <a:pt x="4903178" y="524226"/>
                  <a:pt x="4941820" y="625493"/>
                </a:cubicBezTo>
                <a:cubicBezTo>
                  <a:pt x="4765747" y="639515"/>
                  <a:pt x="4731434" y="613995"/>
                  <a:pt x="4540983" y="625493"/>
                </a:cubicBezTo>
                <a:cubicBezTo>
                  <a:pt x="4350532" y="636991"/>
                  <a:pt x="4140134" y="590864"/>
                  <a:pt x="3991892" y="625493"/>
                </a:cubicBezTo>
                <a:cubicBezTo>
                  <a:pt x="3843650" y="660122"/>
                  <a:pt x="3639076" y="576493"/>
                  <a:pt x="3393383" y="625493"/>
                </a:cubicBezTo>
                <a:cubicBezTo>
                  <a:pt x="3147690" y="674493"/>
                  <a:pt x="3137415" y="580153"/>
                  <a:pt x="2992547" y="625493"/>
                </a:cubicBezTo>
                <a:cubicBezTo>
                  <a:pt x="2847679" y="670833"/>
                  <a:pt x="2727063" y="581549"/>
                  <a:pt x="2591710" y="625493"/>
                </a:cubicBezTo>
                <a:cubicBezTo>
                  <a:pt x="2456357" y="669437"/>
                  <a:pt x="2230037" y="562833"/>
                  <a:pt x="1943783" y="625493"/>
                </a:cubicBezTo>
                <a:cubicBezTo>
                  <a:pt x="1657529" y="688153"/>
                  <a:pt x="1684945" y="618722"/>
                  <a:pt x="1542946" y="625493"/>
                </a:cubicBezTo>
                <a:cubicBezTo>
                  <a:pt x="1400947" y="632264"/>
                  <a:pt x="1164072" y="569763"/>
                  <a:pt x="944437" y="625493"/>
                </a:cubicBezTo>
                <a:cubicBezTo>
                  <a:pt x="724802" y="681223"/>
                  <a:pt x="313790" y="608074"/>
                  <a:pt x="0" y="625493"/>
                </a:cubicBezTo>
                <a:cubicBezTo>
                  <a:pt x="-19738" y="524440"/>
                  <a:pt x="9851" y="459434"/>
                  <a:pt x="0" y="306492"/>
                </a:cubicBezTo>
                <a:cubicBezTo>
                  <a:pt x="-9851" y="153550"/>
                  <a:pt x="27081" y="68176"/>
                  <a:pt x="0" y="0"/>
                </a:cubicBezTo>
                <a:close/>
              </a:path>
              <a:path w="4941820" h="625493" stroke="0" extrusionOk="0">
                <a:moveTo>
                  <a:pt x="0" y="0"/>
                </a:moveTo>
                <a:cubicBezTo>
                  <a:pt x="191229" y="-17779"/>
                  <a:pt x="276436" y="11467"/>
                  <a:pt x="400837" y="0"/>
                </a:cubicBezTo>
                <a:cubicBezTo>
                  <a:pt x="525238" y="-11467"/>
                  <a:pt x="832941" y="4266"/>
                  <a:pt x="1048764" y="0"/>
                </a:cubicBezTo>
                <a:cubicBezTo>
                  <a:pt x="1264587" y="-4266"/>
                  <a:pt x="1363507" y="57599"/>
                  <a:pt x="1548437" y="0"/>
                </a:cubicBezTo>
                <a:cubicBezTo>
                  <a:pt x="1733367" y="-57599"/>
                  <a:pt x="1857591" y="37175"/>
                  <a:pt x="2097528" y="0"/>
                </a:cubicBezTo>
                <a:cubicBezTo>
                  <a:pt x="2337465" y="-37175"/>
                  <a:pt x="2499432" y="31905"/>
                  <a:pt x="2696037" y="0"/>
                </a:cubicBezTo>
                <a:cubicBezTo>
                  <a:pt x="2892642" y="-31905"/>
                  <a:pt x="3179120" y="21172"/>
                  <a:pt x="3343965" y="0"/>
                </a:cubicBezTo>
                <a:cubicBezTo>
                  <a:pt x="3508810" y="-21172"/>
                  <a:pt x="3638020" y="4333"/>
                  <a:pt x="3843638" y="0"/>
                </a:cubicBezTo>
                <a:cubicBezTo>
                  <a:pt x="4049256" y="-4333"/>
                  <a:pt x="4047497" y="559"/>
                  <a:pt x="4244474" y="0"/>
                </a:cubicBezTo>
                <a:cubicBezTo>
                  <a:pt x="4441451" y="-559"/>
                  <a:pt x="4628456" y="79945"/>
                  <a:pt x="4941820" y="0"/>
                </a:cubicBezTo>
                <a:cubicBezTo>
                  <a:pt x="4967104" y="74383"/>
                  <a:pt x="4925078" y="156692"/>
                  <a:pt x="4941820" y="306492"/>
                </a:cubicBezTo>
                <a:cubicBezTo>
                  <a:pt x="4958562" y="456292"/>
                  <a:pt x="4936001" y="497509"/>
                  <a:pt x="4941820" y="625493"/>
                </a:cubicBezTo>
                <a:cubicBezTo>
                  <a:pt x="4805587" y="648228"/>
                  <a:pt x="4547181" y="598864"/>
                  <a:pt x="4343311" y="625493"/>
                </a:cubicBezTo>
                <a:cubicBezTo>
                  <a:pt x="4139441" y="652122"/>
                  <a:pt x="3842221" y="575310"/>
                  <a:pt x="3695383" y="625493"/>
                </a:cubicBezTo>
                <a:cubicBezTo>
                  <a:pt x="3548545" y="675676"/>
                  <a:pt x="3323606" y="611662"/>
                  <a:pt x="3195710" y="625493"/>
                </a:cubicBezTo>
                <a:cubicBezTo>
                  <a:pt x="3067814" y="639324"/>
                  <a:pt x="2948266" y="572775"/>
                  <a:pt x="2745456" y="625493"/>
                </a:cubicBezTo>
                <a:cubicBezTo>
                  <a:pt x="2542646" y="678211"/>
                  <a:pt x="2435723" y="587669"/>
                  <a:pt x="2344619" y="625493"/>
                </a:cubicBezTo>
                <a:cubicBezTo>
                  <a:pt x="2253515" y="663317"/>
                  <a:pt x="2012989" y="622194"/>
                  <a:pt x="1696692" y="625493"/>
                </a:cubicBezTo>
                <a:cubicBezTo>
                  <a:pt x="1380395" y="628792"/>
                  <a:pt x="1393874" y="609631"/>
                  <a:pt x="1295855" y="625493"/>
                </a:cubicBezTo>
                <a:cubicBezTo>
                  <a:pt x="1197836" y="641355"/>
                  <a:pt x="879095" y="564858"/>
                  <a:pt x="697346" y="625493"/>
                </a:cubicBezTo>
                <a:cubicBezTo>
                  <a:pt x="515597" y="686128"/>
                  <a:pt x="194653" y="601975"/>
                  <a:pt x="0" y="625493"/>
                </a:cubicBezTo>
                <a:cubicBezTo>
                  <a:pt x="-14382" y="479598"/>
                  <a:pt x="4424" y="402956"/>
                  <a:pt x="0" y="325256"/>
                </a:cubicBezTo>
                <a:cubicBezTo>
                  <a:pt x="-4424" y="247556"/>
                  <a:pt x="14041" y="74862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9A91F2"/>
            </a:solidFill>
            <a:extLst>
              <a:ext uri="{C807C97D-BFC1-408E-A445-0C87EB9F89A2}">
                <ask:lineSketchStyleProps xmlns:ask="http://schemas.microsoft.com/office/drawing/2018/sketchyshapes" sd="2138307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genial" panose="02000503040000020004" pitchFamily="2" charset="0"/>
                <a:ea typeface="Cambria" panose="02040503050406030204" pitchFamily="18" charset="0"/>
              </a:rPr>
              <a:t>Step 4: Check data multicollinearity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09CB18-1A41-83D2-7D4A-54C8F59ED945}"/>
              </a:ext>
            </a:extLst>
          </p:cNvPr>
          <p:cNvSpPr txBox="1"/>
          <p:nvPr/>
        </p:nvSpPr>
        <p:spPr>
          <a:xfrm>
            <a:off x="311571" y="5839423"/>
            <a:ext cx="3948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dirty="0">
                <a:latin typeface="Congenial" panose="02000503040000020004" pitchFamily="2" charset="0"/>
              </a:rPr>
              <a:t>Correlation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01145-A2A9-1679-C54C-A718F6F675DF}"/>
              </a:ext>
            </a:extLst>
          </p:cNvPr>
          <p:cNvSpPr/>
          <p:nvPr/>
        </p:nvSpPr>
        <p:spPr>
          <a:xfrm rot="5400000">
            <a:off x="3129329" y="2469945"/>
            <a:ext cx="684670" cy="2511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538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1432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Congenial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Thao</dc:creator>
  <cp:lastModifiedBy>Pham, Thao</cp:lastModifiedBy>
  <cp:revision>8</cp:revision>
  <dcterms:created xsi:type="dcterms:W3CDTF">2023-03-29T03:45:19Z</dcterms:created>
  <dcterms:modified xsi:type="dcterms:W3CDTF">2023-04-19T17:14:44Z</dcterms:modified>
</cp:coreProperties>
</file>