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96" r:id="rId3"/>
    <p:sldId id="259" r:id="rId4"/>
    <p:sldId id="316" r:id="rId5"/>
    <p:sldId id="315" r:id="rId6"/>
    <p:sldId id="317" r:id="rId7"/>
    <p:sldId id="298" r:id="rId8"/>
    <p:sldId id="318" r:id="rId9"/>
    <p:sldId id="319" r:id="rId10"/>
    <p:sldId id="300" r:id="rId11"/>
    <p:sldId id="320" r:id="rId12"/>
    <p:sldId id="304" r:id="rId13"/>
    <p:sldId id="323" r:id="rId14"/>
    <p:sldId id="324"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Roboto Slab" panose="020B0604020202020204"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142" d="100"/>
          <a:sy n="142" d="100"/>
        </p:scale>
        <p:origin x="714" y="114"/>
      </p:cViewPr>
      <p:guideLst/>
    </p:cSldViewPr>
  </p:slideViewPr>
  <p:outlineViewPr>
    <p:cViewPr>
      <p:scale>
        <a:sx n="33" d="100"/>
        <a:sy n="33" d="100"/>
      </p:scale>
      <p:origin x="0" y="-267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81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569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83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111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29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87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80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19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54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254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455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04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BF9E-0452-4BCE-860C-3425CD75915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510A889-E22F-4726-AD74-5D3773A8607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61E7A0C-FD66-46CD-8473-ED5EE9379965}"/>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5" name="Footer Placeholder 4">
            <a:extLst>
              <a:ext uri="{FF2B5EF4-FFF2-40B4-BE49-F238E27FC236}">
                <a16:creationId xmlns:a16="http://schemas.microsoft.com/office/drawing/2014/main" id="{B5E072EF-47E5-4D34-83CC-588CFC51A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91774-2211-4EE0-B363-D3B9827DB7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6410496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3C2C-1AE4-460B-9A16-CAB22367B2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A99C6-F0E4-45CA-B4C2-733B97E72C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4F47D-A9FD-4DB0-B489-A52B8EDE1A2C}"/>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5" name="Footer Placeholder 4">
            <a:extLst>
              <a:ext uri="{FF2B5EF4-FFF2-40B4-BE49-F238E27FC236}">
                <a16:creationId xmlns:a16="http://schemas.microsoft.com/office/drawing/2014/main" id="{E5510DBF-A277-423A-AFAF-C32116063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59979-176D-40AA-8BBC-D4CA072763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1431178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0CD1CE-1963-4A91-96A8-CD22A3C23E5D}"/>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E42D38-BCC6-4EEC-B16D-751AC5503ACB}"/>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8756F-5A1A-4624-A849-EE4211676F70}"/>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5" name="Footer Placeholder 4">
            <a:extLst>
              <a:ext uri="{FF2B5EF4-FFF2-40B4-BE49-F238E27FC236}">
                <a16:creationId xmlns:a16="http://schemas.microsoft.com/office/drawing/2014/main" id="{ED37DF71-4E17-452F-A90C-D47370A55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B95E8-6CF8-4359-B2B0-3AE3A3BC50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91677709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Tree>
    <p:extLst>
      <p:ext uri="{BB962C8B-B14F-4D97-AF65-F5344CB8AC3E}">
        <p14:creationId xmlns:p14="http://schemas.microsoft.com/office/powerpoint/2010/main" val="793520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extLst>
      <p:ext uri="{BB962C8B-B14F-4D97-AF65-F5344CB8AC3E}">
        <p14:creationId xmlns:p14="http://schemas.microsoft.com/office/powerpoint/2010/main" val="1705179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64259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091E-3915-458F-BF71-389A677D7C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CCD6-641A-4256-98EE-EBE67E5AE4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668E2-50AE-41D2-AD6E-AC31D9BA2347}"/>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5" name="Footer Placeholder 4">
            <a:extLst>
              <a:ext uri="{FF2B5EF4-FFF2-40B4-BE49-F238E27FC236}">
                <a16:creationId xmlns:a16="http://schemas.microsoft.com/office/drawing/2014/main" id="{4727961E-AD82-43FF-8BA0-A3B2120D3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952F3-83EE-4E47-98B9-6B39F3BDC3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597419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2352-FCF2-410B-AF46-63D16814C45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64FB249-B41E-41F3-B179-0D56045C5AF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B4B2EE-B2EB-42E3-A15C-94006A7DE622}"/>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5" name="Footer Placeholder 4">
            <a:extLst>
              <a:ext uri="{FF2B5EF4-FFF2-40B4-BE49-F238E27FC236}">
                <a16:creationId xmlns:a16="http://schemas.microsoft.com/office/drawing/2014/main" id="{B7E2EE67-4F4E-44A2-A9E4-A526185B7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8C434-31A8-4780-B87B-A719401217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04847442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941F-97CE-40B5-A39E-E5A9DBB06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0EDF0-0D38-4B56-A4D0-271364F31BD9}"/>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EC31C-5A78-44FC-BDB1-B09E658B682C}"/>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E31124-346E-4B3E-99D1-07F67F7E0BCA}"/>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6" name="Footer Placeholder 5">
            <a:extLst>
              <a:ext uri="{FF2B5EF4-FFF2-40B4-BE49-F238E27FC236}">
                <a16:creationId xmlns:a16="http://schemas.microsoft.com/office/drawing/2014/main" id="{12968BC3-228B-4FFA-9B67-1BFC50877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E8A694-2373-4BB4-87BA-7E4016626C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79654341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E56C-0E29-4608-8DB7-89A2F249EB5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593476-0AF4-460D-9B3E-AC13311552F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89DC1AC-F027-41BB-9A54-E7AAE2854A99}"/>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6C2865-D471-4BC2-9586-887A4B834EC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6CFE06CB-1A6B-4391-BA97-397F5B50FBC8}"/>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EDC434-07E3-49F8-9354-4D04F9325570}"/>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8" name="Footer Placeholder 7">
            <a:extLst>
              <a:ext uri="{FF2B5EF4-FFF2-40B4-BE49-F238E27FC236}">
                <a16:creationId xmlns:a16="http://schemas.microsoft.com/office/drawing/2014/main" id="{A61E2469-0593-4DF9-BFB5-A1D5B919E9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550F7D-997A-403B-BBE1-A8E278E933F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97389164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7CB1-5A0D-4230-BD2B-573807AD04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2827EA-3F68-4B63-A7D7-F2812BFB564D}"/>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4" name="Footer Placeholder 3">
            <a:extLst>
              <a:ext uri="{FF2B5EF4-FFF2-40B4-BE49-F238E27FC236}">
                <a16:creationId xmlns:a16="http://schemas.microsoft.com/office/drawing/2014/main" id="{279E8A5A-7763-45A6-9C45-10D5E5BA04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5AEAC9-60EE-4A18-B16E-55BC346EA5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4791300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B0D9DC-EDE8-4A1F-B1AB-DB28F938C248}"/>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3" name="Footer Placeholder 2">
            <a:extLst>
              <a:ext uri="{FF2B5EF4-FFF2-40B4-BE49-F238E27FC236}">
                <a16:creationId xmlns:a16="http://schemas.microsoft.com/office/drawing/2014/main" id="{E75703EE-A927-4CE9-AB96-FFAFD9D212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667E0A-9C80-41BD-A3B6-C145370D8C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268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38E8-4D77-49EF-8DFB-80229C401D1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E96C8B8-4EC4-494A-8FC4-841DDC2EB45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7BC205-D007-4310-A30B-9D8F8BC1F31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6AA40ED-F040-4F8C-8FFC-0A997E33F17F}"/>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6" name="Footer Placeholder 5">
            <a:extLst>
              <a:ext uri="{FF2B5EF4-FFF2-40B4-BE49-F238E27FC236}">
                <a16:creationId xmlns:a16="http://schemas.microsoft.com/office/drawing/2014/main" id="{D1CEC159-DF13-446F-9066-0E03E649D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29CC1-7307-4E9D-9406-74068EA01D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21482789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ABBF-5639-4545-9206-47968442AAF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0B71BA1-6C05-4E10-A6D8-F7381839A55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112AF53-5196-4F01-80F0-47B24E92D35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0CAF175-8912-4800-A2F9-DAEC9CB8FB94}"/>
              </a:ext>
            </a:extLst>
          </p:cNvPr>
          <p:cNvSpPr>
            <a:spLocks noGrp="1"/>
          </p:cNvSpPr>
          <p:nvPr>
            <p:ph type="dt" sz="half" idx="10"/>
          </p:nvPr>
        </p:nvSpPr>
        <p:spPr/>
        <p:txBody>
          <a:bodyPr/>
          <a:lstStyle/>
          <a:p>
            <a:fld id="{F4B846A3-E055-46B0-BCBE-121BD9CB8B38}" type="datetimeFigureOut">
              <a:rPr lang="en-US" smtClean="0"/>
              <a:t>5/31/2023</a:t>
            </a:fld>
            <a:endParaRPr lang="en-US"/>
          </a:p>
        </p:txBody>
      </p:sp>
      <p:sp>
        <p:nvSpPr>
          <p:cNvPr id="6" name="Footer Placeholder 5">
            <a:extLst>
              <a:ext uri="{FF2B5EF4-FFF2-40B4-BE49-F238E27FC236}">
                <a16:creationId xmlns:a16="http://schemas.microsoft.com/office/drawing/2014/main" id="{684D781B-BFAC-441A-8C78-9F486F9D3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23892-3B13-4D73-BF00-D9F84C63AF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50005392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D0E4A-C7BD-4CA4-A939-9879FCFC89D6}"/>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F39C0-C571-40E3-96C6-B2268BAFBA0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00BBF-3405-4A01-9476-D778FB14A29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4B846A3-E055-46B0-BCBE-121BD9CB8B38}" type="datetimeFigureOut">
              <a:rPr lang="en-US" smtClean="0"/>
              <a:t>5/31/2023</a:t>
            </a:fld>
            <a:endParaRPr lang="en-US"/>
          </a:p>
        </p:txBody>
      </p:sp>
      <p:sp>
        <p:nvSpPr>
          <p:cNvPr id="5" name="Footer Placeholder 4">
            <a:extLst>
              <a:ext uri="{FF2B5EF4-FFF2-40B4-BE49-F238E27FC236}">
                <a16:creationId xmlns:a16="http://schemas.microsoft.com/office/drawing/2014/main" id="{0FA5D70F-4D5B-4204-809E-42BA2ABE1EA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AA7ED7-12BD-4575-92CA-3C677D1F1B4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5023129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306174" y="1991850"/>
            <a:ext cx="7124147"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000" dirty="0">
                <a:latin typeface="Times New Roman" panose="02020603050405020304" pitchFamily="18" charset="0"/>
                <a:cs typeface="Times New Roman" panose="02020603050405020304" pitchFamily="18" charset="0"/>
              </a:rPr>
              <a:t>Netflix</a:t>
            </a:r>
            <a:r>
              <a:rPr lang="en" sz="6000" dirty="0">
                <a:latin typeface="Times New Roman" panose="02020603050405020304" pitchFamily="18" charset="0"/>
                <a:cs typeface="Times New Roman" panose="02020603050405020304" pitchFamily="18" charset="0"/>
              </a:rPr>
              <a:t> Recommendation</a:t>
            </a:r>
            <a:br>
              <a:rPr lang="en" sz="6000" dirty="0">
                <a:latin typeface="Times New Roman" panose="02020603050405020304" pitchFamily="18" charset="0"/>
                <a:cs typeface="Times New Roman" panose="02020603050405020304" pitchFamily="18" charset="0"/>
              </a:rPr>
            </a:br>
            <a:r>
              <a:rPr lang="en" sz="6000" dirty="0">
                <a:latin typeface="Times New Roman" panose="02020603050405020304" pitchFamily="18" charset="0"/>
                <a:cs typeface="Times New Roman" panose="02020603050405020304" pitchFamily="18" charset="0"/>
              </a:rPr>
              <a:t>System</a:t>
            </a:r>
            <a:endParaRPr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54354" y="423535"/>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latin typeface="Times New Roman" panose="02020603050405020304" pitchFamily="18" charset="0"/>
                <a:cs typeface="Times New Roman" panose="02020603050405020304" pitchFamily="18" charset="0"/>
              </a:rPr>
              <a:t>3. </a:t>
            </a:r>
            <a:r>
              <a:rPr lang="en-US" sz="4000" dirty="0">
                <a:latin typeface="Times New Roman" panose="02020603050405020304" pitchFamily="18" charset="0"/>
                <a:cs typeface="Times New Roman" panose="02020603050405020304" pitchFamily="18" charset="0"/>
              </a:rPr>
              <a:t>TF-IDF</a:t>
            </a:r>
            <a:endParaRPr sz="4000" dirty="0">
              <a:latin typeface="Times New Roman" panose="02020603050405020304" pitchFamily="18" charset="0"/>
              <a:cs typeface="Times New Roman" panose="02020603050405020304" pitchFamily="18" charset="0"/>
            </a:endParaRPr>
          </a:p>
        </p:txBody>
      </p:sp>
      <p:sp>
        <p:nvSpPr>
          <p:cNvPr id="99" name="Google Shape;99;p1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Subtitle 2">
            <a:extLst>
              <a:ext uri="{FF2B5EF4-FFF2-40B4-BE49-F238E27FC236}">
                <a16:creationId xmlns:a16="http://schemas.microsoft.com/office/drawing/2014/main" id="{2349CCB0-8992-488C-88EE-9635CD156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951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175859"/>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TF-IDF</a:t>
            </a:r>
            <a:endParaRPr sz="2400" dirty="0">
              <a:latin typeface="Times New Roman" panose="02020603050405020304" pitchFamily="18" charset="0"/>
              <a:cs typeface="Times New Roman" panose="02020603050405020304" pitchFamily="18" charset="0"/>
            </a:endParaRPr>
          </a:p>
        </p:txBody>
      </p:sp>
      <p:sp>
        <p:nvSpPr>
          <p:cNvPr id="111" name="Google Shape;111;p17"/>
          <p:cNvSpPr txBox="1">
            <a:spLocks noGrp="1"/>
          </p:cNvSpPr>
          <p:nvPr>
            <p:ph type="body" idx="1"/>
          </p:nvPr>
        </p:nvSpPr>
        <p:spPr>
          <a:xfrm>
            <a:off x="692021" y="703647"/>
            <a:ext cx="7571700" cy="3573600"/>
          </a:xfrm>
          <a:prstGeom prst="rect">
            <a:avLst/>
          </a:prstGeom>
        </p:spPr>
        <p:txBody>
          <a:bodyPr spcFirstLastPara="1" wrap="square" lIns="91425" tIns="91425" rIns="91425" bIns="91425" anchor="t" anchorCtr="0">
            <a:noAutofit/>
          </a:bodyPr>
          <a:lstStyle/>
          <a:p>
            <a:pPr marL="76200" indent="0">
              <a:buNone/>
            </a:pP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Tf-idf (Term Frequency-Inverse Document Frequency) là một phương pháp trong xử lý ngôn ngữ tự nhiên được sử dụng để đánh giá tầm quan trọng của một từ (hoặc thuật ngữ) trong một tập văn bản. Nó kết hợp hai khái niệm quan trọng:</a:t>
            </a:r>
          </a:p>
          <a:p>
            <a:pPr marL="76200" indent="0">
              <a:buNone/>
            </a:pPr>
            <a:r>
              <a:rPr lang="vi-VN" sz="1400" dirty="0">
                <a:latin typeface="Times New Roman" panose="02020603050405020304" pitchFamily="18" charset="0"/>
                <a:cs typeface="Times New Roman" panose="02020603050405020304" pitchFamily="18" charset="0"/>
              </a:rPr>
              <a:t>Tần số từ (Term Frequency - TF): Đo lường tần suất xuất hiện của một từ trong một văn bản cụ thể. Tần số từ thường được tính bằng cách đếm số lần xuất hiện của từ đó trong văn bản. Giá trị của TF tăng khi tần suất xuất hiện của từ trong văn bản càng cao.</a:t>
            </a:r>
          </a:p>
          <a:p>
            <a:pPr marL="76200" indent="0">
              <a:buNone/>
            </a:pPr>
            <a:r>
              <a:rPr lang="vi-VN" sz="1400" dirty="0">
                <a:latin typeface="Times New Roman" panose="02020603050405020304" pitchFamily="18" charset="0"/>
                <a:cs typeface="Times New Roman" panose="02020603050405020304" pitchFamily="18" charset="0"/>
              </a:rPr>
              <a:t>Tần số tài liệu nghịch đảo (Inverse Document Frequency - IDF): Đo lường tầm quan trọng của một từ trong tập văn bản lớn hơn. Tần số tài liệu nghịch đảo được tính bằng cách lấy tổng số tài liệu trong tập dữ liệu chia cho số tài liệu chứa từ đó. IDF giảm giá trị của các từ xuất hiện trong nhiều tài liệu.</a:t>
            </a:r>
          </a:p>
          <a:p>
            <a:pPr marL="76200" indent="0">
              <a:buNone/>
            </a:pPr>
            <a:r>
              <a:rPr lang="vi-VN" sz="1400" dirty="0">
                <a:latin typeface="Times New Roman" panose="02020603050405020304" pitchFamily="18" charset="0"/>
                <a:cs typeface="Times New Roman" panose="02020603050405020304" pitchFamily="18" charset="0"/>
              </a:rPr>
              <a:t>Công thức tính tf-idf cho một từ trong một văn bản là:</a:t>
            </a:r>
          </a:p>
          <a:p>
            <a:pPr marL="76200" indent="0">
              <a:buNone/>
            </a:pPr>
            <a:r>
              <a:rPr lang="vi-VN" sz="1400" dirty="0">
                <a:latin typeface="Times New Roman" panose="02020603050405020304" pitchFamily="18" charset="0"/>
                <a:cs typeface="Times New Roman" panose="02020603050405020304" pitchFamily="18" charset="0"/>
              </a:rPr>
              <a:t>tf-idf = TF * IDF</a:t>
            </a:r>
          </a:p>
          <a:p>
            <a:pPr marL="76200" indent="0">
              <a:buNone/>
            </a:pPr>
            <a:r>
              <a:rPr lang="vi-VN" sz="1400" dirty="0">
                <a:latin typeface="Times New Roman" panose="02020603050405020304" pitchFamily="18" charset="0"/>
                <a:cs typeface="Times New Roman" panose="02020603050405020304" pitchFamily="18" charset="0"/>
              </a:rPr>
              <a:t>Giá trị tf-idf càng cao cho thấy từ đó xuất hiện nhiều trong văn bản hiện tại nhưng ít xuất hiện trong các văn bản khác, do đó có tính đặc trưng cao.</a:t>
            </a:r>
          </a:p>
          <a:p>
            <a:pPr marL="76200" indent="0">
              <a:buNone/>
            </a:pPr>
            <a:r>
              <a:rPr lang="vi-VN" sz="1400" dirty="0">
                <a:latin typeface="Times New Roman" panose="02020603050405020304" pitchFamily="18" charset="0"/>
                <a:cs typeface="Times New Roman" panose="02020603050405020304" pitchFamily="18" charset="0"/>
              </a:rPr>
              <a:t>Phương pháp tf-idf thường được sử dụng trong xử lý ngôn ngữ tự nhiên để biểu diễn văn bản và tìm kiếm thông tin. Nó giúp xác định sự tương đồng giữa các văn bản, tìm kiếm từ khóa và phân loại văn bản.</a:t>
            </a:r>
          </a:p>
        </p:txBody>
      </p:sp>
      <p:sp>
        <p:nvSpPr>
          <p:cNvPr id="112" name="Google Shape;112;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58826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00566" y="242000"/>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latin typeface="Times New Roman" panose="02020603050405020304" pitchFamily="18" charset="0"/>
                <a:cs typeface="Times New Roman" panose="02020603050405020304" pitchFamily="18" charset="0"/>
              </a:rPr>
              <a:t>4.Chạy chương trình</a:t>
            </a:r>
            <a:endParaRPr sz="4000" dirty="0">
              <a:latin typeface="Times New Roman" panose="02020603050405020304" pitchFamily="18" charset="0"/>
              <a:cs typeface="Times New Roman" panose="02020603050405020304" pitchFamily="18" charset="0"/>
            </a:endParaRPr>
          </a:p>
        </p:txBody>
      </p:sp>
      <p:sp>
        <p:nvSpPr>
          <p:cNvPr id="99" name="Google Shape;99;p1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Subtitle 2">
            <a:extLst>
              <a:ext uri="{FF2B5EF4-FFF2-40B4-BE49-F238E27FC236}">
                <a16:creationId xmlns:a16="http://schemas.microsoft.com/office/drawing/2014/main" id="{01FFEB75-3F7B-4CF8-9CE5-DECA4FBF95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562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phim</a:t>
            </a:r>
            <a:endParaRPr sz="2400" dirty="0">
              <a:latin typeface="Times New Roman" panose="02020603050405020304" pitchFamily="18" charset="0"/>
              <a:cs typeface="Times New Roman" panose="02020603050405020304" pitchFamily="18" charset="0"/>
            </a:endParaRPr>
          </a:p>
        </p:txBody>
      </p:sp>
      <p:sp>
        <p:nvSpPr>
          <p:cNvPr id="112" name="Google Shape;112;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1026" name="Picture 2" descr="https://f10-zpcloud.zdn.vn/3134066423084722739/6c32dae2ea70342e6d61.jpg">
            <a:extLst>
              <a:ext uri="{FF2B5EF4-FFF2-40B4-BE49-F238E27FC236}">
                <a16:creationId xmlns:a16="http://schemas.microsoft.com/office/drawing/2014/main" id="{BC7F50C4-4237-40AE-B67D-CFFA332C3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566" y="1097993"/>
            <a:ext cx="4592170" cy="303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174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endParaRPr sz="2400" dirty="0">
              <a:latin typeface="Times New Roman" panose="02020603050405020304" pitchFamily="18" charset="0"/>
              <a:cs typeface="Times New Roman" panose="02020603050405020304" pitchFamily="18" charset="0"/>
            </a:endParaRPr>
          </a:p>
        </p:txBody>
      </p:sp>
      <p:sp>
        <p:nvSpPr>
          <p:cNvPr id="112" name="Google Shape;112;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2050" name="Picture 2" descr="https://f9-zpcloud.zdn.vn/1786839226369582788/db5d7518418a9fd4c69b.jpg">
            <a:extLst>
              <a:ext uri="{FF2B5EF4-FFF2-40B4-BE49-F238E27FC236}">
                <a16:creationId xmlns:a16="http://schemas.microsoft.com/office/drawing/2014/main" id="{09707860-087D-435F-B559-744197FA8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254" y="1109383"/>
            <a:ext cx="5656843" cy="352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53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7" name="Google Shape;87;p14"/>
          <p:cNvSpPr txBox="1">
            <a:spLocks noGrp="1"/>
          </p:cNvSpPr>
          <p:nvPr>
            <p:ph type="body" idx="4294967295"/>
          </p:nvPr>
        </p:nvSpPr>
        <p:spPr>
          <a:xfrm>
            <a:off x="0" y="4064000"/>
            <a:ext cx="7797800" cy="595313"/>
          </a:xfrm>
          <a:prstGeom prst="rect">
            <a:avLst/>
          </a:prstGeom>
        </p:spPr>
        <p:txBody>
          <a:bodyPr spcFirstLastPara="1" wrap="square" lIns="91425" tIns="91425" rIns="91425" bIns="91425" anchor="t" anchorCtr="0">
            <a:noAutofit/>
          </a:bodyPr>
          <a:lstStyle/>
          <a:p>
            <a:pPr marL="0" lvl="0" indent="0">
              <a:spcBef>
                <a:spcPts val="600"/>
              </a:spcBef>
              <a:buNone/>
            </a:pPr>
            <a:r>
              <a:rPr lang="en-US" sz="1600" dirty="0">
                <a:solidFill>
                  <a:schemeClr val="accent1"/>
                </a:solidFill>
              </a:rPr>
              <a:t>https://www.kaggle.com/datasets/infamouscoder/dataset-netflix-shows/code?resource=download</a:t>
            </a:r>
            <a:endParaRPr sz="1600" dirty="0">
              <a:solidFill>
                <a:schemeClr val="accent1"/>
              </a:solidFill>
            </a:endParaRP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pic>
        <p:nvPicPr>
          <p:cNvPr id="3" name="Picture 2">
            <a:extLst>
              <a:ext uri="{FF2B5EF4-FFF2-40B4-BE49-F238E27FC236}">
                <a16:creationId xmlns:a16="http://schemas.microsoft.com/office/drawing/2014/main" id="{A7292F69-663D-412A-A145-8D5ACAC1EB5B}"/>
              </a:ext>
            </a:extLst>
          </p:cNvPr>
          <p:cNvPicPr>
            <a:picLocks noChangeAspect="1"/>
          </p:cNvPicPr>
          <p:nvPr/>
        </p:nvPicPr>
        <p:blipFill>
          <a:blip r:embed="rId4"/>
          <a:stretch>
            <a:fillRect/>
          </a:stretch>
        </p:blipFill>
        <p:spPr>
          <a:xfrm>
            <a:off x="746849" y="267880"/>
            <a:ext cx="6911788" cy="3648352"/>
          </a:xfrm>
          <a:prstGeom prst="rect">
            <a:avLst/>
          </a:prstGeom>
        </p:spPr>
      </p:pic>
    </p:spTree>
    <p:extLst>
      <p:ext uri="{BB962C8B-B14F-4D97-AF65-F5344CB8AC3E}">
        <p14:creationId xmlns:p14="http://schemas.microsoft.com/office/powerpoint/2010/main" val="337938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32477" y="551281"/>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latin typeface="Times New Roman" panose="02020603050405020304" pitchFamily="18" charset="0"/>
                <a:cs typeface="Times New Roman" panose="02020603050405020304" pitchFamily="18" charset="0"/>
              </a:rPr>
              <a:t>1. Hệ thống gợi ý phim</a:t>
            </a:r>
            <a:endParaRPr sz="4000" dirty="0">
              <a:latin typeface="Times New Roman" panose="02020603050405020304" pitchFamily="18" charset="0"/>
              <a:cs typeface="Times New Roman" panose="02020603050405020304" pitchFamily="18" charset="0"/>
            </a:endParaRPr>
          </a:p>
        </p:txBody>
      </p:sp>
      <p:sp>
        <p:nvSpPr>
          <p:cNvPr id="98" name="Google Shape;98;p15"/>
          <p:cNvSpPr txBox="1">
            <a:spLocks noGrp="1"/>
          </p:cNvSpPr>
          <p:nvPr>
            <p:ph type="subTitle" idx="1"/>
          </p:nvPr>
        </p:nvSpPr>
        <p:spPr>
          <a:xfrm>
            <a:off x="920737" y="234588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Netflix</a:t>
            </a:r>
            <a:r>
              <a:rPr lang="en" dirty="0">
                <a:latin typeface="Times New Roman" panose="02020603050405020304" pitchFamily="18" charset="0"/>
                <a:cs typeface="Times New Roman" panose="02020603050405020304" pitchFamily="18" charset="0"/>
              </a:rPr>
              <a:t> Recommendation System</a:t>
            </a:r>
            <a:endParaRPr dirty="0">
              <a:latin typeface="Times New Roman" panose="02020603050405020304" pitchFamily="18" charset="0"/>
              <a:cs typeface="Times New Roman" panose="02020603050405020304" pitchFamily="18" charset="0"/>
            </a:endParaRPr>
          </a:p>
        </p:txBody>
      </p:sp>
      <p:sp>
        <p:nvSpPr>
          <p:cNvPr id="99" name="Google Shape;99;p1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err="1">
                <a:latin typeface="Times New Roman" panose="02020603050405020304" pitchFamily="18" charset="0"/>
                <a:cs typeface="Times New Roman" panose="02020603050405020304" pitchFamily="18" charset="0"/>
              </a:rPr>
              <a:t>Khái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gợi</a:t>
            </a:r>
            <a:r>
              <a:rPr lang="en-US" sz="2400" dirty="0">
                <a:latin typeface="Times New Roman" panose="02020603050405020304" pitchFamily="18" charset="0"/>
                <a:cs typeface="Times New Roman" panose="02020603050405020304" pitchFamily="18" charset="0"/>
              </a:rPr>
              <a:t> ý</a:t>
            </a:r>
            <a:endParaRPr sz="2400" dirty="0">
              <a:latin typeface="Times New Roman" panose="02020603050405020304" pitchFamily="18" charset="0"/>
              <a:cs typeface="Times New Roman" panose="02020603050405020304" pitchFamily="18" charset="0"/>
            </a:endParaRPr>
          </a:p>
        </p:txBody>
      </p:sp>
      <p:sp>
        <p:nvSpPr>
          <p:cNvPr id="111" name="Google Shape;111;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a:p>
            <a:pPr marL="457200" lvl="0" indent="-381000" algn="l" rtl="0">
              <a:spcBef>
                <a:spcPts val="600"/>
              </a:spcBef>
              <a:spcAft>
                <a:spcPts val="0"/>
              </a:spcAft>
              <a:buSzPts val="2400"/>
              <a:buChar char="◎"/>
            </a:pPr>
            <a:endParaRPr lang="en-US" dirty="0">
              <a:latin typeface="Times New Roman" panose="02020603050405020304" pitchFamily="18" charset="0"/>
              <a:cs typeface="Times New Roman" panose="02020603050405020304" pitchFamily="18" charset="0"/>
            </a:endParaRPr>
          </a:p>
          <a:p>
            <a:pPr marL="457200" lvl="0" indent="-381000" algn="l" rtl="0">
              <a:spcBef>
                <a:spcPts val="600"/>
              </a:spcBef>
              <a:spcAft>
                <a:spcPts val="0"/>
              </a:spcAft>
              <a:buSzPts val="2400"/>
              <a:buChar char="◎"/>
            </a:pP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endParaRPr lang="en"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endParaRPr dirty="0">
              <a:latin typeface="Times New Roman" panose="02020603050405020304" pitchFamily="18" charset="0"/>
              <a:cs typeface="Times New Roman" panose="02020603050405020304" pitchFamily="18" charset="0"/>
            </a:endParaRPr>
          </a:p>
        </p:txBody>
      </p:sp>
      <p:sp>
        <p:nvSpPr>
          <p:cNvPr id="112" name="Google Shape;112;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83930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descr="Phân loại hệ thống gợi ý Recommender System | TGROUP - Smart Tourism">
            <a:extLst>
              <a:ext uri="{FF2B5EF4-FFF2-40B4-BE49-F238E27FC236}">
                <a16:creationId xmlns:a16="http://schemas.microsoft.com/office/drawing/2014/main" id="{29F118AF-CEA7-E159-EC1E-F16FCCFF7A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86818" y="697595"/>
            <a:ext cx="6559542" cy="3748310"/>
          </a:xfrm>
          <a:prstGeom prst="rect">
            <a:avLst/>
          </a:prstGeom>
          <a:noFill/>
          <a:ln>
            <a:noFill/>
          </a:ln>
        </p:spPr>
      </p:pic>
    </p:spTree>
    <p:extLst>
      <p:ext uri="{BB962C8B-B14F-4D97-AF65-F5344CB8AC3E}">
        <p14:creationId xmlns:p14="http://schemas.microsoft.com/office/powerpoint/2010/main" val="147526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descr="Netflix sẽ thành lập pháp nhân đại diện tại Việt Nam - Tạp chí Kinh tế Sài  Gòn">
            <a:extLst>
              <a:ext uri="{FF2B5EF4-FFF2-40B4-BE49-F238E27FC236}">
                <a16:creationId xmlns:a16="http://schemas.microsoft.com/office/drawing/2014/main" id="{3A77FE33-168F-52F7-A025-AB414EDE53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3035" y="325758"/>
            <a:ext cx="7977930" cy="4491983"/>
          </a:xfrm>
          <a:prstGeom prst="rect">
            <a:avLst/>
          </a:prstGeom>
          <a:noFill/>
          <a:ln>
            <a:noFill/>
          </a:ln>
        </p:spPr>
      </p:pic>
    </p:spTree>
    <p:extLst>
      <p:ext uri="{BB962C8B-B14F-4D97-AF65-F5344CB8AC3E}">
        <p14:creationId xmlns:p14="http://schemas.microsoft.com/office/powerpoint/2010/main" val="312119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088825" y="242000"/>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latin typeface="Times New Roman" panose="02020603050405020304" pitchFamily="18" charset="0"/>
                <a:cs typeface="Times New Roman" panose="02020603050405020304" pitchFamily="18" charset="0"/>
              </a:rPr>
              <a:t>2.Cosine Similarity</a:t>
            </a:r>
            <a:endParaRPr sz="4000" dirty="0">
              <a:latin typeface="Times New Roman" panose="02020603050405020304" pitchFamily="18" charset="0"/>
              <a:cs typeface="Times New Roman" panose="02020603050405020304" pitchFamily="18" charset="0"/>
            </a:endParaRPr>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Netflix</a:t>
            </a:r>
            <a:r>
              <a:rPr lang="en" dirty="0"/>
              <a:t> Recommendation System</a:t>
            </a:r>
            <a:endParaRPr dirty="0"/>
          </a:p>
        </p:txBody>
      </p:sp>
      <p:sp>
        <p:nvSpPr>
          <p:cNvPr id="99" name="Google Shape;99;p15"/>
          <p:cNvSpPr txBox="1">
            <a:spLocks noGrp="1"/>
          </p:cNvSpPr>
          <p:nvPr>
            <p:ph type="sldNum" idx="4294967295"/>
          </p:nvPr>
        </p:nvSpPr>
        <p:spPr>
          <a:xfrm>
            <a:off x="8594725" y="4749800"/>
            <a:ext cx="549275" cy="39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16223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err="1"/>
              <a:t>Thuật</a:t>
            </a:r>
            <a:r>
              <a:rPr lang="en-US" sz="2400" dirty="0"/>
              <a:t> </a:t>
            </a:r>
            <a:r>
              <a:rPr lang="en-US" sz="2400" dirty="0" err="1"/>
              <a:t>toán</a:t>
            </a:r>
            <a:r>
              <a:rPr lang="en-US" sz="2400" dirty="0"/>
              <a:t> </a:t>
            </a:r>
            <a:r>
              <a:rPr lang="en-US" sz="2400" dirty="0" err="1"/>
              <a:t>tính</a:t>
            </a:r>
            <a:r>
              <a:rPr lang="en-US" sz="2400" dirty="0"/>
              <a:t> </a:t>
            </a:r>
            <a:r>
              <a:rPr lang="en-US" sz="2400" dirty="0" err="1"/>
              <a:t>độ</a:t>
            </a:r>
            <a:r>
              <a:rPr lang="en-US" sz="2400" dirty="0"/>
              <a:t> </a:t>
            </a:r>
            <a:r>
              <a:rPr lang="en-US" sz="2400" dirty="0" err="1"/>
              <a:t>tương</a:t>
            </a:r>
            <a:r>
              <a:rPr lang="en-US" sz="2400" dirty="0"/>
              <a:t> </a:t>
            </a:r>
            <a:r>
              <a:rPr lang="en-US" sz="2400" dirty="0" err="1"/>
              <a:t>đồng</a:t>
            </a:r>
            <a:r>
              <a:rPr lang="en-US" sz="2400" dirty="0"/>
              <a:t> Cosine</a:t>
            </a:r>
            <a:endParaRPr sz="2400" dirty="0"/>
          </a:p>
        </p:txBody>
      </p:sp>
      <p:sp>
        <p:nvSpPr>
          <p:cNvPr id="111" name="Google Shape;111;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vector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p>
          <a:p>
            <a:pPr marL="457200" lvl="0" indent="-381000" algn="l" rtl="0">
              <a:spcBef>
                <a:spcPts val="600"/>
              </a:spcBef>
              <a:spcAft>
                <a:spcPts val="0"/>
              </a:spcAft>
              <a:buSzPts val="2400"/>
              <a:buChar char="◎"/>
            </a:pPr>
            <a:endParaRPr lang="en-US" dirty="0">
              <a:latin typeface="Times New Roman" panose="02020603050405020304" pitchFamily="18" charset="0"/>
              <a:cs typeface="Times New Roman" panose="02020603050405020304" pitchFamily="18" charset="0"/>
            </a:endParaRPr>
          </a:p>
          <a:p>
            <a:pPr marL="457200" lvl="0" indent="-381000" algn="l" rtl="0">
              <a:spcBef>
                <a:spcPts val="600"/>
              </a:spcBef>
              <a:spcAft>
                <a:spcPts val="0"/>
              </a:spcAft>
              <a:buSzPts val="2400"/>
              <a:buChar char="◎"/>
            </a:pPr>
            <a:r>
              <a:rPr lang="en-US" dirty="0">
                <a:latin typeface="Times New Roman" panose="02020603050405020304" pitchFamily="18" charset="0"/>
                <a:cs typeface="Times New Roman" panose="02020603050405020304" pitchFamily="18" charset="0"/>
              </a:rPr>
              <a:t>Trong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gợi</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endParaRPr lang="en"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endParaRPr dirty="0">
              <a:latin typeface="Times New Roman" panose="02020603050405020304" pitchFamily="18" charset="0"/>
              <a:cs typeface="Times New Roman" panose="02020603050405020304" pitchFamily="18" charset="0"/>
            </a:endParaRPr>
          </a:p>
        </p:txBody>
      </p:sp>
      <p:sp>
        <p:nvSpPr>
          <p:cNvPr id="112" name="Google Shape;112;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98129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Độ tương tự cosin – Wikipedia tiếng Việt">
            <a:extLst>
              <a:ext uri="{FF2B5EF4-FFF2-40B4-BE49-F238E27FC236}">
                <a16:creationId xmlns:a16="http://schemas.microsoft.com/office/drawing/2014/main" id="{6F1F5574-0076-BCF3-06CD-20FE53CB50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3653" y="1056485"/>
            <a:ext cx="4084320" cy="1112520"/>
          </a:xfrm>
          <a:prstGeom prst="rect">
            <a:avLst/>
          </a:prstGeom>
          <a:noFill/>
          <a:ln>
            <a:noFill/>
          </a:ln>
        </p:spPr>
      </p:pic>
      <p:sp>
        <p:nvSpPr>
          <p:cNvPr id="4" name="Google Shape;111;p17">
            <a:extLst>
              <a:ext uri="{FF2B5EF4-FFF2-40B4-BE49-F238E27FC236}">
                <a16:creationId xmlns:a16="http://schemas.microsoft.com/office/drawing/2014/main" id="{EA867D2B-79D3-3687-CB65-1703E293392F}"/>
              </a:ext>
            </a:extLst>
          </p:cNvPr>
          <p:cNvSpPr txBox="1">
            <a:spLocks/>
          </p:cNvSpPr>
          <p:nvPr/>
        </p:nvSpPr>
        <p:spPr>
          <a:xfrm>
            <a:off x="2434176" y="2568995"/>
            <a:ext cx="4238086" cy="192825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SzPts val="2400"/>
            </a:pP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[-1, 1]</a:t>
            </a:r>
            <a:endParaRPr lang="vi-VN" dirty="0">
              <a:latin typeface="Times New Roman" panose="02020603050405020304" pitchFamily="18" charset="0"/>
              <a:cs typeface="Times New Roman" panose="02020603050405020304" pitchFamily="18" charset="0"/>
            </a:endParaRPr>
          </a:p>
          <a:p>
            <a:pPr marL="457200" indent="-381000">
              <a:spcBef>
                <a:spcPts val="600"/>
              </a:spcBef>
              <a:buSzPts val="2400"/>
              <a:buFont typeface="Arial"/>
              <a:buChar char="◎"/>
            </a:pPr>
            <a:endParaRPr lang="vi-VN" dirty="0">
              <a:latin typeface="Times New Roman" panose="02020603050405020304" pitchFamily="18" charset="0"/>
              <a:cs typeface="Times New Roman" panose="02020603050405020304" pitchFamily="18" charset="0"/>
            </a:endParaRPr>
          </a:p>
          <a:p>
            <a:pPr marL="76200">
              <a:spcBef>
                <a:spcPts val="600"/>
              </a:spcBef>
              <a:buSzPts val="2400"/>
            </a:pPr>
            <a:r>
              <a:rPr lang="en-US" dirty="0">
                <a:latin typeface="Times New Roman" panose="02020603050405020304" pitchFamily="18" charset="0"/>
                <a:cs typeface="Times New Roman" panose="02020603050405020304" pitchFamily="18" charset="0"/>
              </a:rPr>
              <a:t>1:  Hoàn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endParaRPr lang="en-US" dirty="0">
              <a:latin typeface="Times New Roman" panose="02020603050405020304" pitchFamily="18" charset="0"/>
              <a:cs typeface="Times New Roman" panose="02020603050405020304" pitchFamily="18" charset="0"/>
            </a:endParaRPr>
          </a:p>
          <a:p>
            <a:pPr marL="76200">
              <a:spcBef>
                <a:spcPts val="600"/>
              </a:spcBef>
              <a:buSzPts val="2400"/>
            </a:pP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endParaRPr lang="en-US" dirty="0">
              <a:latin typeface="Times New Roman" panose="02020603050405020304" pitchFamily="18" charset="0"/>
              <a:cs typeface="Times New Roman" panose="02020603050405020304" pitchFamily="18" charset="0"/>
            </a:endParaRPr>
          </a:p>
          <a:p>
            <a:pPr marL="76200">
              <a:spcBef>
                <a:spcPts val="600"/>
              </a:spcBef>
              <a:buSzPts val="2400"/>
            </a:pPr>
            <a:r>
              <a:rPr lang="en-US" dirty="0">
                <a:latin typeface="Times New Roman" panose="02020603050405020304" pitchFamily="18" charset="0"/>
                <a:cs typeface="Times New Roman" panose="02020603050405020304" pitchFamily="18" charset="0"/>
              </a:rPr>
              <a:t>-1: Hoàn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vi-VN" dirty="0">
              <a:latin typeface="Times New Roman" panose="02020603050405020304" pitchFamily="18" charset="0"/>
              <a:cs typeface="Times New Roman" panose="02020603050405020304" pitchFamily="18" charset="0"/>
            </a:endParaRPr>
          </a:p>
          <a:p>
            <a:pPr marL="457200" indent="-381000">
              <a:buSzPts val="2400"/>
              <a:buFont typeface="Arial"/>
              <a:buChar char="◎"/>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730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205</Words>
  <Application>Microsoft Office PowerPoint</Application>
  <PresentationFormat>On-screen Show (16:9)</PresentationFormat>
  <Paragraphs>44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 Slab</vt:lpstr>
      <vt:lpstr>Arial</vt:lpstr>
      <vt:lpstr>Calibri Light</vt:lpstr>
      <vt:lpstr>Times New Roman</vt:lpstr>
      <vt:lpstr>Calibri</vt:lpstr>
      <vt:lpstr>Office Theme</vt:lpstr>
      <vt:lpstr>Netflix Recommendation System</vt:lpstr>
      <vt:lpstr>PowerPoint Presentation</vt:lpstr>
      <vt:lpstr>1. Hệ thống gợi ý phim</vt:lpstr>
      <vt:lpstr>Khái niệm hệ thống gợi ý</vt:lpstr>
      <vt:lpstr>PowerPoint Presentation</vt:lpstr>
      <vt:lpstr>PowerPoint Presentation</vt:lpstr>
      <vt:lpstr>2.Cosine Similarity</vt:lpstr>
      <vt:lpstr>Thuật toán tính độ tương đồng Cosine</vt:lpstr>
      <vt:lpstr>PowerPoint Presentation</vt:lpstr>
      <vt:lpstr>3. TF-IDF</vt:lpstr>
      <vt:lpstr>Thuật toán TF-IDF</vt:lpstr>
      <vt:lpstr>4.Chạy chương trình</vt:lpstr>
      <vt:lpstr>Nhập vào tên phim</vt:lpstr>
      <vt:lpstr>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Nhận dạng  bài tập thể chất</dc:title>
  <cp:lastModifiedBy>thanh phạm</cp:lastModifiedBy>
  <cp:revision>90</cp:revision>
  <dcterms:modified xsi:type="dcterms:W3CDTF">2023-05-31T04:07:11Z</dcterms:modified>
</cp:coreProperties>
</file>