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"/>
  </p:notesMasterIdLst>
  <p:sldIdLst>
    <p:sldId id="259" r:id="rId2"/>
    <p:sldId id="263" r:id="rId3"/>
    <p:sldId id="260" r:id="rId4"/>
    <p:sldId id="261" r:id="rId5"/>
    <p:sldId id="262" r:id="rId6"/>
  </p:sldIdLst>
  <p:sldSz cx="10799763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7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ACC"/>
    <a:srgbClr val="DFF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 autoAdjust="0"/>
    <p:restoredTop sz="82084" autoAdjust="0"/>
  </p:normalViewPr>
  <p:slideViewPr>
    <p:cSldViewPr snapToGrid="0" showGuides="1">
      <p:cViewPr varScale="1">
        <p:scale>
          <a:sx n="69" d="100"/>
          <a:sy n="69" d="100"/>
        </p:scale>
        <p:origin x="2544" y="78"/>
      </p:cViewPr>
      <p:guideLst>
        <p:guide orient="horz" pos="2917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CDA63E-2CF4-43D3-A7D6-CE551EB55A4C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647825" y="1143000"/>
            <a:ext cx="35623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2D206-DA82-4AD3-89D8-ECD3832DE6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09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웹에서 모델을 실행시키는 전반적인 구조입니다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Building blocks</a:t>
            </a:r>
            <a:r>
              <a:rPr lang="ko-KR" altLang="en-US" dirty="0"/>
              <a:t>와 </a:t>
            </a:r>
            <a:r>
              <a:rPr lang="en-US" altLang="ko-KR" dirty="0"/>
              <a:t>retrieval </a:t>
            </a:r>
            <a:r>
              <a:rPr lang="en-US" altLang="ko-KR" dirty="0" err="1"/>
              <a:t>db</a:t>
            </a:r>
            <a:r>
              <a:rPr lang="ko-KR" altLang="en-US" dirty="0"/>
              <a:t>는 </a:t>
            </a:r>
            <a:r>
              <a:rPr lang="en-US" altLang="ko-KR" dirty="0"/>
              <a:t>default</a:t>
            </a:r>
            <a:r>
              <a:rPr lang="ko-KR" altLang="en-US" dirty="0"/>
              <a:t>값이 있습니다만 사용자가 목적에 따라 조절할 수 있도록 제공하면 좋을 것 같아 </a:t>
            </a:r>
            <a:r>
              <a:rPr lang="en-US" altLang="ko-KR" dirty="0"/>
              <a:t>3</a:t>
            </a:r>
            <a:r>
              <a:rPr lang="ko-KR" altLang="en-US" dirty="0"/>
              <a:t>가지 </a:t>
            </a:r>
            <a:r>
              <a:rPr lang="en-US" altLang="ko-KR" dirty="0"/>
              <a:t>sheet</a:t>
            </a:r>
            <a:r>
              <a:rPr lang="ko-KR" altLang="en-US" dirty="0"/>
              <a:t>가 있는 형태로 구상했습니다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Sheet</a:t>
            </a:r>
            <a:r>
              <a:rPr lang="ko-KR" altLang="en-US" dirty="0"/>
              <a:t>의 디자인은 다음 세 슬라이드에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Sheet</a:t>
            </a:r>
            <a:r>
              <a:rPr lang="ko-KR" altLang="en-US" dirty="0"/>
              <a:t>를 넘어갈 때 이전 설정 값들은 </a:t>
            </a:r>
            <a:r>
              <a:rPr lang="ko-KR" altLang="en-US" dirty="0" err="1"/>
              <a:t>저장된채로</a:t>
            </a:r>
            <a:r>
              <a:rPr lang="ko-KR" altLang="en-US" dirty="0"/>
              <a:t> 넘어갈 수 있으면 좋겠습니다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2D206-DA82-4AD3-89D8-ECD3832DE61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159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2D206-DA82-4AD3-89D8-ECD3832DE61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619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2D206-DA82-4AD3-89D8-ECD3832DE61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26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2D206-DA82-4AD3-89D8-ECD3832DE61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0293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2D206-DA82-4AD3-89D8-ECD3832DE61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772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1531818"/>
            <a:ext cx="9179799" cy="3258632"/>
          </a:xfrm>
        </p:spPr>
        <p:txBody>
          <a:bodyPr anchor="b"/>
          <a:lstStyle>
            <a:lvl1pPr algn="ctr"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971" y="4916115"/>
            <a:ext cx="8099822" cy="2259809"/>
          </a:xfrm>
        </p:spPr>
        <p:txBody>
          <a:bodyPr/>
          <a:lstStyle>
            <a:lvl1pPr marL="0" indent="0" algn="ctr">
              <a:buNone/>
              <a:defRPr sz="2835"/>
            </a:lvl1pPr>
            <a:lvl2pPr marL="539999" indent="0" algn="ctr">
              <a:buNone/>
              <a:defRPr sz="2362"/>
            </a:lvl2pPr>
            <a:lvl3pPr marL="1079998" indent="0" algn="ctr">
              <a:buNone/>
              <a:defRPr sz="2126"/>
            </a:lvl3pPr>
            <a:lvl4pPr marL="1619997" indent="0" algn="ctr">
              <a:buNone/>
              <a:defRPr sz="1890"/>
            </a:lvl4pPr>
            <a:lvl5pPr marL="2159996" indent="0" algn="ctr">
              <a:buNone/>
              <a:defRPr sz="1890"/>
            </a:lvl5pPr>
            <a:lvl6pPr marL="2699995" indent="0" algn="ctr">
              <a:buNone/>
              <a:defRPr sz="1890"/>
            </a:lvl6pPr>
            <a:lvl7pPr marL="3239994" indent="0" algn="ctr">
              <a:buNone/>
              <a:defRPr sz="1890"/>
            </a:lvl7pPr>
            <a:lvl8pPr marL="3779992" indent="0" algn="ctr">
              <a:buNone/>
              <a:defRPr sz="1890"/>
            </a:lvl8pPr>
            <a:lvl9pPr marL="4319991" indent="0" algn="ctr">
              <a:buNone/>
              <a:defRPr sz="189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5F99-533F-400C-A032-17A61094FEE2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50-E675-4361-80D3-18C8357C9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4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5F99-533F-400C-A032-17A61094FEE2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50-E675-4361-80D3-18C8357C9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434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28581" y="498328"/>
            <a:ext cx="2328699" cy="793208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484" y="498328"/>
            <a:ext cx="6851100" cy="793208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5F99-533F-400C-A032-17A61094FEE2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50-E675-4361-80D3-18C8357C9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82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5F99-533F-400C-A032-17A61094FEE2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50-E675-4361-80D3-18C8357C9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23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859" y="2333478"/>
            <a:ext cx="9314796" cy="3893458"/>
          </a:xfrm>
        </p:spPr>
        <p:txBody>
          <a:bodyPr anchor="b"/>
          <a:lstStyle>
            <a:lvl1pPr>
              <a:defRPr sz="708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859" y="6263769"/>
            <a:ext cx="9314796" cy="2047477"/>
          </a:xfrm>
        </p:spPr>
        <p:txBody>
          <a:bodyPr/>
          <a:lstStyle>
            <a:lvl1pPr marL="0" indent="0">
              <a:buNone/>
              <a:defRPr sz="2835">
                <a:solidFill>
                  <a:schemeClr val="tx1"/>
                </a:solidFill>
              </a:defRPr>
            </a:lvl1pPr>
            <a:lvl2pPr marL="539999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2pPr>
            <a:lvl3pPr marL="1079998" indent="0">
              <a:buNone/>
              <a:defRPr sz="2126">
                <a:solidFill>
                  <a:schemeClr val="tx1">
                    <a:tint val="75000"/>
                  </a:schemeClr>
                </a:solidFill>
              </a:defRPr>
            </a:lvl3pPr>
            <a:lvl4pPr marL="1619997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4pPr>
            <a:lvl5pPr marL="2159996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5pPr>
            <a:lvl6pPr marL="2699995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6pPr>
            <a:lvl7pPr marL="323999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7pPr>
            <a:lvl8pPr marL="3779992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8pPr>
            <a:lvl9pPr marL="4319991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5F99-533F-400C-A032-17A61094FEE2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50-E675-4361-80D3-18C8357C9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28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2484" y="2491640"/>
            <a:ext cx="4589899" cy="59387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7380" y="2491640"/>
            <a:ext cx="4589899" cy="593877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5F99-533F-400C-A032-17A61094FEE2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50-E675-4361-80D3-18C8357C9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466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498330"/>
            <a:ext cx="9314796" cy="180914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892" y="2294476"/>
            <a:ext cx="4568805" cy="112448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892" y="3418964"/>
            <a:ext cx="4568805" cy="502878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67381" y="2294476"/>
            <a:ext cx="4591306" cy="1124487"/>
          </a:xfrm>
        </p:spPr>
        <p:txBody>
          <a:bodyPr anchor="b"/>
          <a:lstStyle>
            <a:lvl1pPr marL="0" indent="0">
              <a:buNone/>
              <a:defRPr sz="2835" b="1"/>
            </a:lvl1pPr>
            <a:lvl2pPr marL="539999" indent="0">
              <a:buNone/>
              <a:defRPr sz="2362" b="1"/>
            </a:lvl2pPr>
            <a:lvl3pPr marL="1079998" indent="0">
              <a:buNone/>
              <a:defRPr sz="2126" b="1"/>
            </a:lvl3pPr>
            <a:lvl4pPr marL="1619997" indent="0">
              <a:buNone/>
              <a:defRPr sz="1890" b="1"/>
            </a:lvl4pPr>
            <a:lvl5pPr marL="2159996" indent="0">
              <a:buNone/>
              <a:defRPr sz="1890" b="1"/>
            </a:lvl5pPr>
            <a:lvl6pPr marL="2699995" indent="0">
              <a:buNone/>
              <a:defRPr sz="1890" b="1"/>
            </a:lvl6pPr>
            <a:lvl7pPr marL="3239994" indent="0">
              <a:buNone/>
              <a:defRPr sz="1890" b="1"/>
            </a:lvl7pPr>
            <a:lvl8pPr marL="3779992" indent="0">
              <a:buNone/>
              <a:defRPr sz="1890" b="1"/>
            </a:lvl8pPr>
            <a:lvl9pPr marL="4319991" indent="0">
              <a:buNone/>
              <a:defRPr sz="189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67381" y="3418964"/>
            <a:ext cx="4591306" cy="502878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5F99-533F-400C-A032-17A61094FEE2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50-E675-4361-80D3-18C8357C9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19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5F99-533F-400C-A032-17A61094FEE2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50-E675-4361-80D3-18C8357C9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1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5F99-533F-400C-A032-17A61094FEE2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50-E675-4361-80D3-18C8357C9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34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23993"/>
            <a:ext cx="3483205" cy="2183977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1306" y="1347654"/>
            <a:ext cx="5467380" cy="6651596"/>
          </a:xfrm>
        </p:spPr>
        <p:txBody>
          <a:bodyPr/>
          <a:lstStyle>
            <a:lvl1pPr>
              <a:defRPr sz="3780"/>
            </a:lvl1pPr>
            <a:lvl2pPr>
              <a:defRPr sz="3307"/>
            </a:lvl2pPr>
            <a:lvl3pPr>
              <a:defRPr sz="2835"/>
            </a:lvl3pPr>
            <a:lvl4pPr>
              <a:defRPr sz="2362"/>
            </a:lvl4pPr>
            <a:lvl5pPr>
              <a:defRPr sz="2362"/>
            </a:lvl5pPr>
            <a:lvl6pPr>
              <a:defRPr sz="2362"/>
            </a:lvl6pPr>
            <a:lvl7pPr>
              <a:defRPr sz="2362"/>
            </a:lvl7pPr>
            <a:lvl8pPr>
              <a:defRPr sz="2362"/>
            </a:lvl8pPr>
            <a:lvl9pPr>
              <a:defRPr sz="2362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807970"/>
            <a:ext cx="3483205" cy="5202112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5F99-533F-400C-A032-17A61094FEE2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50-E675-4361-80D3-18C8357C9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2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890" y="623993"/>
            <a:ext cx="3483205" cy="2183977"/>
          </a:xfrm>
        </p:spPr>
        <p:txBody>
          <a:bodyPr anchor="b"/>
          <a:lstStyle>
            <a:lvl1pPr>
              <a:defRPr sz="37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91306" y="1347654"/>
            <a:ext cx="5467380" cy="6651596"/>
          </a:xfrm>
        </p:spPr>
        <p:txBody>
          <a:bodyPr anchor="t"/>
          <a:lstStyle>
            <a:lvl1pPr marL="0" indent="0">
              <a:buNone/>
              <a:defRPr sz="3780"/>
            </a:lvl1pPr>
            <a:lvl2pPr marL="539999" indent="0">
              <a:buNone/>
              <a:defRPr sz="3307"/>
            </a:lvl2pPr>
            <a:lvl3pPr marL="1079998" indent="0">
              <a:buNone/>
              <a:defRPr sz="2835"/>
            </a:lvl3pPr>
            <a:lvl4pPr marL="1619997" indent="0">
              <a:buNone/>
              <a:defRPr sz="2362"/>
            </a:lvl4pPr>
            <a:lvl5pPr marL="2159996" indent="0">
              <a:buNone/>
              <a:defRPr sz="2362"/>
            </a:lvl5pPr>
            <a:lvl6pPr marL="2699995" indent="0">
              <a:buNone/>
              <a:defRPr sz="2362"/>
            </a:lvl6pPr>
            <a:lvl7pPr marL="3239994" indent="0">
              <a:buNone/>
              <a:defRPr sz="2362"/>
            </a:lvl7pPr>
            <a:lvl8pPr marL="3779992" indent="0">
              <a:buNone/>
              <a:defRPr sz="2362"/>
            </a:lvl8pPr>
            <a:lvl9pPr marL="4319991" indent="0">
              <a:buNone/>
              <a:defRPr sz="2362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3890" y="2807970"/>
            <a:ext cx="3483205" cy="5202112"/>
          </a:xfrm>
        </p:spPr>
        <p:txBody>
          <a:bodyPr/>
          <a:lstStyle>
            <a:lvl1pPr marL="0" indent="0">
              <a:buNone/>
              <a:defRPr sz="1890"/>
            </a:lvl1pPr>
            <a:lvl2pPr marL="539999" indent="0">
              <a:buNone/>
              <a:defRPr sz="1654"/>
            </a:lvl2pPr>
            <a:lvl3pPr marL="1079998" indent="0">
              <a:buNone/>
              <a:defRPr sz="1417"/>
            </a:lvl3pPr>
            <a:lvl4pPr marL="1619997" indent="0">
              <a:buNone/>
              <a:defRPr sz="1181"/>
            </a:lvl4pPr>
            <a:lvl5pPr marL="2159996" indent="0">
              <a:buNone/>
              <a:defRPr sz="1181"/>
            </a:lvl5pPr>
            <a:lvl6pPr marL="2699995" indent="0">
              <a:buNone/>
              <a:defRPr sz="1181"/>
            </a:lvl6pPr>
            <a:lvl7pPr marL="3239994" indent="0">
              <a:buNone/>
              <a:defRPr sz="1181"/>
            </a:lvl7pPr>
            <a:lvl8pPr marL="3779992" indent="0">
              <a:buNone/>
              <a:defRPr sz="1181"/>
            </a:lvl8pPr>
            <a:lvl9pPr marL="4319991" indent="0">
              <a:buNone/>
              <a:defRPr sz="118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95F99-533F-400C-A032-17A61094FEE2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C37B50-E675-4361-80D3-18C8357C9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08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2484" y="498330"/>
            <a:ext cx="9314796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484" y="2491640"/>
            <a:ext cx="9314796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84" y="8675243"/>
            <a:ext cx="242994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95F99-533F-400C-A032-17A61094FEE2}" type="datetimeFigureOut">
              <a:rPr lang="ko-KR" altLang="en-US" smtClean="0"/>
              <a:t>2023-02-03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77422" y="8675243"/>
            <a:ext cx="3644920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7332" y="8675243"/>
            <a:ext cx="2429947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37B50-E675-4361-80D3-18C8357C93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6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079998" rtl="0" eaLnBrk="1" latinLnBrk="1" hangingPunct="1">
        <a:lnSpc>
          <a:spcPct val="90000"/>
        </a:lnSpc>
        <a:spcBef>
          <a:spcPct val="0"/>
        </a:spcBef>
        <a:buNone/>
        <a:defRPr sz="51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9999" indent="-269999" algn="l" defTabSz="1079998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349997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889996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429995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969994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509993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4049992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589991" indent="-269999" algn="l" defTabSz="1079998" rtl="0" eaLnBrk="1" latinLnBrk="1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1pPr>
      <a:lvl2pPr marL="539999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2pPr>
      <a:lvl3pPr marL="1079998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3pPr>
      <a:lvl4pPr marL="1619997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4pPr>
      <a:lvl5pPr marL="2159996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5pPr>
      <a:lvl6pPr marL="2699995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6pPr>
      <a:lvl7pPr marL="3239994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7pPr>
      <a:lvl8pPr marL="3779992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8pPr>
      <a:lvl9pPr marL="4319991" algn="l" defTabSz="1079998" rtl="0" eaLnBrk="1" latinLnBrk="1" hangingPunct="1">
        <a:defRPr sz="21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725BA0B3-8AC8-4000-8351-67EB67197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644" y="961022"/>
            <a:ext cx="3100473" cy="89547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887F0FB-1724-4CA2-B67F-564FF78E90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105" y="2044035"/>
            <a:ext cx="7372897" cy="612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19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1B9DD6-9336-45A2-A3B7-274E8162F4D8}"/>
              </a:ext>
            </a:extLst>
          </p:cNvPr>
          <p:cNvSpPr/>
          <p:nvPr/>
        </p:nvSpPr>
        <p:spPr>
          <a:xfrm>
            <a:off x="3535680" y="2721666"/>
            <a:ext cx="532638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 Box: SMILES</a:t>
            </a:r>
            <a:r>
              <a:rPr lang="ko-KR" altLang="en-US" dirty="0"/>
              <a:t>로 넣으라는 표시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53BB3-2FD0-4BC2-9371-31AE0C428996}"/>
              </a:ext>
            </a:extLst>
          </p:cNvPr>
          <p:cNvSpPr txBox="1"/>
          <p:nvPr/>
        </p:nvSpPr>
        <p:spPr>
          <a:xfrm>
            <a:off x="1291590" y="2721666"/>
            <a:ext cx="196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Target molecule*: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D6E3FF-F076-49D6-8A43-632F9D39FF09}"/>
              </a:ext>
            </a:extLst>
          </p:cNvPr>
          <p:cNvSpPr txBox="1"/>
          <p:nvPr/>
        </p:nvSpPr>
        <p:spPr>
          <a:xfrm>
            <a:off x="1297973" y="3362809"/>
            <a:ext cx="976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Options: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B8FF7-C6F3-4E9F-A769-5A7C1DAA9D2A}"/>
              </a:ext>
            </a:extLst>
          </p:cNvPr>
          <p:cNvSpPr txBox="1"/>
          <p:nvPr/>
        </p:nvSpPr>
        <p:spPr>
          <a:xfrm>
            <a:off x="3535680" y="3479621"/>
            <a:ext cx="33061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# of pathway generation</a:t>
            </a:r>
          </a:p>
          <a:p>
            <a:r>
              <a:rPr lang="en-US" altLang="ko-KR" dirty="0"/>
              <a:t># of iterations</a:t>
            </a:r>
          </a:p>
          <a:p>
            <a:r>
              <a:rPr lang="en-US" altLang="ko-KR" dirty="0"/>
              <a:t>beam size</a:t>
            </a:r>
          </a:p>
          <a:p>
            <a:r>
              <a:rPr lang="en-US" altLang="ko-KR" dirty="0"/>
              <a:t>retriever usage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B6598B5-24E0-4032-B41C-5BCC69C9E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979" y="3666259"/>
            <a:ext cx="2257740" cy="141569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135F01-36C4-4A43-A08A-A533C134609E}"/>
              </a:ext>
            </a:extLst>
          </p:cNvPr>
          <p:cNvSpPr txBox="1"/>
          <p:nvPr/>
        </p:nvSpPr>
        <p:spPr>
          <a:xfrm>
            <a:off x="4736195" y="1464600"/>
            <a:ext cx="146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991BA9B-7EFC-4282-BDB7-BD2982C876D1}"/>
              </a:ext>
            </a:extLst>
          </p:cNvPr>
          <p:cNvSpPr/>
          <p:nvPr/>
        </p:nvSpPr>
        <p:spPr>
          <a:xfrm>
            <a:off x="6667609" y="4537446"/>
            <a:ext cx="2257740" cy="7144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EE8E0A-F6B4-4431-8CBC-8EAE4391B024}"/>
              </a:ext>
            </a:extLst>
          </p:cNvPr>
          <p:cNvSpPr/>
          <p:nvPr/>
        </p:nvSpPr>
        <p:spPr>
          <a:xfrm>
            <a:off x="6837589" y="4495284"/>
            <a:ext cx="69042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On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65517B-165C-4114-AE0D-F063C2E49788}"/>
              </a:ext>
            </a:extLst>
          </p:cNvPr>
          <p:cNvSpPr/>
          <p:nvPr/>
        </p:nvSpPr>
        <p:spPr>
          <a:xfrm>
            <a:off x="7697990" y="4495284"/>
            <a:ext cx="690422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5376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92CA9109-E1D4-4B81-8623-8ABB02E51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173" y="2611304"/>
            <a:ext cx="6819555" cy="62231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43109DC-3526-4A9C-A6D7-2189A851203C}"/>
              </a:ext>
            </a:extLst>
          </p:cNvPr>
          <p:cNvSpPr txBox="1"/>
          <p:nvPr/>
        </p:nvSpPr>
        <p:spPr>
          <a:xfrm>
            <a:off x="2539760" y="525459"/>
            <a:ext cx="56957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Building blocks</a:t>
            </a:r>
          </a:p>
          <a:p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defaults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가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개 인데 이런 식으로 그림으로 보면서 체크해서 더하고 뺄 수 있게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SMILES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입력하는 칸 두고 넣을 수 있게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C4FF56-23F4-4CC6-93C3-177A147BD355}"/>
              </a:ext>
            </a:extLst>
          </p:cNvPr>
          <p:cNvSpPr/>
          <p:nvPr/>
        </p:nvSpPr>
        <p:spPr>
          <a:xfrm>
            <a:off x="2539760" y="2241972"/>
            <a:ext cx="5326380" cy="3693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</a:t>
            </a:r>
            <a:r>
              <a:rPr lang="ko-KR" altLang="en-US" dirty="0"/>
              <a:t> </a:t>
            </a:r>
            <a:r>
              <a:rPr lang="en-US" altLang="ko-KR" dirty="0"/>
              <a:t>by</a:t>
            </a:r>
            <a:r>
              <a:rPr lang="ko-KR" altLang="en-US" dirty="0"/>
              <a:t> </a:t>
            </a:r>
            <a:r>
              <a:rPr lang="en-US" altLang="ko-KR" dirty="0"/>
              <a:t>SMILES: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682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F4D05108-2C2E-4F14-8DC0-F18164CDC4D2}"/>
              </a:ext>
            </a:extLst>
          </p:cNvPr>
          <p:cNvSpPr/>
          <p:nvPr/>
        </p:nvSpPr>
        <p:spPr>
          <a:xfrm>
            <a:off x="2083539" y="2916055"/>
            <a:ext cx="5695776" cy="67350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Download default DB (csv)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271541-F089-4A9F-B62A-EDFF6C4065EB}"/>
              </a:ext>
            </a:extLst>
          </p:cNvPr>
          <p:cNvSpPr txBox="1"/>
          <p:nvPr/>
        </p:nvSpPr>
        <p:spPr>
          <a:xfrm>
            <a:off x="4119532" y="2119467"/>
            <a:ext cx="3041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Retrieval DB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2C8D161-F9C2-4CF6-B317-D84CF729BD21}"/>
              </a:ext>
            </a:extLst>
          </p:cNvPr>
          <p:cNvSpPr/>
          <p:nvPr/>
        </p:nvSpPr>
        <p:spPr>
          <a:xfrm>
            <a:off x="2083540" y="3875764"/>
            <a:ext cx="5326380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File input box (csv)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EAFDA07-8626-405E-9975-42024F46AED6}"/>
              </a:ext>
            </a:extLst>
          </p:cNvPr>
          <p:cNvSpPr/>
          <p:nvPr/>
        </p:nvSpPr>
        <p:spPr>
          <a:xfrm>
            <a:off x="7624944" y="3864623"/>
            <a:ext cx="1330037" cy="36933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Add to DB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386BBF-113D-413B-810C-7875BB63ED6D}"/>
              </a:ext>
            </a:extLst>
          </p:cNvPr>
          <p:cNvSpPr txBox="1"/>
          <p:nvPr/>
        </p:nvSpPr>
        <p:spPr>
          <a:xfrm>
            <a:off x="2083538" y="4531298"/>
            <a:ext cx="5695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Current Retrieving DB: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defaults_DB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기본 출력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csv file input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되면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defaults DB -&gt; file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이름으로 바꿔서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80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4901ED5-E69D-4F77-9DE0-2F964CC08B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29"/>
          <a:stretch/>
        </p:blipFill>
        <p:spPr>
          <a:xfrm>
            <a:off x="368135" y="2508719"/>
            <a:ext cx="9262754" cy="95664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60909C6-D874-48D7-AE13-7D57FBCE3514}"/>
              </a:ext>
            </a:extLst>
          </p:cNvPr>
          <p:cNvSpPr txBox="1"/>
          <p:nvPr/>
        </p:nvSpPr>
        <p:spPr>
          <a:xfrm>
            <a:off x="368134" y="2008488"/>
            <a:ext cx="835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Pathway 1: mol1 (target molecule) -&gt; mol2 -&gt; mol3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71D1905-41AE-42FC-90F0-67A04D2FBD1D}"/>
              </a:ext>
            </a:extLst>
          </p:cNvPr>
          <p:cNvSpPr/>
          <p:nvPr/>
        </p:nvSpPr>
        <p:spPr>
          <a:xfrm>
            <a:off x="2786221" y="299511"/>
            <a:ext cx="2613660" cy="5047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Forward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13ED38-BAA3-421B-A269-9ADD3BE7B521}"/>
              </a:ext>
            </a:extLst>
          </p:cNvPr>
          <p:cNvSpPr/>
          <p:nvPr/>
        </p:nvSpPr>
        <p:spPr>
          <a:xfrm>
            <a:off x="5676106" y="319157"/>
            <a:ext cx="2385060" cy="50470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Reverse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47FC4C-0585-40EE-B4C9-8F3F0ED03C64}"/>
              </a:ext>
            </a:extLst>
          </p:cNvPr>
          <p:cNvSpPr txBox="1"/>
          <p:nvPr/>
        </p:nvSpPr>
        <p:spPr>
          <a:xfrm>
            <a:off x="722416" y="397975"/>
            <a:ext cx="1189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Directions: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0EC196B-9B0D-40F4-A030-EF045A78C2E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57"/>
          <a:stretch/>
        </p:blipFill>
        <p:spPr>
          <a:xfrm>
            <a:off x="368135" y="4158048"/>
            <a:ext cx="9619014" cy="95664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3D96A7D-40F9-4944-BD5D-672980A3D9B7}"/>
              </a:ext>
            </a:extLst>
          </p:cNvPr>
          <p:cNvSpPr txBox="1"/>
          <p:nvPr/>
        </p:nvSpPr>
        <p:spPr>
          <a:xfrm>
            <a:off x="368134" y="3657817"/>
            <a:ext cx="835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Pathway 2: mol1 (target molecule) -&gt; mol2 -&gt; mol3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EB95C83-8E3F-47D6-8063-E6D4742E30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48"/>
          <a:stretch/>
        </p:blipFill>
        <p:spPr>
          <a:xfrm>
            <a:off x="368134" y="6471757"/>
            <a:ext cx="9464635" cy="95664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AA08CE5-5B19-4E22-8F07-8A69261DEE9B}"/>
              </a:ext>
            </a:extLst>
          </p:cNvPr>
          <p:cNvSpPr txBox="1"/>
          <p:nvPr/>
        </p:nvSpPr>
        <p:spPr>
          <a:xfrm>
            <a:off x="368134" y="5971526"/>
            <a:ext cx="83548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Pathway k: mol1 (target molecule) -&gt; mol2 -&gt; mol3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26C94A-2BAD-4C9F-B7D0-8ADD3765E53D}"/>
              </a:ext>
            </a:extLst>
          </p:cNvPr>
          <p:cNvSpPr txBox="1"/>
          <p:nvPr/>
        </p:nvSpPr>
        <p:spPr>
          <a:xfrm>
            <a:off x="290944" y="7952929"/>
            <a:ext cx="96190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분자구조 아래는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R_0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이 아니라 분자의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Common or IUPAC name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SMILES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가 들어갑니다</a:t>
            </a:r>
            <a:b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분자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분자사이의 화살표는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interactive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한 형태로 클릭 시  기본 정보를 출력합니다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특정조건에서는 화살표의 색이 다르고 해당 정보가 클릭 시 추가 </a:t>
            </a:r>
            <a:r>
              <a:rPr lang="ko-KR" altLang="en-US" sz="1400">
                <a:latin typeface="Arial" panose="020B0604020202020204" pitchFamily="34" charset="0"/>
                <a:cs typeface="Arial" panose="020B0604020202020204" pitchFamily="34" charset="0"/>
              </a:rPr>
              <a:t>정보가 같이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출력됩니다</a:t>
            </a:r>
            <a:b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특정 조건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DB or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Pubchem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에 존재하는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Molecule (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분자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 or Reaction (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화살표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5A68C73-A043-476E-B19F-DD7AE447D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043" y="7365617"/>
            <a:ext cx="2476846" cy="3334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91F696A-74BE-42AA-9A31-043CCCA9EAAB}"/>
              </a:ext>
            </a:extLst>
          </p:cNvPr>
          <p:cNvSpPr txBox="1"/>
          <p:nvPr/>
        </p:nvSpPr>
        <p:spPr>
          <a:xfrm>
            <a:off x="722416" y="974252"/>
            <a:ext cx="2103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Filtering by Intermediate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4088703-5FC2-420A-A164-823F7D5A6305}"/>
              </a:ext>
            </a:extLst>
          </p:cNvPr>
          <p:cNvSpPr txBox="1"/>
          <p:nvPr/>
        </p:nvSpPr>
        <p:spPr>
          <a:xfrm>
            <a:off x="722415" y="1432794"/>
            <a:ext cx="221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Filtering by building block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3E2956C-62A7-46EE-8B6F-59368457C5FB}"/>
              </a:ext>
            </a:extLst>
          </p:cNvPr>
          <p:cNvSpPr/>
          <p:nvPr/>
        </p:nvSpPr>
        <p:spPr>
          <a:xfrm>
            <a:off x="3136075" y="1056369"/>
            <a:ext cx="5695777" cy="44053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 Box: Reaction SMILES</a:t>
            </a:r>
            <a:r>
              <a:rPr lang="ko-KR" altLang="en-US" dirty="0"/>
              <a:t>로 넣으라는 표시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4260D67-802D-4A28-8DEA-DF1BFA5B7941}"/>
              </a:ext>
            </a:extLst>
          </p:cNvPr>
          <p:cNvSpPr/>
          <p:nvPr/>
        </p:nvSpPr>
        <p:spPr>
          <a:xfrm>
            <a:off x="3136075" y="1535953"/>
            <a:ext cx="5695777" cy="4246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Input Box: Reaction SMILES</a:t>
            </a:r>
            <a:r>
              <a:rPr lang="ko-KR" altLang="en-US" dirty="0"/>
              <a:t>로 넣으라는 표시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3" name="화살표: 오른쪽 32">
            <a:extLst>
              <a:ext uri="{FF2B5EF4-FFF2-40B4-BE49-F238E27FC236}">
                <a16:creationId xmlns:a16="http://schemas.microsoft.com/office/drawing/2014/main" id="{89DD0BF0-A0BE-4241-9A20-D6FEB1786B7A}"/>
              </a:ext>
            </a:extLst>
          </p:cNvPr>
          <p:cNvSpPr/>
          <p:nvPr/>
        </p:nvSpPr>
        <p:spPr>
          <a:xfrm>
            <a:off x="1216232" y="2706094"/>
            <a:ext cx="201880" cy="28870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43B01528-FA38-452B-965B-4E5B196ED7E7}"/>
              </a:ext>
            </a:extLst>
          </p:cNvPr>
          <p:cNvSpPr/>
          <p:nvPr/>
        </p:nvSpPr>
        <p:spPr>
          <a:xfrm>
            <a:off x="2165269" y="2731904"/>
            <a:ext cx="201880" cy="28870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14EC7EE9-905A-4353-9ACF-6B777C7897CF}"/>
              </a:ext>
            </a:extLst>
          </p:cNvPr>
          <p:cNvSpPr/>
          <p:nvPr/>
        </p:nvSpPr>
        <p:spPr>
          <a:xfrm>
            <a:off x="2263241" y="6693750"/>
            <a:ext cx="201880" cy="2887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오른쪽 35">
            <a:extLst>
              <a:ext uri="{FF2B5EF4-FFF2-40B4-BE49-F238E27FC236}">
                <a16:creationId xmlns:a16="http://schemas.microsoft.com/office/drawing/2014/main" id="{7D8D4F54-444B-4C54-9DBA-835EBFED60ED}"/>
              </a:ext>
            </a:extLst>
          </p:cNvPr>
          <p:cNvSpPr/>
          <p:nvPr/>
        </p:nvSpPr>
        <p:spPr>
          <a:xfrm>
            <a:off x="1216232" y="6691109"/>
            <a:ext cx="201880" cy="28870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A058BDD3-E12B-4A38-9C86-9C3FF29800D6}"/>
              </a:ext>
            </a:extLst>
          </p:cNvPr>
          <p:cNvSpPr/>
          <p:nvPr/>
        </p:nvSpPr>
        <p:spPr>
          <a:xfrm>
            <a:off x="2182093" y="4347667"/>
            <a:ext cx="201880" cy="288703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48960F2B-B0B8-4506-891A-9A4BCC63FBD6}"/>
              </a:ext>
            </a:extLst>
          </p:cNvPr>
          <p:cNvSpPr/>
          <p:nvPr/>
        </p:nvSpPr>
        <p:spPr>
          <a:xfrm>
            <a:off x="1255817" y="4400065"/>
            <a:ext cx="201880" cy="2887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693F7A5-1BE7-483C-9482-93177FB76B93}"/>
              </a:ext>
            </a:extLst>
          </p:cNvPr>
          <p:cNvSpPr/>
          <p:nvPr/>
        </p:nvSpPr>
        <p:spPr>
          <a:xfrm>
            <a:off x="2283033" y="4158048"/>
            <a:ext cx="1089562" cy="996726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B1E4343-29F9-4228-8E2F-88A39B4E9247}"/>
              </a:ext>
            </a:extLst>
          </p:cNvPr>
          <p:cNvSpPr/>
          <p:nvPr/>
        </p:nvSpPr>
        <p:spPr>
          <a:xfrm>
            <a:off x="1356757" y="2544361"/>
            <a:ext cx="1089562" cy="996726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33C4922-C0CA-4BDF-BDC5-EFB3C5BE96E6}"/>
              </a:ext>
            </a:extLst>
          </p:cNvPr>
          <p:cNvSpPr/>
          <p:nvPr/>
        </p:nvSpPr>
        <p:spPr>
          <a:xfrm>
            <a:off x="206334" y="6451716"/>
            <a:ext cx="1089562" cy="996726"/>
          </a:xfrm>
          <a:prstGeom prst="rect">
            <a:avLst/>
          </a:prstGeom>
          <a:solidFill>
            <a:srgbClr val="FFFF00">
              <a:alpha val="4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03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326</TotalTime>
  <Words>281</Words>
  <Application>Microsoft Office PowerPoint</Application>
  <PresentationFormat>사용자 지정</PresentationFormat>
  <Paragraphs>38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Seul Lee</dc:creator>
  <cp:lastModifiedBy>김태인</cp:lastModifiedBy>
  <cp:revision>112</cp:revision>
  <dcterms:created xsi:type="dcterms:W3CDTF">2023-02-02T05:41:35Z</dcterms:created>
  <dcterms:modified xsi:type="dcterms:W3CDTF">2023-02-03T09:49:31Z</dcterms:modified>
</cp:coreProperties>
</file>