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84" r:id="rId3"/>
    <p:sldId id="301" r:id="rId4"/>
    <p:sldId id="302" r:id="rId5"/>
    <p:sldId id="303" r:id="rId6"/>
    <p:sldId id="304" r:id="rId7"/>
    <p:sldId id="308" r:id="rId8"/>
    <p:sldId id="309" r:id="rId9"/>
    <p:sldId id="310" r:id="rId10"/>
    <p:sldId id="311" r:id="rId11"/>
    <p:sldId id="312" r:id="rId12"/>
    <p:sldId id="282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E7E6E6"/>
    <a:srgbClr val="333F50"/>
    <a:srgbClr val="2A345C"/>
    <a:srgbClr val="1C2244"/>
    <a:srgbClr val="F1ECE6"/>
    <a:srgbClr val="0F1225"/>
    <a:srgbClr val="6D8CAC"/>
    <a:srgbClr val="326393"/>
    <a:srgbClr val="C9CA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2441" autoAdjust="0"/>
  </p:normalViewPr>
  <p:slideViewPr>
    <p:cSldViewPr snapToGrid="0">
      <p:cViewPr varScale="1">
        <p:scale>
          <a:sx n="48" d="100"/>
          <a:sy n="48" d="100"/>
        </p:scale>
        <p:origin x="67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A756C-B908-4673-90F9-2A4C4B405E7D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E23C6-EAE9-4F79-A044-51AEBAD11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안녕하십니까</a:t>
            </a:r>
            <a:b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질병 연관 유전자 발굴을 위한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머신러닝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기법 설계를 주제로 졸업과제를 수행한 서울 대구 부산 팀입니다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34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모델의 학습 결과와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알오씨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커브 그래프 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37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 학습이 완료된 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어떤 링크가 생성되었는지 확인해보았습니다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유전자 아이디가 이인 유전자를 기준으로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예측 값을 내림차순으로 정렬하여 유전자와 질병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사이의 연관성 정도를 평가할 수 있었습니다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질병 번호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씨공공삼공오육칠인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파킨슨병에 대해 기존에 연관성이 없는 유전자만을 대상으로 분석한 결과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예측 값이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오가 넘는 세개의 유전자가 발견되었습니다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이를 통해 해당 유전자들이 파킨슨병과 연관되어 있음을 예측할 수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2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결론 및 향후 연구 방향 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이번 연구는 유전자와 질병 사이의 상관관계를 분석하는데 있어 가이드라인을 제공할 수 있으며 이는 의학 기술 발전에 큰 도움이 될 수 있을 것이라고 생각합니다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b="0" dirty="0">
              <a:effectLst/>
            </a:endParaRPr>
          </a:p>
          <a:p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향후 연구를 통해 질병과 유전자 간의 관계만을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바탕으로하는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모델이 아닌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더욱 다양한 노드와 간선을 갖는 이기종 그래프를 입력으로 하는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지씨엔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모델을 구축해 볼 예정입니다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이상으로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이천이십사년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전기 졸업과제 발표를 마칩니다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시청해주셔서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감사합니다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2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발표의 목차는 과제 개요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배경 지식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베이스 모델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 고도화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연구 결과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결론 및 향후 연구방향 순입니다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8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dirty="0">
                <a:solidFill>
                  <a:srgbClr val="02336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유전자는 우리 몸의 기능을 결정하는 </a:t>
            </a:r>
            <a:r>
              <a:rPr lang="ko-KR" altLang="en-US" sz="1800" b="0" i="0" u="none" strike="noStrike" dirty="0" err="1">
                <a:solidFill>
                  <a:srgbClr val="02336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디엔에이의</a:t>
            </a:r>
            <a:r>
              <a:rPr lang="ko-KR" altLang="en-US" sz="1800" b="0" i="0" u="none" strike="noStrike" dirty="0">
                <a:solidFill>
                  <a:srgbClr val="02336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일부분으로 특정 유전자의 변형</a:t>
            </a:r>
            <a:r>
              <a:rPr lang="en-US" altLang="ko-KR" sz="1800" b="0" i="0" u="none" strike="noStrike" dirty="0">
                <a:solidFill>
                  <a:srgbClr val="02336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2336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손상은 질병을 유발합니다</a:t>
            </a:r>
            <a:r>
              <a:rPr lang="en-US" altLang="ko-KR" sz="1800" b="0" i="0" u="none" strike="noStrike" dirty="0">
                <a:solidFill>
                  <a:srgbClr val="02336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1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그렇기 때문에 질병과 유전자 사이의 관계를 파악하는 것은 매우 중요합니다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질병과 유전자 사이의 관계를 파악함으로써 질병의 발병 가능성을 예측하고 효과적으로 대응할 수 있게 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기존에는 임상실험을 진행하거나 유전자 데이터 분석을 통해 질병과 유전자 사이의 관계를 파악했습니다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 인간의 유전자 중 현재까지 밝혀진 유전자가 제한적이기 때문에 직접적인 연관성을 찾아내는 기존의 방식에는 한계가 존재합니다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이런 한계점을 극복하기 위해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딥러닝을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기술을 활용해 보기로 하였습니다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6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이번 연구에서 활용한 딥러닝 기술은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Graph Convolution Network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지씨엔은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그래프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형태의 데이터에서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통해 유의미한 정보를 추출하는 신경망 모델로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계층을 통과할 때마다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노드는 간선으로 연결된 다른 노드에게 자신의 정보를 전파합니다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과정에서 노드의 피처를 담고 있는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Feature Matrix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업데이트됩니다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본 과제에서는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지씨엔의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입력으로 다양한 종류의 노드와 간선을 가질 수 있는 이기종 그래프를 활용하였습니다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8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데이터는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디스지넷을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통해 질병과 유전자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이들의 상관관계를 나타내는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지디에이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데이터를 사용하였고 데이터가 가지는 피처는 다음과 같습니다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본 과제에서는 질병과 유전자의 표현력을 높이기 위해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전처리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과정을 통해 질병과 유전자 모두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차원으로 가공하였습니다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6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다음으로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베이스모델입니다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사진과 같은 구조를 갖는 베이스 모델을 구축하였고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Sage Convolution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층과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Classifier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이루어져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Sage Convolution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계층을 통과할 때 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노드는 이웃 노드의 정보를 활용하여 자신의 정보를 업데이트 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이렇게 만들어진 베이스 모델로 학습했을 때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99%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가까운 과도하게 높은 정확도를 얻을 수 있었습니다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>저희 팀은 이러한 결과가 발생한 이유가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만개 이상의 데이터를 보유한 유전자와 질병에 비해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지디에이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데이터는 약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천개의 적은 데이터만을 사용했기 때문이라 생각했습니다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ko-KR" altLang="en-US" b="0" dirty="0">
                <a:effectLst/>
              </a:rPr>
              <a:t>베이스 모델의 결과를 통해 이후의 과제 진행 계획으로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데이터를 추가 수집과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적합한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하이퍼파라미터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탐색을 설정했습니다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4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우선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디스지넷에서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제공하는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에이피아이를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사용해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지디에이데이터를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추가 수집하였습니다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 수집 결과 약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만개의 데이터를 추가적으로 얻을 수 있었습니다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적합한 모델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하이퍼파라미터를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시험적으로 찾아냈습니다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디스조인트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트레인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레이쇼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Disjoint_train_ratio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네거티브 샘플링 비율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neg_sample_ratio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변경하고 모델의 계층 수와 계층의 종류를 바꾸는 등의 다양한 시도 끝에 적절한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하이퍼파라미터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값을 얻을 수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r>
              <a:rPr lang="ko-KR" altLang="en-US" dirty="0"/>
              <a:t>수정필요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08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이번 연구에서 최종적으로 도출해 낸 모델의 전체적인 구조입니다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E23C6-EAE9-4F79-A044-51AEBAD11C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4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1795784" y="1920012"/>
            <a:ext cx="86004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bg1"/>
                </a:solidFill>
              </a:rPr>
              <a:t>질병 연관 유전자 탐색을 위한 </a:t>
            </a:r>
            <a:endParaRPr lang="en-US" altLang="ko-KR" sz="5000" dirty="0">
              <a:solidFill>
                <a:schemeClr val="bg1"/>
              </a:solidFill>
            </a:endParaRPr>
          </a:p>
          <a:p>
            <a:pPr algn="ctr"/>
            <a:r>
              <a:rPr lang="ko-KR" altLang="en-US" sz="5000" dirty="0" err="1">
                <a:solidFill>
                  <a:schemeClr val="bg1"/>
                </a:solidFill>
              </a:rPr>
              <a:t>머신러닝</a:t>
            </a:r>
            <a:r>
              <a:rPr lang="ko-KR" altLang="en-US" sz="5000" dirty="0">
                <a:solidFill>
                  <a:schemeClr val="bg1"/>
                </a:solidFill>
              </a:rPr>
              <a:t> 기법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629091" y="3917911"/>
            <a:ext cx="27158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6"/>
                </a:solidFill>
                <a:latin typeface="+mj-ea"/>
                <a:ea typeface="+mj-ea"/>
              </a:rPr>
              <a:t>24 </a:t>
            </a:r>
            <a:r>
              <a:rPr lang="ko-KR" altLang="en-US" sz="1800" b="1" dirty="0">
                <a:solidFill>
                  <a:schemeClr val="accent6"/>
                </a:solidFill>
                <a:latin typeface="+mj-ea"/>
                <a:ea typeface="+mj-ea"/>
              </a:rPr>
              <a:t>전기 졸업과제 </a:t>
            </a:r>
            <a:r>
              <a:rPr lang="en-US" altLang="ko-KR" sz="1800" b="1" dirty="0">
                <a:solidFill>
                  <a:schemeClr val="accent6"/>
                </a:solidFill>
                <a:latin typeface="+mj-ea"/>
                <a:ea typeface="+mj-ea"/>
              </a:rPr>
              <a:t>7</a:t>
            </a:r>
            <a:r>
              <a:rPr lang="ko-KR" altLang="en-US" sz="1800" b="1" dirty="0">
                <a:solidFill>
                  <a:schemeClr val="accent6"/>
                </a:solidFill>
                <a:latin typeface="+mj-ea"/>
                <a:ea typeface="+mj-ea"/>
              </a:rPr>
              <a:t>조</a:t>
            </a:r>
            <a:endParaRPr lang="en-US" altLang="ko-KR" sz="1800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</a:rPr>
              <a:t>서울대구부산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b="1" dirty="0" err="1">
                <a:solidFill>
                  <a:schemeClr val="accent6"/>
                </a:solidFill>
                <a:latin typeface="+mj-ea"/>
                <a:ea typeface="+mj-ea"/>
              </a:rPr>
              <a:t>김이경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b="1" dirty="0" err="1">
                <a:solidFill>
                  <a:schemeClr val="accent6"/>
                </a:solidFill>
                <a:latin typeface="+mj-ea"/>
                <a:ea typeface="+mj-ea"/>
              </a:rPr>
              <a:t>박화성</a:t>
            </a:r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b="1" dirty="0" err="1">
                <a:solidFill>
                  <a:schemeClr val="accent6"/>
                </a:solidFill>
                <a:latin typeface="+mj-ea"/>
                <a:ea typeface="+mj-ea"/>
              </a:rPr>
              <a:t>이윤재</a:t>
            </a:r>
            <a:endParaRPr lang="en-US" altLang="ko-KR" sz="1800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endParaRPr lang="en-US" altLang="ko-KR" b="1" dirty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b="1" dirty="0">
                <a:solidFill>
                  <a:schemeClr val="accent6"/>
                </a:solidFill>
                <a:latin typeface="+mj-ea"/>
                <a:ea typeface="+mj-ea"/>
              </a:rPr>
              <a:t>지도교수 </a:t>
            </a:r>
            <a:r>
              <a:rPr lang="en-US" altLang="ko-KR" sz="1800" b="1" dirty="0">
                <a:solidFill>
                  <a:schemeClr val="accent6"/>
                </a:solidFill>
                <a:latin typeface="+mj-ea"/>
                <a:ea typeface="+mj-ea"/>
              </a:rPr>
              <a:t>: </a:t>
            </a:r>
            <a:r>
              <a:rPr lang="ko-KR" altLang="en-US" sz="1800" b="1" dirty="0" err="1">
                <a:solidFill>
                  <a:schemeClr val="accent6"/>
                </a:solidFill>
                <a:latin typeface="+mj-ea"/>
                <a:ea typeface="+mj-ea"/>
              </a:rPr>
              <a:t>송길태</a:t>
            </a:r>
            <a:r>
              <a:rPr lang="ko-KR" altLang="en-US" sz="1800" b="1" dirty="0">
                <a:solidFill>
                  <a:schemeClr val="accent6"/>
                </a:solidFill>
                <a:latin typeface="+mj-ea"/>
                <a:ea typeface="+mj-ea"/>
              </a:rPr>
              <a:t> 교수님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C6E251-64FD-51D9-E752-751EE8A4AFE0}"/>
              </a:ext>
            </a:extLst>
          </p:cNvPr>
          <p:cNvSpPr/>
          <p:nvPr/>
        </p:nvSpPr>
        <p:spPr>
          <a:xfrm>
            <a:off x="9982200" y="6454140"/>
            <a:ext cx="2148840" cy="3429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1D70604A-714D-7A92-1BEC-165414281144}"/>
              </a:ext>
            </a:extLst>
          </p:cNvPr>
          <p:cNvSpPr txBox="1"/>
          <p:nvPr/>
        </p:nvSpPr>
        <p:spPr>
          <a:xfrm>
            <a:off x="9530080" y="6228083"/>
            <a:ext cx="2661920" cy="62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연구 결과 </a:t>
            </a:r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 최적화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F62336B1-DF63-ABA1-6E0F-0C46A22E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304934"/>
            <a:ext cx="90868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A04D0B03-6D94-BB08-3DA0-A56524FC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924" y="2957477"/>
            <a:ext cx="5077951" cy="370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22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1D70604A-714D-7A92-1BEC-165414281144}"/>
              </a:ext>
            </a:extLst>
          </p:cNvPr>
          <p:cNvSpPr txBox="1"/>
          <p:nvPr/>
        </p:nvSpPr>
        <p:spPr>
          <a:xfrm>
            <a:off x="9530080" y="6228083"/>
            <a:ext cx="2661920" cy="62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750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연구 결과 </a:t>
            </a:r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Link Prediction </a:t>
            </a:r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확인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2FCCE3F-16A6-42A1-5D8D-DD4FE8B9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1297600"/>
            <a:ext cx="785812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결론 및 </a:t>
            </a:r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향후 연구 방향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70FB1-BECD-ACE6-0F51-74E37C82C8EE}"/>
              </a:ext>
            </a:extLst>
          </p:cNvPr>
          <p:cNvSpPr txBox="1"/>
          <p:nvPr/>
        </p:nvSpPr>
        <p:spPr>
          <a:xfrm>
            <a:off x="9530080" y="6228083"/>
            <a:ext cx="2661920" cy="62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5F833-73C3-83F7-22F8-B5F8FF0201BD}"/>
              </a:ext>
            </a:extLst>
          </p:cNvPr>
          <p:cNvSpPr txBox="1"/>
          <p:nvPr/>
        </p:nvSpPr>
        <p:spPr>
          <a:xfrm>
            <a:off x="1344753" y="1532007"/>
            <a:ext cx="968029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질병 연관 유전자 발굴을 위한 </a:t>
            </a:r>
            <a:r>
              <a:rPr lang="ko-KR" altLang="en-US" sz="2200" i="0" u="none" strike="noStrike" dirty="0" err="1">
                <a:effectLst/>
                <a:latin typeface="Candara" panose="020E0502030303020204" pitchFamily="34" charset="0"/>
              </a:rPr>
              <a:t>머신러닝</a:t>
            </a: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 기법을 설계하고</a:t>
            </a:r>
            <a:r>
              <a:rPr lang="en-US" altLang="ko-KR" sz="2200" i="0" u="none" strike="noStrike" dirty="0">
                <a:effectLst/>
                <a:latin typeface="Candara" panose="020E0502030303020204" pitchFamily="34" charset="0"/>
              </a:rPr>
              <a:t>,                                      </a:t>
            </a: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모델의 정확도를 향상시키기 위한 다양한 방법을 탐색</a:t>
            </a:r>
            <a:endParaRPr lang="en-US" altLang="ko-KR" sz="2200" i="0" u="none" strike="noStrike" dirty="0">
              <a:effectLst/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200" dirty="0"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이번 연구는 유전자와 질병 사이의 상관관계를 분석하는 데 있어 </a:t>
            </a:r>
            <a:endParaRPr lang="en-US" altLang="ko-KR" sz="2200" i="0" u="none" strike="noStrike" dirty="0">
              <a:effectLst/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가이드라인을 제공할 수 있으며</a:t>
            </a:r>
            <a:r>
              <a:rPr lang="en-US" altLang="ko-KR" sz="2200" i="0" u="none" strike="noStrike" dirty="0">
                <a:effectLst/>
                <a:latin typeface="Candara" panose="020E0502030303020204" pitchFamily="34" charset="0"/>
              </a:rPr>
              <a:t>, </a:t>
            </a: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이는 의학 기술 발전에 큰 도움이 될 것으로 </a:t>
            </a:r>
            <a:endParaRPr lang="en-US" altLang="ko-KR" sz="2200" i="0" u="none" strike="noStrike" dirty="0">
              <a:effectLst/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기대</a:t>
            </a:r>
            <a:endParaRPr lang="en-US" altLang="ko-KR" sz="2200" dirty="0"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200" i="0" u="none" strike="noStrike" dirty="0">
              <a:effectLst/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200" dirty="0"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현재 연구에서는 질병과 유전자 간의 관계만을 바탕으로 모델  학습을 </a:t>
            </a:r>
            <a:endParaRPr lang="en-US" altLang="ko-KR" sz="2200" i="0" u="none" strike="noStrike" dirty="0">
              <a:effectLst/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진행하였으나</a:t>
            </a:r>
            <a:r>
              <a:rPr lang="en-US" altLang="ko-KR" sz="2200" i="0" u="none" strike="noStrike" dirty="0">
                <a:effectLst/>
                <a:latin typeface="Candara" panose="020E0502030303020204" pitchFamily="34" charset="0"/>
              </a:rPr>
              <a:t>, </a:t>
            </a: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향후에는 단백질 및 </a:t>
            </a:r>
            <a:r>
              <a:rPr lang="en-US" altLang="ko-KR" sz="2200" i="0" u="none" strike="noStrike" dirty="0">
                <a:effectLst/>
                <a:latin typeface="Candara" panose="020E0502030303020204" pitchFamily="34" charset="0"/>
              </a:rPr>
              <a:t>RNA </a:t>
            </a: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노드를 추가하고 질병간</a:t>
            </a:r>
            <a:r>
              <a:rPr lang="en-US" altLang="ko-KR" sz="2200" i="0" u="none" strike="noStrike" dirty="0">
                <a:effectLst/>
                <a:latin typeface="Candara" panose="020E0502030303020204" pitchFamily="34" charset="0"/>
              </a:rPr>
              <a:t>,  </a:t>
            </a: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유전자 간의 상관관계도 간선으로 표현하는 이기종 그래프를 입력으로 하는 </a:t>
            </a:r>
            <a:r>
              <a:rPr lang="en-US" altLang="ko-KR" sz="2200" i="0" u="none" strike="noStrike" dirty="0">
                <a:effectLst/>
                <a:latin typeface="Candara" panose="020E0502030303020204" pitchFamily="34" charset="0"/>
              </a:rPr>
              <a:t>GCN </a:t>
            </a: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모델을 </a:t>
            </a:r>
            <a:endParaRPr lang="en-US" altLang="ko-KR" sz="2200" i="0" u="none" strike="noStrike" dirty="0">
              <a:effectLst/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200" i="0" u="none" strike="noStrike" dirty="0">
                <a:effectLst/>
                <a:latin typeface="Candara" panose="020E0502030303020204" pitchFamily="34" charset="0"/>
              </a:rPr>
              <a:t>구축할 계획</a:t>
            </a:r>
            <a:endParaRPr lang="ko-KR" altLang="en-US" sz="2200" i="0" u="none" strike="noStrike" dirty="0"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-1"/>
            <a:ext cx="12192000" cy="4560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4400664" y="2998113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31A4C-CAC3-8BA4-BDB9-20FD91FA3E87}"/>
              </a:ext>
            </a:extLst>
          </p:cNvPr>
          <p:cNvSpPr txBox="1"/>
          <p:nvPr/>
        </p:nvSpPr>
        <p:spPr>
          <a:xfrm>
            <a:off x="9530080" y="6228083"/>
            <a:ext cx="2661920" cy="62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1813F6-A2DC-B65C-1533-FD8214D45B31}"/>
              </a:ext>
            </a:extLst>
          </p:cNvPr>
          <p:cNvGrpSpPr/>
          <p:nvPr/>
        </p:nvGrpSpPr>
        <p:grpSpPr>
          <a:xfrm>
            <a:off x="806270" y="2157251"/>
            <a:ext cx="2495784" cy="861774"/>
            <a:chOff x="1361440" y="2953292"/>
            <a:chExt cx="2495784" cy="8617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A05AF4-C655-A0DB-7074-254D8606DE2A}"/>
                </a:ext>
              </a:extLst>
            </p:cNvPr>
            <p:cNvSpPr txBox="1"/>
            <p:nvPr/>
          </p:nvSpPr>
          <p:spPr>
            <a:xfrm>
              <a:off x="1361440" y="2953292"/>
              <a:ext cx="863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solidFill>
                    <a:srgbClr val="21345C"/>
                  </a:solidFill>
                </a:rPr>
                <a:t>02</a:t>
              </a:r>
              <a:endParaRPr lang="ko-KR" altLang="en-US" sz="5000" b="1" dirty="0">
                <a:solidFill>
                  <a:srgbClr val="21345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DA01C1-FB22-6AE2-C46F-51EFF6FCE129}"/>
                </a:ext>
              </a:extLst>
            </p:cNvPr>
            <p:cNvSpPr txBox="1"/>
            <p:nvPr/>
          </p:nvSpPr>
          <p:spPr>
            <a:xfrm>
              <a:off x="2223121" y="3139855"/>
              <a:ext cx="16341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/>
                <a:t>배경 지식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AAB40E8-32A7-6805-C4DA-97610A12694F}"/>
              </a:ext>
            </a:extLst>
          </p:cNvPr>
          <p:cNvGrpSpPr/>
          <p:nvPr/>
        </p:nvGrpSpPr>
        <p:grpSpPr>
          <a:xfrm>
            <a:off x="806272" y="1481442"/>
            <a:ext cx="2497703" cy="861774"/>
            <a:chOff x="1361440" y="2953292"/>
            <a:chExt cx="2497703" cy="8617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169F22-0C58-E7ED-EB4A-EA4AF8744BEC}"/>
                </a:ext>
              </a:extLst>
            </p:cNvPr>
            <p:cNvSpPr txBox="1"/>
            <p:nvPr/>
          </p:nvSpPr>
          <p:spPr>
            <a:xfrm>
              <a:off x="1361440" y="2953292"/>
              <a:ext cx="863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solidFill>
                    <a:srgbClr val="21345C"/>
                  </a:solidFill>
                </a:rPr>
                <a:t>01</a:t>
              </a:r>
              <a:endParaRPr lang="ko-KR" altLang="en-US" sz="5000" b="1" dirty="0">
                <a:solidFill>
                  <a:srgbClr val="21345C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D7EC32-E643-3C4B-315C-6C1A0A3DE370}"/>
                </a:ext>
              </a:extLst>
            </p:cNvPr>
            <p:cNvSpPr txBox="1"/>
            <p:nvPr/>
          </p:nvSpPr>
          <p:spPr>
            <a:xfrm>
              <a:off x="2225040" y="3143304"/>
              <a:ext cx="16341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/>
                <a:t>과제 개요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9211A98-391E-344A-DEC3-7EFCD0DAEF2F}"/>
              </a:ext>
            </a:extLst>
          </p:cNvPr>
          <p:cNvGrpSpPr/>
          <p:nvPr/>
        </p:nvGrpSpPr>
        <p:grpSpPr>
          <a:xfrm>
            <a:off x="806270" y="2915589"/>
            <a:ext cx="2744143" cy="861774"/>
            <a:chOff x="1361440" y="2953292"/>
            <a:chExt cx="2744143" cy="86177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32DF31-2C0E-59D7-F5CC-BD55A27A7688}"/>
                </a:ext>
              </a:extLst>
            </p:cNvPr>
            <p:cNvSpPr txBox="1"/>
            <p:nvPr/>
          </p:nvSpPr>
          <p:spPr>
            <a:xfrm>
              <a:off x="1361440" y="2953292"/>
              <a:ext cx="863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solidFill>
                    <a:srgbClr val="21345C"/>
                  </a:solidFill>
                </a:rPr>
                <a:t>03</a:t>
              </a:r>
              <a:endParaRPr lang="ko-KR" altLang="en-US" sz="5000" b="1" dirty="0">
                <a:solidFill>
                  <a:srgbClr val="21345C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9D4D94B-51AE-4D3F-C7EF-784BC8F94A55}"/>
                </a:ext>
              </a:extLst>
            </p:cNvPr>
            <p:cNvSpPr txBox="1"/>
            <p:nvPr/>
          </p:nvSpPr>
          <p:spPr>
            <a:xfrm>
              <a:off x="2225040" y="3139855"/>
              <a:ext cx="18805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/>
                <a:t>베이스 모델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2CD6484-D5B4-ECCC-2ACD-B811432ADCE8}"/>
              </a:ext>
            </a:extLst>
          </p:cNvPr>
          <p:cNvGrpSpPr/>
          <p:nvPr/>
        </p:nvGrpSpPr>
        <p:grpSpPr>
          <a:xfrm>
            <a:off x="806272" y="4395495"/>
            <a:ext cx="2495782" cy="861774"/>
            <a:chOff x="1361440" y="2953292"/>
            <a:chExt cx="2495782" cy="86177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EC1ACB-7AAA-3BC4-06E4-3153FB9E32E9}"/>
                </a:ext>
              </a:extLst>
            </p:cNvPr>
            <p:cNvSpPr txBox="1"/>
            <p:nvPr/>
          </p:nvSpPr>
          <p:spPr>
            <a:xfrm>
              <a:off x="1361440" y="2953292"/>
              <a:ext cx="863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solidFill>
                    <a:srgbClr val="21345C"/>
                  </a:solidFill>
                </a:rPr>
                <a:t>05</a:t>
              </a:r>
              <a:endParaRPr lang="ko-KR" altLang="en-US" sz="5000" b="1" dirty="0">
                <a:solidFill>
                  <a:srgbClr val="21345C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2586360-85CE-19B4-9E63-1FA812D050D7}"/>
                </a:ext>
              </a:extLst>
            </p:cNvPr>
            <p:cNvSpPr txBox="1"/>
            <p:nvPr/>
          </p:nvSpPr>
          <p:spPr>
            <a:xfrm>
              <a:off x="2223119" y="3152219"/>
              <a:ext cx="16341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/>
                <a:t>연구 결과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217E6BC-1896-382D-8A13-D48673E07FE6}"/>
              </a:ext>
            </a:extLst>
          </p:cNvPr>
          <p:cNvGrpSpPr/>
          <p:nvPr/>
        </p:nvGrpSpPr>
        <p:grpSpPr>
          <a:xfrm>
            <a:off x="806273" y="3637927"/>
            <a:ext cx="2744142" cy="861774"/>
            <a:chOff x="1361440" y="2953292"/>
            <a:chExt cx="2744142" cy="86177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E29EDFF-EC6B-F9C2-FB2F-2FED8113C38D}"/>
                </a:ext>
              </a:extLst>
            </p:cNvPr>
            <p:cNvSpPr txBox="1"/>
            <p:nvPr/>
          </p:nvSpPr>
          <p:spPr>
            <a:xfrm>
              <a:off x="1361440" y="2953292"/>
              <a:ext cx="863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solidFill>
                    <a:srgbClr val="21345C"/>
                  </a:solidFill>
                </a:rPr>
                <a:t>04</a:t>
              </a:r>
              <a:endParaRPr lang="ko-KR" altLang="en-US" sz="5000" b="1" dirty="0">
                <a:solidFill>
                  <a:srgbClr val="21345C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2FE8C0F-8633-787F-3E68-0B93C9659EAB}"/>
                </a:ext>
              </a:extLst>
            </p:cNvPr>
            <p:cNvSpPr txBox="1"/>
            <p:nvPr/>
          </p:nvSpPr>
          <p:spPr>
            <a:xfrm>
              <a:off x="2225039" y="3150061"/>
              <a:ext cx="188054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/>
                <a:t>모델 고도화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3626647-0773-8ECB-5AA9-D348AEA16E8E}"/>
              </a:ext>
            </a:extLst>
          </p:cNvPr>
          <p:cNvGrpSpPr/>
          <p:nvPr/>
        </p:nvGrpSpPr>
        <p:grpSpPr>
          <a:xfrm>
            <a:off x="806270" y="5166197"/>
            <a:ext cx="4240292" cy="861774"/>
            <a:chOff x="1361440" y="2953292"/>
            <a:chExt cx="4240292" cy="86177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BDDDFA-4847-D9E4-16F4-51DEAE4EBF4E}"/>
                </a:ext>
              </a:extLst>
            </p:cNvPr>
            <p:cNvSpPr txBox="1"/>
            <p:nvPr/>
          </p:nvSpPr>
          <p:spPr>
            <a:xfrm>
              <a:off x="1361440" y="2953292"/>
              <a:ext cx="863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solidFill>
                    <a:srgbClr val="21345C"/>
                  </a:solidFill>
                </a:rPr>
                <a:t>06</a:t>
              </a:r>
              <a:endParaRPr lang="ko-KR" altLang="en-US" sz="5000" b="1" dirty="0">
                <a:solidFill>
                  <a:srgbClr val="21345C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A1196A9-A98B-EE12-4061-4F25DBACA4DC}"/>
                </a:ext>
              </a:extLst>
            </p:cNvPr>
            <p:cNvSpPr txBox="1"/>
            <p:nvPr/>
          </p:nvSpPr>
          <p:spPr>
            <a:xfrm>
              <a:off x="2197928" y="3152219"/>
              <a:ext cx="340380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/>
                <a:t>결론 및 향후 연구 방향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CB76AB4-CBDD-AB50-E596-4D066BB717CD}"/>
              </a:ext>
            </a:extLst>
          </p:cNvPr>
          <p:cNvSpPr txBox="1"/>
          <p:nvPr/>
        </p:nvSpPr>
        <p:spPr>
          <a:xfrm>
            <a:off x="9530080" y="6228083"/>
            <a:ext cx="2661920" cy="62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과제 개요 </a:t>
            </a:r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연구 배경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930909-A5BE-F8C4-AA4B-1FF167FF4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179" y="2419983"/>
            <a:ext cx="1969133" cy="196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777C8A-3435-5BED-CBD4-0D257A341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605" y="1567815"/>
            <a:ext cx="3333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84F38-510F-5871-F803-3D7BF77AD0A3}"/>
              </a:ext>
            </a:extLst>
          </p:cNvPr>
          <p:cNvSpPr txBox="1"/>
          <p:nvPr/>
        </p:nvSpPr>
        <p:spPr>
          <a:xfrm>
            <a:off x="3106420" y="5055644"/>
            <a:ext cx="6156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21345C"/>
                </a:solidFill>
                <a:effectLst/>
                <a:latin typeface="Candara" panose="020E0502030303020204" pitchFamily="34" charset="0"/>
              </a:rPr>
              <a:t>유전자는 우리 몸의 기능을 결정하는 </a:t>
            </a:r>
            <a:r>
              <a:rPr lang="en-US" altLang="ko-KR" sz="1800" b="0" i="0" u="none" strike="noStrike" dirty="0">
                <a:solidFill>
                  <a:srgbClr val="21345C"/>
                </a:solidFill>
                <a:effectLst/>
                <a:latin typeface="Candara" panose="020E0502030303020204" pitchFamily="34" charset="0"/>
              </a:rPr>
              <a:t>DNA</a:t>
            </a:r>
            <a:r>
              <a:rPr lang="ko-KR" altLang="en-US" sz="1800" b="0" i="0" u="none" strike="noStrike" dirty="0">
                <a:solidFill>
                  <a:srgbClr val="21345C"/>
                </a:solidFill>
                <a:effectLst/>
                <a:latin typeface="Candara" panose="020E0502030303020204" pitchFamily="34" charset="0"/>
              </a:rPr>
              <a:t>의 일부분</a:t>
            </a:r>
            <a:r>
              <a:rPr lang="en-US" altLang="ko-KR" sz="1800" b="0" i="0" u="none" strike="noStrike" dirty="0">
                <a:solidFill>
                  <a:srgbClr val="21345C"/>
                </a:solidFill>
                <a:effectLst/>
                <a:latin typeface="Candara" panose="020E0502030303020204" pitchFamily="34" charset="0"/>
              </a:rPr>
              <a:t> </a:t>
            </a:r>
            <a:endParaRPr lang="ko-KR" altLang="en-US" b="0" dirty="0">
              <a:solidFill>
                <a:srgbClr val="21345C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21345C"/>
                </a:solidFill>
                <a:effectLst/>
                <a:latin typeface="Candara" panose="020E0502030303020204" pitchFamily="34" charset="0"/>
              </a:rPr>
              <a:t>특정 유전자가 변형되거나 손상되면 질병을 유발</a:t>
            </a:r>
            <a:endParaRPr lang="ko-KR" altLang="en-US" b="0" dirty="0">
              <a:solidFill>
                <a:srgbClr val="21345C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4D0C6-95B7-2C9B-939C-8428472A9A95}"/>
              </a:ext>
            </a:extLst>
          </p:cNvPr>
          <p:cNvSpPr txBox="1"/>
          <p:nvPr/>
        </p:nvSpPr>
        <p:spPr>
          <a:xfrm>
            <a:off x="9530080" y="6228083"/>
            <a:ext cx="2661920" cy="62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7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과제 개요 </a:t>
            </a:r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연구 목표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71607" y="3178083"/>
            <a:ext cx="1754685" cy="136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질병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유전자 관계  파악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발병 가능성 예측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효과적인 질병 대응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62656" y="3483949"/>
            <a:ext cx="1682895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관계 파악을 위한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임상시험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,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유전자 분석 수행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36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BUT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 가능한 유전자는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한정되어 있어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연관성을  찾기에는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한계점 존재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spc="-150" dirty="0">
                <a:solidFill>
                  <a:schemeClr val="bg2"/>
                </a:solidFill>
                <a:latin typeface="+mn-ea"/>
              </a:rPr>
              <a:t>딥러닝 기술</a:t>
            </a:r>
            <a:endParaRPr lang="en-US" altLang="ko-KR" sz="2000" b="1" spc="-150" dirty="0">
              <a:solidFill>
                <a:schemeClr val="bg2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b="1" spc="-150" dirty="0">
                <a:solidFill>
                  <a:schemeClr val="bg2"/>
                </a:solidFill>
                <a:latin typeface="+mn-ea"/>
              </a:rPr>
              <a:t>활용으로</a:t>
            </a:r>
            <a:endParaRPr lang="en-US" altLang="ko-KR" sz="2000" b="1" spc="-150" dirty="0">
              <a:solidFill>
                <a:schemeClr val="bg2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b="1" spc="-150" dirty="0">
                <a:solidFill>
                  <a:schemeClr val="bg2"/>
                </a:solidFill>
                <a:latin typeface="+mn-ea"/>
              </a:rPr>
              <a:t>한계점 극복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DB0FE6-A20A-FF86-5F55-7556471A99B3}"/>
              </a:ext>
            </a:extLst>
          </p:cNvPr>
          <p:cNvCxnSpPr/>
          <p:nvPr/>
        </p:nvCxnSpPr>
        <p:spPr>
          <a:xfrm>
            <a:off x="1948949" y="3606800"/>
            <a:ext cx="0" cy="25429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74F3E2-D921-E10B-F3AE-5C858B26A8E9}"/>
              </a:ext>
            </a:extLst>
          </p:cNvPr>
          <p:cNvSpPr txBox="1"/>
          <p:nvPr/>
        </p:nvSpPr>
        <p:spPr>
          <a:xfrm>
            <a:off x="9530080" y="6228083"/>
            <a:ext cx="2661920" cy="62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68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배경 지식 </a:t>
            </a:r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GCN (Graph Convolution Network)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3EE3C6-8852-5F51-9978-E994BB8C1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2831" y="2193516"/>
            <a:ext cx="6278880" cy="30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5DDAC1-A3AA-A02C-45BC-9CEF8AB95692}"/>
              </a:ext>
            </a:extLst>
          </p:cNvPr>
          <p:cNvSpPr txBox="1"/>
          <p:nvPr/>
        </p:nvSpPr>
        <p:spPr>
          <a:xfrm>
            <a:off x="9530080" y="6228083"/>
            <a:ext cx="2661920" cy="62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62D21-4AC5-E793-8917-35DDF50176AD}"/>
              </a:ext>
            </a:extLst>
          </p:cNvPr>
          <p:cNvSpPr txBox="1"/>
          <p:nvPr/>
        </p:nvSpPr>
        <p:spPr>
          <a:xfrm>
            <a:off x="6894933" y="1698288"/>
            <a:ext cx="497879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Graph </a:t>
            </a:r>
            <a:r>
              <a:rPr lang="ko-KR" altLang="en-US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형태의 데이터에서 </a:t>
            </a:r>
            <a:r>
              <a:rPr lang="ko-KR" altLang="en-US" sz="1800" i="0" u="none" strike="noStrike" dirty="0" err="1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합성곱을</a:t>
            </a:r>
            <a:r>
              <a:rPr lang="ko-KR" altLang="en-US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통해 </a:t>
            </a:r>
            <a:r>
              <a:rPr lang="ko-KR" altLang="en-US" dirty="0">
                <a:solidFill>
                  <a:schemeClr val="tx1"/>
                </a:solidFill>
                <a:latin typeface="Candara" panose="020E0502030303020204" pitchFamily="34" charset="0"/>
              </a:rPr>
              <a:t>특징을 추출해내는 </a:t>
            </a:r>
            <a:r>
              <a:rPr lang="ko-KR" altLang="en-US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신경망 모델</a:t>
            </a:r>
            <a:endParaRPr lang="en-US" altLang="ko-KR" sz="1800" i="0" u="none" strike="noStrike" dirty="0"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1800" i="0" u="none" strike="noStrike" dirty="0"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ko-KR" altLang="en-US" sz="1800" i="0" u="none" strike="noStrike" dirty="0" err="1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합성곱</a:t>
            </a:r>
            <a:r>
              <a:rPr lang="ko-KR" altLang="en-US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계층을 통과할 때마다</a:t>
            </a:r>
            <a:r>
              <a:rPr lang="en-US" altLang="ko-KR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lang="ko-KR" altLang="en-US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각 노드는 간선으로 연결된 다른 노드에게  자신의 정보를 전파</a:t>
            </a:r>
            <a:endParaRPr lang="en-US" altLang="ko-KR" sz="1800" i="0" u="none" strike="noStrike" dirty="0"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180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i="0" u="none" strike="noStrike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ko-KR" altLang="en-US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노드의 피처를 담고 있는 </a:t>
            </a:r>
            <a:r>
              <a:rPr lang="en-US" altLang="ko-KR" sz="1800" b="1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Feature Matrix</a:t>
            </a:r>
            <a:r>
              <a:rPr lang="ko-KR" altLang="en-US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가 업데이트되면서 학습이 진행</a:t>
            </a:r>
            <a:endParaRPr lang="en-US" altLang="ko-KR" sz="1800" i="0" u="none" strike="noStrike" dirty="0"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endParaRPr lang="ko-KR" altLang="en-US" sz="180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i="0" u="none" strike="noStrike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ko-KR" altLang="en-US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본 과제에서는 </a:t>
            </a:r>
            <a:r>
              <a:rPr lang="en-US" altLang="ko-KR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GCN</a:t>
            </a:r>
            <a:r>
              <a:rPr lang="ko-KR" altLang="en-US" sz="1800" i="0" u="none" strike="noStrike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의 입력으로 다양한 종류의 노드와 간선을 가질 수 있는  이기종 그래프를 활용</a:t>
            </a:r>
            <a:endParaRPr lang="ko-KR" altLang="en-US" sz="180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8364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19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배경 지식 </a:t>
            </a:r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 </a:t>
            </a:r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선정 및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DDAC1-A3AA-A02C-45BC-9CEF8AB95692}"/>
              </a:ext>
            </a:extLst>
          </p:cNvPr>
          <p:cNvSpPr txBox="1"/>
          <p:nvPr/>
        </p:nvSpPr>
        <p:spPr>
          <a:xfrm>
            <a:off x="9530080" y="6228083"/>
            <a:ext cx="2661920" cy="62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BA1437-E689-3530-0423-6BA3BFC664B9}"/>
              </a:ext>
            </a:extLst>
          </p:cNvPr>
          <p:cNvGrpSpPr/>
          <p:nvPr/>
        </p:nvGrpSpPr>
        <p:grpSpPr>
          <a:xfrm>
            <a:off x="5261935" y="1344302"/>
            <a:ext cx="6876331" cy="5005103"/>
            <a:chOff x="5261935" y="1344302"/>
            <a:chExt cx="6876331" cy="500510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9D42691-F125-2E23-1D56-13A9BC20C7A0}"/>
                </a:ext>
              </a:extLst>
            </p:cNvPr>
            <p:cNvSpPr/>
            <p:nvPr/>
          </p:nvSpPr>
          <p:spPr>
            <a:xfrm>
              <a:off x="8439508" y="3527358"/>
              <a:ext cx="2469776" cy="2443219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252224-3ED0-E0D4-892B-7F92DE93AF9A}"/>
                </a:ext>
              </a:extLst>
            </p:cNvPr>
            <p:cNvSpPr/>
            <p:nvPr/>
          </p:nvSpPr>
          <p:spPr>
            <a:xfrm>
              <a:off x="6418631" y="3598714"/>
              <a:ext cx="2469776" cy="2449294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696E3B7-2B34-8827-54A2-E271DA22B29B}"/>
                </a:ext>
              </a:extLst>
            </p:cNvPr>
            <p:cNvSpPr/>
            <p:nvPr/>
          </p:nvSpPr>
          <p:spPr>
            <a:xfrm>
              <a:off x="7429068" y="2128130"/>
              <a:ext cx="2469777" cy="2449294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BD6B73-5804-6348-F2F6-222E7AE452D0}"/>
                </a:ext>
              </a:extLst>
            </p:cNvPr>
            <p:cNvSpPr txBox="1"/>
            <p:nvPr/>
          </p:nvSpPr>
          <p:spPr>
            <a:xfrm>
              <a:off x="7026712" y="4586448"/>
              <a:ext cx="125361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/>
                <a:t>DISEASE</a:t>
              </a:r>
              <a:endParaRPr lang="ko-KR" altLang="en-US" sz="25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2015FB-B7D6-017E-7714-7E3324F95B45}"/>
                </a:ext>
              </a:extLst>
            </p:cNvPr>
            <p:cNvSpPr txBox="1"/>
            <p:nvPr/>
          </p:nvSpPr>
          <p:spPr>
            <a:xfrm>
              <a:off x="8184260" y="3114085"/>
              <a:ext cx="90762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bg1"/>
                  </a:solidFill>
                </a:rPr>
                <a:t>GENE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EA3E9C-F3FA-7EF3-E871-DE12675E8BC7}"/>
                </a:ext>
              </a:extLst>
            </p:cNvPr>
            <p:cNvSpPr txBox="1"/>
            <p:nvPr/>
          </p:nvSpPr>
          <p:spPr>
            <a:xfrm>
              <a:off x="9337306" y="4513643"/>
              <a:ext cx="76508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/>
                <a:t>GDA</a:t>
              </a:r>
              <a:endParaRPr lang="ko-KR" altLang="en-US" sz="25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9386F7-8BB2-B868-2ACA-E1207CB42A38}"/>
                </a:ext>
              </a:extLst>
            </p:cNvPr>
            <p:cNvSpPr txBox="1"/>
            <p:nvPr/>
          </p:nvSpPr>
          <p:spPr>
            <a:xfrm>
              <a:off x="5261935" y="4748967"/>
              <a:ext cx="160559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diseaseId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diseaseName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diseaseType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diseaseClass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diseaseSemanticType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NofGenes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NofPmids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3FCC9-FCDD-739F-5EF5-A6E738E50CC3}"/>
                </a:ext>
              </a:extLst>
            </p:cNvPr>
            <p:cNvSpPr txBox="1"/>
            <p:nvPr/>
          </p:nvSpPr>
          <p:spPr>
            <a:xfrm>
              <a:off x="10909282" y="4164191"/>
              <a:ext cx="12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gda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gene</a:t>
              </a: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geneSymbol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disease</a:t>
              </a: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diseaseName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F33B4A-40A2-16E0-984B-DBA529BCCE74}"/>
                </a:ext>
              </a:extLst>
            </p:cNvPr>
            <p:cNvSpPr txBox="1"/>
            <p:nvPr/>
          </p:nvSpPr>
          <p:spPr>
            <a:xfrm>
              <a:off x="9915235" y="1344302"/>
              <a:ext cx="14429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geneId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geneSymbol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DSI</a:t>
              </a: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DPI</a:t>
              </a: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PLI</a:t>
              </a: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protein_class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protein_class_name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NofDiseases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</a:t>
              </a:r>
              <a:r>
                <a:rPr lang="en-US" altLang="ko-KR" sz="14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NofPmids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607829D-342E-423D-F6BB-88C376DAD70C}"/>
              </a:ext>
            </a:extLst>
          </p:cNvPr>
          <p:cNvSpPr txBox="1"/>
          <p:nvPr/>
        </p:nvSpPr>
        <p:spPr>
          <a:xfrm>
            <a:off x="699665" y="1504954"/>
            <a:ext cx="66776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0" u="none" strike="noStrike" dirty="0" err="1">
                <a:effectLst/>
                <a:latin typeface="Candara" panose="020E0502030303020204" pitchFamily="34" charset="0"/>
              </a:rPr>
              <a:t>DisGeNET</a:t>
            </a:r>
            <a:r>
              <a:rPr lang="ko-KR" altLang="en-US" sz="2000" i="0" u="none" strike="noStrike" dirty="0">
                <a:effectLst/>
                <a:latin typeface="Candara" panose="020E0502030303020204" pitchFamily="34" charset="0"/>
              </a:rPr>
              <a:t>에서 제공하는 질병</a:t>
            </a:r>
            <a:r>
              <a:rPr lang="en-US" altLang="ko-KR" sz="2000" i="0" u="none" strike="noStrike" dirty="0">
                <a:effectLst/>
                <a:latin typeface="Candara" panose="020E0502030303020204" pitchFamily="34" charset="0"/>
              </a:rPr>
              <a:t>, </a:t>
            </a:r>
            <a:r>
              <a:rPr lang="ko-KR" altLang="en-US" sz="2000" i="0" u="none" strike="noStrike" dirty="0">
                <a:effectLst/>
                <a:latin typeface="Candara" panose="020E0502030303020204" pitchFamily="34" charset="0"/>
              </a:rPr>
              <a:t>유전자</a:t>
            </a:r>
            <a:r>
              <a:rPr lang="en-US" altLang="ko-KR" sz="2000" i="0" u="none" strike="noStrike" dirty="0">
                <a:effectLst/>
                <a:latin typeface="Candara" panose="020E0502030303020204" pitchFamily="34" charset="0"/>
              </a:rPr>
              <a:t>, </a:t>
            </a:r>
            <a:r>
              <a:rPr lang="ko-KR" altLang="en-US" sz="2000" i="0" u="none" strike="noStrike" dirty="0">
                <a:effectLst/>
                <a:latin typeface="Candara" panose="020E0502030303020204" pitchFamily="34" charset="0"/>
              </a:rPr>
              <a:t>질병과 유전자의 관계 데이터를 활용</a:t>
            </a:r>
            <a:endParaRPr lang="en-US" altLang="ko-KR" sz="2000" i="0" u="none" strike="noStrike" dirty="0">
              <a:effectLst/>
              <a:latin typeface="Candara" panose="020E0502030303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andara" panose="020E0502030303020204" pitchFamily="34" charset="0"/>
              </a:rPr>
              <a:t>질병과 유전자 데이터의 경우 데이터 </a:t>
            </a:r>
            <a:r>
              <a:rPr lang="ko-KR" altLang="en-US" sz="2000" dirty="0" err="1">
                <a:latin typeface="Candara" panose="020E0502030303020204" pitchFamily="34" charset="0"/>
              </a:rPr>
              <a:t>전처리</a:t>
            </a:r>
            <a:r>
              <a:rPr lang="ko-KR" altLang="en-US" sz="2000" dirty="0">
                <a:latin typeface="Candara" panose="020E0502030303020204" pitchFamily="34" charset="0"/>
              </a:rPr>
              <a:t> 과정을     통해 </a:t>
            </a:r>
            <a:r>
              <a:rPr lang="en-US" altLang="ko-KR" sz="2000" dirty="0">
                <a:latin typeface="Candara" panose="020E0502030303020204" pitchFamily="34" charset="0"/>
              </a:rPr>
              <a:t>32</a:t>
            </a:r>
            <a:r>
              <a:rPr lang="ko-KR" altLang="en-US" sz="2000" dirty="0">
                <a:latin typeface="Candara" panose="020E0502030303020204" pitchFamily="34" charset="0"/>
              </a:rPr>
              <a:t>차원으로 가공해 표현력을 높임 </a:t>
            </a:r>
            <a:endParaRPr lang="en-US" altLang="ko-KR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25997ADE-288B-5811-11D0-8C9419D9E2E8}"/>
              </a:ext>
            </a:extLst>
          </p:cNvPr>
          <p:cNvSpPr txBox="1"/>
          <p:nvPr/>
        </p:nvSpPr>
        <p:spPr>
          <a:xfrm>
            <a:off x="9530080" y="6228083"/>
            <a:ext cx="2661920" cy="62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베이스 모델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440909" y="1256896"/>
            <a:ext cx="3540315" cy="498946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4015868" y="39697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7998725" y="39815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440908" y="1256893"/>
            <a:ext cx="3540315" cy="8592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518821" y="1514719"/>
            <a:ext cx="330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베이스 모델 구축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770111" y="2459045"/>
            <a:ext cx="291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 err="1"/>
              <a:t>SAGEConv</a:t>
            </a:r>
            <a:r>
              <a:rPr lang="ko-KR" altLang="en-US" sz="1400" dirty="0"/>
              <a:t>층과 </a:t>
            </a:r>
            <a:r>
              <a:rPr lang="en-US" altLang="ko-KR" sz="1400" dirty="0"/>
              <a:t>Classifier</a:t>
            </a:r>
            <a:r>
              <a:rPr lang="ko-KR" altLang="en-US" sz="1400" dirty="0"/>
              <a:t>로 </a:t>
            </a:r>
            <a:endParaRPr lang="en-US" altLang="ko-KR" sz="1400" dirty="0"/>
          </a:p>
          <a:p>
            <a:pPr algn="ctr"/>
            <a:r>
              <a:rPr lang="ko-KR" altLang="en-US" sz="1400" dirty="0"/>
              <a:t>구성된 모델 생성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18437B4-DAA8-B6F6-BD0A-14E9C835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1" y="3479841"/>
            <a:ext cx="3449848" cy="24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B99B0-4FFE-5B99-FE44-7CED7BCB97C9}"/>
              </a:ext>
            </a:extLst>
          </p:cNvPr>
          <p:cNvSpPr/>
          <p:nvPr/>
        </p:nvSpPr>
        <p:spPr>
          <a:xfrm>
            <a:off x="4405718" y="1256896"/>
            <a:ext cx="3540315" cy="498946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EEF3FE-658E-6FD2-C657-577806FBA01E}"/>
              </a:ext>
            </a:extLst>
          </p:cNvPr>
          <p:cNvSpPr/>
          <p:nvPr/>
        </p:nvSpPr>
        <p:spPr>
          <a:xfrm>
            <a:off x="4405717" y="1256893"/>
            <a:ext cx="3540315" cy="8592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CB9E6-94EB-9D57-6877-87784ABD55C0}"/>
              </a:ext>
            </a:extLst>
          </p:cNvPr>
          <p:cNvSpPr txBox="1"/>
          <p:nvPr/>
        </p:nvSpPr>
        <p:spPr>
          <a:xfrm>
            <a:off x="4483630" y="1514719"/>
            <a:ext cx="330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성능 평가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9FC0F7C-EEB4-5FBC-A90C-68042B0A26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9367" y="2222718"/>
            <a:ext cx="3426665" cy="112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411BBF10-75B2-C0D2-E520-77442A477F15}"/>
              </a:ext>
            </a:extLst>
          </p:cNvPr>
          <p:cNvGrpSpPr/>
          <p:nvPr/>
        </p:nvGrpSpPr>
        <p:grpSpPr>
          <a:xfrm>
            <a:off x="4773448" y="3536902"/>
            <a:ext cx="2918502" cy="2215991"/>
            <a:chOff x="4738241" y="2516453"/>
            <a:chExt cx="2918502" cy="22159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E24373-A8F7-42F3-7EBD-AD88A087BC34}"/>
                </a:ext>
              </a:extLst>
            </p:cNvPr>
            <p:cNvSpPr txBox="1"/>
            <p:nvPr/>
          </p:nvSpPr>
          <p:spPr>
            <a:xfrm>
              <a:off x="4738241" y="2516453"/>
              <a:ext cx="291850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비정상적으로 높은 정확도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en-US" altLang="ko-KR" sz="2000" b="1" dirty="0"/>
                <a:t>GDA </a:t>
              </a:r>
              <a:r>
                <a:rPr lang="ko-KR" altLang="en-US" sz="2000" b="1" dirty="0"/>
                <a:t>데이터의 부족으로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/>
                <a:t>과적합이 발생했다 판단 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C60F506-2030-6816-B535-452CC8EF82DC}"/>
                </a:ext>
              </a:extLst>
            </p:cNvPr>
            <p:cNvCxnSpPr/>
            <p:nvPr/>
          </p:nvCxnSpPr>
          <p:spPr>
            <a:xfrm>
              <a:off x="6137835" y="3259853"/>
              <a:ext cx="0" cy="25429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A305D8-639E-7984-51C4-B067366A2AAE}"/>
              </a:ext>
            </a:extLst>
          </p:cNvPr>
          <p:cNvSpPr/>
          <p:nvPr/>
        </p:nvSpPr>
        <p:spPr>
          <a:xfrm>
            <a:off x="8388576" y="1256896"/>
            <a:ext cx="3540315" cy="498946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0600D96-ED2C-2F2A-7E19-449D69265EB7}"/>
              </a:ext>
            </a:extLst>
          </p:cNvPr>
          <p:cNvSpPr/>
          <p:nvPr/>
        </p:nvSpPr>
        <p:spPr>
          <a:xfrm>
            <a:off x="8388575" y="1256893"/>
            <a:ext cx="3540315" cy="859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D6024F-91EA-70BA-FF1A-359A1DE4A4C6}"/>
              </a:ext>
            </a:extLst>
          </p:cNvPr>
          <p:cNvSpPr txBox="1"/>
          <p:nvPr/>
        </p:nvSpPr>
        <p:spPr>
          <a:xfrm>
            <a:off x="8466488" y="1514719"/>
            <a:ext cx="330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이후 계획 수립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D247A6-3900-40E8-7A68-75D2D2BEC49C}"/>
              </a:ext>
            </a:extLst>
          </p:cNvPr>
          <p:cNvSpPr txBox="1"/>
          <p:nvPr/>
        </p:nvSpPr>
        <p:spPr>
          <a:xfrm>
            <a:off x="8574001" y="3202632"/>
            <a:ext cx="3090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모델의 안정성을       높이기 위한                추가 데이터 수집</a:t>
            </a:r>
            <a:endParaRPr lang="en-US" altLang="ko-KR" sz="2000" dirty="0"/>
          </a:p>
          <a:p>
            <a:pPr marL="457200" indent="-457200" algn="ctr">
              <a:buFont typeface="+mj-lt"/>
              <a:buAutoNum type="arabicPeriod"/>
            </a:pPr>
            <a:endParaRPr lang="en-US" altLang="ko-KR" sz="2000" dirty="0"/>
          </a:p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모델 고도화를 위한 </a:t>
            </a:r>
            <a:r>
              <a:rPr lang="ko-KR" altLang="en-US" sz="2000" dirty="0" err="1"/>
              <a:t>하이퍼파라미터</a:t>
            </a:r>
            <a:r>
              <a:rPr lang="ko-KR" altLang="en-US" sz="2000" dirty="0"/>
              <a:t> 조정</a:t>
            </a:r>
          </a:p>
        </p:txBody>
      </p:sp>
    </p:spTree>
    <p:extLst>
      <p:ext uri="{BB962C8B-B14F-4D97-AF65-F5344CB8AC3E}">
        <p14:creationId xmlns:p14="http://schemas.microsoft.com/office/powerpoint/2010/main" val="8479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1D70604A-714D-7A92-1BEC-165414281144}"/>
              </a:ext>
            </a:extLst>
          </p:cNvPr>
          <p:cNvSpPr txBox="1"/>
          <p:nvPr/>
        </p:nvSpPr>
        <p:spPr>
          <a:xfrm>
            <a:off x="9530080" y="6228083"/>
            <a:ext cx="2661920" cy="62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 고도화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D8EE50-BD3B-CA2E-F055-BD461AAE56C1}"/>
              </a:ext>
            </a:extLst>
          </p:cNvPr>
          <p:cNvSpPr/>
          <p:nvPr/>
        </p:nvSpPr>
        <p:spPr>
          <a:xfrm>
            <a:off x="798448" y="1352122"/>
            <a:ext cx="4899793" cy="498946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F8BE7F-3715-761C-C5A6-B09CE99F674C}"/>
              </a:ext>
            </a:extLst>
          </p:cNvPr>
          <p:cNvSpPr/>
          <p:nvPr/>
        </p:nvSpPr>
        <p:spPr>
          <a:xfrm>
            <a:off x="798448" y="1352122"/>
            <a:ext cx="4899793" cy="859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A55961-798A-738A-3C64-48AA8CD66CD2}"/>
              </a:ext>
            </a:extLst>
          </p:cNvPr>
          <p:cNvSpPr txBox="1"/>
          <p:nvPr/>
        </p:nvSpPr>
        <p:spPr>
          <a:xfrm>
            <a:off x="876361" y="1609948"/>
            <a:ext cx="457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데이터 추가 수집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2CF69F22-5CD2-5D9A-8675-234689BE9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85" y="4409428"/>
            <a:ext cx="2970185" cy="95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31D2EC5-FBC0-3CE4-40C8-29DC9190AF91}"/>
              </a:ext>
            </a:extLst>
          </p:cNvPr>
          <p:cNvCxnSpPr/>
          <p:nvPr/>
        </p:nvCxnSpPr>
        <p:spPr>
          <a:xfrm>
            <a:off x="1798136" y="5658744"/>
            <a:ext cx="271707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1A485F-76EE-B4B1-ED53-A5BDC49EDF6B}"/>
              </a:ext>
            </a:extLst>
          </p:cNvPr>
          <p:cNvSpPr txBox="1"/>
          <p:nvPr/>
        </p:nvSpPr>
        <p:spPr>
          <a:xfrm>
            <a:off x="1617716" y="2949740"/>
            <a:ext cx="314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DisGeNET</a:t>
            </a:r>
            <a:r>
              <a:rPr lang="ko-KR" altLang="en-US" dirty="0"/>
              <a:t>에서 제공하는 </a:t>
            </a:r>
            <a:r>
              <a:rPr lang="en-US" altLang="ko-KR" dirty="0"/>
              <a:t>API</a:t>
            </a:r>
            <a:r>
              <a:rPr lang="ko-KR" altLang="en-US" dirty="0"/>
              <a:t>로 </a:t>
            </a:r>
            <a:r>
              <a:rPr lang="en-US" altLang="ko-KR" dirty="0"/>
              <a:t>GDA</a:t>
            </a:r>
            <a:r>
              <a:rPr lang="ko-KR" altLang="en-US" dirty="0"/>
              <a:t>데이터를 추가 수집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8AA6B2-1D0D-932F-96A6-E7015C0E5942}"/>
              </a:ext>
            </a:extLst>
          </p:cNvPr>
          <p:cNvSpPr txBox="1"/>
          <p:nvPr/>
        </p:nvSpPr>
        <p:spPr>
          <a:xfrm>
            <a:off x="4640365" y="5470548"/>
            <a:ext cx="10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74775</a:t>
            </a:r>
            <a:r>
              <a:rPr lang="ko-KR" altLang="en-US" dirty="0"/>
              <a:t>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5363F-6B0F-B551-887C-E495CB4396A1}"/>
              </a:ext>
            </a:extLst>
          </p:cNvPr>
          <p:cNvSpPr txBox="1"/>
          <p:nvPr/>
        </p:nvSpPr>
        <p:spPr>
          <a:xfrm>
            <a:off x="917072" y="5448705"/>
            <a:ext cx="87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5160</a:t>
            </a:r>
            <a:r>
              <a:rPr lang="ko-KR" altLang="en-US" dirty="0"/>
              <a:t>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2AAB3-B82F-9660-42D8-3F1C518FD02C}"/>
              </a:ext>
            </a:extLst>
          </p:cNvPr>
          <p:cNvSpPr/>
          <p:nvPr/>
        </p:nvSpPr>
        <p:spPr>
          <a:xfrm>
            <a:off x="6610588" y="1356269"/>
            <a:ext cx="4899793" cy="498946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1B0499-879E-F5A5-47A7-05D8F19E3E70}"/>
              </a:ext>
            </a:extLst>
          </p:cNvPr>
          <p:cNvSpPr/>
          <p:nvPr/>
        </p:nvSpPr>
        <p:spPr>
          <a:xfrm>
            <a:off x="6610588" y="1356269"/>
            <a:ext cx="4899793" cy="859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FEF990-75F9-BCEE-DB25-AF6AC8DB0517}"/>
              </a:ext>
            </a:extLst>
          </p:cNvPr>
          <p:cNvSpPr txBox="1"/>
          <p:nvPr/>
        </p:nvSpPr>
        <p:spPr>
          <a:xfrm>
            <a:off x="6688501" y="1614095"/>
            <a:ext cx="457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</a:rPr>
              <a:t>하이퍼파라미터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 튜닝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2B21B-F507-AF1D-BB2D-F927BD8AF714}"/>
              </a:ext>
            </a:extLst>
          </p:cNvPr>
          <p:cNvSpPr txBox="1"/>
          <p:nvPr/>
        </p:nvSpPr>
        <p:spPr>
          <a:xfrm>
            <a:off x="6829063" y="2802435"/>
            <a:ext cx="4564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disjoint_train_ratio</a:t>
            </a:r>
            <a:r>
              <a:rPr lang="en-US" altLang="ko-KR" dirty="0"/>
              <a:t>, </a:t>
            </a:r>
            <a:r>
              <a:rPr lang="en-US" altLang="ko-KR" dirty="0" err="1"/>
              <a:t>neg_sample_ratio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모델 계층 변경 등을 통해 모델에 적합한 </a:t>
            </a:r>
            <a:endParaRPr lang="en-US" altLang="ko-KR" dirty="0"/>
          </a:p>
          <a:p>
            <a:pPr algn="ctr"/>
            <a:r>
              <a:rPr lang="ko-KR" altLang="en-US" dirty="0" err="1"/>
              <a:t>하이퍼파라미터를</a:t>
            </a:r>
            <a:r>
              <a:rPr lang="ko-KR" altLang="en-US" dirty="0"/>
              <a:t> 시험적으로 탐색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0D316ED-904B-8276-48C9-517121F97B13}"/>
              </a:ext>
            </a:extLst>
          </p:cNvPr>
          <p:cNvGrpSpPr/>
          <p:nvPr/>
        </p:nvGrpSpPr>
        <p:grpSpPr>
          <a:xfrm>
            <a:off x="6778239" y="4246326"/>
            <a:ext cx="4564489" cy="1811603"/>
            <a:chOff x="0" y="0"/>
            <a:chExt cx="4959927" cy="1981200"/>
          </a:xfrm>
        </p:grpSpPr>
        <p:pic>
          <p:nvPicPr>
            <p:cNvPr id="43" name="그림 42" descr="라인, 그래프, 도표, 텍스트이(가) 표시된 사진&#10;&#10;자동 생성된 설명">
              <a:extLst>
                <a:ext uri="{FF2B5EF4-FFF2-40B4-BE49-F238E27FC236}">
                  <a16:creationId xmlns:a16="http://schemas.microsoft.com/office/drawing/2014/main" id="{05FB6005-E7D9-2BBC-F4C1-ED28763B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327" y="48491"/>
              <a:ext cx="2514600" cy="1911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그림 43" descr="라인, 그래프, 도표, 번호이(가) 표시된 사진&#10;&#10;자동 생성된 설명">
              <a:extLst>
                <a:ext uri="{FF2B5EF4-FFF2-40B4-BE49-F238E27FC236}">
                  <a16:creationId xmlns:a16="http://schemas.microsoft.com/office/drawing/2014/main" id="{7AFBFD79-9C0C-9D57-716A-E232C2039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86660" cy="1981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916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1D70604A-714D-7A92-1BEC-165414281144}"/>
              </a:ext>
            </a:extLst>
          </p:cNvPr>
          <p:cNvSpPr txBox="1"/>
          <p:nvPr/>
        </p:nvSpPr>
        <p:spPr>
          <a:xfrm>
            <a:off x="9530080" y="6228083"/>
            <a:ext cx="2661920" cy="6299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 고도화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A058C49-32DB-6E0A-B484-CBEA94D8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24" y="1486523"/>
            <a:ext cx="9811152" cy="44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3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1000</Words>
  <Application>Microsoft Office PowerPoint</Application>
  <PresentationFormat>와이드스크린</PresentationFormat>
  <Paragraphs>172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Noto Sans Symbols</vt:lpstr>
      <vt:lpstr>마루 부리 Beta</vt:lpstr>
      <vt:lpstr>Malgun Gothic</vt:lpstr>
      <vt:lpstr>Malgun Gothic</vt:lpstr>
      <vt:lpstr>Arial</vt:lpstr>
      <vt:lpstr>Candara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이경 김</cp:lastModifiedBy>
  <cp:revision>35</cp:revision>
  <dcterms:created xsi:type="dcterms:W3CDTF">2020-11-18T01:48:02Z</dcterms:created>
  <dcterms:modified xsi:type="dcterms:W3CDTF">2024-10-09T08:46:12Z</dcterms:modified>
</cp:coreProperties>
</file>