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258" r:id="rId3"/>
    <p:sldId id="260" r:id="rId4"/>
    <p:sldId id="263" r:id="rId5"/>
    <p:sldId id="265" r:id="rId6"/>
    <p:sldId id="275" r:id="rId7"/>
    <p:sldId id="266" r:id="rId8"/>
    <p:sldId id="268" r:id="rId9"/>
    <p:sldId id="270" r:id="rId10"/>
    <p:sldId id="271" r:id="rId11"/>
    <p:sldId id="272" r:id="rId12"/>
    <p:sldId id="276" r:id="rId13"/>
    <p:sldId id="273" r:id="rId14"/>
    <p:sldId id="274" r:id="rId15"/>
    <p:sldId id="277" r:id="rId16"/>
    <p:sldId id="278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09C76B-6D14-4A85-A887-13CD36387C12}">
  <a:tblStyle styleId="{6709C76B-6D14-4A85-A887-13CD36387C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87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04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8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5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24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10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98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0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96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16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64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59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0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542238" y="1346603"/>
            <a:ext cx="6430990" cy="1299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부산대학교 정보컴퓨터공학부 </a:t>
            </a:r>
            <a:r>
              <a:rPr lang="en-US" altLang="ko-KR" sz="1800" dirty="0">
                <a:solidFill>
                  <a:schemeClr val="accent1"/>
                </a:solidFill>
                <a:latin typeface="+mj-ea"/>
                <a:ea typeface="+mj-ea"/>
              </a:rPr>
              <a:t>2024 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전기 졸업과제</a:t>
            </a:r>
            <a:br>
              <a:rPr lang="en" sz="2000" dirty="0">
                <a:solidFill>
                  <a:schemeClr val="accent1"/>
                </a:solidFill>
                <a:latin typeface="+mj-ea"/>
                <a:ea typeface="+mj-ea"/>
              </a:rPr>
            </a:br>
            <a:r>
              <a:rPr lang="ko-KR" altLang="en-US" sz="2800" b="1" dirty="0">
                <a:latin typeface="+mj-ea"/>
                <a:ea typeface="+mj-ea"/>
              </a:rPr>
              <a:t>텍스트 기반 실종자 탐색 시스템 개발</a:t>
            </a:r>
            <a:endParaRPr sz="3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D1BEE-19F0-30CF-3976-7150E1441A8A}"/>
              </a:ext>
            </a:extLst>
          </p:cNvPr>
          <p:cNvSpPr txBox="1"/>
          <p:nvPr/>
        </p:nvSpPr>
        <p:spPr>
          <a:xfrm>
            <a:off x="5733005" y="3568391"/>
            <a:ext cx="226536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err="1">
                <a:latin typeface="+mj-ea"/>
                <a:ea typeface="+mj-ea"/>
              </a:rPr>
              <a:t>원티드</a:t>
            </a:r>
            <a:endParaRPr lang="en-US" altLang="ko-KR" sz="1600" dirty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김정민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이영민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이창욱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4765741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과제 내용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전이 학습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Google Shape;355;p48">
            <a:extLst>
              <a:ext uri="{FF2B5EF4-FFF2-40B4-BE49-F238E27FC236}">
                <a16:creationId xmlns:a16="http://schemas.microsoft.com/office/drawing/2014/main" id="{D167A577-3BC3-078F-0F26-0C302BA42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2374" y="1379168"/>
            <a:ext cx="4496728" cy="311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altLang="ko-KR" sz="1600" b="1" dirty="0">
                <a:latin typeface="+mn-ea"/>
                <a:ea typeface="+mn-ea"/>
              </a:rPr>
              <a:t>3. </a:t>
            </a:r>
            <a:r>
              <a:rPr lang="ko-KR" altLang="en-US" sz="1600" b="1" dirty="0">
                <a:latin typeface="+mn-ea"/>
                <a:ea typeface="+mn-ea"/>
              </a:rPr>
              <a:t>데이터 증폭</a:t>
            </a:r>
            <a:endParaRPr lang="en-US" altLang="ko-KR" sz="16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ea typeface="+mn-ea"/>
              </a:rPr>
              <a:t>brightness </a:t>
            </a:r>
            <a:r>
              <a:rPr lang="ko-KR" altLang="en-US" sz="1600" dirty="0">
                <a:latin typeface="+mn-ea"/>
                <a:ea typeface="+mn-ea"/>
              </a:rPr>
              <a:t>변환을 통해 여러가지 색을 학습한 것과 같은 효과를 냄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CDBD-F4DE-1786-87D0-7D496DBF59C5}"/>
              </a:ext>
            </a:extLst>
          </p:cNvPr>
          <p:cNvSpPr txBox="1"/>
          <p:nvPr/>
        </p:nvSpPr>
        <p:spPr>
          <a:xfrm>
            <a:off x="402374" y="12252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DA961-21E7-D124-492E-D86F39B0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20" y="1379168"/>
            <a:ext cx="3263592" cy="31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4765741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과제 내용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전이 학습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Google Shape;355;p48">
            <a:extLst>
              <a:ext uri="{FF2B5EF4-FFF2-40B4-BE49-F238E27FC236}">
                <a16:creationId xmlns:a16="http://schemas.microsoft.com/office/drawing/2014/main" id="{D167A577-3BC3-078F-0F26-0C302BA42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2374" y="1379168"/>
            <a:ext cx="3545158" cy="311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전이 학습 수행</a:t>
            </a:r>
            <a:endParaRPr lang="en-US" altLang="ko-KR" sz="16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ea typeface="+mn-ea"/>
              </a:rPr>
              <a:t>Epoch</a:t>
            </a:r>
            <a:r>
              <a:rPr lang="ko-KR" altLang="en-US" sz="1600" dirty="0">
                <a:latin typeface="+mn-ea"/>
                <a:ea typeface="+mn-ea"/>
              </a:rPr>
              <a:t>를 적절히 조절하여  </a:t>
            </a:r>
            <a:r>
              <a:rPr lang="ko-KR" altLang="en-US" sz="1600" dirty="0" err="1">
                <a:latin typeface="+mn-ea"/>
                <a:ea typeface="+mn-ea"/>
              </a:rPr>
              <a:t>과적합되지</a:t>
            </a:r>
            <a:r>
              <a:rPr lang="ko-KR" altLang="en-US" sz="1600" dirty="0">
                <a:latin typeface="+mn-ea"/>
                <a:ea typeface="+mn-ea"/>
              </a:rPr>
              <a:t> 않게 학습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CDBD-F4DE-1786-87D0-7D496DBF59C5}"/>
              </a:ext>
            </a:extLst>
          </p:cNvPr>
          <p:cNvSpPr txBox="1"/>
          <p:nvPr/>
        </p:nvSpPr>
        <p:spPr>
          <a:xfrm>
            <a:off x="402374" y="12252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25EEF-1C2A-BF23-298C-D47EF1E1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26" y="1805479"/>
            <a:ext cx="5668810" cy="21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0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5956327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과제 내용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최종 모델 성능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CDBD-F4DE-1786-87D0-7D496DBF59C5}"/>
              </a:ext>
            </a:extLst>
          </p:cNvPr>
          <p:cNvSpPr txBox="1"/>
          <p:nvPr/>
        </p:nvSpPr>
        <p:spPr>
          <a:xfrm>
            <a:off x="402374" y="12252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C45BC4-4BF4-995F-6754-3171F9A12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67748"/>
              </p:ext>
            </p:extLst>
          </p:nvPr>
        </p:nvGraphicFramePr>
        <p:xfrm>
          <a:off x="2256104" y="1705666"/>
          <a:ext cx="4631791" cy="24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000">
                <a:tc>
                  <a:txBody>
                    <a:bodyPr/>
                    <a:lstStyle/>
                    <a:p>
                      <a:pPr marL="0" marR="0" lvl="0" indent="0" algn="l" defTabSz="213832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0.738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pPr marL="0" marR="0" lvl="0" indent="0" algn="l" defTabSz="213832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0.571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pPr marL="0" marR="0" lvl="0" indent="0" algn="l" defTabSz="213832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mAP50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0.615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pPr marL="0" marR="0" lvl="0" indent="0" algn="l" defTabSz="213832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mAP50 - 95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0.316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5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구현 화면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106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5130014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구현 화면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메인 화면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CDBD-F4DE-1786-87D0-7D496DBF59C5}"/>
              </a:ext>
            </a:extLst>
          </p:cNvPr>
          <p:cNvSpPr txBox="1"/>
          <p:nvPr/>
        </p:nvSpPr>
        <p:spPr>
          <a:xfrm>
            <a:off x="439544" y="1715933"/>
            <a:ext cx="347825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최근 실종 문자 내역 출력 </a:t>
            </a:r>
            <a:r>
              <a:rPr lang="en-US" altLang="ko-KR" dirty="0">
                <a:latin typeface="+mn-ea"/>
                <a:ea typeface="+mn-ea"/>
              </a:rPr>
              <a:t>UI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실종자 인상착의 쿼리 입력 </a:t>
            </a:r>
            <a:r>
              <a:rPr lang="en-US" altLang="ko-KR" dirty="0">
                <a:latin typeface="+mn-ea"/>
                <a:ea typeface="+mn-ea"/>
              </a:rPr>
              <a:t>UI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3. Frame Interval </a:t>
            </a:r>
            <a:r>
              <a:rPr lang="ko-KR" altLang="en-US" dirty="0">
                <a:latin typeface="+mn-ea"/>
                <a:ea typeface="+mn-ea"/>
              </a:rPr>
              <a:t>설정 </a:t>
            </a:r>
            <a:r>
              <a:rPr lang="en-US" altLang="ko-KR" dirty="0">
                <a:latin typeface="+mn-ea"/>
                <a:ea typeface="+mn-ea"/>
              </a:rPr>
              <a:t>UI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B264C9-BB2B-000B-F64F-F96547F5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11" t="2808" r="28242" b="5589"/>
          <a:stretch/>
        </p:blipFill>
        <p:spPr>
          <a:xfrm>
            <a:off x="4059664" y="1155145"/>
            <a:ext cx="4518411" cy="351770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B729235-5B88-F540-EF88-35E9E22C28A4}"/>
              </a:ext>
            </a:extLst>
          </p:cNvPr>
          <p:cNvSpPr/>
          <p:nvPr/>
        </p:nvSpPr>
        <p:spPr>
          <a:xfrm>
            <a:off x="3285894" y="3152078"/>
            <a:ext cx="631901" cy="198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E67B3BA-27AA-B5C3-2236-0BDFD27E8733}"/>
              </a:ext>
            </a:extLst>
          </p:cNvPr>
          <p:cNvSpPr/>
          <p:nvPr/>
        </p:nvSpPr>
        <p:spPr>
          <a:xfrm>
            <a:off x="3285894" y="1854882"/>
            <a:ext cx="631901" cy="198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E3C9FCE-D759-85B6-335F-5B85658140BF}"/>
              </a:ext>
            </a:extLst>
          </p:cNvPr>
          <p:cNvSpPr/>
          <p:nvPr/>
        </p:nvSpPr>
        <p:spPr>
          <a:xfrm>
            <a:off x="3285894" y="4070486"/>
            <a:ext cx="631901" cy="198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1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5130014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구현 화면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결과 화면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AEA8B-E121-D2D7-8CDA-6EFF1099F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0087" y="1408317"/>
            <a:ext cx="6623825" cy="31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603358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결론 및 향후 연구 방향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04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809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423294" y="470650"/>
            <a:ext cx="5130014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결론 및 향후 연구 방향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5313-B25B-514C-66A3-70D558336D54}"/>
              </a:ext>
            </a:extLst>
          </p:cNvPr>
          <p:cNvSpPr txBox="1"/>
          <p:nvPr/>
        </p:nvSpPr>
        <p:spPr>
          <a:xfrm>
            <a:off x="661453" y="1550763"/>
            <a:ext cx="7632218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를 활용해 </a:t>
            </a:r>
            <a:r>
              <a:rPr lang="ko-KR" altLang="en-US" dirty="0">
                <a:solidFill>
                  <a:srgbClr val="FF0000"/>
                </a:solidFill>
              </a:rPr>
              <a:t>텍스트 쿼리 기반으로 </a:t>
            </a:r>
            <a:r>
              <a:rPr lang="en-US" altLang="ko-KR" dirty="0">
                <a:solidFill>
                  <a:srgbClr val="FF0000"/>
                </a:solidFill>
              </a:rPr>
              <a:t>CCTV </a:t>
            </a:r>
            <a:r>
              <a:rPr lang="ko-KR" altLang="en-US" dirty="0">
                <a:solidFill>
                  <a:srgbClr val="FF0000"/>
                </a:solidFill>
              </a:rPr>
              <a:t>영상을 분석하고 실종자를 시스템을 구축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통해 특정 인물을 찾아내는 기존의 수작업 탐색을 자동화함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시스템은 학습시킨 빨간색</a:t>
            </a:r>
            <a:r>
              <a:rPr lang="en-US" altLang="ko-KR" dirty="0"/>
              <a:t>, </a:t>
            </a:r>
            <a:r>
              <a:rPr lang="ko-KR" altLang="en-US" dirty="0"/>
              <a:t>파란색</a:t>
            </a:r>
            <a:r>
              <a:rPr lang="en-US" altLang="ko-KR" dirty="0"/>
              <a:t>, </a:t>
            </a:r>
            <a:r>
              <a:rPr lang="ko-KR" altLang="en-US" dirty="0"/>
              <a:t>흰색</a:t>
            </a:r>
            <a:r>
              <a:rPr lang="en-US" altLang="ko-KR" dirty="0"/>
              <a:t>, </a:t>
            </a:r>
            <a:r>
              <a:rPr lang="ko-KR" altLang="en-US" dirty="0"/>
              <a:t>검은색</a:t>
            </a:r>
            <a:r>
              <a:rPr lang="en-US" altLang="ko-KR" dirty="0"/>
              <a:t>, </a:t>
            </a:r>
            <a:r>
              <a:rPr lang="ko-KR" altLang="en-US" dirty="0"/>
              <a:t>노란색의 상의를 탐지할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향후 다양한 옷 종류</a:t>
            </a:r>
            <a:r>
              <a:rPr lang="en-US" altLang="ko-KR" dirty="0"/>
              <a:t>, </a:t>
            </a:r>
            <a:r>
              <a:rPr lang="ko-KR" altLang="en-US" dirty="0"/>
              <a:t>복장의 조합에 대한 추가적인 학습을 통해 시스템의 정확도 향상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43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43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307" name="Google Shape;307;p43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" name="Google Shape;308;p43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100" dirty="0">
                <a:latin typeface="+mj-ea"/>
                <a:ea typeface="+mj-ea"/>
              </a:rPr>
              <a:t>목 차</a:t>
            </a:r>
            <a:endParaRPr sz="3100" dirty="0">
              <a:latin typeface="+mj-ea"/>
              <a:ea typeface="+mj-ea"/>
            </a:endParaRPr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2"/>
          </p:nvPr>
        </p:nvSpPr>
        <p:spPr>
          <a:xfrm>
            <a:off x="1929390" y="1536062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과제 소개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2" name="Google Shape;312;p43"/>
          <p:cNvSpPr txBox="1">
            <a:spLocks noGrp="1"/>
          </p:cNvSpPr>
          <p:nvPr>
            <p:ph type="title" idx="3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01</a:t>
            </a:r>
            <a:endParaRPr>
              <a:latin typeface="+mj-ea"/>
              <a:ea typeface="+mj-ea"/>
            </a:endParaRPr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5"/>
          </p:nvPr>
        </p:nvSpPr>
        <p:spPr>
          <a:xfrm>
            <a:off x="1896709" y="3203999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구현 화면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 idx="6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03</a:t>
            </a:r>
            <a:endParaRPr>
              <a:latin typeface="+mj-ea"/>
              <a:ea typeface="+mj-ea"/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8"/>
          </p:nvPr>
        </p:nvSpPr>
        <p:spPr>
          <a:xfrm>
            <a:off x="5969570" y="1536062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과제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title" idx="9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14"/>
          </p:nvPr>
        </p:nvSpPr>
        <p:spPr>
          <a:xfrm>
            <a:off x="5969570" y="3205888"/>
            <a:ext cx="310439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결론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1" name="Google Shape;321;p43"/>
          <p:cNvSpPr txBox="1">
            <a:spLocks noGrp="1"/>
          </p:cNvSpPr>
          <p:nvPr>
            <p:ph type="title" idx="15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04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과제 소개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479334" y="1436746"/>
            <a:ext cx="5761800" cy="311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+mn-ea"/>
                <a:ea typeface="+mn-ea"/>
              </a:rPr>
              <a:t>CCTV </a:t>
            </a:r>
            <a:r>
              <a:rPr lang="ko-KR" altLang="en-US" sz="1600" dirty="0">
                <a:latin typeface="+mn-ea"/>
                <a:ea typeface="+mn-ea"/>
              </a:rPr>
              <a:t>카메라는 실종자 탐색에 중요한 도구로 활용되지만 영상 데이터의 효과적인 분석은 여전히 어려움</a:t>
            </a:r>
            <a:endParaRPr lang="en-US" altLang="ko-KR" sz="1600" dirty="0">
              <a:latin typeface="+mn-ea"/>
              <a:ea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latin typeface="+mn-ea"/>
              <a:ea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영상 데이터를 텍스트 기반으로 검색할 수 있다면   시간과 인력 비용을 크게 절감할 수 있음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ko-KR" altLang="en-US" sz="1600" dirty="0">
              <a:latin typeface="+mn-ea"/>
              <a:ea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특히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실종자를 신속하게 찾는 것은 매우 중요함</a:t>
            </a:r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479334" y="485519"/>
            <a:ext cx="4765741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과제 소개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과제 배경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479335" y="1436746"/>
            <a:ext cx="4999632" cy="311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영상 데이터를 자동 분석하고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입력 쿼리에 따라 실종자를 탐색하는 시스템을 개발</a:t>
            </a:r>
            <a:endParaRPr lang="en-US" altLang="ko-KR" sz="1600" dirty="0">
              <a:latin typeface="+mn-ea"/>
              <a:ea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개발한 시스템을 통해 실종자를 빠르게 찾고 사회적 안전을 강화하는 데 기여</a:t>
            </a:r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479335" y="470650"/>
            <a:ext cx="4765741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과제 소개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과제 목표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0B7333-CDFF-CE75-69AF-5DCCC154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93" y="1287268"/>
            <a:ext cx="3756986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5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479334" y="470650"/>
            <a:ext cx="6226265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과제 소개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시스템 설계 구조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F14C7-33FF-FCDB-299E-E82CFADF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92137" y="1452966"/>
            <a:ext cx="4972089" cy="289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C7D2E-0D37-6939-1936-3D58F20E4D5A}"/>
              </a:ext>
            </a:extLst>
          </p:cNvPr>
          <p:cNvSpPr txBox="1"/>
          <p:nvPr/>
        </p:nvSpPr>
        <p:spPr>
          <a:xfrm>
            <a:off x="479334" y="1583686"/>
            <a:ext cx="37542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+mn-ea"/>
                <a:ea typeface="+mn-ea"/>
              </a:rPr>
              <a:t>서버에 </a:t>
            </a:r>
            <a:r>
              <a:rPr lang="en-US" altLang="ko-KR" sz="1400" dirty="0">
                <a:latin typeface="+mn-ea"/>
                <a:ea typeface="+mn-ea"/>
              </a:rPr>
              <a:t>CCTV </a:t>
            </a:r>
            <a:r>
              <a:rPr lang="ko-KR" altLang="en-US" sz="1400" dirty="0">
                <a:latin typeface="+mn-ea"/>
                <a:ea typeface="+mn-ea"/>
              </a:rPr>
              <a:t>영상 업로드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+mn-ea"/>
                <a:ea typeface="+mn-ea"/>
              </a:rPr>
              <a:t>찾고자 하는 실종자의 인상착의 입력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 dirty="0">
                <a:latin typeface="+mn-ea"/>
                <a:ea typeface="+mn-ea"/>
              </a:rPr>
              <a:t>Frame Interval </a:t>
            </a:r>
            <a:r>
              <a:rPr lang="ko-KR" altLang="en-US" sz="1400" dirty="0">
                <a:latin typeface="+mn-ea"/>
                <a:ea typeface="+mn-ea"/>
              </a:rPr>
              <a:t>설정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+mn-ea"/>
                <a:ea typeface="+mn-ea"/>
              </a:rPr>
              <a:t>학습된 모델을 바탕으로 업로드 된 영상들에 대해 탐색 시작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+mn-ea"/>
                <a:ea typeface="+mn-ea"/>
              </a:rPr>
              <a:t>탐색 결과 화면 출력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27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과제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407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4765741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과제 내용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전이 학습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1DDCD5-D6BB-42AB-1C54-34A22ACFC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6631" y="1692654"/>
            <a:ext cx="4350091" cy="2520000"/>
          </a:xfrm>
          <a:prstGeom prst="rect">
            <a:avLst/>
          </a:prstGeom>
        </p:spPr>
      </p:pic>
      <p:sp>
        <p:nvSpPr>
          <p:cNvPr id="7" name="Google Shape;355;p48">
            <a:extLst>
              <a:ext uri="{FF2B5EF4-FFF2-40B4-BE49-F238E27FC236}">
                <a16:creationId xmlns:a16="http://schemas.microsoft.com/office/drawing/2014/main" id="{D167A577-3BC3-078F-0F26-0C302BA42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2374" y="1379168"/>
            <a:ext cx="3716143" cy="311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Tx/>
              <a:buAutoNum type="arabicPeriod"/>
            </a:pPr>
            <a:r>
              <a:rPr lang="ko-KR" altLang="en-US" sz="1600" b="1" dirty="0">
                <a:latin typeface="+mn-ea"/>
                <a:ea typeface="+mn-ea"/>
              </a:rPr>
              <a:t>데이터 수집 및 </a:t>
            </a:r>
            <a:r>
              <a:rPr lang="en-US" altLang="ko-KR" sz="1600" b="1" dirty="0">
                <a:latin typeface="+mn-ea"/>
                <a:ea typeface="+mn-ea"/>
              </a:rPr>
              <a:t>annotation</a:t>
            </a: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ea typeface="+mn-ea"/>
              </a:rPr>
              <a:t>CCTV </a:t>
            </a:r>
            <a:r>
              <a:rPr lang="ko-KR" altLang="en-US" sz="1600" dirty="0">
                <a:latin typeface="+mn-ea"/>
                <a:ea typeface="+mn-ea"/>
              </a:rPr>
              <a:t>화면에서 이미지를 추출해 학습 데이터로 사용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  <a:ea typeface="+mn-ea"/>
              </a:rPr>
              <a:t>Roboflow</a:t>
            </a:r>
            <a:r>
              <a:rPr lang="ko-KR" altLang="en-US" sz="1600" dirty="0">
                <a:latin typeface="+mn-ea"/>
                <a:ea typeface="+mn-ea"/>
              </a:rPr>
              <a:t>에서 제공하는 </a:t>
            </a:r>
            <a:r>
              <a:rPr lang="en-US" altLang="ko-KR" sz="1600" dirty="0">
                <a:latin typeface="+mn-ea"/>
                <a:ea typeface="+mn-ea"/>
              </a:rPr>
              <a:t>annotation tool </a:t>
            </a:r>
            <a:r>
              <a:rPr lang="ko-KR" altLang="en-US" sz="1600" dirty="0">
                <a:latin typeface="+mn-ea"/>
                <a:ea typeface="+mn-ea"/>
              </a:rPr>
              <a:t>사용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CDBD-F4DE-1786-87D0-7D496DBF59C5}"/>
              </a:ext>
            </a:extLst>
          </p:cNvPr>
          <p:cNvSpPr txBox="1"/>
          <p:nvPr/>
        </p:nvSpPr>
        <p:spPr>
          <a:xfrm>
            <a:off x="402374" y="12252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8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89479" y="470650"/>
            <a:ext cx="4765741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과제 내용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전이 학습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Google Shape;355;p48">
            <a:extLst>
              <a:ext uri="{FF2B5EF4-FFF2-40B4-BE49-F238E27FC236}">
                <a16:creationId xmlns:a16="http://schemas.microsoft.com/office/drawing/2014/main" id="{D167A577-3BC3-078F-0F26-0C302BA42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2375" y="1379168"/>
            <a:ext cx="3448514" cy="311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altLang="ko-KR" sz="1600" b="1" dirty="0">
                <a:latin typeface="+mn-ea"/>
                <a:ea typeface="+mn-ea"/>
              </a:rPr>
              <a:t>2.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전처리</a:t>
            </a:r>
            <a:endParaRPr lang="en-US" altLang="ko-KR" sz="16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ea typeface="+mn-ea"/>
              </a:rPr>
              <a:t>auto-orient </a:t>
            </a:r>
            <a:r>
              <a:rPr lang="ko-KR" altLang="en-US" sz="1600" dirty="0">
                <a:latin typeface="+mn-ea"/>
                <a:ea typeface="+mn-ea"/>
              </a:rPr>
              <a:t>적용으로 </a:t>
            </a:r>
            <a:r>
              <a:rPr lang="en-US" altLang="ko-KR" sz="1600" dirty="0">
                <a:latin typeface="+mn-ea"/>
                <a:ea typeface="+mn-ea"/>
              </a:rPr>
              <a:t>box</a:t>
            </a:r>
            <a:r>
              <a:rPr lang="ko-KR" altLang="en-US" sz="1600" dirty="0">
                <a:latin typeface="+mn-ea"/>
                <a:ea typeface="+mn-ea"/>
              </a:rPr>
              <a:t>와 개체의 위치 보정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CDBD-F4DE-1786-87D0-7D496DBF59C5}"/>
              </a:ext>
            </a:extLst>
          </p:cNvPr>
          <p:cNvSpPr txBox="1"/>
          <p:nvPr/>
        </p:nvSpPr>
        <p:spPr>
          <a:xfrm>
            <a:off x="402374" y="12252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7D807-FBDA-F1C9-EB7E-69AC03FF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32" y="1667037"/>
            <a:ext cx="4608000" cy="25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1388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345</Words>
  <Application>Microsoft Office PowerPoint</Application>
  <PresentationFormat>화면 슬라이드 쇼(16:9)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Commissioner</vt:lpstr>
      <vt:lpstr>Red Hat Display</vt:lpstr>
      <vt:lpstr>Golos Text SemiBold</vt:lpstr>
      <vt:lpstr>Arial</vt:lpstr>
      <vt:lpstr>Golos Text</vt:lpstr>
      <vt:lpstr>Formulating a Research Problem for University Students by Slidesgo</vt:lpstr>
      <vt:lpstr>부산대학교 정보컴퓨터공학부 2024 전기 졸업과제 텍스트 기반 실종자 탐색 시스템 개발</vt:lpstr>
      <vt:lpstr>목 차</vt:lpstr>
      <vt:lpstr>과제 소개</vt:lpstr>
      <vt:lpstr>01. 과제 소개 - 과제 배경</vt:lpstr>
      <vt:lpstr>01. 과제 소개 - 과제 목표</vt:lpstr>
      <vt:lpstr>01. 과제 소개 – 시스템 설계 구조</vt:lpstr>
      <vt:lpstr>과제 내용</vt:lpstr>
      <vt:lpstr>02. 과제 내용 – 전이 학습</vt:lpstr>
      <vt:lpstr>02. 과제 내용 – 전이 학습</vt:lpstr>
      <vt:lpstr>02. 과제 내용 – 전이 학습</vt:lpstr>
      <vt:lpstr>02. 과제 내용 – 전이 학습</vt:lpstr>
      <vt:lpstr>02. 과제 내용 – 최종 모델 성능</vt:lpstr>
      <vt:lpstr>구현 화면</vt:lpstr>
      <vt:lpstr>03. 구현 화면 – 메인 화면</vt:lpstr>
      <vt:lpstr>03. 구현 화면 – 결과 화면</vt:lpstr>
      <vt:lpstr>결론 및 향후 연구 방향</vt:lpstr>
      <vt:lpstr>04. 결론 및 향후 연구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창욱 이</cp:lastModifiedBy>
  <cp:revision>3</cp:revision>
  <dcterms:modified xsi:type="dcterms:W3CDTF">2024-10-24T07:34:04Z</dcterms:modified>
</cp:coreProperties>
</file>