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302" r:id="rId3"/>
    <p:sldId id="269" r:id="rId4"/>
    <p:sldId id="275" r:id="rId5"/>
    <p:sldId id="283" r:id="rId6"/>
    <p:sldId id="290" r:id="rId7"/>
    <p:sldId id="261" r:id="rId8"/>
    <p:sldId id="282" r:id="rId9"/>
    <p:sldId id="295" r:id="rId10"/>
    <p:sldId id="299" r:id="rId11"/>
    <p:sldId id="300" r:id="rId12"/>
    <p:sldId id="292" r:id="rId13"/>
    <p:sldId id="305" r:id="rId14"/>
    <p:sldId id="307" r:id="rId15"/>
    <p:sldId id="308" r:id="rId16"/>
    <p:sldId id="310" r:id="rId17"/>
    <p:sldId id="309" r:id="rId18"/>
    <p:sldId id="311" r:id="rId19"/>
    <p:sldId id="312" r:id="rId20"/>
    <p:sldId id="304" r:id="rId21"/>
    <p:sldId id="278" r:id="rId22"/>
    <p:sldId id="303" r:id="rId23"/>
    <p:sldId id="29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9D"/>
    <a:srgbClr val="002942"/>
    <a:srgbClr val="C1D5F9"/>
    <a:srgbClr val="F3EFE9"/>
    <a:srgbClr val="E04C4C"/>
    <a:srgbClr val="E96565"/>
    <a:srgbClr val="F45A5A"/>
    <a:srgbClr val="0E4596"/>
    <a:srgbClr val="D91D45"/>
    <a:srgbClr val="F052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82" autoAdjust="0"/>
  </p:normalViewPr>
  <p:slideViewPr>
    <p:cSldViewPr snapToGrid="0" showGuides="1">
      <p:cViewPr varScale="1">
        <p:scale>
          <a:sx n="102" d="100"/>
          <a:sy n="102" d="100"/>
        </p:scale>
        <p:origin x="12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F538-28EE-4A30-96EF-9A975DE388B2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A4AF6-6FEF-4ADB-B08D-ADE6DCB5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- </a:t>
            </a:r>
            <a:r>
              <a:rPr lang="ko-KR" altLang="en-US" dirty="0"/>
              <a:t>유니티</a:t>
            </a:r>
            <a:r>
              <a:rPr lang="en-US" altLang="ko-KR" dirty="0"/>
              <a:t>3D</a:t>
            </a:r>
            <a:r>
              <a:rPr lang="ko-KR" altLang="en-US" dirty="0"/>
              <a:t>와 </a:t>
            </a:r>
            <a:r>
              <a:rPr lang="en-US" altLang="ko-KR" dirty="0"/>
              <a:t>VR </a:t>
            </a:r>
            <a:r>
              <a:rPr lang="ko-KR" altLang="en-US" dirty="0"/>
              <a:t>기술을 활용하여 재난 상황을 재현하는 시뮬레이션 시스템이다</a:t>
            </a:r>
            <a:r>
              <a:rPr lang="en-US" altLang="ko-KR" dirty="0"/>
              <a:t>. </a:t>
            </a:r>
          </a:p>
          <a:p>
            <a:pPr algn="just"/>
            <a:r>
              <a:rPr lang="en-US" altLang="ko-KR" dirty="0"/>
              <a:t>- </a:t>
            </a:r>
            <a:r>
              <a:rPr lang="ko-KR" altLang="en-US" dirty="0"/>
              <a:t>체험자는 가상 환경에서 다양한 재난 상황을 경험하며 안전 대처 방법을 학습한다</a:t>
            </a:r>
            <a:r>
              <a:rPr lang="en-US" altLang="ko-KR" dirty="0"/>
              <a:t>. </a:t>
            </a:r>
          </a:p>
          <a:p>
            <a:pPr algn="just"/>
            <a:r>
              <a:rPr lang="en-US" altLang="ko-KR" dirty="0"/>
              <a:t>- </a:t>
            </a:r>
            <a:r>
              <a:rPr lang="ko-KR" altLang="en-US" dirty="0"/>
              <a:t>감독관은 실시간 모니터링과 즉각적인 피드백을 제공하여 교육 효과를 극대화한다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4AF6-6FEF-4ADB-B08D-ADE6DCB5E5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AF081-CB86-2F4B-87A5-5A633441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156F2-FF6C-EF79-2412-3103243E0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004330-0B79-5071-C0EA-0842814EE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시스템은 기본적으로 서버 역할을 하는 </a:t>
            </a:r>
            <a:r>
              <a:rPr lang="en-US" altLang="ko-KR" dirty="0"/>
              <a:t>PC </a:t>
            </a:r>
            <a:r>
              <a:rPr lang="ko-KR" altLang="en-US" dirty="0"/>
              <a:t>감독관과 클라이언트 역할의 </a:t>
            </a:r>
            <a:r>
              <a:rPr lang="en-US" altLang="ko-KR" dirty="0"/>
              <a:t>VR </a:t>
            </a:r>
            <a:r>
              <a:rPr lang="ko-KR" altLang="en-US" dirty="0"/>
              <a:t>체험자로 이루어져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AC6D7-2966-545D-6003-24ABACD8D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4AF6-6FEF-4ADB-B08D-ADE6DCB5E5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1376E-AAE5-5B88-0E22-39C6C08E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E6E9CB-68ED-7DFE-24B9-9E934380A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15A6DC-4F02-7C3A-D488-270CE0BC6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각각을 자세히 살펴보면 우선 </a:t>
            </a:r>
            <a:r>
              <a:rPr lang="en-US" altLang="ko-KR" dirty="0"/>
              <a:t>VR </a:t>
            </a:r>
            <a:r>
              <a:rPr lang="ko-KR" altLang="en-US" dirty="0"/>
              <a:t>체험자의 경우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7541C-4376-8F42-5B62-EBBBCEB63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4AF6-6FEF-4ADB-B08D-ADE6DCB5E5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3734-33D1-59C5-6C00-03B8D90E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CDBCCB-F5CA-9EAC-FDE3-00800AF08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E99C2E-99AA-AAB6-CF3F-82E419EFA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각각을 자세히 살펴보면 우선 </a:t>
            </a:r>
            <a:r>
              <a:rPr lang="en-US" altLang="ko-KR" dirty="0"/>
              <a:t>VR </a:t>
            </a:r>
            <a:r>
              <a:rPr lang="ko-KR" altLang="en-US" dirty="0"/>
              <a:t>체험자의 경우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A7898-8A23-5075-9D1C-C7955901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4AF6-6FEF-4ADB-B08D-ADE6DCB5E5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0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200" b="1" dirty="0">
                <a:solidFill>
                  <a:srgbClr val="0F429D"/>
                </a:solidFill>
              </a:rPr>
              <a:t>VR </a:t>
            </a:r>
            <a:r>
              <a:rPr lang="ko-KR" altLang="en-US" sz="1200" b="1" dirty="0">
                <a:solidFill>
                  <a:srgbClr val="0F429D"/>
                </a:solidFill>
              </a:rPr>
              <a:t>기반 재난 시뮬레이션 시스템 구현</a:t>
            </a:r>
            <a:r>
              <a:rPr lang="ko-KR" altLang="en-US" sz="1200" b="1" dirty="0"/>
              <a:t> </a:t>
            </a:r>
            <a:r>
              <a:rPr lang="en-US" altLang="ko-KR" sz="1200" dirty="0"/>
              <a:t>: VR</a:t>
            </a:r>
            <a:r>
              <a:rPr lang="ko-KR" altLang="en-US" sz="1200" dirty="0"/>
              <a:t>을 활용하여 재난 상황을 실감 나게 재현하고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몰입감과 교육 효과 크게 향상시킴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b="1" dirty="0">
                <a:solidFill>
                  <a:srgbClr val="0F429D"/>
                </a:solidFill>
              </a:rPr>
              <a:t>실시간 상호작용 및 피드백 시스템</a:t>
            </a:r>
            <a:r>
              <a:rPr lang="ko-KR" altLang="en-US" sz="1200" b="1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체험자와 감독관 간의 실시간 피드백을 통해 맞춤형 교육이 가능해짐</a:t>
            </a:r>
            <a:r>
              <a:rPr lang="en-US" altLang="ko-KR" sz="1200" dirty="0"/>
              <a:t> </a:t>
            </a:r>
            <a:r>
              <a:rPr lang="en-US" altLang="ko-KR" sz="1200" b="1" dirty="0"/>
              <a:t>=&gt; </a:t>
            </a:r>
            <a:r>
              <a:rPr lang="ko-KR" altLang="en-US" sz="1200" b="1" dirty="0"/>
              <a:t>교육의 정확성과 실효성 개선</a:t>
            </a: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b="1" dirty="0"/>
              <a:t>정상적으로 동작한 주요 기능</a:t>
            </a:r>
            <a:r>
              <a:rPr lang="en-US" altLang="ko-KR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b="1" dirty="0"/>
              <a:t>네트워크 연결과 실시간 상호작용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음성 채팅 기능 </a:t>
            </a:r>
            <a:r>
              <a:rPr lang="en-US" altLang="ko-KR" sz="1200" dirty="0"/>
              <a:t>-&gt; </a:t>
            </a:r>
            <a:r>
              <a:rPr lang="ko-KR" altLang="en-US" sz="1200" dirty="0"/>
              <a:t>교육 효과를 극대화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 </a:t>
            </a:r>
            <a:r>
              <a:rPr lang="ko-KR" altLang="en-US" sz="1200" b="1" dirty="0" err="1"/>
              <a:t>미니맵과</a:t>
            </a:r>
            <a:r>
              <a:rPr lang="ko-KR" altLang="en-US" sz="1200" b="1" dirty="0"/>
              <a:t> 마커 시스템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화재 </a:t>
            </a:r>
            <a:r>
              <a:rPr lang="ko-KR" altLang="en-US" sz="1200" b="1" dirty="0" err="1"/>
              <a:t>스폰</a:t>
            </a:r>
            <a:r>
              <a:rPr lang="ko-KR" altLang="en-US" sz="1200" b="1" dirty="0"/>
              <a:t> 및 제거 시스템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시뮬레이션 진행과 난이도 조절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>
                <a:solidFill>
                  <a:srgbClr val="0F429D"/>
                </a:solidFill>
              </a:rPr>
              <a:t>4.  VR </a:t>
            </a:r>
            <a:r>
              <a:rPr lang="ko-KR" altLang="en-US" sz="1200" b="1" dirty="0">
                <a:solidFill>
                  <a:srgbClr val="0F429D"/>
                </a:solidFill>
              </a:rPr>
              <a:t>상호작용의 성공적 구현</a:t>
            </a:r>
            <a:r>
              <a:rPr lang="en-US" altLang="ko-KR" sz="1200" dirty="0"/>
              <a:t>: VR </a:t>
            </a:r>
            <a:r>
              <a:rPr lang="ko-KR" altLang="en-US" sz="1200" dirty="0"/>
              <a:t>환경에서 체험자의 기본 조작과 상호작용 기능이 자연스럽게 작동하며</a:t>
            </a:r>
            <a:r>
              <a:rPr lang="en-US" altLang="ko-KR" sz="1200" dirty="0"/>
              <a:t>, </a:t>
            </a:r>
            <a:r>
              <a:rPr lang="ko-KR" altLang="en-US" sz="1200" dirty="0"/>
              <a:t>실제 상황에서 필요한 대처 방법을 학습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4AF6-6FEF-4ADB-B08D-ADE6DCB5E51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442C46E-5A12-A34A-D215-904BEC7B4DC2}"/>
              </a:ext>
            </a:extLst>
          </p:cNvPr>
          <p:cNvSpPr txBox="1"/>
          <p:nvPr/>
        </p:nvSpPr>
        <p:spPr>
          <a:xfrm>
            <a:off x="0" y="7232079"/>
            <a:ext cx="12676835" cy="830997"/>
          </a:xfrm>
          <a:prstGeom prst="rect">
            <a:avLst/>
          </a:prstGeom>
          <a:solidFill>
            <a:srgbClr val="0F429D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48C3C-51E7-4972-8FA2-E029AFB6823F}"/>
              </a:ext>
            </a:extLst>
          </p:cNvPr>
          <p:cNvSpPr/>
          <p:nvPr/>
        </p:nvSpPr>
        <p:spPr>
          <a:xfrm>
            <a:off x="-765794" y="7429500"/>
            <a:ext cx="12560300" cy="72644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2309371" y="5097766"/>
            <a:ext cx="3204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부산대학교 정보컴퓨터공학부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2024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전기 졸업과제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FFBBF-BEEF-B06E-5299-BB4B013A0429}"/>
              </a:ext>
            </a:extLst>
          </p:cNvPr>
          <p:cNvSpPr txBox="1"/>
          <p:nvPr/>
        </p:nvSpPr>
        <p:spPr>
          <a:xfrm>
            <a:off x="-1028700" y="3016766"/>
            <a:ext cx="13986495" cy="1440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VR </a:t>
            </a:r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기반 재난 상황 교육 및 </a:t>
            </a:r>
            <a:endParaRPr lang="en-US" altLang="ko-KR" sz="4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예방 시뮬레이션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6ECEF-7709-8022-4D40-726CFC424774}"/>
              </a:ext>
            </a:extLst>
          </p:cNvPr>
          <p:cNvSpPr txBox="1"/>
          <p:nvPr/>
        </p:nvSpPr>
        <p:spPr>
          <a:xfrm>
            <a:off x="7221433" y="5097766"/>
            <a:ext cx="225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모션일이고</a:t>
            </a:r>
            <a:endParaRPr lang="en-US" altLang="ko-KR" sz="3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C93CD552-4A3A-86A3-C297-C2E64DBA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32" y="-1883951"/>
            <a:ext cx="10521537" cy="106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B145A-AC63-743D-A1B8-D97E0E5EB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DBA7AF-CA69-B537-3FE3-7FB13F0BD0CA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7B298-0944-6C92-33BD-E3740C0B2EA7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6EE14-AF72-15A1-C939-82550B7BA1D2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구성도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BBC13-5B42-C0B0-DA32-B5EF7E2A8679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95610601">
            <a:extLst>
              <a:ext uri="{FF2B5EF4-FFF2-40B4-BE49-F238E27FC236}">
                <a16:creationId xmlns:a16="http://schemas.microsoft.com/office/drawing/2014/main" id="{A4A16FA0-48F6-4804-72F3-C7B851530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4" y="1595262"/>
            <a:ext cx="5723890" cy="2657475"/>
          </a:xfrm>
          <a:prstGeom prst="rect">
            <a:avLst/>
          </a:prstGeom>
        </p:spPr>
      </p:pic>
      <p:pic>
        <p:nvPicPr>
          <p:cNvPr id="6" name="Picture 1064204490">
            <a:extLst>
              <a:ext uri="{FF2B5EF4-FFF2-40B4-BE49-F238E27FC236}">
                <a16:creationId xmlns:a16="http://schemas.microsoft.com/office/drawing/2014/main" id="{C085F04A-9089-D5E9-5927-666B5351EB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4" y="4872933"/>
            <a:ext cx="5723890" cy="1028700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C50733-6DBA-AB28-0DCA-EBDBCF0FF508}"/>
              </a:ext>
            </a:extLst>
          </p:cNvPr>
          <p:cNvSpPr/>
          <p:nvPr/>
        </p:nvSpPr>
        <p:spPr>
          <a:xfrm>
            <a:off x="505924" y="4872934"/>
            <a:ext cx="5723890" cy="10287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38068C-3300-5867-7C36-B4F61D0D1123}"/>
              </a:ext>
            </a:extLst>
          </p:cNvPr>
          <p:cNvGrpSpPr/>
          <p:nvPr/>
        </p:nvGrpSpPr>
        <p:grpSpPr>
          <a:xfrm>
            <a:off x="7860145" y="2075553"/>
            <a:ext cx="2649600" cy="3508788"/>
            <a:chOff x="6456828" y="1990971"/>
            <a:chExt cx="2068903" cy="35087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993C0FE-B6F5-CAE5-C37E-0CA3D0C569A9}"/>
                </a:ext>
              </a:extLst>
            </p:cNvPr>
            <p:cNvSpPr/>
            <p:nvPr/>
          </p:nvSpPr>
          <p:spPr>
            <a:xfrm>
              <a:off x="6456830" y="1990973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7A2AE6C-540E-6D17-3B89-40E2BCFC26E0}"/>
                </a:ext>
              </a:extLst>
            </p:cNvPr>
            <p:cNvSpPr/>
            <p:nvPr/>
          </p:nvSpPr>
          <p:spPr>
            <a:xfrm>
              <a:off x="6456828" y="1990971"/>
              <a:ext cx="2041451" cy="6042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DA156-787C-E6FD-4AE5-AD23637EC391}"/>
                </a:ext>
              </a:extLst>
            </p:cNvPr>
            <p:cNvSpPr txBox="1"/>
            <p:nvPr/>
          </p:nvSpPr>
          <p:spPr>
            <a:xfrm>
              <a:off x="6906925" y="2120476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VR</a:t>
              </a:r>
              <a:r>
                <a:rPr lang="ko-KR" altLang="en-US" b="1" dirty="0">
                  <a:solidFill>
                    <a:schemeClr val="bg1"/>
                  </a:solidFill>
                </a:rPr>
                <a:t> 체험자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78ED9C-CBA5-F860-FB2A-3756390A0359}"/>
                </a:ext>
              </a:extLst>
            </p:cNvPr>
            <p:cNvSpPr txBox="1"/>
            <p:nvPr/>
          </p:nvSpPr>
          <p:spPr>
            <a:xfrm>
              <a:off x="6484280" y="2760521"/>
              <a:ext cx="204145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VR </a:t>
              </a:r>
              <a:r>
                <a:rPr lang="ko-KR" altLang="en-US" b="1" dirty="0"/>
                <a:t>장비를 통해 접속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ko-KR" altLang="en-US" b="1" dirty="0"/>
                <a:t>↓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ko-KR" altLang="en-US" b="1" dirty="0"/>
                <a:t>서버 연결 대기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ko-KR" altLang="en-US" b="1" dirty="0"/>
                <a:t>↓</a:t>
              </a:r>
              <a:endParaRPr lang="en-US" altLang="ko-KR" b="1" dirty="0"/>
            </a:p>
            <a:p>
              <a:pPr algn="ctr"/>
              <a:r>
                <a:rPr lang="en-US" altLang="ko-KR" sz="800" b="1" dirty="0"/>
                <a:t> </a:t>
              </a:r>
            </a:p>
            <a:p>
              <a:pPr algn="ctr"/>
              <a:r>
                <a:rPr lang="ko-KR" altLang="en-US" b="1" dirty="0"/>
                <a:t>감독관의 서버 생성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↓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en-US" altLang="ko-KR" b="1" dirty="0"/>
                <a:t>VR </a:t>
              </a:r>
              <a:r>
                <a:rPr lang="ko-KR" altLang="en-US" b="1" dirty="0"/>
                <a:t>체험 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02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50466-DFC2-D055-EF08-C91977A87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79D574-87E3-01E0-81EE-70269B31F72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A37377-8E5B-602C-AD72-CE68597B979A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469A7-2B23-F206-AF00-3A9C0149FB70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구성도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0365E-AC05-9C0B-3547-A6C54DB92281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95610601">
            <a:extLst>
              <a:ext uri="{FF2B5EF4-FFF2-40B4-BE49-F238E27FC236}">
                <a16:creationId xmlns:a16="http://schemas.microsoft.com/office/drawing/2014/main" id="{055753E8-A595-5471-FF52-2805D1EB7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4" y="1595262"/>
            <a:ext cx="5723890" cy="2657475"/>
          </a:xfrm>
          <a:prstGeom prst="rect">
            <a:avLst/>
          </a:prstGeom>
        </p:spPr>
      </p:pic>
      <p:pic>
        <p:nvPicPr>
          <p:cNvPr id="6" name="Picture 1064204490">
            <a:extLst>
              <a:ext uri="{FF2B5EF4-FFF2-40B4-BE49-F238E27FC236}">
                <a16:creationId xmlns:a16="http://schemas.microsoft.com/office/drawing/2014/main" id="{C08E179B-68F2-6570-5382-6B4DC747DB5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4" y="4872933"/>
            <a:ext cx="5723890" cy="1028700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F7EE3F-16D5-DC4C-80D4-3D79C5B36B02}"/>
              </a:ext>
            </a:extLst>
          </p:cNvPr>
          <p:cNvSpPr/>
          <p:nvPr/>
        </p:nvSpPr>
        <p:spPr>
          <a:xfrm>
            <a:off x="505924" y="1595262"/>
            <a:ext cx="5723890" cy="2657473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142845-1AA0-4BDD-1CC7-A3BBD9F532BD}"/>
              </a:ext>
            </a:extLst>
          </p:cNvPr>
          <p:cNvGrpSpPr/>
          <p:nvPr/>
        </p:nvGrpSpPr>
        <p:grpSpPr>
          <a:xfrm>
            <a:off x="7860144" y="2075553"/>
            <a:ext cx="2650837" cy="3508788"/>
            <a:chOff x="6456828" y="1990971"/>
            <a:chExt cx="2068903" cy="35087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2ECB76-45F0-5EC4-76E4-2E8D92329F9B}"/>
                </a:ext>
              </a:extLst>
            </p:cNvPr>
            <p:cNvSpPr/>
            <p:nvPr/>
          </p:nvSpPr>
          <p:spPr>
            <a:xfrm>
              <a:off x="6456830" y="1990973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343F8F-6877-701C-7A8C-400196D985C9}"/>
                </a:ext>
              </a:extLst>
            </p:cNvPr>
            <p:cNvSpPr/>
            <p:nvPr/>
          </p:nvSpPr>
          <p:spPr>
            <a:xfrm>
              <a:off x="6456828" y="1990971"/>
              <a:ext cx="2041451" cy="6042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F622C7-EB84-06A7-E1FD-C862908D0A01}"/>
                </a:ext>
              </a:extLst>
            </p:cNvPr>
            <p:cNvSpPr txBox="1"/>
            <p:nvPr/>
          </p:nvSpPr>
          <p:spPr>
            <a:xfrm>
              <a:off x="6906925" y="2120476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VR</a:t>
              </a:r>
              <a:r>
                <a:rPr lang="ko-KR" altLang="en-US" b="1" dirty="0">
                  <a:solidFill>
                    <a:schemeClr val="bg1"/>
                  </a:solidFill>
                </a:rPr>
                <a:t> 체험자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0206DC-0007-E7C3-3758-331F32F54DB8}"/>
                </a:ext>
              </a:extLst>
            </p:cNvPr>
            <p:cNvSpPr txBox="1"/>
            <p:nvPr/>
          </p:nvSpPr>
          <p:spPr>
            <a:xfrm>
              <a:off x="6484280" y="2760521"/>
              <a:ext cx="204145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PC </a:t>
              </a:r>
              <a:r>
                <a:rPr lang="ko-KR" altLang="en-US" b="1" dirty="0"/>
                <a:t>통해 접속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ko-KR" altLang="en-US" b="1" dirty="0"/>
                <a:t>↓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ko-KR" altLang="en-US" b="1" dirty="0"/>
                <a:t>체험자 환경 설정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ko-KR" altLang="en-US" b="1" dirty="0"/>
                <a:t>↓</a:t>
              </a:r>
              <a:endParaRPr lang="en-US" altLang="ko-KR" b="1" dirty="0"/>
            </a:p>
            <a:p>
              <a:pPr algn="ctr"/>
              <a:r>
                <a:rPr lang="en-US" altLang="ko-KR" sz="800" b="1" dirty="0"/>
                <a:t> </a:t>
              </a:r>
            </a:p>
            <a:p>
              <a:pPr algn="ctr"/>
              <a:r>
                <a:rPr lang="ko-KR" altLang="en-US" b="1" dirty="0"/>
                <a:t>서버 생성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↓</a:t>
              </a:r>
              <a:endParaRPr lang="en-US" altLang="ko-KR" b="1" dirty="0"/>
            </a:p>
            <a:p>
              <a:pPr algn="ctr"/>
              <a:endParaRPr lang="en-US" altLang="ko-KR" sz="800" b="1" dirty="0"/>
            </a:p>
            <a:p>
              <a:pPr algn="ctr"/>
              <a:r>
                <a:rPr lang="ko-KR" altLang="en-US" b="1" dirty="0"/>
                <a:t>체험자 실시간 모니터링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22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F4B5C-D49D-4A36-B4AF-6B4DD247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81E869-B872-3C6F-76BF-2526790ED36B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과제 구현</a:t>
            </a:r>
            <a:endParaRPr lang="en-US" altLang="ko-KR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F52F02-49A3-7F8E-B810-3A5F12C5D1F9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F6BCFD-176F-EF37-F5B1-19F6C30CD05F}"/>
              </a:ext>
            </a:extLst>
          </p:cNvPr>
          <p:cNvSpPr txBox="1"/>
          <p:nvPr/>
        </p:nvSpPr>
        <p:spPr>
          <a:xfrm>
            <a:off x="5338269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7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6218F-4430-DDB1-FB20-DCD48372A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E80A255-C9D9-EE7F-B459-CA1191096C7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82A047-3845-3262-1605-A1A5007C8EDC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8EEB7-8DDB-3D46-8900-6A9869D1F7AC}"/>
              </a:ext>
            </a:extLst>
          </p:cNvPr>
          <p:cNvSpPr txBox="1"/>
          <p:nvPr/>
        </p:nvSpPr>
        <p:spPr>
          <a:xfrm>
            <a:off x="1779156" y="423744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시나리오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E7157-EB18-33E8-9513-01C324E214E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132590-061C-23A6-9D3A-0E2CF29320F8}"/>
              </a:ext>
            </a:extLst>
          </p:cNvPr>
          <p:cNvSpPr txBox="1"/>
          <p:nvPr/>
        </p:nvSpPr>
        <p:spPr>
          <a:xfrm>
            <a:off x="612545" y="1963105"/>
            <a:ext cx="1989647" cy="369332"/>
          </a:xfrm>
          <a:prstGeom prst="rect">
            <a:avLst/>
          </a:prstGeom>
          <a:solidFill>
            <a:srgbClr val="0F429D"/>
          </a:solidFill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1.  VR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체험 환경 구성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558959-B22B-9C62-3B1F-C51782D34F9C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1594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743A9E4-5678-F8ED-BB77-119F5644B5C7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2439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BEE83A5-C580-430A-8937-F68C9E6C5362}"/>
              </a:ext>
            </a:extLst>
          </p:cNvPr>
          <p:cNvGrpSpPr/>
          <p:nvPr/>
        </p:nvGrpSpPr>
        <p:grpSpPr>
          <a:xfrm>
            <a:off x="5929651" y="2570546"/>
            <a:ext cx="3965543" cy="3863710"/>
            <a:chOff x="5929651" y="2570546"/>
            <a:chExt cx="3965543" cy="3863710"/>
          </a:xfrm>
        </p:grpSpPr>
        <p:pic>
          <p:nvPicPr>
            <p:cNvPr id="3074" name="Picture 1082888217">
              <a:extLst>
                <a:ext uri="{FF2B5EF4-FFF2-40B4-BE49-F238E27FC236}">
                  <a16:creationId xmlns:a16="http://schemas.microsoft.com/office/drawing/2014/main" id="{CDF70255-F6C8-3BC0-F684-CEDD4308F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652" y="2570546"/>
              <a:ext cx="3965542" cy="177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Picture 1418989159">
              <a:extLst>
                <a:ext uri="{FF2B5EF4-FFF2-40B4-BE49-F238E27FC236}">
                  <a16:creationId xmlns:a16="http://schemas.microsoft.com/office/drawing/2014/main" id="{79D77224-6D8E-0F62-6774-64D1BCC3D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651" y="4518386"/>
              <a:ext cx="3965542" cy="191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1B7436-2F17-7F4D-224D-94EF6E98697C}"/>
                </a:ext>
              </a:extLst>
            </p:cNvPr>
            <p:cNvSpPr txBox="1"/>
            <p:nvPr/>
          </p:nvSpPr>
          <p:spPr>
            <a:xfrm>
              <a:off x="5929651" y="4244062"/>
              <a:ext cx="1051891" cy="338554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구비 물품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DCDC8A-082D-B6F2-0E5F-6316A756289A}"/>
              </a:ext>
            </a:extLst>
          </p:cNvPr>
          <p:cNvGrpSpPr/>
          <p:nvPr/>
        </p:nvGrpSpPr>
        <p:grpSpPr>
          <a:xfrm>
            <a:off x="605155" y="4515277"/>
            <a:ext cx="3965542" cy="1918979"/>
            <a:chOff x="605155" y="4551839"/>
            <a:chExt cx="3965542" cy="1918979"/>
          </a:xfrm>
        </p:grpSpPr>
        <p:pic>
          <p:nvPicPr>
            <p:cNvPr id="4" name="Picture 585425684">
              <a:extLst>
                <a:ext uri="{FF2B5EF4-FFF2-40B4-BE49-F238E27FC236}">
                  <a16:creationId xmlns:a16="http://schemas.microsoft.com/office/drawing/2014/main" id="{FD467523-636F-1653-B195-EDB55E5ED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55" y="4551839"/>
              <a:ext cx="3965542" cy="191587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15D05C-2137-DFBD-3FB9-13F8F3B97112}"/>
                </a:ext>
              </a:extLst>
            </p:cNvPr>
            <p:cNvSpPr txBox="1"/>
            <p:nvPr/>
          </p:nvSpPr>
          <p:spPr>
            <a:xfrm>
              <a:off x="3408199" y="6163041"/>
              <a:ext cx="1162498" cy="307777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방 내부 구조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BCDC7C7-F054-C55E-1079-0497F5EAA9C0}"/>
              </a:ext>
            </a:extLst>
          </p:cNvPr>
          <p:cNvGrpSpPr/>
          <p:nvPr/>
        </p:nvGrpSpPr>
        <p:grpSpPr>
          <a:xfrm>
            <a:off x="605155" y="2570545"/>
            <a:ext cx="3965542" cy="1779291"/>
            <a:chOff x="605155" y="2570545"/>
            <a:chExt cx="3965542" cy="1779291"/>
          </a:xfrm>
        </p:grpSpPr>
        <p:pic>
          <p:nvPicPr>
            <p:cNvPr id="3" name="Picture 30276172">
              <a:extLst>
                <a:ext uri="{FF2B5EF4-FFF2-40B4-BE49-F238E27FC236}">
                  <a16:creationId xmlns:a16="http://schemas.microsoft.com/office/drawing/2014/main" id="{C4CBED03-4343-7607-EC64-79C818B31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55" y="2570545"/>
              <a:ext cx="3965542" cy="177773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F38AC4-A60E-8700-6B3A-86F978717AC7}"/>
                </a:ext>
              </a:extLst>
            </p:cNvPr>
            <p:cNvSpPr txBox="1"/>
            <p:nvPr/>
          </p:nvSpPr>
          <p:spPr>
            <a:xfrm>
              <a:off x="3781698" y="4042059"/>
              <a:ext cx="788999" cy="307777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</a:rPr>
                <a:t>3D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건물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17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10305-C6C1-1793-A2E7-E74EFCC8B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3E634D-ED00-54B7-6ABB-17058D3B747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F40309-95A1-F97C-F734-C44949B7CF9E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FCF76-0F0E-6A2C-5AE7-B0D52A518001}"/>
              </a:ext>
            </a:extLst>
          </p:cNvPr>
          <p:cNvSpPr txBox="1"/>
          <p:nvPr/>
        </p:nvSpPr>
        <p:spPr>
          <a:xfrm>
            <a:off x="1779156" y="423744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시나리오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61343-B657-B96F-9F86-C733E2CD77F8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7B740-99F3-1AA0-7ADC-3073AE891014}"/>
              </a:ext>
            </a:extLst>
          </p:cNvPr>
          <p:cNvSpPr txBox="1"/>
          <p:nvPr/>
        </p:nvSpPr>
        <p:spPr>
          <a:xfrm>
            <a:off x="612545" y="1963105"/>
            <a:ext cx="987771" cy="369332"/>
          </a:xfrm>
          <a:prstGeom prst="rect">
            <a:avLst/>
          </a:prstGeom>
          <a:solidFill>
            <a:srgbClr val="0F429D"/>
          </a:solidFill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2. UI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구성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A9889D-BFF9-33A6-9F7D-08159E1890E8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2439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0078CB-82FC-4F16-D832-7F83F9C4FC9B}"/>
              </a:ext>
            </a:extLst>
          </p:cNvPr>
          <p:cNvGrpSpPr/>
          <p:nvPr/>
        </p:nvGrpSpPr>
        <p:grpSpPr>
          <a:xfrm>
            <a:off x="612545" y="2434222"/>
            <a:ext cx="3093512" cy="1747757"/>
            <a:chOff x="631543" y="2434223"/>
            <a:chExt cx="3093512" cy="174775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452F727-8962-9529-FF1C-28ADB4AE1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15" y="2434223"/>
              <a:ext cx="3089440" cy="17377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6E2051-6430-D119-4C19-7D1A2DA4835F}"/>
                </a:ext>
              </a:extLst>
            </p:cNvPr>
            <p:cNvSpPr txBox="1"/>
            <p:nvPr/>
          </p:nvSpPr>
          <p:spPr>
            <a:xfrm>
              <a:off x="631543" y="3874203"/>
              <a:ext cx="744114" cy="307777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시작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UI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7EC4A5-5751-4001-F8B6-3FFC554F7F1C}"/>
              </a:ext>
            </a:extLst>
          </p:cNvPr>
          <p:cNvGrpSpPr/>
          <p:nvPr/>
        </p:nvGrpSpPr>
        <p:grpSpPr>
          <a:xfrm>
            <a:off x="608925" y="4305170"/>
            <a:ext cx="3097132" cy="1625590"/>
            <a:chOff x="627923" y="4305171"/>
            <a:chExt cx="3097132" cy="1625590"/>
          </a:xfrm>
        </p:grpSpPr>
        <p:pic>
          <p:nvPicPr>
            <p:cNvPr id="13" name="Picture 1471047014">
              <a:extLst>
                <a:ext uri="{FF2B5EF4-FFF2-40B4-BE49-F238E27FC236}">
                  <a16:creationId xmlns:a16="http://schemas.microsoft.com/office/drawing/2014/main" id="{B658C10A-1994-EE28-61AD-D5375127B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43" y="4305171"/>
              <a:ext cx="3093512" cy="16255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2AC64-5102-041A-B3F2-0953AC126DBA}"/>
                </a:ext>
              </a:extLst>
            </p:cNvPr>
            <p:cNvSpPr txBox="1"/>
            <p:nvPr/>
          </p:nvSpPr>
          <p:spPr>
            <a:xfrm>
              <a:off x="627923" y="5622984"/>
              <a:ext cx="744114" cy="307777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대기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UI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289B441-FC2D-CA6F-4216-F9DB817E1943}"/>
              </a:ext>
            </a:extLst>
          </p:cNvPr>
          <p:cNvGrpSpPr/>
          <p:nvPr/>
        </p:nvGrpSpPr>
        <p:grpSpPr>
          <a:xfrm>
            <a:off x="3825258" y="2434223"/>
            <a:ext cx="3053919" cy="3126027"/>
            <a:chOff x="3825258" y="2434223"/>
            <a:chExt cx="3053919" cy="3126027"/>
          </a:xfrm>
        </p:grpSpPr>
        <p:pic>
          <p:nvPicPr>
            <p:cNvPr id="5" name="Picture 2087831516">
              <a:extLst>
                <a:ext uri="{FF2B5EF4-FFF2-40B4-BE49-F238E27FC236}">
                  <a16:creationId xmlns:a16="http://schemas.microsoft.com/office/drawing/2014/main" id="{9AC763FD-3143-DDDE-391F-CDD1C32D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258" y="2434223"/>
              <a:ext cx="3053919" cy="1737726"/>
            </a:xfrm>
            <a:prstGeom prst="rect">
              <a:avLst/>
            </a:prstGeom>
          </p:spPr>
        </p:pic>
        <p:pic>
          <p:nvPicPr>
            <p:cNvPr id="6" name="Picture 381472606" descr="텍스트, 스크린샷, 화이트, 폰트이(가) 표시된 사진&#10;&#10;자동 생성된 설명">
              <a:extLst>
                <a:ext uri="{FF2B5EF4-FFF2-40B4-BE49-F238E27FC236}">
                  <a16:creationId xmlns:a16="http://schemas.microsoft.com/office/drawing/2014/main" id="{1E942F5C-0EE9-5819-67C3-FAF1554F2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326" y="4296600"/>
              <a:ext cx="3039851" cy="12636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1B693-2A7C-E5CA-F243-B090034A2528}"/>
                </a:ext>
              </a:extLst>
            </p:cNvPr>
            <p:cNvSpPr txBox="1"/>
            <p:nvPr/>
          </p:nvSpPr>
          <p:spPr>
            <a:xfrm>
              <a:off x="3839326" y="4080386"/>
              <a:ext cx="744114" cy="307777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세팅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UI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B6F3A5-A09A-724C-A118-0EB8049378A3}"/>
              </a:ext>
            </a:extLst>
          </p:cNvPr>
          <p:cNvGrpSpPr/>
          <p:nvPr/>
        </p:nvGrpSpPr>
        <p:grpSpPr>
          <a:xfrm>
            <a:off x="7072634" y="2434223"/>
            <a:ext cx="3239770" cy="1204325"/>
            <a:chOff x="7072634" y="2434223"/>
            <a:chExt cx="3239770" cy="1204325"/>
          </a:xfrm>
        </p:grpSpPr>
        <p:pic>
          <p:nvPicPr>
            <p:cNvPr id="7" name="Picture 814249340" title="이미지 삽입 중...">
              <a:extLst>
                <a:ext uri="{FF2B5EF4-FFF2-40B4-BE49-F238E27FC236}">
                  <a16:creationId xmlns:a16="http://schemas.microsoft.com/office/drawing/2014/main" id="{350F4AD7-6286-D4B7-BAAA-177AB9ED8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34" y="2434223"/>
              <a:ext cx="3239770" cy="12043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643342-1F93-664C-543D-6B7419DFD87A}"/>
                </a:ext>
              </a:extLst>
            </p:cNvPr>
            <p:cNvSpPr txBox="1"/>
            <p:nvPr/>
          </p:nvSpPr>
          <p:spPr>
            <a:xfrm>
              <a:off x="9169142" y="3330771"/>
              <a:ext cx="1143262" cy="307777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물품 설정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UI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3CAFB-144E-E2F5-5DD9-B0138073B40A}"/>
              </a:ext>
            </a:extLst>
          </p:cNvPr>
          <p:cNvGrpSpPr/>
          <p:nvPr/>
        </p:nvGrpSpPr>
        <p:grpSpPr>
          <a:xfrm>
            <a:off x="7072634" y="3797483"/>
            <a:ext cx="4695825" cy="2640965"/>
            <a:chOff x="7072634" y="3797483"/>
            <a:chExt cx="4695825" cy="2640965"/>
          </a:xfrm>
        </p:grpSpPr>
        <p:pic>
          <p:nvPicPr>
            <p:cNvPr id="8" name="그림 7" title="이미지 삽입 중...">
              <a:extLst>
                <a:ext uri="{FF2B5EF4-FFF2-40B4-BE49-F238E27FC236}">
                  <a16:creationId xmlns:a16="http://schemas.microsoft.com/office/drawing/2014/main" id="{0605F8BC-C1C0-DC9D-0C4D-1E3575D9A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34" y="3797483"/>
              <a:ext cx="4695825" cy="264096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E9EF58-6843-B243-5DD3-F36CDBD7E0F9}"/>
                </a:ext>
              </a:extLst>
            </p:cNvPr>
            <p:cNvSpPr txBox="1"/>
            <p:nvPr/>
          </p:nvSpPr>
          <p:spPr>
            <a:xfrm>
              <a:off x="7072634" y="6130671"/>
              <a:ext cx="744114" cy="307777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관리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UI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7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36FC1-21CC-CC5A-5D16-665B75AA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942CB91-1525-55C7-5FCF-0F0CA7E85F4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7DA210-1629-0804-85BA-F783812F7424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39671-B7F2-6588-D353-88030ADF227A}"/>
              </a:ext>
            </a:extLst>
          </p:cNvPr>
          <p:cNvSpPr txBox="1"/>
          <p:nvPr/>
        </p:nvSpPr>
        <p:spPr>
          <a:xfrm>
            <a:off x="1779156" y="423744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VR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92825-51ED-7843-9B9C-5F59053857DD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FB010-FDEB-5F04-8205-86C1BB21AECD}"/>
              </a:ext>
            </a:extLst>
          </p:cNvPr>
          <p:cNvSpPr txBox="1"/>
          <p:nvPr/>
        </p:nvSpPr>
        <p:spPr>
          <a:xfrm>
            <a:off x="612545" y="1963105"/>
            <a:ext cx="1075936" cy="369332"/>
          </a:xfrm>
          <a:prstGeom prst="rect">
            <a:avLst/>
          </a:prstGeom>
          <a:solidFill>
            <a:srgbClr val="0F429D"/>
          </a:solidFill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1. XR Origin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43A8A-08C0-7849-E978-0B3043032A5F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2439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78F197-8B5B-BE17-CE95-C3C1390D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1209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C7F6693-62B4-F74F-A900-9049B5BB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9578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AD9C8D-8E39-B333-FB48-2B0B5D2FB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550" y="-1514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E65E191-CDAC-F05B-688D-0910D65A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550" y="8297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576D68-F05F-860A-C723-C586EE63EBAE}"/>
              </a:ext>
            </a:extLst>
          </p:cNvPr>
          <p:cNvGrpSpPr/>
          <p:nvPr/>
        </p:nvGrpSpPr>
        <p:grpSpPr>
          <a:xfrm>
            <a:off x="612545" y="2590019"/>
            <a:ext cx="2492605" cy="1303301"/>
            <a:chOff x="612545" y="2590019"/>
            <a:chExt cx="2492605" cy="1303301"/>
          </a:xfrm>
        </p:grpSpPr>
        <p:pic>
          <p:nvPicPr>
            <p:cNvPr id="3" name="Picture 1024763457">
              <a:extLst>
                <a:ext uri="{FF2B5EF4-FFF2-40B4-BE49-F238E27FC236}">
                  <a16:creationId xmlns:a16="http://schemas.microsoft.com/office/drawing/2014/main" id="{A837717F-6839-019E-6D89-3E66E92E0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2545" y="2590019"/>
              <a:ext cx="2492605" cy="13033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ABFE62-2FA4-89CF-A972-EB93A772D2B3}"/>
                </a:ext>
              </a:extLst>
            </p:cNvPr>
            <p:cNvSpPr txBox="1"/>
            <p:nvPr/>
          </p:nvSpPr>
          <p:spPr>
            <a:xfrm>
              <a:off x="2284836" y="2590019"/>
              <a:ext cx="820314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XR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Origin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21212A-63B7-E732-F622-EC21C17458C5}"/>
              </a:ext>
            </a:extLst>
          </p:cNvPr>
          <p:cNvGrpSpPr/>
          <p:nvPr/>
        </p:nvGrpSpPr>
        <p:grpSpPr>
          <a:xfrm>
            <a:off x="3323056" y="2591247"/>
            <a:ext cx="4518292" cy="3172607"/>
            <a:chOff x="3323056" y="2591247"/>
            <a:chExt cx="4518292" cy="317260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AA586C-EFA6-AB44-1FE4-F2114A5EB6BD}"/>
                </a:ext>
              </a:extLst>
            </p:cNvPr>
            <p:cNvGrpSpPr/>
            <p:nvPr/>
          </p:nvGrpSpPr>
          <p:grpSpPr>
            <a:xfrm>
              <a:off x="3323056" y="2591247"/>
              <a:ext cx="4518292" cy="3172607"/>
              <a:chOff x="5741704" y="2590019"/>
              <a:chExt cx="4518292" cy="3172607"/>
            </a:xfrm>
          </p:grpSpPr>
          <p:pic>
            <p:nvPicPr>
              <p:cNvPr id="4098" name="그림 1789884500">
                <a:extLst>
                  <a:ext uri="{FF2B5EF4-FFF2-40B4-BE49-F238E27FC236}">
                    <a16:creationId xmlns:a16="http://schemas.microsoft.com/office/drawing/2014/main" id="{534D0A8B-4589-1658-FA1E-1709DE3B26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1704" y="2590019"/>
                <a:ext cx="2191034" cy="3172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7" name="그림 2040378906">
                <a:extLst>
                  <a:ext uri="{FF2B5EF4-FFF2-40B4-BE49-F238E27FC236}">
                    <a16:creationId xmlns:a16="http://schemas.microsoft.com/office/drawing/2014/main" id="{4806FAE2-5A65-8B4F-E60F-56ACC5E34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2738" y="2590019"/>
                <a:ext cx="2327258" cy="3172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062CD8-7123-C112-5D08-9C687F481C95}"/>
                </a:ext>
              </a:extLst>
            </p:cNvPr>
            <p:cNvSpPr txBox="1"/>
            <p:nvPr/>
          </p:nvSpPr>
          <p:spPr>
            <a:xfrm>
              <a:off x="6241148" y="5477232"/>
              <a:ext cx="1600200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XR Origin Component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1C9FBC-9AF2-E636-9ED0-849C3708AECB}"/>
              </a:ext>
            </a:extLst>
          </p:cNvPr>
          <p:cNvGrpSpPr/>
          <p:nvPr/>
        </p:nvGrpSpPr>
        <p:grpSpPr>
          <a:xfrm>
            <a:off x="8059254" y="2590019"/>
            <a:ext cx="3721330" cy="3812434"/>
            <a:chOff x="8059254" y="2590019"/>
            <a:chExt cx="3721330" cy="381243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64DFE7-7185-465F-7040-946B3466DAEA}"/>
                </a:ext>
              </a:extLst>
            </p:cNvPr>
            <p:cNvGrpSpPr/>
            <p:nvPr/>
          </p:nvGrpSpPr>
          <p:grpSpPr>
            <a:xfrm>
              <a:off x="8059254" y="2590019"/>
              <a:ext cx="3721330" cy="3812434"/>
              <a:chOff x="6871947" y="1868031"/>
              <a:chExt cx="4587393" cy="4056518"/>
            </a:xfrm>
          </p:grpSpPr>
          <p:pic>
            <p:nvPicPr>
              <p:cNvPr id="4102" name="그림 2143321585">
                <a:extLst>
                  <a:ext uri="{FF2B5EF4-FFF2-40B4-BE49-F238E27FC236}">
                    <a16:creationId xmlns:a16="http://schemas.microsoft.com/office/drawing/2014/main" id="{F41C6B31-6DB6-93B2-C449-0F27F5CB52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1947" y="1868031"/>
                <a:ext cx="2146597" cy="4056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1" name="Picture 26642581">
                <a:extLst>
                  <a:ext uri="{FF2B5EF4-FFF2-40B4-BE49-F238E27FC236}">
                    <a16:creationId xmlns:a16="http://schemas.microsoft.com/office/drawing/2014/main" id="{AF7CC5F4-3B50-3B69-E568-42A2CBD10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8544" y="1868031"/>
                <a:ext cx="2440796" cy="4056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FA8608-EF59-C556-4C59-B0ADFB69B54F}"/>
                </a:ext>
              </a:extLst>
            </p:cNvPr>
            <p:cNvSpPr txBox="1"/>
            <p:nvPr/>
          </p:nvSpPr>
          <p:spPr>
            <a:xfrm>
              <a:off x="10114878" y="6125453"/>
              <a:ext cx="1665706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Controller Component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18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7A11E0-DEAC-12C8-C1DE-6F259D48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B6E08A-1B91-AB00-724F-C78BF3F709BA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CAB69-621F-E603-E1D1-805E0AC46314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A1F13-16F6-7C35-4BDD-E0F1CEDE40C8}"/>
              </a:ext>
            </a:extLst>
          </p:cNvPr>
          <p:cNvSpPr txBox="1"/>
          <p:nvPr/>
        </p:nvSpPr>
        <p:spPr>
          <a:xfrm>
            <a:off x="1779156" y="423744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VR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C86A6-1999-B914-5B27-49BE2777FE48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30277D-60E7-26AA-C32F-F24517833CCF}"/>
              </a:ext>
            </a:extLst>
          </p:cNvPr>
          <p:cNvSpPr txBox="1"/>
          <p:nvPr/>
        </p:nvSpPr>
        <p:spPr>
          <a:xfrm>
            <a:off x="612545" y="1963105"/>
            <a:ext cx="1442639" cy="369332"/>
          </a:xfrm>
          <a:prstGeom prst="rect">
            <a:avLst/>
          </a:prstGeom>
          <a:solidFill>
            <a:srgbClr val="0F429D"/>
          </a:solidFill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2. XR Interaction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B1D1A8-A602-E59A-4569-55E9B0C3CCA4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2439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A448CB5D-2520-C5B1-E8B5-83D16532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11088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7F3F6C-77BE-D50E-1993-8815DC88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80430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E6CBBAA-2F71-D820-1F3B-652D91B7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7" y="6460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BF42AD-D225-7729-8BC0-403FFBC4ACAC}"/>
              </a:ext>
            </a:extLst>
          </p:cNvPr>
          <p:cNvGrpSpPr/>
          <p:nvPr/>
        </p:nvGrpSpPr>
        <p:grpSpPr>
          <a:xfrm>
            <a:off x="6651325" y="2434223"/>
            <a:ext cx="2703812" cy="4099342"/>
            <a:chOff x="6651325" y="2434223"/>
            <a:chExt cx="2703812" cy="4099342"/>
          </a:xfrm>
        </p:grpSpPr>
        <p:pic>
          <p:nvPicPr>
            <p:cNvPr id="23" name="Picture 2107518235">
              <a:extLst>
                <a:ext uri="{FF2B5EF4-FFF2-40B4-BE49-F238E27FC236}">
                  <a16:creationId xmlns:a16="http://schemas.microsoft.com/office/drawing/2014/main" id="{02A48762-6894-B92C-A610-18AA91D74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325" y="2434223"/>
              <a:ext cx="2703812" cy="409934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5C3FC0-D80C-DBD9-65D8-01B623E77AC6}"/>
                </a:ext>
              </a:extLst>
            </p:cNvPr>
            <p:cNvSpPr txBox="1"/>
            <p:nvPr/>
          </p:nvSpPr>
          <p:spPr>
            <a:xfrm>
              <a:off x="7841348" y="6256566"/>
              <a:ext cx="1513789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소화기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Component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178468-89F0-0AAB-2CDA-1A0B33B8AAD3}"/>
              </a:ext>
            </a:extLst>
          </p:cNvPr>
          <p:cNvGrpSpPr/>
          <p:nvPr/>
        </p:nvGrpSpPr>
        <p:grpSpPr>
          <a:xfrm>
            <a:off x="612544" y="2434222"/>
            <a:ext cx="4640263" cy="1979123"/>
            <a:chOff x="612544" y="2434222"/>
            <a:chExt cx="4640263" cy="197912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FA49885-B795-A0D3-E3DF-130ED79F5850}"/>
                </a:ext>
              </a:extLst>
            </p:cNvPr>
            <p:cNvGrpSpPr/>
            <p:nvPr/>
          </p:nvGrpSpPr>
          <p:grpSpPr>
            <a:xfrm>
              <a:off x="612544" y="2434222"/>
              <a:ext cx="4640263" cy="1979123"/>
              <a:chOff x="3218015" y="1566075"/>
              <a:chExt cx="3935260" cy="2325590"/>
            </a:xfrm>
          </p:grpSpPr>
          <p:pic>
            <p:nvPicPr>
              <p:cNvPr id="5122" name="Picture 856555387">
                <a:extLst>
                  <a:ext uri="{FF2B5EF4-FFF2-40B4-BE49-F238E27FC236}">
                    <a16:creationId xmlns:a16="http://schemas.microsoft.com/office/drawing/2014/main" id="{E9E739C3-9927-9422-F4E9-D908B49D9A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015" y="1566076"/>
                <a:ext cx="1719110" cy="2325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1" name="Picture 484849654">
                <a:extLst>
                  <a:ext uri="{FF2B5EF4-FFF2-40B4-BE49-F238E27FC236}">
                    <a16:creationId xmlns:a16="http://schemas.microsoft.com/office/drawing/2014/main" id="{E9F96221-474D-B980-B724-2B7E6FC6A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7125" y="1566075"/>
                <a:ext cx="2216150" cy="2325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1782E1-FEE4-5DE0-7CA8-B939CD69F1C1}"/>
                </a:ext>
              </a:extLst>
            </p:cNvPr>
            <p:cNvSpPr txBox="1"/>
            <p:nvPr/>
          </p:nvSpPr>
          <p:spPr>
            <a:xfrm>
              <a:off x="612544" y="4136345"/>
              <a:ext cx="1447800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소화기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Component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22FB7D-9532-4549-7DE0-58EEFB88E820}"/>
              </a:ext>
            </a:extLst>
          </p:cNvPr>
          <p:cNvGrpSpPr/>
          <p:nvPr/>
        </p:nvGrpSpPr>
        <p:grpSpPr>
          <a:xfrm>
            <a:off x="612544" y="4670092"/>
            <a:ext cx="4640264" cy="1863475"/>
            <a:chOff x="612544" y="4670092"/>
            <a:chExt cx="4640264" cy="186347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C13680E-D049-968B-D9E4-F099B04624FF}"/>
                </a:ext>
              </a:extLst>
            </p:cNvPr>
            <p:cNvGrpSpPr/>
            <p:nvPr/>
          </p:nvGrpSpPr>
          <p:grpSpPr>
            <a:xfrm>
              <a:off x="618540" y="4670092"/>
              <a:ext cx="4634268" cy="1863475"/>
              <a:chOff x="7402511" y="2765241"/>
              <a:chExt cx="4634268" cy="1863475"/>
            </a:xfrm>
          </p:grpSpPr>
          <p:pic>
            <p:nvPicPr>
              <p:cNvPr id="5126" name="Picture 811305422">
                <a:extLst>
                  <a:ext uri="{FF2B5EF4-FFF2-40B4-BE49-F238E27FC236}">
                    <a16:creationId xmlns:a16="http://schemas.microsoft.com/office/drawing/2014/main" id="{F8C7305D-61F7-0D7A-1B3D-6C01F8BC8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2511" y="2765241"/>
                <a:ext cx="1567887" cy="1863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5" name="Picture 1963403811">
                <a:extLst>
                  <a:ext uri="{FF2B5EF4-FFF2-40B4-BE49-F238E27FC236}">
                    <a16:creationId xmlns:a16="http://schemas.microsoft.com/office/drawing/2014/main" id="{4C64DAB4-287B-8A1D-0A0C-EEA230F66B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0398" y="2765241"/>
                <a:ext cx="3066381" cy="186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AF7889-072E-4C05-45FA-023A52EF32E0}"/>
                </a:ext>
              </a:extLst>
            </p:cNvPr>
            <p:cNvSpPr txBox="1"/>
            <p:nvPr/>
          </p:nvSpPr>
          <p:spPr>
            <a:xfrm>
              <a:off x="612544" y="6256566"/>
              <a:ext cx="1313984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문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Component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99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64B39-31E4-435B-D575-0BB9E808D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6331000-0189-2FE9-7071-E01F28CF435E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633AE0-8698-A4D4-5D84-A76472EE8757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A886B-A6E5-A5BD-7761-3BF367924BBA}"/>
              </a:ext>
            </a:extLst>
          </p:cNvPr>
          <p:cNvSpPr txBox="1"/>
          <p:nvPr/>
        </p:nvSpPr>
        <p:spPr>
          <a:xfrm>
            <a:off x="1779156" y="423744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환경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6F988-B4C3-E712-DC51-54E05CECE602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E04329-8746-111B-65D2-1E852EED9A98}"/>
              </a:ext>
            </a:extLst>
          </p:cNvPr>
          <p:cNvSpPr txBox="1"/>
          <p:nvPr/>
        </p:nvSpPr>
        <p:spPr>
          <a:xfrm>
            <a:off x="612545" y="1963105"/>
            <a:ext cx="1023678" cy="369332"/>
          </a:xfrm>
          <a:prstGeom prst="rect">
            <a:avLst/>
          </a:prstGeom>
          <a:solidFill>
            <a:srgbClr val="0F429D"/>
          </a:solidFill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b="1" spc="-150" dirty="0" err="1">
                <a:solidFill>
                  <a:schemeClr val="bg1"/>
                </a:solidFill>
                <a:latin typeface="+mn-ea"/>
              </a:rPr>
              <a:t>Netcode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61333D-83F6-FC6F-9F8D-809DA350D20F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2439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23802-A147-FB97-E6F3-02EBFA25C057}"/>
              </a:ext>
            </a:extLst>
          </p:cNvPr>
          <p:cNvGrpSpPr/>
          <p:nvPr/>
        </p:nvGrpSpPr>
        <p:grpSpPr>
          <a:xfrm>
            <a:off x="5385354" y="2556566"/>
            <a:ext cx="3191510" cy="2384258"/>
            <a:chOff x="5385354" y="2556566"/>
            <a:chExt cx="3191510" cy="2384258"/>
          </a:xfrm>
        </p:grpSpPr>
        <p:pic>
          <p:nvPicPr>
            <p:cNvPr id="3" name="Picture 1207245751">
              <a:extLst>
                <a:ext uri="{FF2B5EF4-FFF2-40B4-BE49-F238E27FC236}">
                  <a16:creationId xmlns:a16="http://schemas.microsoft.com/office/drawing/2014/main" id="{E58B1973-E39B-0E82-CC39-A0BDF62ED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354" y="2556566"/>
              <a:ext cx="3191510" cy="210756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246C7-8707-F0C8-A337-114E9037CBD7}"/>
                </a:ext>
              </a:extLst>
            </p:cNvPr>
            <p:cNvSpPr txBox="1"/>
            <p:nvPr/>
          </p:nvSpPr>
          <p:spPr>
            <a:xfrm>
              <a:off x="5385354" y="4663825"/>
              <a:ext cx="1965923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Network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Object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component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D40B82-FA70-DD53-99BD-AA2D707EFEC7}"/>
              </a:ext>
            </a:extLst>
          </p:cNvPr>
          <p:cNvGrpSpPr/>
          <p:nvPr/>
        </p:nvGrpSpPr>
        <p:grpSpPr>
          <a:xfrm>
            <a:off x="8843010" y="2556566"/>
            <a:ext cx="2743835" cy="3500894"/>
            <a:chOff x="8843010" y="2556566"/>
            <a:chExt cx="2743835" cy="3500894"/>
          </a:xfrm>
        </p:grpSpPr>
        <p:pic>
          <p:nvPicPr>
            <p:cNvPr id="4" name="Picture 1552174921">
              <a:extLst>
                <a:ext uri="{FF2B5EF4-FFF2-40B4-BE49-F238E27FC236}">
                  <a16:creationId xmlns:a16="http://schemas.microsoft.com/office/drawing/2014/main" id="{05FEC2B5-30FB-9F6E-2E63-A78A817EF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010" y="2556566"/>
              <a:ext cx="2743835" cy="322389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ACD102-04BA-2D22-A28D-B800B6E4997A}"/>
                </a:ext>
              </a:extLst>
            </p:cNvPr>
            <p:cNvSpPr txBox="1"/>
            <p:nvPr/>
          </p:nvSpPr>
          <p:spPr>
            <a:xfrm>
              <a:off x="8843010" y="5780461"/>
              <a:ext cx="2191497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Network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Transform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component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AF6480B-368D-E908-3CFD-997600E283CC}"/>
              </a:ext>
            </a:extLst>
          </p:cNvPr>
          <p:cNvGrpSpPr/>
          <p:nvPr/>
        </p:nvGrpSpPr>
        <p:grpSpPr>
          <a:xfrm>
            <a:off x="605155" y="2556566"/>
            <a:ext cx="4572000" cy="1896249"/>
            <a:chOff x="605155" y="2556566"/>
            <a:chExt cx="4572000" cy="1896249"/>
          </a:xfrm>
        </p:grpSpPr>
        <p:pic>
          <p:nvPicPr>
            <p:cNvPr id="10" name="그림 9" title="이미지 삽입 중...">
              <a:extLst>
                <a:ext uri="{FF2B5EF4-FFF2-40B4-BE49-F238E27FC236}">
                  <a16:creationId xmlns:a16="http://schemas.microsoft.com/office/drawing/2014/main" id="{1A86B03F-5D35-785E-F448-3CD06A46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55" y="2556566"/>
              <a:ext cx="4572000" cy="16192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C74494-1C32-4366-164B-E6F3E8F89749}"/>
                </a:ext>
              </a:extLst>
            </p:cNvPr>
            <p:cNvSpPr txBox="1"/>
            <p:nvPr/>
          </p:nvSpPr>
          <p:spPr>
            <a:xfrm>
              <a:off x="608392" y="4175816"/>
              <a:ext cx="3443700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cs typeface="Arial" panose="020B0604020202020204" pitchFamily="34" charset="0"/>
                </a:rPr>
                <a:t>ServerRpc</a:t>
              </a:r>
              <a:r>
                <a:rPr lang="ko-KR" altLang="ko-KR" sz="1200" b="1" dirty="0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를 통한 체험자 </a:t>
              </a:r>
              <a:r>
                <a:rPr lang="ko-KR" altLang="ko-KR" sz="1200" b="1" dirty="0" err="1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프리팹</a:t>
              </a:r>
              <a:r>
                <a:rPr lang="ko-KR" altLang="ko-KR" sz="1200" b="1" dirty="0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00" b="1" dirty="0" err="1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스폰</a:t>
              </a:r>
              <a:r>
                <a:rPr lang="ko-KR" altLang="ko-KR" sz="1200" b="1" dirty="0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 요청 함수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9B20B8F-D47E-F9C5-F2DB-8BC717ADCDE6}"/>
              </a:ext>
            </a:extLst>
          </p:cNvPr>
          <p:cNvGrpSpPr/>
          <p:nvPr/>
        </p:nvGrpSpPr>
        <p:grpSpPr>
          <a:xfrm>
            <a:off x="605155" y="4664131"/>
            <a:ext cx="4572000" cy="950099"/>
            <a:chOff x="605155" y="4664131"/>
            <a:chExt cx="4572000" cy="950099"/>
          </a:xfrm>
        </p:grpSpPr>
        <p:pic>
          <p:nvPicPr>
            <p:cNvPr id="14" name="Picture 244461803">
              <a:extLst>
                <a:ext uri="{FF2B5EF4-FFF2-40B4-BE49-F238E27FC236}">
                  <a16:creationId xmlns:a16="http://schemas.microsoft.com/office/drawing/2014/main" id="{CAD66F84-7DC6-481A-BB6A-0F575357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55" y="4664131"/>
              <a:ext cx="4572000" cy="6731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4467F-C102-A4F6-3725-0A4F57C3B819}"/>
                </a:ext>
              </a:extLst>
            </p:cNvPr>
            <p:cNvSpPr txBox="1"/>
            <p:nvPr/>
          </p:nvSpPr>
          <p:spPr>
            <a:xfrm>
              <a:off x="605155" y="5337231"/>
              <a:ext cx="2995628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ko-KR" sz="1200" b="1" dirty="0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플레이어 </a:t>
              </a:r>
              <a:r>
                <a:rPr lang="ko-KR" altLang="ko-KR" sz="1200" b="1" dirty="0" err="1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프리팹을</a:t>
              </a:r>
              <a:r>
                <a:rPr lang="en-US" altLang="ko-KR" sz="1200" b="1" dirty="0">
                  <a:solidFill>
                    <a:schemeClr val="bg1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 Network</a:t>
              </a:r>
              <a:r>
                <a:rPr lang="ko-KR" altLang="en-US" sz="1200" b="1" dirty="0">
                  <a:solidFill>
                    <a:schemeClr val="bg1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Object</a:t>
              </a:r>
              <a:r>
                <a:rPr lang="ko-KR" altLang="ko-KR" sz="1200" b="1" dirty="0">
                  <a:solidFill>
                    <a:schemeClr val="bg1"/>
                  </a:solidFill>
                  <a:effectLst/>
                  <a:ea typeface="맑은 고딕" panose="020B0503020000020004" pitchFamily="50" charset="-127"/>
                  <a:cs typeface="Arial" panose="020B0604020202020204" pitchFamily="34" charset="0"/>
                </a:rPr>
                <a:t>로</a:t>
              </a:r>
              <a:r>
                <a:rPr lang="en-US" altLang="ko-KR" sz="1200" b="1" dirty="0">
                  <a:solidFill>
                    <a:schemeClr val="bg1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추가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7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4040E-FF67-D4CE-C8CE-D0642FDC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3AE632-9AA2-F864-3957-BE1F1AB9DADD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947FB3-6C8F-6C9C-55B7-4208DCC44330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1DE6E-04FD-24F9-0912-87445CC90157}"/>
              </a:ext>
            </a:extLst>
          </p:cNvPr>
          <p:cNvSpPr txBox="1"/>
          <p:nvPr/>
        </p:nvSpPr>
        <p:spPr>
          <a:xfrm>
            <a:off x="1779156" y="423744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환경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DCF9F-4A05-398C-AAFF-67D718C44313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C62F5C-AFD6-4C5C-28F2-B1DA143722B8}"/>
              </a:ext>
            </a:extLst>
          </p:cNvPr>
          <p:cNvSpPr txBox="1"/>
          <p:nvPr/>
        </p:nvSpPr>
        <p:spPr>
          <a:xfrm>
            <a:off x="612545" y="1963105"/>
            <a:ext cx="3209533" cy="369332"/>
          </a:xfrm>
          <a:prstGeom prst="rect">
            <a:avLst/>
          </a:prstGeom>
          <a:solidFill>
            <a:srgbClr val="0F429D"/>
          </a:solidFill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체험자와 감독관 간의 의사소통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7FA0F2-58FE-2208-F10F-2C12C39B63F9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2439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E6E017-34CE-6092-F4F4-7958CFA6730D}"/>
              </a:ext>
            </a:extLst>
          </p:cNvPr>
          <p:cNvGrpSpPr/>
          <p:nvPr/>
        </p:nvGrpSpPr>
        <p:grpSpPr>
          <a:xfrm>
            <a:off x="604544" y="2536591"/>
            <a:ext cx="3210144" cy="1806045"/>
            <a:chOff x="604544" y="2536591"/>
            <a:chExt cx="3210144" cy="1806045"/>
          </a:xfrm>
        </p:grpSpPr>
        <p:pic>
          <p:nvPicPr>
            <p:cNvPr id="3" name="그림 2" title="이미지 삽입 중...">
              <a:extLst>
                <a:ext uri="{FF2B5EF4-FFF2-40B4-BE49-F238E27FC236}">
                  <a16:creationId xmlns:a16="http://schemas.microsoft.com/office/drawing/2014/main" id="{F4C1088D-E4A4-067D-F682-FE1CABE08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55" y="2536591"/>
              <a:ext cx="3209533" cy="180525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8DE6DA-2916-BF77-DD97-8CCFD646E56F}"/>
                </a:ext>
              </a:extLst>
            </p:cNvPr>
            <p:cNvSpPr txBox="1"/>
            <p:nvPr/>
          </p:nvSpPr>
          <p:spPr>
            <a:xfrm>
              <a:off x="604544" y="4065637"/>
              <a:ext cx="2480166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감독관 화면에서 마커 </a:t>
              </a:r>
              <a:r>
                <a:rPr lang="ko-KR" altLang="en-US" sz="1200" b="1" dirty="0" err="1">
                  <a:solidFill>
                    <a:schemeClr val="bg1"/>
                  </a:solidFill>
                </a:rPr>
                <a:t>스폰한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경우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E3D02B-C904-65D0-7066-29DCC4AE56B1}"/>
              </a:ext>
            </a:extLst>
          </p:cNvPr>
          <p:cNvGrpSpPr/>
          <p:nvPr/>
        </p:nvGrpSpPr>
        <p:grpSpPr>
          <a:xfrm>
            <a:off x="604544" y="4590174"/>
            <a:ext cx="3210144" cy="1805253"/>
            <a:chOff x="604544" y="4590174"/>
            <a:chExt cx="3210144" cy="18052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F52A39-E3CB-0B96-7609-2D8C72B3C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44" y="4590174"/>
              <a:ext cx="3210144" cy="180525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4936D1-2E59-1A6E-632D-9A708C9CAF00}"/>
                </a:ext>
              </a:extLst>
            </p:cNvPr>
            <p:cNvSpPr txBox="1"/>
            <p:nvPr/>
          </p:nvSpPr>
          <p:spPr>
            <a:xfrm>
              <a:off x="604544" y="6118427"/>
              <a:ext cx="2480166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체험자 화면에 마커가 </a:t>
              </a:r>
              <a:r>
                <a:rPr lang="ko-KR" altLang="en-US" sz="1200" b="1" dirty="0" err="1">
                  <a:solidFill>
                    <a:schemeClr val="bg1"/>
                  </a:solidFill>
                </a:rPr>
                <a:t>스폰된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경우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A90FFE-2319-0B33-1FEC-E9362C60AE7E}"/>
              </a:ext>
            </a:extLst>
          </p:cNvPr>
          <p:cNvGrpSpPr/>
          <p:nvPr/>
        </p:nvGrpSpPr>
        <p:grpSpPr>
          <a:xfrm>
            <a:off x="4505332" y="2525977"/>
            <a:ext cx="3363749" cy="1806045"/>
            <a:chOff x="4070612" y="2536591"/>
            <a:chExt cx="3363749" cy="18060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C669CC-3BD5-3D61-EDE1-84B7F1F5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612" y="2536591"/>
              <a:ext cx="3363749" cy="18052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A4E1DF-5D62-6C88-9C9B-169C8445E053}"/>
                </a:ext>
              </a:extLst>
            </p:cNvPr>
            <p:cNvSpPr txBox="1"/>
            <p:nvPr/>
          </p:nvSpPr>
          <p:spPr>
            <a:xfrm>
              <a:off x="4070612" y="4065637"/>
              <a:ext cx="2018501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감독관이 불을 </a:t>
              </a:r>
              <a:r>
                <a:rPr lang="ko-KR" altLang="en-US" sz="1200" b="1" dirty="0" err="1">
                  <a:solidFill>
                    <a:schemeClr val="bg1"/>
                  </a:solidFill>
                </a:rPr>
                <a:t>스폰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했을 때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6EE80F-D254-8D29-8F94-70D2F7E31071}"/>
              </a:ext>
            </a:extLst>
          </p:cNvPr>
          <p:cNvGrpSpPr/>
          <p:nvPr/>
        </p:nvGrpSpPr>
        <p:grpSpPr>
          <a:xfrm>
            <a:off x="4505332" y="4555298"/>
            <a:ext cx="3363749" cy="1829516"/>
            <a:chOff x="4070612" y="4565912"/>
            <a:chExt cx="3363749" cy="182951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39DC89-A4E6-9C6C-2408-C84FEF2DC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612" y="4565912"/>
              <a:ext cx="3363749" cy="182951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70B3C2-6D55-A1EC-BDD3-0712A124C78C}"/>
                </a:ext>
              </a:extLst>
            </p:cNvPr>
            <p:cNvSpPr txBox="1"/>
            <p:nvPr/>
          </p:nvSpPr>
          <p:spPr>
            <a:xfrm>
              <a:off x="4070612" y="6118428"/>
              <a:ext cx="1640193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체험자 시점 모니터링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898BEF-32DE-FCF9-6D41-E3CCBA40586C}"/>
              </a:ext>
            </a:extLst>
          </p:cNvPr>
          <p:cNvGrpSpPr/>
          <p:nvPr/>
        </p:nvGrpSpPr>
        <p:grpSpPr>
          <a:xfrm>
            <a:off x="8559725" y="2536591"/>
            <a:ext cx="2716108" cy="3233208"/>
            <a:chOff x="8559725" y="2536591"/>
            <a:chExt cx="2716108" cy="32332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6EC07-EC4E-E89B-7108-954C6B20E2CD}"/>
                </a:ext>
              </a:extLst>
            </p:cNvPr>
            <p:cNvSpPr txBox="1"/>
            <p:nvPr/>
          </p:nvSpPr>
          <p:spPr>
            <a:xfrm>
              <a:off x="8559725" y="5492800"/>
              <a:ext cx="1983235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건물 단면도 비추는 카메라</a:t>
              </a:r>
            </a:p>
          </p:txBody>
        </p:sp>
        <p:pic>
          <p:nvPicPr>
            <p:cNvPr id="26" name="Picture 974203774">
              <a:extLst>
                <a:ext uri="{FF2B5EF4-FFF2-40B4-BE49-F238E27FC236}">
                  <a16:creationId xmlns:a16="http://schemas.microsoft.com/office/drawing/2014/main" id="{85D1758B-9F45-8575-4E65-99D19BC1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725" y="2536591"/>
              <a:ext cx="2716108" cy="29598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8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C5668A-18B2-DC29-68B0-53AE78B5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37DA44-100F-CB81-C6CE-93C0D2E98237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B65231-BD11-DC09-0E28-CA2D74EF7EC0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9AB0-4520-BAF0-600C-61C7729B65EA}"/>
              </a:ext>
            </a:extLst>
          </p:cNvPr>
          <p:cNvSpPr txBox="1"/>
          <p:nvPr/>
        </p:nvSpPr>
        <p:spPr>
          <a:xfrm>
            <a:off x="1779156" y="423744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환경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62780-0E5C-44A2-9AC4-B9FA04429BC8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488A1-00B6-E235-C3D6-E4AFD854D7B1}"/>
              </a:ext>
            </a:extLst>
          </p:cNvPr>
          <p:cNvSpPr txBox="1"/>
          <p:nvPr/>
        </p:nvSpPr>
        <p:spPr>
          <a:xfrm>
            <a:off x="612545" y="1963105"/>
            <a:ext cx="3209533" cy="369332"/>
          </a:xfrm>
          <a:prstGeom prst="rect">
            <a:avLst/>
          </a:prstGeom>
          <a:solidFill>
            <a:srgbClr val="0F429D"/>
          </a:solidFill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체험자와 감독관 간의 의사소통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291B72-1EFE-D2DE-9F9E-60E416F410B1}"/>
              </a:ext>
            </a:extLst>
          </p:cNvPr>
          <p:cNvCxnSpPr>
            <a:cxnSpLocks/>
          </p:cNvCxnSpPr>
          <p:nvPr/>
        </p:nvCxnSpPr>
        <p:spPr>
          <a:xfrm>
            <a:off x="605155" y="1782542"/>
            <a:ext cx="112439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18E8CD-AAD5-A7E9-094B-06D814D46EC7}"/>
              </a:ext>
            </a:extLst>
          </p:cNvPr>
          <p:cNvGrpSpPr/>
          <p:nvPr/>
        </p:nvGrpSpPr>
        <p:grpSpPr>
          <a:xfrm>
            <a:off x="6360967" y="2862630"/>
            <a:ext cx="4704715" cy="2907168"/>
            <a:chOff x="6360967" y="2862630"/>
            <a:chExt cx="4704715" cy="2907168"/>
          </a:xfrm>
        </p:grpSpPr>
        <p:pic>
          <p:nvPicPr>
            <p:cNvPr id="6" name="Picture 1661929196">
              <a:extLst>
                <a:ext uri="{FF2B5EF4-FFF2-40B4-BE49-F238E27FC236}">
                  <a16:creationId xmlns:a16="http://schemas.microsoft.com/office/drawing/2014/main" id="{A2F3C69E-325F-AFEF-EC6A-78665510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967" y="2862630"/>
              <a:ext cx="4704715" cy="26301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7C828-3516-0167-6300-01ED57E39310}"/>
                </a:ext>
              </a:extLst>
            </p:cNvPr>
            <p:cNvSpPr txBox="1"/>
            <p:nvPr/>
          </p:nvSpPr>
          <p:spPr>
            <a:xfrm>
              <a:off x="6360967" y="5492799"/>
              <a:ext cx="1999265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오디오 입출력 장치 설정 창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BAD2CA-AB36-F78B-C568-A6FF02C1D269}"/>
              </a:ext>
            </a:extLst>
          </p:cNvPr>
          <p:cNvGrpSpPr/>
          <p:nvPr/>
        </p:nvGrpSpPr>
        <p:grpSpPr>
          <a:xfrm>
            <a:off x="1210649" y="2862630"/>
            <a:ext cx="4704715" cy="2907762"/>
            <a:chOff x="1210649" y="2862630"/>
            <a:chExt cx="4704715" cy="2907762"/>
          </a:xfrm>
        </p:grpSpPr>
        <p:pic>
          <p:nvPicPr>
            <p:cNvPr id="5" name="Picture 1527287071">
              <a:extLst>
                <a:ext uri="{FF2B5EF4-FFF2-40B4-BE49-F238E27FC236}">
                  <a16:creationId xmlns:a16="http://schemas.microsoft.com/office/drawing/2014/main" id="{69FD290F-FB8F-20E1-53FC-30F46AC4D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649" y="2862630"/>
              <a:ext cx="4704715" cy="263017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7E4E5-4CB6-2B4E-2BBA-A0E8232AA61B}"/>
                </a:ext>
              </a:extLst>
            </p:cNvPr>
            <p:cNvSpPr txBox="1"/>
            <p:nvPr/>
          </p:nvSpPr>
          <p:spPr>
            <a:xfrm>
              <a:off x="1210649" y="5493393"/>
              <a:ext cx="2858475" cy="276999"/>
            </a:xfrm>
            <a:prstGeom prst="rect">
              <a:avLst/>
            </a:prstGeom>
            <a:solidFill>
              <a:srgbClr val="0F429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시작 화면 우측 하단에 배치된 </a:t>
              </a:r>
              <a:r>
                <a:rPr lang="ko-KR" altLang="en-US" sz="1200" b="1" dirty="0" err="1">
                  <a:solidFill>
                    <a:schemeClr val="bg1"/>
                  </a:solidFill>
                </a:rPr>
                <a:t>보이스챗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67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F429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E1410-1CE4-3F54-EBE7-F0C06CD8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8739B97D-D2A5-A980-BF7E-5B382C27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32" y="-1883951"/>
            <a:ext cx="10521537" cy="106259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A8A0B9-D813-0837-552B-9FEEE0B7CCD0}"/>
              </a:ext>
            </a:extLst>
          </p:cNvPr>
          <p:cNvSpPr/>
          <p:nvPr/>
        </p:nvSpPr>
        <p:spPr>
          <a:xfrm>
            <a:off x="-184151" y="-203200"/>
            <a:ext cx="12560300" cy="72644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F2A06-7C1C-1C5B-75E5-68DA0ECC9042}"/>
              </a:ext>
            </a:extLst>
          </p:cNvPr>
          <p:cNvSpPr txBox="1"/>
          <p:nvPr/>
        </p:nvSpPr>
        <p:spPr>
          <a:xfrm>
            <a:off x="2079831" y="5116581"/>
            <a:ext cx="3204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부산대학교 정보컴퓨터공학부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2024 </a:t>
            </a:r>
            <a:r>
              <a:rPr lang="ko-KR" altLang="en-US" sz="1600" b="1" dirty="0">
                <a:solidFill>
                  <a:schemeClr val="bg1"/>
                </a:solidFill>
              </a:rPr>
              <a:t>전기 졸업과제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89601-ED5B-CC3B-D5DD-046056207A1E}"/>
              </a:ext>
            </a:extLst>
          </p:cNvPr>
          <p:cNvSpPr txBox="1"/>
          <p:nvPr/>
        </p:nvSpPr>
        <p:spPr>
          <a:xfrm>
            <a:off x="2079831" y="3073916"/>
            <a:ext cx="8032337" cy="1484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VR </a:t>
            </a:r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기반 재난 상황 교육 및 </a:t>
            </a:r>
            <a:endParaRPr lang="en-US" altLang="ko-KR" sz="4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예방 시뮬레이션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FD8B-4515-09F1-BFD7-AF6524B75F54}"/>
              </a:ext>
            </a:extLst>
          </p:cNvPr>
          <p:cNvSpPr txBox="1"/>
          <p:nvPr/>
        </p:nvSpPr>
        <p:spPr>
          <a:xfrm>
            <a:off x="7345258" y="5069191"/>
            <a:ext cx="225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</a:rPr>
              <a:t>모션일이고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3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E2C72-C64E-68F2-16C8-F3A045EB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C45AD7-BFDA-53F8-8A53-8E0BF0CBCC29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결과 및 평가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1A7CC7-8A10-A82B-86B0-E68C1F5D4C8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E82B1F-5D2B-1B2B-6D51-095D0F9111E2}"/>
              </a:ext>
            </a:extLst>
          </p:cNvPr>
          <p:cNvSpPr txBox="1"/>
          <p:nvPr/>
        </p:nvSpPr>
        <p:spPr>
          <a:xfrm>
            <a:off x="5338269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1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7B1A6-68E4-6882-4653-6BA7DA43A736}"/>
              </a:ext>
            </a:extLst>
          </p:cNvPr>
          <p:cNvSpPr txBox="1"/>
          <p:nvPr/>
        </p:nvSpPr>
        <p:spPr>
          <a:xfrm>
            <a:off x="467642" y="5077619"/>
            <a:ext cx="11524344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정상적으로 동작한 주요 기능</a:t>
            </a:r>
            <a:r>
              <a:rPr lang="en-US" altLang="ko-KR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</a:t>
            </a:r>
            <a:r>
              <a:rPr lang="ko-KR" altLang="en-US" sz="2400" b="1" dirty="0">
                <a:solidFill>
                  <a:srgbClr val="0F429D"/>
                </a:solidFill>
              </a:rPr>
              <a:t>네트워크 연결과 실시간 상호작용</a:t>
            </a:r>
            <a:r>
              <a:rPr lang="en-US" altLang="ko-KR" sz="2400" b="1" dirty="0">
                <a:solidFill>
                  <a:srgbClr val="0F429D"/>
                </a:solidFill>
              </a:rPr>
              <a:t>, </a:t>
            </a:r>
            <a:r>
              <a:rPr lang="ko-KR" altLang="en-US" sz="2400" b="1" dirty="0">
                <a:solidFill>
                  <a:srgbClr val="0F429D"/>
                </a:solidFill>
              </a:rPr>
              <a:t>음성 채팅 기능 </a:t>
            </a:r>
            <a:r>
              <a:rPr lang="en-US" altLang="ko-KR" sz="2400" b="1" dirty="0"/>
              <a:t>=&gt; </a:t>
            </a:r>
            <a:r>
              <a:rPr lang="ko-KR" altLang="en-US" sz="2400" b="1" dirty="0"/>
              <a:t>교육 효과를 극대화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</a:t>
            </a:r>
            <a:r>
              <a:rPr lang="ko-KR" altLang="en-US" sz="2400" b="1" dirty="0" err="1">
                <a:solidFill>
                  <a:srgbClr val="0F429D"/>
                </a:solidFill>
              </a:rPr>
              <a:t>미니맵과</a:t>
            </a:r>
            <a:r>
              <a:rPr lang="ko-KR" altLang="en-US" sz="2400" b="1" dirty="0">
                <a:solidFill>
                  <a:srgbClr val="0F429D"/>
                </a:solidFill>
              </a:rPr>
              <a:t> 마커 시스템</a:t>
            </a:r>
            <a:r>
              <a:rPr lang="en-US" altLang="ko-KR" sz="2400" b="1" dirty="0">
                <a:solidFill>
                  <a:srgbClr val="0F429D"/>
                </a:solidFill>
              </a:rPr>
              <a:t>, </a:t>
            </a:r>
            <a:r>
              <a:rPr lang="ko-KR" altLang="en-US" sz="2400" b="1" dirty="0">
                <a:solidFill>
                  <a:srgbClr val="0F429D"/>
                </a:solidFill>
              </a:rPr>
              <a:t>화재 </a:t>
            </a:r>
            <a:r>
              <a:rPr lang="ko-KR" altLang="en-US" sz="2400" b="1" dirty="0" err="1">
                <a:solidFill>
                  <a:srgbClr val="0F429D"/>
                </a:solidFill>
              </a:rPr>
              <a:t>스폰</a:t>
            </a:r>
            <a:r>
              <a:rPr lang="ko-KR" altLang="en-US" sz="2400" b="1" dirty="0">
                <a:solidFill>
                  <a:srgbClr val="0F429D"/>
                </a:solidFill>
              </a:rPr>
              <a:t> 및 제거 시스템 </a:t>
            </a:r>
            <a:r>
              <a:rPr lang="en-US" altLang="ko-KR" sz="2400" b="1" dirty="0"/>
              <a:t>=&gt; </a:t>
            </a:r>
            <a:r>
              <a:rPr lang="ko-KR" altLang="en-US" sz="2400" b="1" dirty="0"/>
              <a:t>시뮬레이션 진행과 난이도 조절</a:t>
            </a:r>
            <a:endParaRPr lang="en-US" altLang="ko-KR" sz="2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FC2370-5A0C-033D-6708-85F693B0B7E0}"/>
              </a:ext>
            </a:extLst>
          </p:cNvPr>
          <p:cNvGrpSpPr/>
          <p:nvPr/>
        </p:nvGrpSpPr>
        <p:grpSpPr>
          <a:xfrm>
            <a:off x="467642" y="1530461"/>
            <a:ext cx="5857401" cy="3357143"/>
            <a:chOff x="827313" y="1530461"/>
            <a:chExt cx="5857401" cy="33571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181F92-F9DE-E229-AE2D-4E918A8DF021}"/>
                </a:ext>
              </a:extLst>
            </p:cNvPr>
            <p:cNvSpPr txBox="1"/>
            <p:nvPr/>
          </p:nvSpPr>
          <p:spPr>
            <a:xfrm>
              <a:off x="827313" y="1530461"/>
              <a:ext cx="5558973" cy="461665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1. VR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기반 재난 시뮬레이션 시스템 구현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A89B2-1F9B-8B12-AE74-0622E37658E4}"/>
                </a:ext>
              </a:extLst>
            </p:cNvPr>
            <p:cNvSpPr txBox="1"/>
            <p:nvPr/>
          </p:nvSpPr>
          <p:spPr>
            <a:xfrm>
              <a:off x="827313" y="2109557"/>
              <a:ext cx="5123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=&gt; </a:t>
              </a:r>
              <a:r>
                <a:rPr lang="ko-KR" altLang="en-US" sz="2400" b="1" dirty="0"/>
                <a:t>몰입감과 교육 효과 크게 향상시킴</a:t>
              </a:r>
              <a:endParaRPr lang="en-US" altLang="ko-KR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70E111-B610-071E-938D-DA177C2C5723}"/>
                </a:ext>
              </a:extLst>
            </p:cNvPr>
            <p:cNvSpPr txBox="1"/>
            <p:nvPr/>
          </p:nvSpPr>
          <p:spPr>
            <a:xfrm>
              <a:off x="827313" y="3846845"/>
              <a:ext cx="5558973" cy="461665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3. VR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상호작용의 성공적 구현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3CD3D7-56AA-3A30-707B-22420FBC7C73}"/>
                </a:ext>
              </a:extLst>
            </p:cNvPr>
            <p:cNvSpPr txBox="1"/>
            <p:nvPr/>
          </p:nvSpPr>
          <p:spPr>
            <a:xfrm>
              <a:off x="827313" y="4425939"/>
              <a:ext cx="5857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=&gt; </a:t>
              </a:r>
              <a:r>
                <a:rPr lang="ko-KR" altLang="en-US" sz="2400" b="1" dirty="0"/>
                <a:t>실제 상황에서 필요한 대처 방법을 학습</a:t>
              </a:r>
              <a:endParaRPr lang="en-US" altLang="ko-KR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C0A4C1-A750-2FA4-A5D7-FC85ACF762C7}"/>
                </a:ext>
              </a:extLst>
            </p:cNvPr>
            <p:cNvSpPr txBox="1"/>
            <p:nvPr/>
          </p:nvSpPr>
          <p:spPr>
            <a:xfrm>
              <a:off x="827313" y="2688653"/>
              <a:ext cx="5558973" cy="461665"/>
            </a:xfrm>
            <a:prstGeom prst="rect">
              <a:avLst/>
            </a:prstGeom>
            <a:solidFill>
              <a:srgbClr val="0F429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실시간 상호작용 및 피드백 시스템 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44324-8AE4-BC15-D368-A63AB7429573}"/>
                </a:ext>
              </a:extLst>
            </p:cNvPr>
            <p:cNvSpPr txBox="1"/>
            <p:nvPr/>
          </p:nvSpPr>
          <p:spPr>
            <a:xfrm>
              <a:off x="827313" y="3267749"/>
              <a:ext cx="5123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=&gt; </a:t>
              </a:r>
              <a:r>
                <a:rPr lang="ko-KR" altLang="en-US" sz="2400" b="1" dirty="0"/>
                <a:t>교육의 정확성과 실효성 개선</a:t>
              </a:r>
              <a:endParaRPr lang="en-US" altLang="ko-K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EE6F8-6E6F-3E9B-9834-8A252298B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ED496A-099B-9D61-2CE9-2B7DE2C28D1F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00BE0-B7C7-399C-FC61-52C40554C221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0DED0-1F08-C484-6604-4D3A26E79B9A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평가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A19BD-89FD-5FAE-CF93-061C7ABB4C18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B9DB2-90FA-A1E5-3519-E636AD07AEF2}"/>
              </a:ext>
            </a:extLst>
          </p:cNvPr>
          <p:cNvSpPr txBox="1"/>
          <p:nvPr/>
        </p:nvSpPr>
        <p:spPr>
          <a:xfrm>
            <a:off x="809173" y="1658597"/>
            <a:ext cx="10464800" cy="28623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000" b="1" dirty="0"/>
              <a:t>상호작용 요소 추가 </a:t>
            </a:r>
            <a:r>
              <a:rPr lang="en-US" altLang="ko-KR" sz="3000" dirty="0"/>
              <a:t>: VR </a:t>
            </a:r>
            <a:r>
              <a:rPr lang="ko-KR" altLang="en-US" sz="3000" dirty="0"/>
              <a:t>체험에서 다양한 물체와 상호작용을 추가하면 교육 효과와 몰입감을 더욱 높일 수 있을 것이다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r>
              <a:rPr lang="en-US" altLang="ko-KR" sz="3000" b="1" dirty="0"/>
              <a:t>2. </a:t>
            </a:r>
            <a:r>
              <a:rPr lang="ko-KR" altLang="en-US" sz="3000" b="1" dirty="0"/>
              <a:t>재난 상황 다양화 </a:t>
            </a:r>
            <a:r>
              <a:rPr lang="en-US" altLang="ko-KR" sz="3000" dirty="0"/>
              <a:t>: </a:t>
            </a:r>
            <a:r>
              <a:rPr lang="ko-KR" altLang="en-US" sz="3000" dirty="0"/>
              <a:t>화재 </a:t>
            </a:r>
            <a:r>
              <a:rPr lang="ko-KR" altLang="en-US" sz="3000" dirty="0" err="1"/>
              <a:t>상황뿐만</a:t>
            </a:r>
            <a:r>
              <a:rPr lang="ko-KR" altLang="en-US" sz="3000" dirty="0"/>
              <a:t> 아니라 지진</a:t>
            </a:r>
            <a:r>
              <a:rPr lang="en-US" altLang="ko-KR" sz="3000" dirty="0"/>
              <a:t>, </a:t>
            </a:r>
            <a:r>
              <a:rPr lang="ko-KR" altLang="en-US" sz="3000" dirty="0"/>
              <a:t>지하철 사고 등 다양한 재난 시나리오를 추가하여 시스템 활용 범위를 확대할 수 있다</a:t>
            </a:r>
            <a:r>
              <a:rPr lang="en-US" altLang="ko-KR" sz="3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B3365-17EF-BF3E-87C5-A3AB93F557F9}"/>
              </a:ext>
            </a:extLst>
          </p:cNvPr>
          <p:cNvSpPr txBox="1"/>
          <p:nvPr/>
        </p:nvSpPr>
        <p:spPr>
          <a:xfrm>
            <a:off x="809173" y="5125905"/>
            <a:ext cx="10573656" cy="523220"/>
          </a:xfrm>
          <a:prstGeom prst="rect">
            <a:avLst/>
          </a:prstGeom>
          <a:solidFill>
            <a:srgbClr val="0F429D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=&gt; </a:t>
            </a:r>
            <a:r>
              <a:rPr lang="ko-KR" altLang="en-US" sz="2800" b="1" dirty="0">
                <a:solidFill>
                  <a:schemeClr val="bg1"/>
                </a:solidFill>
              </a:rPr>
              <a:t>보다 포괄적이고 실질적인 재난 대응 교육 시스템으로 발전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508755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B05BC-26AF-C73A-EE5B-08E24693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88ED3-A4C7-54E7-0A17-C7F648F40257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시연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64D1A1-3402-8494-4B8C-A3A3C0F10411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2E7DEC-7F3F-A1B9-EF8F-C590A4043C10}"/>
              </a:ext>
            </a:extLst>
          </p:cNvPr>
          <p:cNvSpPr txBox="1"/>
          <p:nvPr/>
        </p:nvSpPr>
        <p:spPr>
          <a:xfrm>
            <a:off x="5338268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5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26F9BE-552F-23FF-BBDA-A35557D8CF36}"/>
              </a:ext>
            </a:extLst>
          </p:cNvPr>
          <p:cNvGrpSpPr/>
          <p:nvPr/>
        </p:nvGrpSpPr>
        <p:grpSpPr>
          <a:xfrm>
            <a:off x="3598127" y="1258349"/>
            <a:ext cx="4995747" cy="4341302"/>
            <a:chOff x="3598129" y="1256482"/>
            <a:chExt cx="4995747" cy="434130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39AE648-BFED-2DD3-B180-CCC4EE241366}"/>
                </a:ext>
              </a:extLst>
            </p:cNvPr>
            <p:cNvGrpSpPr/>
            <p:nvPr/>
          </p:nvGrpSpPr>
          <p:grpSpPr>
            <a:xfrm>
              <a:off x="3598129" y="1256482"/>
              <a:ext cx="4995747" cy="707886"/>
              <a:chOff x="3598126" y="1256482"/>
              <a:chExt cx="4995747" cy="7078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2F9E0-0DA1-C41D-002E-838EB6896537}"/>
                  </a:ext>
                </a:extLst>
              </p:cNvPr>
              <p:cNvSpPr txBox="1"/>
              <p:nvPr/>
            </p:nvSpPr>
            <p:spPr>
              <a:xfrm>
                <a:off x="3598126" y="1256482"/>
                <a:ext cx="1059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7CAD06-A827-FDD3-87F2-CD1E8DC148CF}"/>
                  </a:ext>
                </a:extLst>
              </p:cNvPr>
              <p:cNvSpPr txBox="1"/>
              <p:nvPr/>
            </p:nvSpPr>
            <p:spPr>
              <a:xfrm>
                <a:off x="5066371" y="1348815"/>
                <a:ext cx="3527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과제 배경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188531-5F23-C6E4-2986-42A8E092A741}"/>
                </a:ext>
              </a:extLst>
            </p:cNvPr>
            <p:cNvGrpSpPr/>
            <p:nvPr/>
          </p:nvGrpSpPr>
          <p:grpSpPr>
            <a:xfrm>
              <a:off x="3598129" y="2164836"/>
              <a:ext cx="4995747" cy="707886"/>
              <a:chOff x="3598126" y="2233752"/>
              <a:chExt cx="4995747" cy="7078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1676F5-3CC8-E89D-FFD9-6521A3CCD591}"/>
                  </a:ext>
                </a:extLst>
              </p:cNvPr>
              <p:cNvSpPr txBox="1"/>
              <p:nvPr/>
            </p:nvSpPr>
            <p:spPr>
              <a:xfrm>
                <a:off x="3598126" y="2233752"/>
                <a:ext cx="1059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C3592B-203B-2957-512B-BD0274291E8A}"/>
                  </a:ext>
                </a:extLst>
              </p:cNvPr>
              <p:cNvSpPr txBox="1"/>
              <p:nvPr/>
            </p:nvSpPr>
            <p:spPr>
              <a:xfrm>
                <a:off x="5066371" y="2326085"/>
                <a:ext cx="3527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과제 목표 및 설계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CF8592F-4CFF-EB5E-B48F-820485FD55D2}"/>
                </a:ext>
              </a:extLst>
            </p:cNvPr>
            <p:cNvGrpSpPr/>
            <p:nvPr/>
          </p:nvGrpSpPr>
          <p:grpSpPr>
            <a:xfrm>
              <a:off x="3598129" y="3073190"/>
              <a:ext cx="4995747" cy="707886"/>
              <a:chOff x="3598126" y="3211022"/>
              <a:chExt cx="4995747" cy="70788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803813-2F39-F774-B6BF-6775C77AF2E3}"/>
                  </a:ext>
                </a:extLst>
              </p:cNvPr>
              <p:cNvSpPr txBox="1"/>
              <p:nvPr/>
            </p:nvSpPr>
            <p:spPr>
              <a:xfrm>
                <a:off x="3598126" y="3211022"/>
                <a:ext cx="1059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EE2C22-3613-A6B6-A88F-456DEA907446}"/>
                  </a:ext>
                </a:extLst>
              </p:cNvPr>
              <p:cNvSpPr txBox="1"/>
              <p:nvPr/>
            </p:nvSpPr>
            <p:spPr>
              <a:xfrm>
                <a:off x="5066371" y="3303355"/>
                <a:ext cx="3527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과제 구현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BA374E3-2A34-23FF-BDB5-544C9B48FE98}"/>
                </a:ext>
              </a:extLst>
            </p:cNvPr>
            <p:cNvGrpSpPr/>
            <p:nvPr/>
          </p:nvGrpSpPr>
          <p:grpSpPr>
            <a:xfrm>
              <a:off x="3598129" y="3981544"/>
              <a:ext cx="4995747" cy="707886"/>
              <a:chOff x="3598126" y="4188292"/>
              <a:chExt cx="4995747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CAE19A-94CD-005E-B8CF-7236DE00C2D5}"/>
                  </a:ext>
                </a:extLst>
              </p:cNvPr>
              <p:cNvSpPr txBox="1"/>
              <p:nvPr/>
            </p:nvSpPr>
            <p:spPr>
              <a:xfrm>
                <a:off x="3598126" y="4188292"/>
                <a:ext cx="1059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8D5D80-326C-E5ED-0E91-990D8748579D}"/>
                  </a:ext>
                </a:extLst>
              </p:cNvPr>
              <p:cNvSpPr txBox="1"/>
              <p:nvPr/>
            </p:nvSpPr>
            <p:spPr>
              <a:xfrm>
                <a:off x="5066371" y="4280625"/>
                <a:ext cx="3527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결과 및 평가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2A17EF-5198-E623-1957-20CD88CADBD8}"/>
                </a:ext>
              </a:extLst>
            </p:cNvPr>
            <p:cNvGrpSpPr/>
            <p:nvPr/>
          </p:nvGrpSpPr>
          <p:grpSpPr>
            <a:xfrm>
              <a:off x="3598129" y="4889898"/>
              <a:ext cx="4995747" cy="707886"/>
              <a:chOff x="3611983" y="5165563"/>
              <a:chExt cx="4995747" cy="70788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D3CA2E-EF9A-3623-9DDF-39BDC5A21870}"/>
                  </a:ext>
                </a:extLst>
              </p:cNvPr>
              <p:cNvSpPr txBox="1"/>
              <p:nvPr/>
            </p:nvSpPr>
            <p:spPr>
              <a:xfrm>
                <a:off x="3611983" y="5165563"/>
                <a:ext cx="1059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76F2FD-6FC5-D6F8-CBD9-5A4A18963162}"/>
                  </a:ext>
                </a:extLst>
              </p:cNvPr>
              <p:cNvSpPr txBox="1"/>
              <p:nvPr/>
            </p:nvSpPr>
            <p:spPr>
              <a:xfrm>
                <a:off x="5080228" y="5257896"/>
                <a:ext cx="3527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시연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과제 배경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FDF1AE-F40D-B8F1-8C66-168601E677D0}"/>
              </a:ext>
            </a:extLst>
          </p:cNvPr>
          <p:cNvCxnSpPr>
            <a:cxnSpLocks/>
          </p:cNvCxnSpPr>
          <p:nvPr/>
        </p:nvCxnSpPr>
        <p:spPr>
          <a:xfrm>
            <a:off x="6003190" y="2966210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D22BB3-E842-4560-62CF-12501000EE1D}"/>
              </a:ext>
            </a:extLst>
          </p:cNvPr>
          <p:cNvCxnSpPr>
            <a:cxnSpLocks/>
          </p:cNvCxnSpPr>
          <p:nvPr/>
        </p:nvCxnSpPr>
        <p:spPr>
          <a:xfrm flipH="1">
            <a:off x="4697153" y="4166376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52CB706-7AA5-6244-3A1D-4CC314141D67}"/>
              </a:ext>
            </a:extLst>
          </p:cNvPr>
          <p:cNvCxnSpPr>
            <a:cxnSpLocks/>
          </p:cNvCxnSpPr>
          <p:nvPr/>
        </p:nvCxnSpPr>
        <p:spPr>
          <a:xfrm>
            <a:off x="6032214" y="4166373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613163F-4800-6416-6992-818B149EFEC8}"/>
              </a:ext>
            </a:extLst>
          </p:cNvPr>
          <p:cNvSpPr/>
          <p:nvPr/>
        </p:nvSpPr>
        <p:spPr>
          <a:xfrm>
            <a:off x="3465099" y="4372731"/>
            <a:ext cx="1758766" cy="1758766"/>
          </a:xfrm>
          <a:prstGeom prst="ellipse">
            <a:avLst/>
          </a:prstGeom>
          <a:solidFill>
            <a:srgbClr val="0F429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DAF5488-8220-CE7A-4226-2AAA618ABF2E}"/>
              </a:ext>
            </a:extLst>
          </p:cNvPr>
          <p:cNvSpPr/>
          <p:nvPr/>
        </p:nvSpPr>
        <p:spPr>
          <a:xfrm>
            <a:off x="5121367" y="1216598"/>
            <a:ext cx="1758766" cy="1758766"/>
          </a:xfrm>
          <a:prstGeom prst="ellipse">
            <a:avLst/>
          </a:prstGeom>
          <a:solidFill>
            <a:srgbClr val="C1D5F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00B240D-C52C-6832-CCF7-776926CC571F}"/>
              </a:ext>
            </a:extLst>
          </p:cNvPr>
          <p:cNvSpPr/>
          <p:nvPr/>
        </p:nvSpPr>
        <p:spPr>
          <a:xfrm>
            <a:off x="6880133" y="4372731"/>
            <a:ext cx="1758766" cy="1758766"/>
          </a:xfrm>
          <a:prstGeom prst="ellipse">
            <a:avLst/>
          </a:prstGeom>
          <a:solidFill>
            <a:srgbClr val="00294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E1BF4B-664B-BB33-1797-3492931E0D4B}"/>
              </a:ext>
            </a:extLst>
          </p:cNvPr>
          <p:cNvSpPr txBox="1"/>
          <p:nvPr/>
        </p:nvSpPr>
        <p:spPr>
          <a:xfrm>
            <a:off x="5149395" y="1643211"/>
            <a:ext cx="1702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재난 상황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대처 교육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FA02D0-5D0E-1AA9-114B-096519FFD6C3}"/>
              </a:ext>
            </a:extLst>
          </p:cNvPr>
          <p:cNvSpPr txBox="1"/>
          <p:nvPr/>
        </p:nvSpPr>
        <p:spPr>
          <a:xfrm>
            <a:off x="3448245" y="4901204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이론 교육의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한계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49DD5-3CEB-B9F0-6FA3-AF95E83CF2B4}"/>
              </a:ext>
            </a:extLst>
          </p:cNvPr>
          <p:cNvSpPr txBox="1"/>
          <p:nvPr/>
        </p:nvSpPr>
        <p:spPr>
          <a:xfrm>
            <a:off x="6982181" y="4957627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VR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기술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8EB72-3E44-A7E3-2E6E-FB57FD780566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배경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FFE88-B738-21D1-FE31-E1C08733E613}"/>
              </a:ext>
            </a:extLst>
          </p:cNvPr>
          <p:cNvSpPr/>
          <p:nvPr/>
        </p:nvSpPr>
        <p:spPr>
          <a:xfrm>
            <a:off x="7150646" y="1359148"/>
            <a:ext cx="3336014" cy="152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49880-0776-D8DE-5F37-7D4B1337AA68}"/>
              </a:ext>
            </a:extLst>
          </p:cNvPr>
          <p:cNvSpPr/>
          <p:nvPr/>
        </p:nvSpPr>
        <p:spPr>
          <a:xfrm>
            <a:off x="7150645" y="1374271"/>
            <a:ext cx="3336017" cy="398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63169-8D4B-F40C-6C79-8E47D217BD91}"/>
              </a:ext>
            </a:extLst>
          </p:cNvPr>
          <p:cNvSpPr txBox="1"/>
          <p:nvPr/>
        </p:nvSpPr>
        <p:spPr>
          <a:xfrm>
            <a:off x="7150645" y="1373542"/>
            <a:ext cx="333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재난 상황 대처 교육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7F25D-0052-9356-2952-1A9296F5B67A}"/>
              </a:ext>
            </a:extLst>
          </p:cNvPr>
          <p:cNvSpPr txBox="1"/>
          <p:nvPr/>
        </p:nvSpPr>
        <p:spPr>
          <a:xfrm>
            <a:off x="7150645" y="1844053"/>
            <a:ext cx="333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/>
              <a:t>재난 상황은 예측이 어렵고 적절한 대처가 어렵다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재난 발생 시 효과적으로 대응하는 능력을 길러주는 교육은 필수적이다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886F7F-2D46-1495-A90D-F0253A3668FA}"/>
              </a:ext>
            </a:extLst>
          </p:cNvPr>
          <p:cNvGrpSpPr/>
          <p:nvPr/>
        </p:nvGrpSpPr>
        <p:grpSpPr>
          <a:xfrm>
            <a:off x="397520" y="4560066"/>
            <a:ext cx="2858426" cy="1525266"/>
            <a:chOff x="448778" y="4858662"/>
            <a:chExt cx="2858426" cy="15252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0FB723-F9F9-0211-7AC1-590043C4581F}"/>
                </a:ext>
              </a:extLst>
            </p:cNvPr>
            <p:cNvSpPr/>
            <p:nvPr/>
          </p:nvSpPr>
          <p:spPr>
            <a:xfrm>
              <a:off x="448780" y="4858662"/>
              <a:ext cx="2858423" cy="1525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3E8482-EBA4-5F47-7205-C0A80549AB84}"/>
                </a:ext>
              </a:extLst>
            </p:cNvPr>
            <p:cNvSpPr/>
            <p:nvPr/>
          </p:nvSpPr>
          <p:spPr>
            <a:xfrm>
              <a:off x="448778" y="4869023"/>
              <a:ext cx="2858426" cy="398653"/>
            </a:xfrm>
            <a:prstGeom prst="rect">
              <a:avLst/>
            </a:prstGeom>
            <a:solidFill>
              <a:srgbClr val="0F4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38F4A1-2D29-64E3-6C7F-CA536ED5B11D}"/>
                </a:ext>
              </a:extLst>
            </p:cNvPr>
            <p:cNvSpPr txBox="1"/>
            <p:nvPr/>
          </p:nvSpPr>
          <p:spPr>
            <a:xfrm>
              <a:off x="448778" y="4868294"/>
              <a:ext cx="2858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기존 교육 방식의 한계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E3F003-8429-527A-5F71-AFD93C80316B}"/>
                </a:ext>
              </a:extLst>
            </p:cNvPr>
            <p:cNvSpPr txBox="1"/>
            <p:nvPr/>
          </p:nvSpPr>
          <p:spPr>
            <a:xfrm>
              <a:off x="448779" y="5343567"/>
              <a:ext cx="28584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/>
                <a:t>기존 교육 방식은 주로 이론 중심으로 실제 상황 적용에 한계가 있으며 현장감을 느끼기 어렵다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FF0636-30A9-276A-9C89-02F11FE1EA6A}"/>
              </a:ext>
            </a:extLst>
          </p:cNvPr>
          <p:cNvGrpSpPr/>
          <p:nvPr/>
        </p:nvGrpSpPr>
        <p:grpSpPr>
          <a:xfrm>
            <a:off x="8865954" y="4505995"/>
            <a:ext cx="2858426" cy="1525266"/>
            <a:chOff x="1369890" y="2338123"/>
            <a:chExt cx="2858426" cy="152526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5D2D86-EECF-F3B3-302A-16DBDCFEB2ED}"/>
                </a:ext>
              </a:extLst>
            </p:cNvPr>
            <p:cNvSpPr/>
            <p:nvPr/>
          </p:nvSpPr>
          <p:spPr>
            <a:xfrm>
              <a:off x="1369892" y="2338123"/>
              <a:ext cx="2858423" cy="1525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63C69A-98FB-43F3-7E12-22EAB2EDE0A5}"/>
                </a:ext>
              </a:extLst>
            </p:cNvPr>
            <p:cNvSpPr/>
            <p:nvPr/>
          </p:nvSpPr>
          <p:spPr>
            <a:xfrm>
              <a:off x="1369890" y="2348484"/>
              <a:ext cx="2858426" cy="398653"/>
            </a:xfrm>
            <a:prstGeom prst="rect">
              <a:avLst/>
            </a:prstGeom>
            <a:solidFill>
              <a:srgbClr val="002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6CE7A2-C5C6-FAAF-3B50-A7DAAA6587E2}"/>
                </a:ext>
              </a:extLst>
            </p:cNvPr>
            <p:cNvSpPr txBox="1"/>
            <p:nvPr/>
          </p:nvSpPr>
          <p:spPr>
            <a:xfrm>
              <a:off x="1369890" y="2347755"/>
              <a:ext cx="2858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VR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기술의 효과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8299CC-5645-3263-E280-18646CEEE2D6}"/>
                </a:ext>
              </a:extLst>
            </p:cNvPr>
            <p:cNvSpPr txBox="1"/>
            <p:nvPr/>
          </p:nvSpPr>
          <p:spPr>
            <a:xfrm>
              <a:off x="1369891" y="2823028"/>
              <a:ext cx="28584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/>
                <a:t>VR </a:t>
              </a:r>
              <a:r>
                <a:rPr lang="ko-KR" altLang="en-US" sz="1400" b="1" dirty="0"/>
                <a:t>기술을 활용하면 실제와 유사한 재난 상황을 체험할 수 있어</a:t>
              </a:r>
              <a:r>
                <a:rPr lang="en-US" altLang="ko-KR" sz="1400" b="1" dirty="0"/>
                <a:t>, </a:t>
              </a:r>
              <a:r>
                <a:rPr lang="ko-KR" altLang="en-US" sz="1400" b="1" dirty="0"/>
                <a:t>안전 대처 능력을 더욱 효과적으로 학습할 수 있다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4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5D665-C5FA-5F60-2570-4201BC681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E325A6-53F8-67A3-3030-634D78F45F30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과제 목표 및 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97FEE7-996E-11ED-91DA-86B06AA90FAA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16AB81-4EE3-0A16-4356-E8053F4B75D7}"/>
              </a:ext>
            </a:extLst>
          </p:cNvPr>
          <p:cNvSpPr txBox="1"/>
          <p:nvPr/>
        </p:nvSpPr>
        <p:spPr>
          <a:xfrm>
            <a:off x="5338268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2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목표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003600" y="1771709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4757843" y="1771709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512086" y="1771709"/>
            <a:ext cx="3083088" cy="3083088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240163" y="3113198"/>
            <a:ext cx="364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+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994406" y="3134834"/>
            <a:ext cx="364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+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369181" y="2959310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체험자와 감독관의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실시간 상호작용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074535" y="2959310"/>
            <a:ext cx="2449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</a:rPr>
              <a:t>기술 활용을 통한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몰입감</a:t>
            </a:r>
            <a:r>
              <a:rPr lang="ko-KR" altLang="en-US" sz="2000" b="1" dirty="0">
                <a:solidFill>
                  <a:schemeClr val="bg1"/>
                </a:solidFill>
              </a:rPr>
              <a:t>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8720576" y="3113198"/>
            <a:ext cx="2666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개인 맞춤형 학습 제공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72914-AF6B-22DC-D708-9EEA6247CD33}"/>
              </a:ext>
            </a:extLst>
          </p:cNvPr>
          <p:cNvGrpSpPr/>
          <p:nvPr/>
        </p:nvGrpSpPr>
        <p:grpSpPr>
          <a:xfrm>
            <a:off x="3267417" y="5375564"/>
            <a:ext cx="6282983" cy="949192"/>
            <a:chOff x="3267417" y="5375564"/>
            <a:chExt cx="6282983" cy="94919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252C80C-5C85-6D29-3496-1B5F43EC276A}"/>
                </a:ext>
              </a:extLst>
            </p:cNvPr>
            <p:cNvSpPr/>
            <p:nvPr/>
          </p:nvSpPr>
          <p:spPr>
            <a:xfrm>
              <a:off x="3267417" y="5375564"/>
              <a:ext cx="6282983" cy="94919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B7D7FA-2402-D3F9-D2E0-F11D85487A89}"/>
                </a:ext>
              </a:extLst>
            </p:cNvPr>
            <p:cNvSpPr txBox="1"/>
            <p:nvPr/>
          </p:nvSpPr>
          <p:spPr>
            <a:xfrm>
              <a:off x="3334990" y="5549955"/>
              <a:ext cx="61478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 algn="ctr">
                <a:buFont typeface="Symbol" panose="05050102010706020507" pitchFamily="18" charset="2"/>
                <a:buChar char="Þ"/>
              </a:pPr>
              <a:r>
                <a:rPr lang="ko-KR" altLang="en-US" b="1" dirty="0">
                  <a:solidFill>
                    <a:srgbClr val="0F429D"/>
                  </a:solidFill>
                </a:rPr>
                <a:t>체험자가 재난 상황에서 즉각적인 행동을 습득하고 </a:t>
              </a:r>
              <a:endParaRPr lang="en-US" altLang="ko-KR" b="1" dirty="0">
                <a:solidFill>
                  <a:srgbClr val="0F429D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0F429D"/>
                  </a:solidFill>
                </a:rPr>
                <a:t>실질적인 대응 능력을 향상시킬 수 있는 맞춤형 교육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939714" y="1990973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939714" y="1990971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BF255D-07F3-97AC-7077-483DE94A1EB8}"/>
              </a:ext>
            </a:extLst>
          </p:cNvPr>
          <p:cNvSpPr/>
          <p:nvPr/>
        </p:nvSpPr>
        <p:spPr>
          <a:xfrm>
            <a:off x="9215389" y="1990973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3698272" y="1990973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6456830" y="1990973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E6F99-9EE4-0F1F-86A7-DEABEDC52A8E}"/>
              </a:ext>
            </a:extLst>
          </p:cNvPr>
          <p:cNvSpPr txBox="1"/>
          <p:nvPr/>
        </p:nvSpPr>
        <p:spPr>
          <a:xfrm>
            <a:off x="3144792" y="36781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C14A12-2FF4-1B73-B103-4A624D0CF90D}"/>
              </a:ext>
            </a:extLst>
          </p:cNvPr>
          <p:cNvSpPr txBox="1"/>
          <p:nvPr/>
        </p:nvSpPr>
        <p:spPr>
          <a:xfrm>
            <a:off x="5918996" y="36781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11320E-58D0-0E47-A033-4A84A49E2255}"/>
              </a:ext>
            </a:extLst>
          </p:cNvPr>
          <p:cNvSpPr txBox="1"/>
          <p:nvPr/>
        </p:nvSpPr>
        <p:spPr>
          <a:xfrm>
            <a:off x="8646256" y="36781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1039074" y="2151254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재난 상황 시뮬레이션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3698271" y="1990971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4255288" y="212047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VR </a:t>
            </a:r>
            <a:r>
              <a:rPr lang="ko-KR" altLang="en-US" b="1" dirty="0">
                <a:solidFill>
                  <a:schemeClr val="bg1"/>
                </a:solidFill>
              </a:rPr>
              <a:t>기법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6456828" y="1990971"/>
            <a:ext cx="2041451" cy="604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6937381" y="212047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사용자 </a:t>
            </a:r>
            <a:r>
              <a:rPr lang="en-US" altLang="ko-KR" b="1" dirty="0">
                <a:solidFill>
                  <a:schemeClr val="bg1"/>
                </a:solidFill>
              </a:rPr>
              <a:t>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C6C705-0F05-09C6-D320-EC73EC577BEC}"/>
              </a:ext>
            </a:extLst>
          </p:cNvPr>
          <p:cNvSpPr/>
          <p:nvPr/>
        </p:nvSpPr>
        <p:spPr>
          <a:xfrm>
            <a:off x="9215385" y="1990971"/>
            <a:ext cx="2041451" cy="604280"/>
          </a:xfrm>
          <a:prstGeom prst="rect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29D196-7461-E986-75F4-1047F0D3360B}"/>
              </a:ext>
            </a:extLst>
          </p:cNvPr>
          <p:cNvSpPr txBox="1"/>
          <p:nvPr/>
        </p:nvSpPr>
        <p:spPr>
          <a:xfrm>
            <a:off x="9444054" y="212047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피드백 시스템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1109439" y="2958373"/>
            <a:ext cx="1682895" cy="136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 pitchFamily="50" charset="-127"/>
              </a:rPr>
              <a:t>다양한 재난 시나리오를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 pitchFamily="50" charset="-127"/>
              </a:rPr>
              <a:t>VR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 pitchFamily="50" charset="-127"/>
              </a:rPr>
              <a:t>환경에서 재현하여 몰입감과 상호작용을 제공한다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Light" panose="020B0600000101010101" pitchFamily="50" charset="-127"/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3877549" y="2958373"/>
            <a:ext cx="1682895" cy="21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기법을 통해 고품질의 시각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청각 효과를 구현하고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VR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기기와의 호환성을 보장하여 사용자가 쉽게 조작할 수 있도록 설계한다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6626556" y="2958373"/>
            <a:ext cx="1682895" cy="136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체험자와 감독관 모두 쉽게 사용할 수 있도록 직관적이고 간결하게 설계한다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0260-CE8A-50CF-3DAC-69B469CBA36C}"/>
              </a:ext>
            </a:extLst>
          </p:cNvPr>
          <p:cNvSpPr txBox="1"/>
          <p:nvPr/>
        </p:nvSpPr>
        <p:spPr>
          <a:xfrm>
            <a:off x="9394662" y="2958373"/>
            <a:ext cx="1682895" cy="21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실시간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1:1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서포트를 통해 관리자가 체험자 행동을 모니터링하고 피드백 제공할 수 있으며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음성 통화 및 커맨드 입력 기능 지원한다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C20AD-2272-599F-ADCC-FB547785D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60E3AC-56B6-E9E7-2C16-C359A1570FD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3137C5-5D23-7FD8-9F95-3085C697D1DD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5D612C-BBE4-F63B-94B8-265057D1E177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구성도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29D1-3D28-2AF9-0407-76303E99D66B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414712768">
            <a:extLst>
              <a:ext uri="{FF2B5EF4-FFF2-40B4-BE49-F238E27FC236}">
                <a16:creationId xmlns:a16="http://schemas.microsoft.com/office/drawing/2014/main" id="{7A7E4A18-923D-7394-6CFE-DB2D3F86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19" y="2213776"/>
            <a:ext cx="5611762" cy="281086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E2F2AEC-97D1-DC03-CCB1-F872D25C0C45}"/>
              </a:ext>
            </a:extLst>
          </p:cNvPr>
          <p:cNvGrpSpPr/>
          <p:nvPr/>
        </p:nvGrpSpPr>
        <p:grpSpPr>
          <a:xfrm>
            <a:off x="635614" y="2619197"/>
            <a:ext cx="2056179" cy="2056179"/>
            <a:chOff x="929709" y="2798616"/>
            <a:chExt cx="2056179" cy="205617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01543-C973-9EDF-ED23-22B0993FD998}"/>
                </a:ext>
              </a:extLst>
            </p:cNvPr>
            <p:cNvSpPr/>
            <p:nvPr/>
          </p:nvSpPr>
          <p:spPr>
            <a:xfrm>
              <a:off x="929709" y="2798616"/>
              <a:ext cx="2056179" cy="205617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59D888-32CF-D931-ACAA-26F05EE7FEB8}"/>
                </a:ext>
              </a:extLst>
            </p:cNvPr>
            <p:cNvSpPr txBox="1"/>
            <p:nvPr/>
          </p:nvSpPr>
          <p:spPr>
            <a:xfrm>
              <a:off x="1224264" y="3472762"/>
              <a:ext cx="14670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클라이언트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VR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체험자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A1CC1D-A98A-554E-C0FD-55B8B442A76B}"/>
              </a:ext>
            </a:extLst>
          </p:cNvPr>
          <p:cNvGrpSpPr/>
          <p:nvPr/>
        </p:nvGrpSpPr>
        <p:grpSpPr>
          <a:xfrm>
            <a:off x="9500207" y="2619196"/>
            <a:ext cx="2056179" cy="2056179"/>
            <a:chOff x="9274763" y="2619197"/>
            <a:chExt cx="2056179" cy="205617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B2CDF6-1050-63E5-E5DA-BCEE135261B1}"/>
                </a:ext>
              </a:extLst>
            </p:cNvPr>
            <p:cNvSpPr/>
            <p:nvPr/>
          </p:nvSpPr>
          <p:spPr>
            <a:xfrm>
              <a:off x="9274763" y="2619197"/>
              <a:ext cx="2056179" cy="2056179"/>
            </a:xfrm>
            <a:prstGeom prst="ellipse">
              <a:avLst/>
            </a:prstGeom>
            <a:solidFill>
              <a:srgbClr val="0F4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061C83-C844-8D59-2964-9DF28130019E}"/>
                </a:ext>
              </a:extLst>
            </p:cNvPr>
            <p:cNvSpPr txBox="1"/>
            <p:nvPr/>
          </p:nvSpPr>
          <p:spPr>
            <a:xfrm>
              <a:off x="9660689" y="3293343"/>
              <a:ext cx="1284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b="1">
                  <a:solidFill>
                    <a:schemeClr val="bg1"/>
                  </a:solidFill>
                </a:defRPr>
              </a:lvl1pPr>
            </a:lstStyle>
            <a:p>
              <a:r>
                <a:rPr lang="ko-KR" altLang="en-US" dirty="0"/>
                <a:t>서버</a:t>
              </a:r>
              <a:endParaRPr lang="en-US" altLang="ko-KR" dirty="0"/>
            </a:p>
            <a:p>
              <a:r>
                <a:rPr lang="en-US" altLang="ko-KR" dirty="0"/>
                <a:t>PC </a:t>
              </a:r>
              <a:r>
                <a:rPr lang="ko-KR" altLang="en-US" dirty="0"/>
                <a:t>감독관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13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801</Words>
  <Application>Microsoft Office PowerPoint</Application>
  <PresentationFormat>와이드스크린</PresentationFormat>
  <Paragraphs>204</Paragraphs>
  <Slides>23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Pretendard</vt:lpstr>
      <vt:lpstr>Pretendard ExtraBold</vt:lpstr>
      <vt:lpstr>Pretendard Light</vt:lpstr>
      <vt:lpstr>나눔스퀘어 Light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YunJeong Noh</cp:lastModifiedBy>
  <cp:revision>51</cp:revision>
  <dcterms:created xsi:type="dcterms:W3CDTF">2022-07-11T04:17:28Z</dcterms:created>
  <dcterms:modified xsi:type="dcterms:W3CDTF">2024-10-25T00:36:52Z</dcterms:modified>
</cp:coreProperties>
</file>