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61" r:id="rId2"/>
  </p:sldIdLst>
  <p:sldSz cx="21383625" cy="3027521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나눔고딕" panose="020D0604000000000000" pitchFamily="50" charset="-127"/>
      <p:regular r:id="rId7"/>
      <p:bold r:id="rId8"/>
    </p:embeddedFont>
    <p:embeddedFont>
      <p:font typeface="맑은 고딕" panose="020B0503020000020004" pitchFamily="50" charset="-127"/>
      <p:regular r:id="rId9"/>
      <p:bold r:id="rId10"/>
    </p:embeddedFont>
    <p:embeddedFont>
      <p:font typeface="Arial Black" panose="020B0A04020102020204" pitchFamily="34" charset="0"/>
      <p:bold r:id="rId11"/>
    </p:embeddedFont>
    <p:embeddedFont>
      <p:font typeface="Franklin Gothic Demi" panose="020B0703020102020204" pitchFamily="34" charset="0"/>
      <p:regular r:id="rId12"/>
      <p: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51" userDrawn="1">
          <p15:clr>
            <a:srgbClr val="A4A3A4"/>
          </p15:clr>
        </p15:guide>
        <p15:guide id="2" pos="6735" userDrawn="1">
          <p15:clr>
            <a:srgbClr val="A4A3A4"/>
          </p15:clr>
        </p15:guide>
        <p15:guide id="3" orient="horz" pos="14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213"/>
    <a:srgbClr val="FFFFFF"/>
    <a:srgbClr val="ED7D3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404" y="-1254"/>
      </p:cViewPr>
      <p:guideLst>
        <p:guide orient="horz" pos="8651"/>
        <p:guide pos="6735"/>
        <p:guide orient="horz" pos="145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font" Target="fonts/font13.fntdata"/><Relationship Id="rId10" Type="http://schemas.openxmlformats.org/officeDocument/2006/relationships/font" Target="fonts/font8.fntdata"/><Relationship Id="rId19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모서리가 둥근 직사각형 89"/>
          <p:cNvSpPr/>
          <p:nvPr/>
        </p:nvSpPr>
        <p:spPr>
          <a:xfrm>
            <a:off x="10763250" y="24025891"/>
            <a:ext cx="9719201" cy="36111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21383625" cy="6162727"/>
            <a:chOff x="0" y="0"/>
            <a:chExt cx="21383625" cy="616272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383625" cy="616272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099300" y="4254500"/>
              <a:ext cx="896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/>
                <a:t>꾀죄죄</a:t>
              </a:r>
              <a:endParaRPr lang="ko-KR" altLang="en-US" sz="2000" b="1" spc="-15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75300" y="425450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/>
                <a:t>염근혁</a:t>
              </a:r>
              <a:endParaRPr lang="ko-KR" altLang="en-US" sz="20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909300" y="4254500"/>
              <a:ext cx="27398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/>
                <a:t>강등원</a:t>
              </a:r>
              <a:r>
                <a:rPr lang="en-US" altLang="ko-KR" sz="2000" b="1"/>
                <a:t>, </a:t>
              </a:r>
              <a:r>
                <a:rPr lang="ko-KR" altLang="en-US" sz="2000" b="1"/>
                <a:t>박정우</a:t>
              </a:r>
              <a:r>
                <a:rPr lang="en-US" altLang="ko-KR" sz="2000" b="1"/>
                <a:t>, </a:t>
              </a:r>
              <a:r>
                <a:rPr lang="ko-KR" altLang="en-US" sz="2000" b="1"/>
                <a:t>이승민</a:t>
              </a:r>
              <a:endParaRPr lang="ko-KR" altLang="en-US" sz="20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59351" y="1471570"/>
              <a:ext cx="144526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b="1" spc="-15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멀티 클라우드 플랫폼 기반의 </a:t>
              </a:r>
              <a:r>
                <a:rPr lang="ko-KR" altLang="en-US" sz="6000" b="1" spc="-15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허가형 블록체인 활용</a:t>
              </a:r>
              <a:r>
                <a:rPr lang="en-US" altLang="ko-KR" sz="6000" b="1" spc="-15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 </a:t>
              </a:r>
              <a:r>
                <a:rPr lang="ko-KR" altLang="en-US" sz="6000" b="1" spc="-15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기술 개발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86715" y="1022377"/>
              <a:ext cx="2663421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" panose="020B0703020102020204" pitchFamily="34" charset="0"/>
                  <a:ea typeface="+mj-ea"/>
                </a:rPr>
                <a:t>21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j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817186" y="5400606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>
                  <a:solidFill>
                    <a:schemeClr val="bg1"/>
                  </a:solidFill>
                </a:rPr>
                <a:t>과제개요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8443" y="11453491"/>
            <a:ext cx="21383625" cy="950925"/>
            <a:chOff x="-1" y="13258000"/>
            <a:chExt cx="21383625" cy="9509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3258000"/>
              <a:ext cx="21383625" cy="950925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9512782" y="13419222"/>
              <a:ext cx="2329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>
                  <a:solidFill>
                    <a:schemeClr val="bg1"/>
                  </a:solidFill>
                </a:rPr>
                <a:t>시스템 개요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8443" y="22125578"/>
            <a:ext cx="21383625" cy="950925"/>
            <a:chOff x="-14288" y="22582975"/>
            <a:chExt cx="21383625" cy="95092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288" y="22582975"/>
              <a:ext cx="21383625" cy="950925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405521" y="22766049"/>
              <a:ext cx="24224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smtClean="0">
                  <a:solidFill>
                    <a:schemeClr val="bg1"/>
                  </a:solidFill>
                </a:rPr>
                <a:t>평가 </a:t>
              </a:r>
              <a:r>
                <a:rPr lang="ko-KR" altLang="en-US" sz="3200" b="1" dirty="0">
                  <a:solidFill>
                    <a:schemeClr val="bg1"/>
                  </a:solidFill>
                </a:rPr>
                <a:t>및 결론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0" y="28367267"/>
            <a:ext cx="21383625" cy="1907946"/>
            <a:chOff x="0" y="28367267"/>
            <a:chExt cx="21383625" cy="1907946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367267"/>
              <a:ext cx="21383625" cy="190794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80574" y="28767317"/>
              <a:ext cx="114005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Arial Black" panose="020B0A04020102020204" pitchFamily="34" charset="0"/>
                </a:rPr>
                <a:t>2024</a:t>
              </a:r>
              <a:endParaRPr lang="ko-KR" altLang="en-US" sz="2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4268450" y="28651200"/>
            <a:ext cx="280035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75734" y="6602008"/>
            <a:ext cx="19280766" cy="2015936"/>
            <a:chOff x="975734" y="6720424"/>
            <a:chExt cx="18843073" cy="2015936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975734" y="6720424"/>
              <a:ext cx="18436217" cy="201593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1060" y="6720424"/>
              <a:ext cx="18697747" cy="2015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1500" indent="-571500">
                <a:lnSpc>
                  <a:spcPts val="5000"/>
                </a:lnSpc>
                <a:buFont typeface="Arial" panose="020B0604020202020204" pitchFamily="34" charset="0"/>
                <a:buChar char="•"/>
              </a:pPr>
              <a:r>
                <a:rPr lang="ko-KR" altLang="en-US" sz="3600">
                  <a:latin typeface="나눔고딕" panose="020D0604000000000000" pitchFamily="50" charset="-127"/>
                  <a:ea typeface="나눔고딕" panose="020D0604000000000000" pitchFamily="50" charset="-127"/>
                </a:rPr>
                <a:t>멀티 </a:t>
              </a:r>
              <a:r>
                <a:rPr lang="ko-KR" altLang="en-US" sz="36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클라우드란</a:t>
              </a:r>
              <a:r>
                <a:rPr lang="en-US" altLang="ko-KR" sz="36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3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두 개 이상의 클라우드 플랫폼</a:t>
              </a:r>
              <a:r>
                <a:rPr lang="ko-KR" altLang="en-US" sz="3600">
                  <a:latin typeface="나눔고딕" panose="020D0604000000000000" pitchFamily="50" charset="-127"/>
                  <a:ea typeface="나눔고딕" panose="020D0604000000000000" pitchFamily="50" charset="-127"/>
                </a:rPr>
                <a:t>을 연계하여 하나의 플랫폼처럼 활용하는 </a:t>
              </a:r>
              <a:r>
                <a:rPr lang="ko-KR" altLang="en-US" sz="36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기술</a:t>
              </a:r>
              <a:endParaRPr lang="en-US" altLang="ko-KR" sz="360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571500" indent="-571500">
                <a:lnSpc>
                  <a:spcPts val="5000"/>
                </a:lnSpc>
                <a:buFont typeface="Arial" panose="020B0604020202020204" pitchFamily="34" charset="0"/>
                <a:buChar char="•"/>
              </a:pPr>
              <a:r>
                <a:rPr lang="ko-KR" altLang="en-US" sz="36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기존 클라우드 환경</a:t>
              </a:r>
              <a:r>
                <a:rPr lang="ko-KR" altLang="en-US" sz="36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에서 동작하는 허가형 블록체인 플랫폼은 </a:t>
              </a:r>
              <a:r>
                <a:rPr lang="ko-KR" altLang="en-US" sz="36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클라우드에 종속</a:t>
              </a:r>
              <a:r>
                <a:rPr lang="ko-KR" altLang="en-US" sz="36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되어 있음</a:t>
              </a:r>
              <a:endParaRPr lang="en-US" altLang="ko-KR" sz="360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571500" indent="-571500">
                <a:lnSpc>
                  <a:spcPts val="5000"/>
                </a:lnSpc>
                <a:buFont typeface="Arial" panose="020B0604020202020204" pitchFamily="34" charset="0"/>
                <a:buChar char="•"/>
              </a:pPr>
              <a:r>
                <a:rPr lang="ko-KR" altLang="en-US" sz="36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또한 </a:t>
              </a:r>
              <a:r>
                <a:rPr lang="ko-KR" altLang="en-US" sz="36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스마트 컨트랙트</a:t>
              </a:r>
              <a:r>
                <a:rPr lang="ko-KR" altLang="en-US" sz="36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에 대한 </a:t>
              </a:r>
              <a:r>
                <a:rPr lang="ko-KR" altLang="en-US" sz="36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관리 기능</a:t>
              </a:r>
              <a:r>
                <a:rPr lang="ko-KR" altLang="en-US" sz="36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 부재</a:t>
              </a:r>
              <a:endParaRPr lang="en-US" altLang="ko-KR" sz="36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75734" y="9410169"/>
            <a:ext cx="18843073" cy="2024960"/>
            <a:chOff x="975734" y="9444639"/>
            <a:chExt cx="18436217" cy="2024960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975734" y="9444639"/>
              <a:ext cx="18436217" cy="201593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0601" y="9453663"/>
              <a:ext cx="15570720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altLang="ko-KR" sz="36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1.</a:t>
              </a:r>
              <a:r>
                <a:rPr lang="en-US" altLang="ko-KR" sz="36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36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멀티 </a:t>
              </a:r>
              <a:r>
                <a: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클라우드 플랫폼</a:t>
              </a:r>
              <a:r>
                <a:rPr lang="ko-KR" altLang="en-US" sz="3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기반 </a:t>
              </a:r>
              <a:r>
                <a: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허가형 블록체인 관리 환경</a:t>
              </a:r>
              <a:r>
                <a:rPr lang="ko-KR" altLang="en-US" sz="3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구축</a:t>
              </a:r>
              <a:endPara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ts val="5000"/>
                </a:lnSpc>
              </a:pPr>
              <a:r>
                <a:rPr lang="en-US" altLang="ko-KR" sz="36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2. </a:t>
              </a:r>
              <a:r>
                <a:rPr lang="ko-KR" altLang="en-US" sz="36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멀티 </a:t>
              </a:r>
              <a:r>
                <a:rPr lang="ko-KR" altLang="en-US" sz="3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클라우드 </a:t>
              </a:r>
              <a:r>
                <a: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허가형 블록체인</a:t>
              </a:r>
              <a:r>
                <a:rPr lang="ko-KR" altLang="en-US" sz="3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스마트 컨트랙트 관리 기능</a:t>
              </a:r>
              <a:r>
                <a:rPr lang="ko-KR" altLang="en-US" sz="3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개발</a:t>
              </a:r>
              <a:endPara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ts val="5000"/>
                </a:lnSpc>
              </a:pPr>
              <a:r>
                <a:rPr lang="en-US" altLang="ko-KR" sz="36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3.</a:t>
              </a:r>
              <a:r>
                <a:rPr lang="en-US" altLang="ko-KR" sz="36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36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하이퍼레저 패브릭</a:t>
              </a:r>
              <a:r>
                <a:rPr lang="ko-KR" altLang="en-US" sz="36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의</a:t>
              </a:r>
              <a:r>
                <a:rPr lang="ko-KR" altLang="en-US" sz="36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분석</a:t>
              </a:r>
              <a:r>
                <a:rPr lang="ko-KR" altLang="en-US" sz="36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에 기반하여 </a:t>
              </a:r>
              <a:r>
                <a:rPr lang="ko-KR" altLang="en-US" sz="36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블록체인 네트워크 컴포넌트 분산 배치</a:t>
              </a:r>
              <a:endPara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21060" y="5871003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solidFill>
                  <a:schemeClr val="accent6">
                    <a:lumMod val="75000"/>
                  </a:schemeClr>
                </a:solidFill>
              </a:rPr>
              <a:t>과제 배경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21060" y="8679163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accent6">
                    <a:lumMod val="75000"/>
                  </a:schemeClr>
                </a:solidFill>
              </a:rPr>
              <a:t>과제 목표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36778" y="16645530"/>
            <a:ext cx="234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/>
              <a:t>Managing Server</a:t>
            </a:r>
            <a:endParaRPr lang="ko-KR" altLang="en-US" sz="24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10706" y="14523153"/>
            <a:ext cx="2228781" cy="5517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Blockchain</a:t>
            </a:r>
            <a:r>
              <a:rPr lang="en-US" altLang="ko-KR" sz="1400" b="1" dirty="0">
                <a:solidFill>
                  <a:schemeClr val="tx1"/>
                </a:solidFill>
              </a:rPr>
              <a:t> Network Deployment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850533" y="15896935"/>
            <a:ext cx="2228781" cy="5517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Smart Contract </a:t>
            </a:r>
            <a:r>
              <a:rPr lang="en-US" altLang="ko-KR" sz="1400" b="1" dirty="0">
                <a:solidFill>
                  <a:schemeClr val="tx1"/>
                </a:solidFill>
              </a:rPr>
              <a:t>Management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62527" y="15928191"/>
            <a:ext cx="1969764" cy="5695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VM Health Checking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54335">
            <a:off x="6123947" y="13773623"/>
            <a:ext cx="645729" cy="64572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794354" y="20407465"/>
            <a:ext cx="2862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Multi Cloud Platform</a:t>
            </a:r>
            <a:endParaRPr lang="ko-KR" altLang="en-US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60282" y="20596196"/>
            <a:ext cx="376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Hyperledger</a:t>
            </a:r>
            <a:r>
              <a:rPr lang="en-US" altLang="ko-KR" sz="2400" b="1" dirty="0"/>
              <a:t> Fabric Network</a:t>
            </a:r>
            <a:endParaRPr lang="ko-KR" altLang="en-US" sz="2400" b="1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702" y="15219855"/>
            <a:ext cx="741652" cy="632737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5461332" y="14523153"/>
            <a:ext cx="1970960" cy="5517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Identity Management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359" y="13823899"/>
            <a:ext cx="658923" cy="658923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67" y="15193078"/>
            <a:ext cx="599022" cy="599022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159" y="19297499"/>
            <a:ext cx="936038" cy="574968"/>
          </a:xfrm>
          <a:prstGeom prst="rect">
            <a:avLst/>
          </a:prstGeom>
        </p:spPr>
      </p:pic>
      <p:sp>
        <p:nvSpPr>
          <p:cNvPr id="44" name="모서리가 둥근 직사각형 43"/>
          <p:cNvSpPr/>
          <p:nvPr/>
        </p:nvSpPr>
        <p:spPr>
          <a:xfrm>
            <a:off x="6494080" y="17808903"/>
            <a:ext cx="3324713" cy="2582220"/>
          </a:xfrm>
          <a:prstGeom prst="roundRect">
            <a:avLst>
              <a:gd name="adj" fmla="val 7479"/>
            </a:avLst>
          </a:prstGeom>
          <a:noFill/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516353" y="19210358"/>
            <a:ext cx="139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Blockchain </a:t>
            </a:r>
            <a:endParaRPr lang="en-US" altLang="ko-KR" b="1" dirty="0"/>
          </a:p>
          <a:p>
            <a:pPr algn="ctr"/>
            <a:r>
              <a:rPr lang="en-US" altLang="ko-KR" b="1" dirty="0"/>
              <a:t>Deployment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400220" y="16839616"/>
            <a:ext cx="1512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Multi-cloud </a:t>
            </a:r>
          </a:p>
          <a:p>
            <a:pPr algn="ctr"/>
            <a:r>
              <a:rPr lang="en-US" altLang="ko-KR" b="1" smtClean="0"/>
              <a:t>Management </a:t>
            </a:r>
            <a:endParaRPr lang="en-US" altLang="ko-KR" b="1" dirty="0"/>
          </a:p>
        </p:txBody>
      </p:sp>
      <p:sp>
        <p:nvSpPr>
          <p:cNvPr id="47" name="원통 46"/>
          <p:cNvSpPr/>
          <p:nvPr/>
        </p:nvSpPr>
        <p:spPr>
          <a:xfrm>
            <a:off x="2834232" y="19876792"/>
            <a:ext cx="1079614" cy="598697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838475" y="19990948"/>
            <a:ext cx="10711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/>
              <a:t>Smart Contract</a:t>
            </a:r>
          </a:p>
          <a:p>
            <a:pPr algn="ctr"/>
            <a:r>
              <a:rPr lang="en-US" altLang="ko-KR" sz="1100" b="1" smtClean="0"/>
              <a:t>Metadata </a:t>
            </a:r>
            <a:endParaRPr lang="en-US" altLang="ko-KR" sz="11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638300" y="16809481"/>
            <a:ext cx="1217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Blockchain</a:t>
            </a:r>
            <a:r>
              <a:rPr lang="en-US" altLang="ko-KR" b="1" dirty="0"/>
              <a:t> </a:t>
            </a:r>
            <a:r>
              <a:rPr lang="en-US" altLang="ko-KR" b="1"/>
              <a:t>Network </a:t>
            </a:r>
            <a:r>
              <a:rPr lang="en-US" altLang="ko-KR" b="1" smtClean="0"/>
              <a:t>Function </a:t>
            </a:r>
            <a:endParaRPr lang="en-US" altLang="ko-KR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652621" y="18074953"/>
            <a:ext cx="992345" cy="167289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Orderer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2289" y="18478463"/>
            <a:ext cx="748491" cy="5292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Peer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>
            <a:stCxn id="55" idx="3"/>
            <a:endCxn id="51" idx="1"/>
          </p:cNvCxnSpPr>
          <p:nvPr/>
        </p:nvCxnSpPr>
        <p:spPr>
          <a:xfrm>
            <a:off x="1401428" y="18911219"/>
            <a:ext cx="251193" cy="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572289" y="19088155"/>
            <a:ext cx="748491" cy="5691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96827" y="18062108"/>
            <a:ext cx="904601" cy="1698221"/>
          </a:xfrm>
          <a:prstGeom prst="roundRect">
            <a:avLst>
              <a:gd name="adj" fmla="val 10414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Org1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56" name="직선 연결선 55"/>
          <p:cNvCxnSpPr>
            <a:stCxn id="51" idx="3"/>
            <a:endCxn id="60" idx="1"/>
          </p:cNvCxnSpPr>
          <p:nvPr/>
        </p:nvCxnSpPr>
        <p:spPr>
          <a:xfrm flipV="1">
            <a:off x="2644966" y="18911219"/>
            <a:ext cx="251193" cy="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1603489" y="19827540"/>
            <a:ext cx="1095865" cy="5691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Client Service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971621" y="18478463"/>
            <a:ext cx="748491" cy="5292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Peer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971621" y="19088155"/>
            <a:ext cx="748491" cy="5691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896159" y="18062108"/>
            <a:ext cx="904601" cy="1698221"/>
          </a:xfrm>
          <a:prstGeom prst="roundRect">
            <a:avLst>
              <a:gd name="adj" fmla="val 10414"/>
            </a:avLst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Org2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19" y="18831530"/>
            <a:ext cx="371418" cy="22996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19" y="19681842"/>
            <a:ext cx="371418" cy="22996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63" y="19498253"/>
            <a:ext cx="365965" cy="247312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383" y="19549510"/>
            <a:ext cx="365965" cy="247312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111" y="19477787"/>
            <a:ext cx="365965" cy="247312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338" y="18836831"/>
            <a:ext cx="306901" cy="18851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24" y="19688197"/>
            <a:ext cx="306901" cy="188516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473" y="20230543"/>
            <a:ext cx="306901" cy="188516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712" y="18182607"/>
            <a:ext cx="979447" cy="661892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370" y="19245996"/>
            <a:ext cx="1095027" cy="677975"/>
          </a:xfrm>
          <a:prstGeom prst="rect">
            <a:avLst/>
          </a:prstGeom>
        </p:spPr>
      </p:pic>
      <p:sp>
        <p:nvSpPr>
          <p:cNvPr id="71" name="모서리가 둥근 직사각형 70"/>
          <p:cNvSpPr/>
          <p:nvPr/>
        </p:nvSpPr>
        <p:spPr>
          <a:xfrm>
            <a:off x="2699354" y="13651390"/>
            <a:ext cx="4823175" cy="2995777"/>
          </a:xfrm>
          <a:prstGeom prst="roundRect">
            <a:avLst>
              <a:gd name="adj" fmla="val 6724"/>
            </a:avLst>
          </a:prstGeom>
          <a:noFill/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89201" y="17966973"/>
            <a:ext cx="3554940" cy="2584774"/>
          </a:xfrm>
          <a:prstGeom prst="roundRect">
            <a:avLst>
              <a:gd name="adj" fmla="val 5083"/>
            </a:avLst>
          </a:prstGeom>
          <a:noFill/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왼쪽/오른쪽 화살표 72"/>
          <p:cNvSpPr/>
          <p:nvPr/>
        </p:nvSpPr>
        <p:spPr>
          <a:xfrm rot="17376827">
            <a:off x="2235923" y="17189525"/>
            <a:ext cx="1216152" cy="317555"/>
          </a:xfrm>
          <a:prstGeom prst="leftRightArrow">
            <a:avLst>
              <a:gd name="adj1" fmla="val 28617"/>
              <a:gd name="adj2" fmla="val 37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왼쪽/오른쪽 화살표 74"/>
          <p:cNvSpPr/>
          <p:nvPr/>
        </p:nvSpPr>
        <p:spPr>
          <a:xfrm rot="3588953">
            <a:off x="6732872" y="17073890"/>
            <a:ext cx="1216152" cy="317555"/>
          </a:xfrm>
          <a:prstGeom prst="leftRightArrow">
            <a:avLst>
              <a:gd name="adj1" fmla="val 28617"/>
              <a:gd name="adj2" fmla="val 37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FB5B59-7177-4899-904C-552A738625F4}"/>
              </a:ext>
            </a:extLst>
          </p:cNvPr>
          <p:cNvSpPr txBox="1"/>
          <p:nvPr/>
        </p:nvSpPr>
        <p:spPr>
          <a:xfrm>
            <a:off x="712137" y="12653702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accent6">
                    <a:lumMod val="75000"/>
                  </a:schemeClr>
                </a:solidFill>
              </a:rPr>
              <a:t>시스템 구조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8C5BC1-C308-4159-8A5D-602EDD44BA16}"/>
              </a:ext>
            </a:extLst>
          </p:cNvPr>
          <p:cNvSpPr txBox="1"/>
          <p:nvPr/>
        </p:nvSpPr>
        <p:spPr>
          <a:xfrm>
            <a:off x="10082150" y="12657289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accent6">
                    <a:lumMod val="75000"/>
                  </a:schemeClr>
                </a:solidFill>
              </a:rPr>
              <a:t>시스템 특징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4188A29-9AB0-47E6-9C1A-F3F324953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634499"/>
              </p:ext>
            </p:extLst>
          </p:nvPr>
        </p:nvGraphicFramePr>
        <p:xfrm>
          <a:off x="10285702" y="13513484"/>
          <a:ext cx="10196749" cy="7544376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957068">
                  <a:extLst>
                    <a:ext uri="{9D8B030D-6E8A-4147-A177-3AD203B41FA5}">
                      <a16:colId xmlns:a16="http://schemas.microsoft.com/office/drawing/2014/main" val="2711619934"/>
                    </a:ext>
                  </a:extLst>
                </a:gridCol>
                <a:gridCol w="7239681">
                  <a:extLst>
                    <a:ext uri="{9D8B030D-6E8A-4147-A177-3AD203B41FA5}">
                      <a16:colId xmlns:a16="http://schemas.microsoft.com/office/drawing/2014/main" val="1488685372"/>
                    </a:ext>
                  </a:extLst>
                </a:gridCol>
              </a:tblGrid>
              <a:tr h="1886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멀티 클라우드 연동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다양한 클라우드 서비스 제공자</a:t>
                      </a:r>
                      <a:r>
                        <a:rPr lang="ko-KR" altLang="en-US" sz="2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연동해 클라우드 벤더에 </a:t>
                      </a:r>
                      <a:r>
                        <a:rPr lang="ko-KR" altLang="en-US" sz="25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종속되지 않는 </a:t>
                      </a:r>
                      <a:r>
                        <a:rPr lang="ko-KR" altLang="en-US" sz="25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유연성</a:t>
                      </a:r>
                      <a:r>
                        <a:rPr lang="ko-KR" altLang="en-US" sz="25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25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제공</a:t>
                      </a:r>
                      <a:endParaRPr lang="ko-KR" altLang="en-US" sz="2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3584488"/>
                  </a:ext>
                </a:extLst>
              </a:tr>
              <a:tr h="1886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블록체인 네트워크 관리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블록체인 </a:t>
                      </a:r>
                      <a:r>
                        <a:rPr lang="ko-KR" altLang="en-US" sz="25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네트워크를</a:t>
                      </a:r>
                      <a:r>
                        <a:rPr lang="ko-KR" altLang="en-US" sz="25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500" b="1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생성</a:t>
                      </a:r>
                      <a:r>
                        <a:rPr lang="en-US" altLang="ko-KR" sz="2500" b="1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500" b="1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  <a:r>
                        <a:rPr lang="ko-KR" altLang="en-US" sz="25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대한 기능을 통해 </a:t>
                      </a:r>
                      <a:r>
                        <a:rPr lang="ko-KR" altLang="en-US" sz="2500" b="1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구축 편의성</a:t>
                      </a:r>
                      <a:r>
                        <a:rPr lang="ko-KR" altLang="en-US" sz="25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</a:t>
                      </a:r>
                      <a:endParaRPr lang="ko-KR" altLang="en-US" sz="2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660487"/>
                  </a:ext>
                </a:extLst>
              </a:tr>
              <a:tr h="1886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스마트 컨트랙트 </a:t>
                      </a:r>
                      <a:endParaRPr lang="en-US" altLang="ko-KR" sz="2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스마트 컨트랙트의 </a:t>
                      </a:r>
                      <a:r>
                        <a:rPr lang="en-US" altLang="ko-KR" sz="25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CRUD</a:t>
                      </a:r>
                      <a:r>
                        <a:rPr lang="en-US" altLang="ko-KR" sz="2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기능을 제공하여</a:t>
                      </a:r>
                      <a:r>
                        <a:rPr lang="ko-KR" altLang="en-US" sz="25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블록체인 </a:t>
                      </a:r>
                      <a:r>
                        <a:rPr lang="ko-KR" altLang="en-US" sz="25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네트워크에서의 </a:t>
                      </a:r>
                      <a:r>
                        <a:rPr lang="ko-KR" altLang="en-US" sz="25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거래 </a:t>
                      </a:r>
                      <a:r>
                        <a:rPr lang="ko-KR" altLang="en-US" sz="25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r>
                        <a:rPr lang="ko-KR" altLang="en-US" sz="25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ko-KR" altLang="en-US" sz="25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지원</a:t>
                      </a:r>
                      <a:endParaRPr lang="ko-KR" altLang="en-US" sz="2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7601227"/>
                  </a:ext>
                </a:extLst>
              </a:tr>
              <a:tr h="1886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가상머신 리소스 </a:t>
                      </a:r>
                      <a:endParaRPr lang="en-US" altLang="ko-KR" sz="25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5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ko-KR" altLang="en-US" sz="2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다양한 클라우드 서비스의 </a:t>
                      </a:r>
                      <a:r>
                        <a:rPr lang="ko-KR" altLang="en-US" sz="25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가상 머신</a:t>
                      </a:r>
                      <a:r>
                        <a:rPr lang="ko-KR" altLang="en-US" sz="25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25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대시보드</a:t>
                      </a:r>
                      <a:r>
                        <a:rPr lang="ko-KR" altLang="en-US" sz="25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통해 </a:t>
                      </a:r>
                      <a:r>
                        <a:rPr lang="ko-KR" altLang="en-US" sz="25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간편하게 관리</a:t>
                      </a:r>
                      <a:endParaRPr lang="ko-KR" altLang="en-US" sz="2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928824"/>
                  </a:ext>
                </a:extLst>
              </a:tr>
            </a:tbl>
          </a:graphicData>
        </a:graphic>
      </p:graphicFrame>
      <p:pic>
        <p:nvPicPr>
          <p:cNvPr id="84" name="그림 83">
            <a:extLst>
              <a:ext uri="{FF2B5EF4-FFF2-40B4-BE49-F238E27FC236}">
                <a16:creationId xmlns:a16="http://schemas.microsoft.com/office/drawing/2014/main" id="{AE79D7FE-74C6-4B2A-AC6B-9032C02D2140}"/>
              </a:ext>
            </a:extLst>
          </p:cNvPr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6753" y="24121769"/>
            <a:ext cx="5611697" cy="382663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7A1968A1-E844-4DDA-BE21-00A6C2F72551}"/>
              </a:ext>
            </a:extLst>
          </p:cNvPr>
          <p:cNvSpPr txBox="1"/>
          <p:nvPr/>
        </p:nvSpPr>
        <p:spPr>
          <a:xfrm>
            <a:off x="10909300" y="2319725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accent6">
                    <a:lumMod val="75000"/>
                  </a:schemeClr>
                </a:solidFill>
              </a:rPr>
              <a:t>결론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9EC975-4121-48D7-84A8-8C5AAFBC0212}"/>
              </a:ext>
            </a:extLst>
          </p:cNvPr>
          <p:cNvSpPr txBox="1"/>
          <p:nvPr/>
        </p:nvSpPr>
        <p:spPr>
          <a:xfrm>
            <a:off x="793734" y="232299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>
                <a:solidFill>
                  <a:schemeClr val="accent6">
                    <a:lumMod val="75000"/>
                  </a:schemeClr>
                </a:solidFill>
              </a:rPr>
              <a:t>평가</a:t>
            </a:r>
            <a:endParaRPr lang="ko-KR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2ED193E-A496-4597-888C-E9918AF7A3AA}"/>
              </a:ext>
            </a:extLst>
          </p:cNvPr>
          <p:cNvSpPr txBox="1"/>
          <p:nvPr/>
        </p:nvSpPr>
        <p:spPr>
          <a:xfrm>
            <a:off x="10909301" y="24089950"/>
            <a:ext cx="93472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/>
              <a:t> </a:t>
            </a:r>
            <a:r>
              <a:rPr lang="ko-KR" altLang="en-US" sz="2500" b="1" dirty="0"/>
              <a:t>멀티 클라우드 환경</a:t>
            </a:r>
            <a:r>
              <a:rPr lang="ko-KR" altLang="en-US" sz="2500" dirty="0"/>
              <a:t>에서 </a:t>
            </a:r>
            <a:r>
              <a:rPr lang="ko-KR" altLang="en-US" sz="2500" b="1" dirty="0"/>
              <a:t>하이퍼레저 패브릭</a:t>
            </a:r>
            <a:r>
              <a:rPr lang="ko-KR" altLang="en-US" sz="2500" dirty="0"/>
              <a:t>을 활용한 </a:t>
            </a:r>
            <a:r>
              <a:rPr lang="ko-KR" altLang="en-US" sz="2500" b="1" dirty="0"/>
              <a:t>허가형 블록체인 </a:t>
            </a:r>
            <a:r>
              <a:rPr lang="ko-KR" altLang="en-US" sz="2500" b="1"/>
              <a:t>플랫폼</a:t>
            </a:r>
            <a:r>
              <a:rPr lang="ko-KR" altLang="en-US" sz="2500"/>
              <a:t>을 </a:t>
            </a:r>
            <a:r>
              <a:rPr lang="ko-KR" altLang="en-US" sz="2500" smtClean="0"/>
              <a:t>제시</a:t>
            </a:r>
            <a:endParaRPr lang="en-US" altLang="ko-K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/>
              <a:t>제시한 플랫폼을 통해 </a:t>
            </a:r>
            <a:r>
              <a:rPr lang="ko-KR" altLang="en-US" sz="2500" b="1" dirty="0"/>
              <a:t>다양한 클라우드 간의 인증</a:t>
            </a:r>
            <a:r>
              <a:rPr lang="ko-KR" altLang="en-US" sz="2500" dirty="0"/>
              <a:t> 및 </a:t>
            </a:r>
            <a:r>
              <a:rPr lang="ko-KR" altLang="en-US" sz="2500" b="1" dirty="0"/>
              <a:t>블록체인 연계</a:t>
            </a:r>
            <a:r>
              <a:rPr lang="ko-KR" altLang="en-US" sz="2500" dirty="0"/>
              <a:t>를</a:t>
            </a:r>
            <a:r>
              <a:rPr lang="ko-KR" altLang="en-US" sz="2500" b="1" dirty="0"/>
              <a:t> 효율적으로 구현</a:t>
            </a:r>
            <a:r>
              <a:rPr lang="ko-KR" altLang="en-US" sz="2500" dirty="0"/>
              <a:t>할 수 있는 </a:t>
            </a:r>
            <a:r>
              <a:rPr lang="ko-KR" altLang="en-US" sz="2500"/>
              <a:t>구조를 </a:t>
            </a:r>
            <a:r>
              <a:rPr lang="ko-KR" altLang="en-US" sz="2500" smtClean="0"/>
              <a:t>설계</a:t>
            </a:r>
            <a:endParaRPr lang="en-US" altLang="ko-K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smtClean="0"/>
              <a:t>향후</a:t>
            </a:r>
            <a:r>
              <a:rPr lang="ko-KR" altLang="en-US" sz="2500" b="1"/>
              <a:t> 멀티 클라우드 환경</a:t>
            </a:r>
            <a:r>
              <a:rPr lang="ko-KR" altLang="en-US" sz="2500"/>
              <a:t>에서</a:t>
            </a:r>
            <a:r>
              <a:rPr lang="ko-KR" altLang="en-US" sz="2500" b="1"/>
              <a:t> 블록체인 시스템을 연계</a:t>
            </a:r>
            <a:r>
              <a:rPr lang="ko-KR" altLang="en-US" sz="2500"/>
              <a:t>하고 </a:t>
            </a:r>
            <a:r>
              <a:rPr lang="ko-KR" altLang="en-US" sz="2500" b="1"/>
              <a:t>활용</a:t>
            </a:r>
            <a:r>
              <a:rPr lang="ko-KR" altLang="en-US" sz="2500"/>
              <a:t>하는</a:t>
            </a:r>
            <a:r>
              <a:rPr lang="ko-KR" altLang="en-US" sz="2500" b="1"/>
              <a:t> 기반 플랫폼</a:t>
            </a:r>
            <a:r>
              <a:rPr lang="ko-KR" altLang="en-US" sz="2500"/>
              <a:t>으로 동작</a:t>
            </a:r>
            <a:endParaRPr lang="ko-KR" altLang="en-US" sz="2500" dirty="0"/>
          </a:p>
        </p:txBody>
      </p:sp>
      <p:sp>
        <p:nvSpPr>
          <p:cNvPr id="76" name="오른쪽 화살표 75"/>
          <p:cNvSpPr/>
          <p:nvPr/>
        </p:nvSpPr>
        <p:spPr>
          <a:xfrm rot="10800000">
            <a:off x="4475739" y="18902196"/>
            <a:ext cx="1438331" cy="285802"/>
          </a:xfrm>
          <a:prstGeom prst="rightArrow">
            <a:avLst>
              <a:gd name="adj1" fmla="val 34003"/>
              <a:gd name="adj2" fmla="val 4200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235744" y="24144221"/>
            <a:ext cx="4803743" cy="3564412"/>
          </a:xfrm>
          <a:prstGeom prst="roundRect">
            <a:avLst>
              <a:gd name="adj" fmla="val 983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5990252" y="23533820"/>
            <a:ext cx="3764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/>
              <a:t>CreateAsset </a:t>
            </a:r>
            <a:r>
              <a:rPr lang="ko-KR" altLang="en-US" sz="2400" b="1" smtClean="0"/>
              <a:t>성능 비교 평가</a:t>
            </a:r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2ED193E-A496-4597-888C-E9918AF7A3AA}"/>
              </a:ext>
            </a:extLst>
          </p:cNvPr>
          <p:cNvSpPr txBox="1"/>
          <p:nvPr/>
        </p:nvSpPr>
        <p:spPr>
          <a:xfrm>
            <a:off x="256893" y="24153813"/>
            <a:ext cx="500096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/>
              <a:t>CreateAsset </a:t>
            </a:r>
            <a:r>
              <a:rPr lang="ko-KR" altLang="en-US" sz="2500" smtClean="0"/>
              <a:t>실행 시간</a:t>
            </a:r>
            <a:r>
              <a:rPr lang="en-US" altLang="ko-KR" sz="2500" smtClean="0"/>
              <a:t>: </a:t>
            </a:r>
            <a:r>
              <a:rPr lang="en-US" altLang="ko-KR" sz="2500" b="1" smtClean="0"/>
              <a:t>355.9</a:t>
            </a:r>
            <a:r>
              <a:rPr lang="en-US" altLang="ko-KR" sz="2500" smtClean="0"/>
              <a:t> </a:t>
            </a:r>
            <a:r>
              <a:rPr lang="en-US" altLang="ko-KR" sz="2500" b="1" smtClean="0"/>
              <a:t>ms</a:t>
            </a:r>
            <a:r>
              <a:rPr lang="ko-KR" altLang="en-US" sz="2500" b="1" smtClean="0"/>
              <a:t> </a:t>
            </a:r>
            <a:endParaRPr lang="en-US" altLang="ko-KR" sz="2500" b="1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smtClean="0"/>
              <a:t>네트워크 </a:t>
            </a:r>
            <a:r>
              <a:rPr lang="ko-KR" altLang="en-US" sz="2500"/>
              <a:t>전송 </a:t>
            </a:r>
            <a:r>
              <a:rPr lang="ko-KR" altLang="en-US" sz="2500" smtClean="0"/>
              <a:t>속도</a:t>
            </a:r>
            <a:r>
              <a:rPr lang="en-US" altLang="ko-KR" sz="2500" smtClean="0"/>
              <a:t>: </a:t>
            </a:r>
            <a:r>
              <a:rPr lang="en-US" altLang="ko-KR" sz="2500" b="1" smtClean="0"/>
              <a:t>340 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smtClean="0"/>
              <a:t>제안시스템 등록 시간</a:t>
            </a:r>
            <a:r>
              <a:rPr lang="en-US" altLang="ko-KR" sz="250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500" smtClean="0"/>
              <a:t>355.9 ms – 340 ms = </a:t>
            </a:r>
            <a:r>
              <a:rPr lang="en-US" altLang="ko-KR" sz="2500" b="1" smtClean="0"/>
              <a:t>15.9 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smtClean="0"/>
              <a:t>기존 등록 시간</a:t>
            </a:r>
            <a:r>
              <a:rPr lang="en-US" altLang="ko-KR" sz="2500" smtClean="0"/>
              <a:t>: </a:t>
            </a:r>
            <a:r>
              <a:rPr lang="en-US" altLang="ko-KR" sz="2500" b="1" smtClean="0"/>
              <a:t>39.2 ms</a:t>
            </a:r>
          </a:p>
          <a:p>
            <a:pPr>
              <a:lnSpc>
                <a:spcPct val="150000"/>
              </a:lnSpc>
            </a:pPr>
            <a:r>
              <a:rPr lang="ko-KR" altLang="en-US" sz="2500" smtClean="0"/>
              <a:t>기존 시스템 대비</a:t>
            </a:r>
            <a:r>
              <a:rPr lang="ko-KR" altLang="en-US" sz="2500" b="1" smtClean="0"/>
              <a:t> </a:t>
            </a:r>
            <a:r>
              <a:rPr lang="en-US" altLang="ko-KR" sz="2500" b="1" smtClean="0"/>
              <a:t>59% </a:t>
            </a:r>
            <a:r>
              <a:rPr lang="ko-KR" altLang="en-US" sz="2500" b="1" smtClean="0"/>
              <a:t>향상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47487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</TotalTime>
  <Words>265</Words>
  <Application>Microsoft Office PowerPoint</Application>
  <PresentationFormat>사용자 지정</PresentationFormat>
  <Paragraphs>70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Calibri</vt:lpstr>
      <vt:lpstr>나눔고딕</vt:lpstr>
      <vt:lpstr>맑은 고딕</vt:lpstr>
      <vt:lpstr>Arial Black</vt:lpstr>
      <vt:lpstr>Arial</vt:lpstr>
      <vt:lpstr>Franklin Gothic Demi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강등원</cp:lastModifiedBy>
  <cp:revision>56</cp:revision>
  <dcterms:created xsi:type="dcterms:W3CDTF">2019-07-31T07:36:11Z</dcterms:created>
  <dcterms:modified xsi:type="dcterms:W3CDTF">2024-10-18T04:26:57Z</dcterms:modified>
</cp:coreProperties>
</file>