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7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4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48BA-B8D0-4D09-9E18-0641D979B6F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98A2-5913-4F5F-B409-3D08B09C4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멀티 클라우드 플랫폼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기반의 </a:t>
            </a:r>
            <a:r>
              <a:rPr lang="en-US" altLang="ko-KR" smtClean="0"/>
              <a:t>BaaS </a:t>
            </a:r>
            <a:r>
              <a:rPr lang="ko-KR" altLang="en-US" smtClean="0"/>
              <a:t>기술 개발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부산대학교 정보컴퓨터공학부</a:t>
            </a:r>
            <a:endParaRPr lang="en-US" altLang="ko-KR" smtClean="0"/>
          </a:p>
          <a:p>
            <a:r>
              <a:rPr lang="en-US" altLang="ko-KR" smtClean="0"/>
              <a:t>201924646 </a:t>
            </a:r>
            <a:r>
              <a:rPr lang="ko-KR" altLang="en-US" smtClean="0"/>
              <a:t>강등원</a:t>
            </a:r>
            <a:endParaRPr lang="en-US" altLang="ko-KR" smtClean="0"/>
          </a:p>
          <a:p>
            <a:r>
              <a:rPr lang="en-US" altLang="ko-KR" smtClean="0"/>
              <a:t>201924534 </a:t>
            </a:r>
            <a:r>
              <a:rPr lang="ko-KR" altLang="en-US" smtClean="0"/>
              <a:t>이승민</a:t>
            </a:r>
            <a:endParaRPr lang="en-US" altLang="ko-KR" smtClean="0"/>
          </a:p>
          <a:p>
            <a:r>
              <a:rPr lang="en-US" altLang="ko-KR" smtClean="0"/>
              <a:t>201924477 </a:t>
            </a:r>
            <a:r>
              <a:rPr lang="ko-KR" altLang="en-US" smtClean="0"/>
              <a:t>박정우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2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 연구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Blockchain</a:t>
            </a:r>
          </a:p>
          <a:p>
            <a:pPr lvl="1"/>
            <a:r>
              <a:rPr lang="ko-KR" altLang="en-US" smtClean="0"/>
              <a:t>보안성 및 무결성을 보장하여 머신 러닝에 주요한 데이터를 저장하기 알맞음</a:t>
            </a:r>
            <a:endParaRPr lang="en-US" altLang="ko-KR" smtClean="0"/>
          </a:p>
          <a:p>
            <a:pPr lvl="1"/>
            <a:r>
              <a:rPr lang="ko-KR" altLang="en-US" smtClean="0"/>
              <a:t>머신 러닝의 성능을 향상시킬 수 있도록 동작</a:t>
            </a:r>
            <a:endParaRPr lang="en-US" altLang="ko-KR" smtClean="0"/>
          </a:p>
          <a:p>
            <a:pPr lvl="1"/>
            <a:r>
              <a:rPr lang="en-US" altLang="ko-KR" smtClean="0"/>
              <a:t>UFC </a:t>
            </a:r>
            <a:r>
              <a:rPr lang="ko-KR" altLang="en-US" smtClean="0"/>
              <a:t>소속 선수의 </a:t>
            </a:r>
            <a:r>
              <a:rPr lang="ko-KR" altLang="en-US"/>
              <a:t>선수의 </a:t>
            </a:r>
            <a:r>
              <a:rPr lang="ko-KR" altLang="en-US"/>
              <a:t>경기 </a:t>
            </a:r>
            <a:r>
              <a:rPr lang="ko-KR" altLang="en-US" smtClean="0"/>
              <a:t>통계 저장</a:t>
            </a:r>
            <a:endParaRPr lang="en-US" altLang="ko-KR" smtClean="0"/>
          </a:p>
          <a:p>
            <a:pPr lvl="1"/>
            <a:r>
              <a:rPr lang="ko-KR" altLang="en-US" smtClean="0"/>
              <a:t>데이터 예시</a:t>
            </a:r>
            <a:endParaRPr lang="ko-KR" altLang="en-US"/>
          </a:p>
        </p:txBody>
      </p:sp>
      <p:pic>
        <p:nvPicPr>
          <p:cNvPr id="1026" name="Picture 2" descr="blockchain 예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31" y="4244254"/>
            <a:ext cx="7971999" cy="10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7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 연구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연구 결과</a:t>
            </a:r>
            <a:endParaRPr lang="en-US" altLang="ko-KR"/>
          </a:p>
          <a:p>
            <a:pPr lvl="1"/>
            <a:r>
              <a:rPr lang="ko-KR" altLang="en-US" smtClean="0"/>
              <a:t>퍼블릭</a:t>
            </a:r>
            <a:r>
              <a:rPr lang="en-US" altLang="ko-KR" smtClean="0"/>
              <a:t>, </a:t>
            </a:r>
            <a:r>
              <a:rPr lang="ko-KR" altLang="en-US" smtClean="0"/>
              <a:t>프라이빗 클라우드 기반 예측률</a:t>
            </a:r>
            <a:r>
              <a:rPr lang="en-US" altLang="ko-KR" smtClean="0"/>
              <a:t>: 61%</a:t>
            </a:r>
          </a:p>
          <a:p>
            <a:pPr lvl="1"/>
            <a:r>
              <a:rPr lang="ko-KR" altLang="en-US" smtClean="0"/>
              <a:t>블록체인 데이터 추가 피처링 이후 예측률</a:t>
            </a:r>
            <a:r>
              <a:rPr lang="en-US" altLang="ko-KR" smtClean="0"/>
              <a:t>: 66%</a:t>
            </a:r>
          </a:p>
          <a:p>
            <a:pPr lvl="1"/>
            <a:r>
              <a:rPr lang="ko-KR" altLang="en-US" smtClean="0"/>
              <a:t>각 피처와 예측 결과값과의 상관관계</a:t>
            </a:r>
            <a:endParaRPr lang="ko-KR" altLang="en-US"/>
          </a:p>
        </p:txBody>
      </p:sp>
      <p:pic>
        <p:nvPicPr>
          <p:cNvPr id="2050" name="그림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5" y="3712245"/>
            <a:ext cx="5325341" cy="246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98" y="3745232"/>
            <a:ext cx="5437909" cy="24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9271" y="6390231"/>
            <a:ext cx="277645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클라우드 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 데이터의 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피어슨 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상관계수</a:t>
            </a: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2795" y="6411951"/>
            <a:ext cx="27238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블록체인 </a:t>
            </a:r>
            <a:r>
              <a:rPr kumimoji="0" lang="ko-KR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 데이터의 피어슨 상관계수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9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CreateAsset: </a:t>
            </a:r>
            <a:r>
              <a:rPr lang="ko-KR" altLang="en-US" smtClean="0"/>
              <a:t>블록체인 원장에 새로운 데이터를 기록하는 함수</a:t>
            </a:r>
            <a:endParaRPr lang="en-US" altLang="ko-KR" smtClean="0"/>
          </a:p>
          <a:p>
            <a:r>
              <a:rPr lang="ko-KR" altLang="en-US" smtClean="0"/>
              <a:t>각 데이터에 대해 기존 허가형 블록체인과 본 시스템에서 제공하는 블록체인의 </a:t>
            </a:r>
            <a:r>
              <a:rPr lang="en-US" altLang="ko-KR" smtClean="0"/>
              <a:t>CreateAsset </a:t>
            </a:r>
            <a:r>
              <a:rPr lang="ko-KR" altLang="en-US" smtClean="0"/>
              <a:t>함수 호출 시간 비교</a:t>
            </a:r>
            <a:endParaRPr lang="en-US" altLang="ko-KR" smtClean="0"/>
          </a:p>
          <a:p>
            <a:r>
              <a:rPr lang="ko-KR" altLang="ko-KR"/>
              <a:t>기존 </a:t>
            </a:r>
            <a:r>
              <a:rPr lang="en-US" altLang="ko-KR" smtClean="0"/>
              <a:t>:</a:t>
            </a:r>
            <a:r>
              <a:rPr lang="ko-KR" altLang="ko-KR" smtClean="0"/>
              <a:t>블록체인 </a:t>
            </a:r>
            <a:r>
              <a:rPr lang="ko-KR" altLang="ko-KR"/>
              <a:t>원장과 </a:t>
            </a:r>
            <a:r>
              <a:rPr lang="ko-KR" altLang="ko-KR"/>
              <a:t>새로운 </a:t>
            </a:r>
            <a:endParaRPr lang="en-US" altLang="ko-KR" smtClean="0"/>
          </a:p>
          <a:p>
            <a:pPr marL="0" indent="0">
              <a:buNone/>
            </a:pPr>
            <a:r>
              <a:rPr lang="ko-KR" altLang="ko-KR" smtClean="0"/>
              <a:t>연결을 생성</a:t>
            </a:r>
            <a:r>
              <a:rPr lang="en-US" altLang="ko-KR" smtClean="0"/>
              <a:t> -&gt; 39.2 ms</a:t>
            </a:r>
          </a:p>
          <a:p>
            <a:r>
              <a:rPr lang="ko-KR" altLang="ko-KR" smtClean="0"/>
              <a:t>제안하는 시스템</a:t>
            </a:r>
            <a:r>
              <a:rPr lang="en-US" altLang="ko-KR" smtClean="0"/>
              <a:t>: </a:t>
            </a:r>
            <a:r>
              <a:rPr lang="ko-KR" altLang="ko-KR" smtClean="0"/>
              <a:t>블록체인 </a:t>
            </a:r>
            <a:endParaRPr lang="en-US" altLang="ko-KR" smtClean="0"/>
          </a:p>
          <a:p>
            <a:pPr marL="0" indent="0">
              <a:buNone/>
            </a:pPr>
            <a:r>
              <a:rPr lang="ko-KR" altLang="ko-KR" smtClean="0"/>
              <a:t>원장과 </a:t>
            </a:r>
            <a:r>
              <a:rPr lang="ko-KR" altLang="ko-KR"/>
              <a:t>연결을 첫 </a:t>
            </a:r>
            <a:r>
              <a:rPr lang="ko-KR" altLang="ko-KR"/>
              <a:t>실행에만 </a:t>
            </a:r>
            <a:endParaRPr lang="en-US" altLang="ko-KR" smtClean="0"/>
          </a:p>
          <a:p>
            <a:pPr marL="0" indent="0">
              <a:buNone/>
            </a:pPr>
            <a:r>
              <a:rPr lang="ko-KR" altLang="ko-KR" smtClean="0"/>
              <a:t>진행하여 유지</a:t>
            </a:r>
            <a:r>
              <a:rPr lang="en-US" altLang="ko-KR" smtClean="0"/>
              <a:t> -&gt; 15.9 ms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486" y="3376153"/>
            <a:ext cx="4446905" cy="271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03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ReadAsset: </a:t>
            </a:r>
            <a:r>
              <a:rPr lang="ko-KR" altLang="en-US" smtClean="0"/>
              <a:t>블록체인 원장에 데이터를 조회하는 함수</a:t>
            </a:r>
            <a:endParaRPr lang="en-US" altLang="ko-KR" smtClean="0"/>
          </a:p>
          <a:p>
            <a:r>
              <a:rPr lang="ko-KR" altLang="en-US" smtClean="0"/>
              <a:t>각 데이터에 대해 기존 허가형 블록체인과 본 시스템에서 제공하는 블록체인의 </a:t>
            </a:r>
            <a:r>
              <a:rPr lang="en-US" altLang="ko-KR" smtClean="0"/>
              <a:t>ReadAsset </a:t>
            </a:r>
            <a:r>
              <a:rPr lang="ko-KR" altLang="en-US" smtClean="0"/>
              <a:t>함수 호출 시간 비교</a:t>
            </a:r>
            <a:endParaRPr lang="en-US" altLang="ko-KR" smtClean="0"/>
          </a:p>
          <a:p>
            <a:r>
              <a:rPr lang="ko-KR" altLang="ko-KR"/>
              <a:t>기존 </a:t>
            </a:r>
            <a:r>
              <a:rPr lang="en-US" altLang="ko-KR" smtClean="0"/>
              <a:t>: 39 </a:t>
            </a:r>
            <a:r>
              <a:rPr lang="en-US" altLang="ko-KR"/>
              <a:t>ms</a:t>
            </a:r>
          </a:p>
          <a:p>
            <a:r>
              <a:rPr lang="ko-KR" altLang="ko-KR"/>
              <a:t>제안하는 시스템</a:t>
            </a:r>
            <a:r>
              <a:rPr lang="en-US" altLang="ko-KR"/>
              <a:t>: </a:t>
            </a:r>
            <a:r>
              <a:rPr lang="en-US" altLang="ko-KR" smtClean="0"/>
              <a:t>9 </a:t>
            </a:r>
            <a:r>
              <a:rPr lang="en-US" altLang="ko-KR"/>
              <a:t>ms</a:t>
            </a:r>
            <a:endParaRPr lang="ko-KR" altLang="en-US"/>
          </a:p>
          <a:p>
            <a:endParaRPr lang="en-US" altLang="ko-KR" smtClean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162" y="3110547"/>
            <a:ext cx="4637405" cy="2831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63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멀티 클라우드 환경에서 하이퍼레저 패브릭을 활용한 허가형 블록체인 제공 </a:t>
            </a:r>
            <a:r>
              <a:rPr lang="ko-KR" altLang="ko-KR"/>
              <a:t>플랫폼을 </a:t>
            </a:r>
            <a:r>
              <a:rPr lang="ko-KR" altLang="ko-KR" smtClean="0"/>
              <a:t>제시</a:t>
            </a:r>
            <a:endParaRPr lang="en-US" altLang="ko-KR" smtClean="0"/>
          </a:p>
          <a:p>
            <a:pPr lvl="1"/>
            <a:r>
              <a:rPr lang="ko-KR" altLang="ko-KR"/>
              <a:t>멀티 클라우드 </a:t>
            </a:r>
            <a:r>
              <a:rPr lang="ko-KR" altLang="ko-KR"/>
              <a:t>인증을 </a:t>
            </a:r>
            <a:r>
              <a:rPr lang="ko-KR" altLang="ko-KR" smtClean="0"/>
              <a:t>수행</a:t>
            </a:r>
            <a:endParaRPr lang="en-US" altLang="ko-KR" smtClean="0"/>
          </a:p>
          <a:p>
            <a:pPr lvl="1"/>
            <a:r>
              <a:rPr lang="ko-KR" altLang="ko-KR"/>
              <a:t>멀티 </a:t>
            </a:r>
            <a:r>
              <a:rPr lang="ko-KR" altLang="ko-KR" smtClean="0"/>
              <a:t>클라우드</a:t>
            </a:r>
            <a:r>
              <a:rPr lang="ko-KR" altLang="en-US" smtClean="0"/>
              <a:t>로</a:t>
            </a:r>
            <a:r>
              <a:rPr lang="ko-KR" altLang="ko-KR" smtClean="0"/>
              <a:t> </a:t>
            </a:r>
            <a:r>
              <a:rPr lang="ko-KR" altLang="ko-KR"/>
              <a:t>허가형 블록체인 </a:t>
            </a:r>
            <a:r>
              <a:rPr lang="ko-KR" altLang="ko-KR"/>
              <a:t>환경을 </a:t>
            </a:r>
            <a:r>
              <a:rPr lang="ko-KR" altLang="ko-KR" smtClean="0"/>
              <a:t>제공</a:t>
            </a:r>
            <a:r>
              <a:rPr lang="ko-KR" altLang="en-US" smtClean="0"/>
              <a:t>하</a:t>
            </a:r>
            <a:r>
              <a:rPr lang="ko-KR" altLang="ko-KR" smtClean="0"/>
              <a:t>는 </a:t>
            </a:r>
            <a:r>
              <a:rPr lang="ko-KR" altLang="ko-KR"/>
              <a:t>방법과 </a:t>
            </a:r>
            <a:r>
              <a:rPr lang="ko-KR" altLang="ko-KR"/>
              <a:t>구조를 </a:t>
            </a:r>
            <a:r>
              <a:rPr lang="ko-KR" altLang="ko-KR" smtClean="0"/>
              <a:t>제시</a:t>
            </a:r>
            <a:endParaRPr lang="en-US" altLang="ko-KR" smtClean="0"/>
          </a:p>
          <a:p>
            <a:pPr lvl="1"/>
            <a:r>
              <a:rPr lang="ko-KR" altLang="ko-KR"/>
              <a:t>기계 학습 데이터를 계층화하고 학습하는 </a:t>
            </a:r>
            <a:r>
              <a:rPr lang="ko-KR" altLang="ko-KR"/>
              <a:t>사례 </a:t>
            </a:r>
            <a:r>
              <a:rPr lang="ko-KR" altLang="ko-KR" smtClean="0"/>
              <a:t>연구</a:t>
            </a:r>
            <a:r>
              <a:rPr lang="en-US" altLang="ko-KR" smtClean="0"/>
              <a:t> </a:t>
            </a:r>
            <a:r>
              <a:rPr lang="ko-KR" altLang="en-US" smtClean="0"/>
              <a:t>수행</a:t>
            </a:r>
            <a:endParaRPr lang="en-US" altLang="ko-KR" smtClean="0"/>
          </a:p>
          <a:p>
            <a:r>
              <a:rPr lang="ko-KR" altLang="ko-KR"/>
              <a:t>기존 로컬 하이퍼레저 패브릭 시스템과의 성능 </a:t>
            </a:r>
            <a:r>
              <a:rPr lang="ko-KR" altLang="ko-KR"/>
              <a:t>평가를 </a:t>
            </a:r>
            <a:r>
              <a:rPr lang="ko-KR" altLang="ko-KR" smtClean="0"/>
              <a:t>수행</a:t>
            </a:r>
            <a:endParaRPr lang="en-US" altLang="ko-KR" smtClean="0"/>
          </a:p>
          <a:p>
            <a:pPr lvl="1"/>
            <a:r>
              <a:rPr lang="ko-KR" altLang="ko-KR"/>
              <a:t>데이터 </a:t>
            </a:r>
            <a:r>
              <a:rPr lang="ko-KR" altLang="ko-KR"/>
              <a:t>저장 </a:t>
            </a:r>
            <a:r>
              <a:rPr lang="ko-KR" altLang="ko-KR" smtClean="0"/>
              <a:t>기능</a:t>
            </a:r>
            <a:r>
              <a:rPr lang="en-US" altLang="ko-KR" smtClean="0"/>
              <a:t>: </a:t>
            </a:r>
            <a:r>
              <a:rPr lang="ko-KR" altLang="ko-KR" smtClean="0"/>
              <a:t>약 </a:t>
            </a:r>
            <a:r>
              <a:rPr lang="en-US" altLang="ko-KR"/>
              <a:t>59%</a:t>
            </a:r>
            <a:r>
              <a:rPr lang="ko-KR" altLang="ko-KR"/>
              <a:t>의 </a:t>
            </a:r>
            <a:r>
              <a:rPr lang="ko-KR" altLang="ko-KR"/>
              <a:t>성능 </a:t>
            </a:r>
            <a:r>
              <a:rPr lang="ko-KR" altLang="ko-KR" smtClean="0"/>
              <a:t>상승</a:t>
            </a:r>
            <a:endParaRPr lang="en-US" altLang="ko-KR"/>
          </a:p>
          <a:p>
            <a:pPr lvl="1"/>
            <a:r>
              <a:rPr lang="ko-KR" altLang="ko-KR" smtClean="0"/>
              <a:t>데이터 </a:t>
            </a:r>
            <a:r>
              <a:rPr lang="ko-KR" altLang="ko-KR"/>
              <a:t>조회 </a:t>
            </a:r>
            <a:r>
              <a:rPr lang="ko-KR" altLang="ko-KR" smtClean="0"/>
              <a:t>기능</a:t>
            </a:r>
            <a:r>
              <a:rPr lang="en-US" altLang="ko-KR" smtClean="0"/>
              <a:t>: </a:t>
            </a:r>
            <a:r>
              <a:rPr lang="ko-KR" altLang="en-US" smtClean="0"/>
              <a:t>약 </a:t>
            </a:r>
            <a:r>
              <a:rPr lang="en-US" altLang="ko-KR" smtClean="0"/>
              <a:t>77</a:t>
            </a:r>
            <a:r>
              <a:rPr lang="en-US" altLang="ko-KR"/>
              <a:t>%</a:t>
            </a:r>
            <a:r>
              <a:rPr lang="ko-KR" altLang="ko-KR"/>
              <a:t>의 </a:t>
            </a:r>
            <a:r>
              <a:rPr lang="ko-KR" altLang="ko-KR" smtClean="0"/>
              <a:t>성능 </a:t>
            </a:r>
            <a:r>
              <a:rPr lang="ko-KR" altLang="ko-KR"/>
              <a:t>상승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2558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연구 배경</a:t>
            </a:r>
            <a:endParaRPr lang="en-US" altLang="ko-KR" smtClean="0"/>
          </a:p>
          <a:p>
            <a:r>
              <a:rPr lang="ko-KR" altLang="en-US" smtClean="0"/>
              <a:t>연구 목표</a:t>
            </a:r>
            <a:endParaRPr lang="en-US" altLang="ko-KR" smtClean="0"/>
          </a:p>
          <a:p>
            <a:r>
              <a:rPr lang="ko-KR" altLang="en-US" smtClean="0"/>
              <a:t>시스템 시연</a:t>
            </a:r>
            <a:endParaRPr lang="en-US" altLang="ko-KR" smtClean="0"/>
          </a:p>
          <a:p>
            <a:pPr lvl="1"/>
            <a:r>
              <a:rPr lang="ko-KR" altLang="en-US" smtClean="0"/>
              <a:t>멀티 클라우드 연결 정보를 통한 연결</a:t>
            </a:r>
            <a:endParaRPr lang="en-US" altLang="ko-KR" smtClean="0"/>
          </a:p>
          <a:p>
            <a:pPr lvl="1"/>
            <a:r>
              <a:rPr lang="ko-KR" altLang="en-US" smtClean="0"/>
              <a:t>가상 머신 생성</a:t>
            </a:r>
            <a:endParaRPr lang="en-US" altLang="ko-KR" smtClean="0"/>
          </a:p>
          <a:p>
            <a:pPr lvl="1"/>
            <a:r>
              <a:rPr lang="ko-KR" altLang="en-US" smtClean="0"/>
              <a:t>블록체인 네트워크 배포</a:t>
            </a:r>
            <a:endParaRPr lang="en-US" altLang="ko-KR" smtClean="0"/>
          </a:p>
          <a:p>
            <a:pPr lvl="1"/>
            <a:r>
              <a:rPr lang="ko-KR" altLang="en-US" smtClean="0"/>
              <a:t>스마트 컨트랙트 관리 시스템 소개</a:t>
            </a:r>
            <a:endParaRPr lang="en-US" altLang="ko-KR" smtClean="0"/>
          </a:p>
          <a:p>
            <a:r>
              <a:rPr lang="ko-KR" altLang="en-US" smtClean="0"/>
              <a:t>사례 연구</a:t>
            </a:r>
            <a:endParaRPr lang="en-US" altLang="ko-KR" smtClean="0"/>
          </a:p>
          <a:p>
            <a:pPr lvl="1"/>
            <a:r>
              <a:rPr lang="ko-KR" altLang="en-US" smtClean="0"/>
              <a:t>데이터 소개</a:t>
            </a:r>
            <a:endParaRPr lang="en-US" altLang="ko-KR"/>
          </a:p>
          <a:p>
            <a:pPr lvl="1"/>
            <a:r>
              <a:rPr lang="ko-KR" altLang="en-US" smtClean="0"/>
              <a:t>예측 시연</a:t>
            </a:r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4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용어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 이상의 클라우드 플랫폼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연계하여 하나의 플랫폼처럼 활용하는 기술</a:t>
            </a: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/>
              <a:t>문제점</a:t>
            </a:r>
            <a:endParaRPr lang="en-US" altLang="ko-KR" smtClean="0"/>
          </a:p>
          <a:p>
            <a:pPr lvl="1"/>
            <a:r>
              <a:rPr lang="ko-KR" altLang="en-US" smtClean="0"/>
              <a:t>기존 클라우드 환경에서 동작하는 허가형 블록체인 플랫폼</a:t>
            </a:r>
            <a:r>
              <a:rPr lang="en-US" altLang="ko-KR" smtClean="0"/>
              <a:t>, </a:t>
            </a:r>
            <a:r>
              <a:rPr lang="en-US" altLang="ko-KR" b="1" smtClean="0"/>
              <a:t>BaaS(Blockchain as a Service)</a:t>
            </a:r>
            <a:r>
              <a:rPr lang="ko-KR" altLang="en-US" smtClean="0"/>
              <a:t>는</a:t>
            </a:r>
            <a:r>
              <a:rPr lang="ko-KR" altLang="en-US" b="1" smtClean="0"/>
              <a:t> 클라우드 플랫폼에 종속됨</a:t>
            </a:r>
            <a:endParaRPr lang="en-US" altLang="ko-KR" b="1" smtClean="0"/>
          </a:p>
          <a:p>
            <a:pPr lvl="1"/>
            <a:r>
              <a:rPr lang="ko-KR" altLang="en-US" b="1" smtClean="0"/>
              <a:t>스마트 컨트랙트에 대한 관리 기능</a:t>
            </a:r>
            <a:r>
              <a:rPr lang="ko-KR" altLang="en-US" smtClean="0"/>
              <a:t>이 부재</a:t>
            </a:r>
            <a:endParaRPr lang="en-US" altLang="ko-KR" smtClean="0"/>
          </a:p>
          <a:p>
            <a:pPr lvl="1"/>
            <a:r>
              <a:rPr lang="ko-KR" altLang="en-US" smtClean="0"/>
              <a:t>각 컴포넌트가 </a:t>
            </a:r>
            <a:r>
              <a:rPr lang="ko-KR" altLang="en-US" b="1" smtClean="0"/>
              <a:t>모놀리식</a:t>
            </a:r>
            <a:r>
              <a:rPr lang="en-US" altLang="ko-KR" b="1" smtClean="0"/>
              <a:t>(monolithic) </a:t>
            </a:r>
            <a:r>
              <a:rPr lang="ko-KR" altLang="en-US" b="1" smtClean="0"/>
              <a:t>서비스</a:t>
            </a:r>
            <a:r>
              <a:rPr lang="ko-KR" altLang="en-US" smtClean="0"/>
              <a:t>로 이루어져</a:t>
            </a:r>
            <a:r>
              <a:rPr lang="en-US" altLang="ko-KR" smtClean="0"/>
              <a:t>, </a:t>
            </a:r>
            <a:r>
              <a:rPr lang="ko-KR" altLang="en-US" b="1" smtClean="0"/>
              <a:t>서비스 가용성</a:t>
            </a:r>
            <a:r>
              <a:rPr lang="ko-KR" altLang="en-US" smtClean="0"/>
              <a:t>이 떨어질 수 있음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0687"/>
            <a:ext cx="1031748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/>
              <a:t>멀티 클라우드 플랫폼 기반 </a:t>
            </a:r>
            <a:r>
              <a:rPr lang="ko-KR" altLang="en-US" b="1" smtClean="0"/>
              <a:t>허가형 블록체인 관리 환경</a:t>
            </a:r>
            <a:r>
              <a:rPr lang="ko-KR" altLang="en-US" smtClean="0"/>
              <a:t> 구축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/>
              <a:t>멀티 클라우드 허가형 블록체인 </a:t>
            </a:r>
            <a:r>
              <a:rPr lang="ko-KR" altLang="en-US" b="1" smtClean="0"/>
              <a:t>스마트 컨트랙트 관리 기능</a:t>
            </a:r>
            <a:r>
              <a:rPr lang="ko-KR" altLang="en-US" smtClean="0"/>
              <a:t> 개발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하이퍼레저 패브릭의 분석에 기반하여 </a:t>
            </a:r>
            <a:r>
              <a:rPr lang="ko-KR" altLang="en-US" b="1"/>
              <a:t>블록체인 네트워크 컴포넌트 분산 배치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51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구성도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1928474"/>
            <a:ext cx="6797629" cy="4145639"/>
          </a:xfrm>
        </p:spPr>
      </p:pic>
    </p:spTree>
    <p:extLst>
      <p:ext uri="{BB962C8B-B14F-4D97-AF65-F5344CB8AC3E}">
        <p14:creationId xmlns:p14="http://schemas.microsoft.com/office/powerpoint/2010/main" val="18452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063"/>
            <a:ext cx="10515600" cy="1325563"/>
          </a:xfrm>
        </p:spPr>
        <p:txBody>
          <a:bodyPr/>
          <a:lstStyle/>
          <a:p>
            <a:r>
              <a:rPr lang="ko-KR" altLang="en-US" smtClean="0"/>
              <a:t>시스템 시연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 연구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멀티 클라우드는 다양한 클라우드 플랫폼을 통합적으로 관리</a:t>
            </a:r>
            <a:endParaRPr lang="en-US" altLang="ko-KR" smtClean="0"/>
          </a:p>
          <a:p>
            <a:pPr lvl="1"/>
            <a:r>
              <a:rPr lang="ko-KR" altLang="en-US" smtClean="0"/>
              <a:t>각 클라우드의 성격에 알맞은 저장소를 통합 관리 가능</a:t>
            </a:r>
            <a:endParaRPr lang="en-US" altLang="ko-KR" smtClean="0"/>
          </a:p>
          <a:p>
            <a:r>
              <a:rPr lang="ko-KR" altLang="en-US" smtClean="0"/>
              <a:t>블록체인은 무결성</a:t>
            </a:r>
            <a:r>
              <a:rPr lang="en-US" altLang="ko-KR" smtClean="0"/>
              <a:t>, </a:t>
            </a:r>
            <a:r>
              <a:rPr lang="ko-KR" altLang="en-US" smtClean="0"/>
              <a:t>보안성이 중요한 데이터를 관리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230283" y="3624349"/>
            <a:ext cx="6234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4444" y="3389611"/>
            <a:ext cx="8784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데이터를 보안성 및 접근성에 따라 </a:t>
            </a:r>
            <a:r>
              <a:rPr lang="en-US" altLang="ko-KR" sz="2800" smtClean="0"/>
              <a:t>3</a:t>
            </a:r>
            <a:r>
              <a:rPr lang="ko-KR" altLang="en-US" sz="2800" smtClean="0"/>
              <a:t>계층으로 구분</a:t>
            </a:r>
            <a:endParaRPr lang="en-US" altLang="ko-KR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smtClean="0"/>
              <a:t>각 데이터를 머신 러닝에 활용 할 수 있음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2843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 연구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머신 러닝 기법을 활용한 </a:t>
            </a:r>
            <a:r>
              <a:rPr lang="en-US" altLang="ko-KR" smtClean="0"/>
              <a:t>UFC </a:t>
            </a:r>
            <a:r>
              <a:rPr lang="ko-KR" altLang="en-US" smtClean="0"/>
              <a:t>경기 승패 예측</a:t>
            </a:r>
            <a:endParaRPr lang="en-US" altLang="ko-KR" smtClean="0"/>
          </a:p>
          <a:p>
            <a:r>
              <a:rPr lang="en-US" altLang="ko-KR" smtClean="0"/>
              <a:t>Public Cloud</a:t>
            </a:r>
          </a:p>
          <a:p>
            <a:pPr lvl="1"/>
            <a:r>
              <a:rPr lang="ko-KR" altLang="en-US" smtClean="0"/>
              <a:t>범용성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접근성이 좋아 공개적 데이터를 저장하기 알맞음</a:t>
            </a:r>
            <a:endParaRPr lang="en-US" altLang="ko-KR" smtClean="0"/>
          </a:p>
          <a:p>
            <a:pPr lvl="1"/>
            <a:r>
              <a:rPr lang="en-US" altLang="ko-KR" smtClean="0"/>
              <a:t>UFC </a:t>
            </a:r>
            <a:r>
              <a:rPr lang="ko-KR" altLang="en-US" smtClean="0"/>
              <a:t>역대 경기 기록 저장</a:t>
            </a:r>
            <a:endParaRPr lang="en-US" altLang="ko-KR" smtClean="0"/>
          </a:p>
          <a:p>
            <a:pPr lvl="1"/>
            <a:r>
              <a:rPr lang="ko-KR" altLang="en-US" smtClean="0"/>
              <a:t>데이터 예시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2761" y="3932121"/>
            <a:ext cx="5731510" cy="1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사례 연구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Private Cloud</a:t>
            </a:r>
          </a:p>
          <a:p>
            <a:pPr lvl="1"/>
            <a:r>
              <a:rPr lang="ko-KR" altLang="en-US" smtClean="0"/>
              <a:t>보안성이 좋아 선수 개인의 정보를 저장하기 알맞음</a:t>
            </a:r>
            <a:endParaRPr lang="en-US" altLang="ko-KR" smtClean="0"/>
          </a:p>
          <a:p>
            <a:pPr lvl="1"/>
            <a:r>
              <a:rPr lang="en-US" altLang="ko-KR" smtClean="0"/>
              <a:t>UFC </a:t>
            </a:r>
            <a:r>
              <a:rPr lang="ko-KR" altLang="en-US" smtClean="0"/>
              <a:t>소속 선수의 개인 기록 정보 저장</a:t>
            </a:r>
            <a:endParaRPr lang="en-US" altLang="ko-KR" smtClean="0"/>
          </a:p>
          <a:p>
            <a:pPr lvl="1"/>
            <a:r>
              <a:rPr lang="ko-KR" altLang="en-US" smtClean="0"/>
              <a:t>데이터 예시</a:t>
            </a:r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1963" y="3467446"/>
            <a:ext cx="570611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421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멀티 클라우드 플랫폼  기반의 BaaS 기술 개발</vt:lpstr>
      <vt:lpstr>목차</vt:lpstr>
      <vt:lpstr>연구 배경</vt:lpstr>
      <vt:lpstr>연구 목표</vt:lpstr>
      <vt:lpstr>시스템 구성도</vt:lpstr>
      <vt:lpstr>시스템 시연</vt:lpstr>
      <vt:lpstr>사례 연구</vt:lpstr>
      <vt:lpstr>사례 연구</vt:lpstr>
      <vt:lpstr>사례 연구</vt:lpstr>
      <vt:lpstr>사례 연구</vt:lpstr>
      <vt:lpstr>사례 연구</vt:lpstr>
      <vt:lpstr>평가</vt:lpstr>
      <vt:lpstr>평가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 클라우드 플랫폼  기반의 BaaS 기술 개발</dc:title>
  <dc:creator>강등원</dc:creator>
  <cp:lastModifiedBy>강등원</cp:lastModifiedBy>
  <cp:revision>5</cp:revision>
  <dcterms:created xsi:type="dcterms:W3CDTF">2024-10-17T06:05:58Z</dcterms:created>
  <dcterms:modified xsi:type="dcterms:W3CDTF">2024-10-23T14:56:48Z</dcterms:modified>
</cp:coreProperties>
</file>