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62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8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7389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424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8039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85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754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1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18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6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22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77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2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9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44B3B-EA75-48F0-8F7F-406B4286CA56}" type="datetimeFigureOut">
              <a:rPr lang="ko-KR" altLang="en-US" smtClean="0"/>
              <a:t>2024-10-03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564885-F3C6-4364-9A0D-8A681AB115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0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634956-E733-D91D-492C-DFC5F9403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75" y="2404534"/>
            <a:ext cx="9207328" cy="1646302"/>
          </a:xfrm>
        </p:spPr>
        <p:txBody>
          <a:bodyPr/>
          <a:lstStyle/>
          <a:p>
            <a:r>
              <a:rPr lang="ko-KR" altLang="en-US" dirty="0"/>
              <a:t>사용자 기반 </a:t>
            </a:r>
            <a:r>
              <a:rPr lang="en-US" altLang="ko-KR" dirty="0"/>
              <a:t>Text Cloud Visualization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985D24-9E41-D885-B0E9-4C83E389E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금비</a:t>
            </a:r>
            <a:r>
              <a:rPr lang="en-US" altLang="ko-KR" dirty="0"/>
              <a:t>, </a:t>
            </a:r>
            <a:r>
              <a:rPr lang="ko-KR" altLang="en-US" dirty="0"/>
              <a:t>원윤서</a:t>
            </a:r>
            <a:endParaRPr lang="en-US" altLang="ko-KR" dirty="0"/>
          </a:p>
          <a:p>
            <a:r>
              <a:rPr lang="ko-KR" altLang="en-US" dirty="0"/>
              <a:t>부산대학교 정보컴퓨터공학부</a:t>
            </a:r>
            <a:endParaRPr lang="en-US" altLang="ko-KR" dirty="0"/>
          </a:p>
          <a:p>
            <a:r>
              <a:rPr lang="ko-KR" altLang="en-US" dirty="0"/>
              <a:t>지도교수 </a:t>
            </a:r>
            <a:r>
              <a:rPr lang="ko-KR" altLang="en-US" dirty="0" err="1"/>
              <a:t>조준수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7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A535-B3DD-18D2-B3D4-DE7F6738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0FB5C-1F61-9FFA-E0D6-E127A51D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방대한 텍스트 데이터를 효과적으로 처리하고 의미 있는 정보를</a:t>
            </a:r>
            <a:br>
              <a:rPr lang="en-US" altLang="ko-KR" dirty="0"/>
            </a:br>
            <a:r>
              <a:rPr lang="ko-KR" altLang="en-US" dirty="0"/>
              <a:t>추출하는 것은 중요한 연구 주제이다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방대한 양의 텍스트 데이터를 간단하고</a:t>
            </a:r>
            <a:br>
              <a:rPr lang="en-US" altLang="ko-KR" dirty="0"/>
            </a:br>
            <a:r>
              <a:rPr lang="ko-KR" altLang="en-US" dirty="0"/>
              <a:t>직관적으로 받아들일 수 있는 효과적인 도구이다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사용자 기반 텍스트 클라우드 시각화는</a:t>
            </a:r>
            <a:br>
              <a:rPr lang="en-US" altLang="ko-KR" dirty="0"/>
            </a:br>
            <a:r>
              <a:rPr lang="ko-KR" altLang="en-US" dirty="0"/>
              <a:t>사용자의 특정 관심사나 분석 목표에 따라</a:t>
            </a:r>
            <a:br>
              <a:rPr lang="en-US" altLang="ko-KR" dirty="0"/>
            </a:br>
            <a:r>
              <a:rPr lang="ko-KR" altLang="en-US" dirty="0"/>
              <a:t>텍스트 클라우드를 사용자화 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1EF19-A0B2-2D35-698B-A13BD6E40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61022"/>
            <a:ext cx="5791969" cy="31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0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8D0CC-5C14-79C2-B9AD-338C683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기반 </a:t>
            </a:r>
            <a:r>
              <a:rPr lang="en-US" altLang="ko-KR" dirty="0"/>
              <a:t>Text</a:t>
            </a:r>
            <a:r>
              <a:rPr lang="ko-KR" altLang="en-US" dirty="0"/>
              <a:t> </a:t>
            </a:r>
            <a:r>
              <a:rPr lang="en-US" altLang="ko-KR" dirty="0"/>
              <a:t>Cloud</a:t>
            </a:r>
            <a:r>
              <a:rPr lang="ko-KR" altLang="en-US" dirty="0"/>
              <a:t> 구현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A500F7-7EA9-AD82-DC79-C96B6A231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생성형 </a:t>
                </a:r>
                <a:r>
                  <a:rPr lang="en-US" altLang="ko-KR" dirty="0"/>
                  <a:t>AI(Fine-tuning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Llama 3 </a:t>
                </a:r>
                <a:r>
                  <a:rPr lang="ko-KR" altLang="en-US" dirty="0"/>
                  <a:t>모델 이용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과 사용자의 대화를 통해</a:t>
                </a:r>
                <a:br>
                  <a:rPr lang="en-US" altLang="ko-KR" dirty="0"/>
                </a:br>
                <a:r>
                  <a:rPr lang="ko-KR" altLang="en-US" dirty="0"/>
                  <a:t>사용자의 감정을 추출한다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 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𝑠𝑒𝑛𝑡𝑒𝑛𝑐𝑒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acc>
                      <m:accPr>
                        <m:chr m:val="⃗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𝑠𝑒𝑛𝑡𝑖𝑚𝑒𝑛𝑡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 따라 뉴스를 추천해준다</a:t>
                </a:r>
                <a:endParaRPr lang="en-US" altLang="ko-KR" dirty="0"/>
              </a:p>
              <a:p>
                <a:pPr>
                  <a:lnSpc>
                    <a:spcPct val="150000"/>
                  </a:lnSpc>
                </a:pPr>
                <a:r>
                  <a:rPr lang="ko-KR" altLang="en-US" dirty="0"/>
                  <a:t>추천한 뉴스의 내용을 텍스트 클라우드로 시각화 한다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A500F7-7EA9-AD82-DC79-C96B6A231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382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E0551-E98B-C1B4-311F-BF0BCC95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Fine-tuning</a:t>
            </a:r>
            <a:r>
              <a:rPr lang="ko-KR" altLang="en-US" dirty="0"/>
              <a:t>에서의 비교 평가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C7CC1-7870-B738-ADE6-F800A66C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사용자의 </a:t>
            </a:r>
            <a:r>
              <a:rPr lang="en-US" altLang="ko-KR" dirty="0"/>
              <a:t>MBTI</a:t>
            </a:r>
            <a:r>
              <a:rPr lang="ko-KR" altLang="en-US" dirty="0"/>
              <a:t>를 분류하려 했으나</a:t>
            </a:r>
            <a:r>
              <a:rPr lang="en-US" altLang="ko-KR" dirty="0"/>
              <a:t>, </a:t>
            </a:r>
            <a:r>
              <a:rPr lang="ko-KR" altLang="en-US" dirty="0"/>
              <a:t>정확도가 너무 낮아 실패</a:t>
            </a:r>
            <a:br>
              <a:rPr lang="en-US" altLang="ko-KR" dirty="0"/>
            </a:br>
            <a:r>
              <a:rPr lang="en-US" altLang="ko-KR" dirty="0"/>
              <a:t>(Test-set</a:t>
            </a:r>
            <a:r>
              <a:rPr lang="ko-KR" altLang="en-US" dirty="0"/>
              <a:t>에서 약 </a:t>
            </a:r>
            <a:r>
              <a:rPr lang="en-US" altLang="ko-KR" dirty="0"/>
              <a:t>23% 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감정 분류는 생성형 </a:t>
            </a:r>
            <a:r>
              <a:rPr lang="en-US" altLang="ko-KR" dirty="0"/>
              <a:t>AI(Llama 3) </a:t>
            </a:r>
            <a:r>
              <a:rPr lang="ko-KR" altLang="en-US" dirty="0"/>
              <a:t>보다는 감정 분류에 특화된</a:t>
            </a:r>
            <a:r>
              <a:rPr lang="en-US" altLang="ko-KR" dirty="0"/>
              <a:t> </a:t>
            </a:r>
            <a:r>
              <a:rPr lang="en-US" altLang="ko-KR" dirty="0" err="1"/>
              <a:t>Klue</a:t>
            </a:r>
            <a:r>
              <a:rPr lang="en-US" altLang="ko-KR" dirty="0"/>
              <a:t> </a:t>
            </a:r>
            <a:r>
              <a:rPr lang="ko-KR" altLang="en-US" dirty="0"/>
              <a:t>모델이</a:t>
            </a:r>
            <a:br>
              <a:rPr lang="en-US" altLang="ko-KR" dirty="0"/>
            </a:br>
            <a:r>
              <a:rPr lang="ko-KR" altLang="en-US" dirty="0"/>
              <a:t>정확도가 더 높았다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공감적 응답 생성 또한 학습한 결과가 너무 좋지 않았다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요약 생성 학습에서는 준수한 성능을 보였다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미세 조정된 모델과 학습이 안된 모델 모두 멀티 턴</a:t>
            </a:r>
            <a:r>
              <a:rPr lang="en-US" altLang="ko-KR" dirty="0"/>
              <a:t>(Multi-turn)</a:t>
            </a:r>
            <a:r>
              <a:rPr lang="ko-KR" altLang="en-US" dirty="0"/>
              <a:t> 대화를 </a:t>
            </a:r>
            <a:br>
              <a:rPr lang="en-US" altLang="ko-KR" dirty="0"/>
            </a:br>
            <a:r>
              <a:rPr lang="ko-KR" altLang="en-US" dirty="0"/>
              <a:t>학습 했을 때</a:t>
            </a:r>
            <a:r>
              <a:rPr lang="en-US" altLang="ko-KR" dirty="0"/>
              <a:t>, </a:t>
            </a:r>
            <a:r>
              <a:rPr lang="ko-KR" altLang="en-US" dirty="0"/>
              <a:t>학습이 안된 모델이 성능이 더 좋았다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235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FC8CF-DE47-38AF-EA8C-01ED1DD8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요약본 군집화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8A596-B95D-CA1B-3B43-3C086A25F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Topic </a:t>
            </a:r>
            <a:r>
              <a:rPr lang="ko-KR" altLang="en-US" dirty="0"/>
              <a:t>중 </a:t>
            </a:r>
            <a:r>
              <a:rPr lang="en-US" altLang="ko-KR" dirty="0"/>
              <a:t>science </a:t>
            </a:r>
            <a:r>
              <a:rPr lang="ko-KR" altLang="en-US" dirty="0"/>
              <a:t>주제가</a:t>
            </a:r>
            <a:br>
              <a:rPr lang="en-US" altLang="ko-KR" dirty="0"/>
            </a:br>
            <a:r>
              <a:rPr lang="ko-KR" altLang="en-US" dirty="0"/>
              <a:t>다른 주제들 간의 코사인 유사도가</a:t>
            </a:r>
            <a:br>
              <a:rPr lang="en-US" altLang="ko-KR" dirty="0"/>
            </a:br>
            <a:r>
              <a:rPr lang="ko-KR" altLang="en-US" dirty="0"/>
              <a:t>다른 조합들에 비해 확연히 낮게 </a:t>
            </a:r>
            <a:br>
              <a:rPr lang="en-US" altLang="ko-KR"/>
            </a:br>
            <a:r>
              <a:rPr lang="ko-KR" altLang="en-US"/>
              <a:t>나타난다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596162-0128-9B81-2CC9-159FAEE71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212" y="28378"/>
            <a:ext cx="4633913" cy="33740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B5496A-438B-0044-7C66-4DE0DF43A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4" y="3632618"/>
            <a:ext cx="4495801" cy="30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7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0645A-733A-648A-5656-C7F19FCD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같은 뉴스 </a:t>
            </a:r>
            <a:r>
              <a:rPr lang="en-US" altLang="ko-KR" dirty="0"/>
              <a:t>Topic </a:t>
            </a:r>
            <a:r>
              <a:rPr lang="ko-KR" altLang="en-US" dirty="0"/>
              <a:t>내에서의 코사인 유사도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04C202-5F1D-B1AC-C4C4-286E39C4D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정치</a:t>
            </a:r>
            <a:r>
              <a:rPr lang="en-US" altLang="ko-KR" dirty="0"/>
              <a:t>(Politics) </a:t>
            </a:r>
            <a:r>
              <a:rPr lang="ko-KR" altLang="en-US" dirty="0"/>
              <a:t>분야에서 코사인 유사도가 높게 </a:t>
            </a:r>
            <a:br>
              <a:rPr lang="en-US" altLang="ko-KR" dirty="0"/>
            </a:br>
            <a:r>
              <a:rPr lang="ko-KR" altLang="en-US" dirty="0"/>
              <a:t>나타났다</a:t>
            </a:r>
            <a:r>
              <a:rPr lang="en-US" altLang="ko-KR" dirty="0"/>
              <a:t>.</a:t>
            </a:r>
            <a:r>
              <a:rPr lang="ko-KR" altLang="en-US" dirty="0"/>
              <a:t> 이는 같은 주제</a:t>
            </a:r>
            <a:r>
              <a:rPr lang="en-US" altLang="ko-KR" dirty="0"/>
              <a:t> </a:t>
            </a:r>
            <a:r>
              <a:rPr lang="ko-KR" altLang="en-US" dirty="0"/>
              <a:t>같은 주제 내에서 </a:t>
            </a:r>
            <a:br>
              <a:rPr lang="en-US" altLang="ko-KR" dirty="0"/>
            </a:br>
            <a:r>
              <a:rPr lang="ko-KR" altLang="en-US" dirty="0"/>
              <a:t>여러 언론사들이 보도하는 내용이 상당히 </a:t>
            </a:r>
            <a:br>
              <a:rPr lang="en-US" altLang="ko-KR" dirty="0"/>
            </a:br>
            <a:r>
              <a:rPr lang="ko-KR" altLang="en-US" dirty="0"/>
              <a:t>일관되거나 유사한 경향을 보이고 있음을 </a:t>
            </a:r>
            <a:br>
              <a:rPr lang="en-US" altLang="ko-KR" dirty="0"/>
            </a:br>
            <a:r>
              <a:rPr lang="ko-KR" altLang="en-US" dirty="0"/>
              <a:t>의미한다</a:t>
            </a:r>
            <a:br>
              <a:rPr lang="en-US" altLang="ko-KR" dirty="0"/>
            </a:br>
            <a:r>
              <a:rPr lang="ko-KR" altLang="en-US" dirty="0"/>
              <a:t>즉 정치적 사건이나 이슈에 대한 분석 및 해석이</a:t>
            </a:r>
            <a:br>
              <a:rPr lang="en-US" altLang="ko-KR" dirty="0"/>
            </a:br>
            <a:r>
              <a:rPr lang="ko-KR" altLang="en-US" dirty="0"/>
              <a:t>유사한 방식으로 이루어지고 있거나 동일한 </a:t>
            </a:r>
            <a:br>
              <a:rPr lang="en-US" altLang="ko-KR" dirty="0"/>
            </a:br>
            <a:r>
              <a:rPr lang="ko-KR" altLang="en-US" dirty="0"/>
              <a:t>정보원에 기반해 보도가 이루어지고</a:t>
            </a:r>
            <a:br>
              <a:rPr lang="en-US" altLang="ko-KR" dirty="0"/>
            </a:br>
            <a:r>
              <a:rPr lang="ko-KR" altLang="en-US" dirty="0"/>
              <a:t>있을 가능성이 크다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4CBC41-2244-76D8-3033-437B75DA9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275" y="1664421"/>
            <a:ext cx="5897366" cy="45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3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21BF0-631D-0843-B2E7-7D30855DF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추천 및 </a:t>
            </a:r>
            <a:r>
              <a:rPr lang="en-US" altLang="ko-KR" dirty="0"/>
              <a:t>Text Cloud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5366F3-1CA8-3932-9CD6-BC3D3E1ED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혐오</a:t>
            </a:r>
            <a:r>
              <a:rPr lang="en-US" altLang="ko-KR" dirty="0"/>
              <a:t>(disgust)</a:t>
            </a:r>
            <a:r>
              <a:rPr lang="ko-KR" altLang="en-US" dirty="0"/>
              <a:t>와 분노</a:t>
            </a:r>
            <a:r>
              <a:rPr lang="en-US" altLang="ko-KR" dirty="0"/>
              <a:t>(angry)</a:t>
            </a:r>
            <a:r>
              <a:rPr lang="ko-KR" altLang="en-US" dirty="0"/>
              <a:t> 감정은</a:t>
            </a:r>
            <a:br>
              <a:rPr lang="en-US" altLang="ko-KR" dirty="0"/>
            </a:br>
            <a:r>
              <a:rPr lang="ko-KR" altLang="en-US" dirty="0" err="1"/>
              <a:t>색깔상</a:t>
            </a:r>
            <a:r>
              <a:rPr lang="ko-KR" altLang="en-US" dirty="0"/>
              <a:t> 분홍색과 초록색으로 구분되지만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분포가 서로 상당 부분 겹쳐 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</a:t>
            </a:r>
            <a:r>
              <a:rPr lang="ko-KR" altLang="en-US" dirty="0" err="1"/>
              <a:t>혐오과</a:t>
            </a:r>
            <a:r>
              <a:rPr lang="ko-KR" altLang="en-US" dirty="0"/>
              <a:t> 분노라는 두 감정이 의미적</a:t>
            </a:r>
            <a:br>
              <a:rPr lang="en-US" altLang="ko-KR" dirty="0"/>
            </a:br>
            <a:r>
              <a:rPr lang="ko-KR" altLang="en-US" dirty="0"/>
              <a:t>으로나 표현적으로 유사성이 강하다는</a:t>
            </a:r>
            <a:br>
              <a:rPr lang="en-US" altLang="ko-KR" dirty="0"/>
            </a:br>
            <a:r>
              <a:rPr lang="ko-KR" altLang="en-US" dirty="0"/>
              <a:t>것을 반영할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8CA54F-6891-6F2B-D773-2CBD9BD1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784" y="1495887"/>
            <a:ext cx="6648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8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009E4-4DBC-402F-3A1E-9C98E7DA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추천 및 </a:t>
            </a:r>
            <a:r>
              <a:rPr lang="en-US" altLang="ko-KR" dirty="0"/>
              <a:t>Text Cloud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08A1C-86A6-87EB-EB23-3B9CC5EF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경제 관련 뉴스가 슬픈 감정과</a:t>
            </a:r>
            <a:br>
              <a:rPr lang="en-US" altLang="ko-KR" dirty="0"/>
            </a:br>
            <a:r>
              <a:rPr lang="ko-KR" altLang="en-US" dirty="0"/>
              <a:t>높은 유사도를 보인다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 경기가 좋지 않을 때</a:t>
            </a:r>
            <a:br>
              <a:rPr lang="en-US" altLang="ko-KR" dirty="0"/>
            </a:br>
            <a:r>
              <a:rPr lang="ko-KR" altLang="en-US" dirty="0"/>
              <a:t>슬픈 감정이 뉴스 기사에도</a:t>
            </a:r>
            <a:br>
              <a:rPr lang="en-US" altLang="ko-KR" dirty="0"/>
            </a:br>
            <a:r>
              <a:rPr lang="ko-KR" altLang="en-US" dirty="0"/>
              <a:t>드러난다는 것을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1B3AF4-8FF6-3536-7202-66E83EA3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70000"/>
            <a:ext cx="73914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7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492FC-19C2-8853-029C-D0BBE418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뉴스 추천 및 </a:t>
            </a:r>
            <a:r>
              <a:rPr lang="en-US" altLang="ko-KR" dirty="0"/>
              <a:t>Text Cloud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AD1187-C9B6-DCE2-2D4B-28B2427BA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시연 영상 참고</a:t>
            </a:r>
          </a:p>
        </p:txBody>
      </p:sp>
    </p:spTree>
    <p:extLst>
      <p:ext uri="{BB962C8B-B14F-4D97-AF65-F5344CB8AC3E}">
        <p14:creationId xmlns:p14="http://schemas.microsoft.com/office/powerpoint/2010/main" val="3593939177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353</Words>
  <Application>Microsoft Office PowerPoint</Application>
  <PresentationFormat>와이드스크린</PresentationFormat>
  <Paragraphs>31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Trebuchet MS</vt:lpstr>
      <vt:lpstr>Wingdings 3</vt:lpstr>
      <vt:lpstr>패싯</vt:lpstr>
      <vt:lpstr>사용자 기반 Text Cloud Visualization</vt:lpstr>
      <vt:lpstr>연구 동기</vt:lpstr>
      <vt:lpstr>사용자 기반 Text Cloud 구현</vt:lpstr>
      <vt:lpstr>Fine-tuning에서의 비교 평가</vt:lpstr>
      <vt:lpstr>뉴스 요약본 군집화</vt:lpstr>
      <vt:lpstr>같은 뉴스 Topic 내에서의 코사인 유사도</vt:lpstr>
      <vt:lpstr>뉴스 추천 및 Text Cloud 생성</vt:lpstr>
      <vt:lpstr>뉴스 추천 및 Text Cloud 생성</vt:lpstr>
      <vt:lpstr>뉴스 추천 및 Text Cloud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금비</dc:creator>
  <cp:lastModifiedBy>금비</cp:lastModifiedBy>
  <cp:revision>20</cp:revision>
  <dcterms:created xsi:type="dcterms:W3CDTF">2024-10-03T11:06:40Z</dcterms:created>
  <dcterms:modified xsi:type="dcterms:W3CDTF">2024-10-03T11:33:53Z</dcterms:modified>
</cp:coreProperties>
</file>