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3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746" autoAdjust="0"/>
    <p:restoredTop sz="94660"/>
  </p:normalViewPr>
  <p:slideViewPr>
    <p:cSldViewPr snapToGrid="0">
      <p:cViewPr>
        <p:scale>
          <a:sx n="50" d="100"/>
          <a:sy n="50" d="100"/>
        </p:scale>
        <p:origin x="1806" y="-294"/>
      </p:cViewPr>
      <p:guideLst>
        <p:guide orient="horz" pos="9531"/>
        <p:guide pos="6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.jpe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openxmlformats.org/officeDocument/2006/relationships/image" Target="../media/image6.jpe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텍스트, 스크린샷, 폰트, 도표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437" y="13190932"/>
            <a:ext cx="20127532" cy="7659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" y="-176892"/>
            <a:ext cx="21383624" cy="61627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99302" y="4077607"/>
            <a:ext cx="1240788" cy="387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/>
              <a:t>T1_</a:t>
            </a:r>
            <a:r>
              <a:rPr lang="ko-KR" altLang="en-US" sz="2000" b="1" spc="-150"/>
              <a:t>민영대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75304" y="4077607"/>
            <a:ext cx="980436" cy="387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/>
              <a:t>탁성우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09302" y="4077607"/>
            <a:ext cx="2745738" cy="387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/>
              <a:t>김대영</a:t>
            </a:r>
            <a:r>
              <a:rPr lang="en-US" altLang="ko-KR" sz="2000" b="1"/>
              <a:t>, </a:t>
            </a:r>
            <a:r>
              <a:rPr lang="ko-KR" altLang="en-US" sz="2000" b="1"/>
              <a:t>조영진</a:t>
            </a:r>
            <a:r>
              <a:rPr lang="en-US" altLang="ko-KR" sz="2000" b="1"/>
              <a:t>, </a:t>
            </a:r>
            <a:r>
              <a:rPr lang="ko-KR" altLang="en-US" sz="2000" b="1"/>
              <a:t>박민재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9353" y="1294678"/>
            <a:ext cx="14452601" cy="191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제스처와 영상 인식을 활용한 자동화 무인 경계 로봇 시스템 구현</a:t>
            </a:r>
            <a:endParaRPr lang="ko-KR" altLang="en-US" sz="6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6717" y="845485"/>
            <a:ext cx="2682145" cy="2646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Franklin Gothic Demi"/>
                <a:ea typeface="+mj-ea"/>
              </a:rPr>
              <a:t>36</a:t>
            </a:r>
            <a:endParaRPr lang="ko-KR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Franklin Gothic Demi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1166" y="5222201"/>
            <a:ext cx="3909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RESULT</a:t>
            </a:r>
          </a:p>
        </p:txBody>
      </p:sp>
      <p:grpSp>
        <p:nvGrpSpPr>
          <p:cNvPr id="8" name="그룹 7"/>
          <p:cNvGrpSpPr/>
          <p:nvPr/>
        </p:nvGrpSpPr>
        <p:grpSpPr>
          <a:xfrm rot="0">
            <a:off x="0" y="12185552"/>
            <a:ext cx="21267940" cy="950925"/>
            <a:chOff x="0" y="13252444"/>
            <a:chExt cx="21383624" cy="95092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3252444"/>
              <a:ext cx="21383624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403905" y="13442194"/>
              <a:ext cx="42960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3200" b="1">
                  <a:solidFill>
                    <a:schemeClr val="bg1"/>
                  </a:solidFill>
                </a:rPr>
                <a:t>SYSTEM FLOW</a:t>
              </a:r>
              <a:endParaRPr lang="en-US" altLang="ko-KR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" y="28362204"/>
            <a:ext cx="21383624" cy="1907946"/>
            <a:chOff x="0" y="28367268"/>
            <a:chExt cx="21383624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28367268"/>
              <a:ext cx="21383624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2" y="28767314"/>
              <a:ext cx="1161867" cy="5156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>
                      <a:lumMod val="50000"/>
                    </a:schemeClr>
                  </a:solidFill>
                  <a:latin typeface="Arial Black"/>
                </a:rPr>
                <a:t>2024</a:t>
              </a:r>
              <a:endParaRPr lang="ko-KR" altLang="en-US" sz="2800">
                <a:solidFill>
                  <a:schemeClr val="bg1">
                    <a:lumMod val="50000"/>
                  </a:schemeClr>
                </a:solidFill>
                <a:latin typeface="Arial Black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173200" y="28594050"/>
            <a:ext cx="29337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6195" y="25986752"/>
            <a:ext cx="1741946" cy="220523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912138" y="26043284"/>
            <a:ext cx="7067323" cy="22665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dk1"/>
                </a:solidFill>
                <a:latin typeface="맑은 고딕"/>
              </a:rPr>
              <a:t>HARDWARE (RASPBERRY PI)</a:t>
            </a:r>
            <a:endParaRPr lang="en-US" altLang="ko-KR" sz="20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라즈베리파이와 컴퓨터의 소캣 통신 구현, 연결한 컴퓨터로 객체 탐지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라즈베리파이에서 실시간으로 프레임을 캡처해 컴퓨터의 main.py로 전송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컴퓨터로부터 목표 객체의 중점 좌표를 받으면, 카메라 화면의 화각을 계산하여 해당 좌표로 서보모터를 향하게 하는 코드 작성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PWM, I2C를 사용하여 서보모터 제어, GPIO핀과 릴레이 모듈을 사용하여 무기 발사 기능 구현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90153" y="21165476"/>
            <a:ext cx="4787398" cy="15392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044993" y="25545540"/>
            <a:ext cx="2059781" cy="205978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078541" y="22874932"/>
            <a:ext cx="6343309" cy="249940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dk1"/>
                </a:solidFill>
                <a:latin typeface="맑은 고딕"/>
              </a:rPr>
              <a:t>HARDWARE CONTROLL SERVER (Flask)</a:t>
            </a:r>
            <a:endParaRPr lang="en-US" altLang="ko-KR" sz="20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600" b="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라즈베리파이에서 실시간 프레임을 받아 YOLO 모델로 객체를 인식하고, DeepSORT 알고리즘을 사용해 인식한 객체를 추적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추적 중인 객체들의 경계를 원본 프레임에 표시하고, 각 객체의 중점 좌표를 웹소켓을 통해 전송.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FLASK 서버는 Flutter 앱으로부터 추적할 객체의 ID를 받아, 해당 객체의 중점 좌표 및 격발 여부를 라즈베리파이로 소켓 연결을 통해 전송</a:t>
            </a:r>
            <a:endParaRPr lang="ko-KR" altLang="en-US" sz="1600">
              <a:solidFill>
                <a:schemeClr val="dk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595062" y="21218530"/>
            <a:ext cx="7018999" cy="34436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3890879" y="25291460"/>
            <a:ext cx="5700484" cy="270305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dk1"/>
                </a:solidFill>
                <a:latin typeface="맑은 고딕"/>
              </a:rPr>
              <a:t>BACKEND  (SPRING BOOT)</a:t>
            </a:r>
            <a:endParaRPr lang="en-US" altLang="ko-KR" sz="20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</a:rPr>
              <a:t>- 하드웨어 서버에서 </a:t>
            </a:r>
            <a:r>
              <a:rPr lang="en-US" altLang="ko-KR" sz="1600">
                <a:solidFill>
                  <a:schemeClr val="dk1"/>
                </a:solidFill>
              </a:rPr>
              <a:t>YOLO</a:t>
            </a:r>
            <a:r>
              <a:rPr lang="ko-KR" altLang="en-US" sz="1600">
                <a:solidFill>
                  <a:schemeClr val="dk1"/>
                </a:solidFill>
              </a:rPr>
              <a:t> 모델이</a:t>
            </a:r>
            <a:r>
              <a:rPr lang="en-US" altLang="ko-KR" sz="1600">
                <a:solidFill>
                  <a:schemeClr val="dk1"/>
                </a:solidFill>
              </a:rPr>
              <a:t> </a:t>
            </a:r>
            <a:r>
              <a:rPr lang="ko-KR" altLang="en-US" sz="1600">
                <a:solidFill>
                  <a:schemeClr val="dk1"/>
                </a:solidFill>
              </a:rPr>
              <a:t>적용된</a:t>
            </a:r>
            <a:r>
              <a:rPr lang="en-US" altLang="ko-KR" sz="1600">
                <a:solidFill>
                  <a:schemeClr val="dk1"/>
                </a:solidFill>
              </a:rPr>
              <a:t> </a:t>
            </a:r>
            <a:r>
              <a:rPr lang="ko-KR" altLang="en-US" sz="1600">
                <a:solidFill>
                  <a:schemeClr val="dk1"/>
                </a:solidFill>
              </a:rPr>
              <a:t> 갭처하는 사진 프레임을 받으면, 이를 Flutter 애플리케이션으로 전송하는 웹소캣 서버 구현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SpringBoot 에서 BLOB를 최적화해서넣는 방식으로 mysql에 동영상 저장, 이후 flutter에서 SpringBoot 서버에 동영상 리스트를 요청해서 저장된 블랙박스 동영상 시청가능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하드웨어와 어플리케이션 간의 세션연결을 분리및 관리 로직 구현</a:t>
            </a: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15512" y="21967702"/>
            <a:ext cx="7012818" cy="272422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dk1"/>
                </a:solidFill>
                <a:latin typeface="맑은 고딕"/>
              </a:rPr>
              <a:t>FRONTEND (Flutter)</a:t>
            </a:r>
            <a:endParaRPr lang="en-US" altLang="ko-KR" sz="20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6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- 백엔드 서버와 웹소캣 연결하여, 실시간 프레임을 받아 영상으로 볼 수 있는 Flutter 애플리케이션 제작 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- Flutter 애플리케이션에서 사용자가 추적할 객체의 ID를 선택하고, 이를 HTTP 요청으로 하드웨어 서버(파이썬 프로그램)로 전송. 이후 발사 버튼이 활성화되며, 사용자가 발사 버튼을 누르면 발사 명령도 HTTP를 통해 전송.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-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 웹소켓 연결이 끊어지거나</a:t>
            </a: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 더이상 받아들일 프레임이 없으면 해당 동영상을 </a:t>
            </a: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DB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에 저장하라는</a:t>
            </a: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HTTP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 요청을 스프링서버에 전송</a:t>
            </a:r>
            <a:endParaRPr lang="ko-KR" altLang="en-US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-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DB</a:t>
            </a:r>
            <a:r>
              <a:rPr lang="ko-KR" altLang="en-US" sz="1600">
                <a:solidFill>
                  <a:schemeClr val="dk1"/>
                </a:solidFill>
                <a:latin typeface="맑은 고딕"/>
              </a:rPr>
              <a:t>에 저장되어있는 블랙박스 동영상을 볼수있는 화면과 기능 제공</a:t>
            </a:r>
            <a:endParaRPr lang="ko-KR" altLang="en-US" sz="16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600">
              <a:solidFill>
                <a:schemeClr val="dk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0" y="20550522"/>
            <a:ext cx="21383624" cy="996380"/>
            <a:chOff x="-2" y="22582976"/>
            <a:chExt cx="21383624" cy="125831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-2" y="22582976"/>
              <a:ext cx="21383624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621164" y="22764072"/>
              <a:ext cx="3916393" cy="13377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bg1"/>
                  </a:solidFill>
                </a:rPr>
                <a:t>SYSTEM COMPONENT</a:t>
              </a:r>
              <a:endParaRPr lang="en-US" altLang="ko-KR" sz="3200" b="1">
                <a:solidFill>
                  <a:schemeClr val="bg1"/>
                </a:solidFill>
              </a:endParaRPr>
            </a:p>
            <a:p>
              <a:pPr lvl="0">
                <a:defRPr/>
              </a:pPr>
              <a:endParaRPr lang="en-US" altLang="ko-KR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49" name="그림 48" descr="아니메, 만화 영화, 망가, 애니메이션이(가) 표시된 사진&#10;&#10;자동 생성된 설명">
            <a:extLst>
              <a:ext uri="{FF2B5EF4-FFF2-40B4-BE49-F238E27FC236}">
                <a16:creationId xmlns:a16="http://schemas.microsoft.com/office/drawing/2014/main" id="{D29AB0F4-D4DA-8AAF-08D7-045A746075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69" y="6206346"/>
            <a:ext cx="9831244" cy="5309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E1F06-20CE-2883-79F5-214B0D08E9CA}"/>
              </a:ext>
            </a:extLst>
          </p:cNvPr>
          <p:cNvSpPr txBox="1"/>
          <p:nvPr/>
        </p:nvSpPr>
        <p:spPr>
          <a:xfrm>
            <a:off x="4142153" y="116104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제품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36D38-1A6A-CEB0-4A5A-5C0AB94A0B57}"/>
              </a:ext>
            </a:extLst>
          </p:cNvPr>
          <p:cNvSpPr txBox="1"/>
          <p:nvPr/>
        </p:nvSpPr>
        <p:spPr>
          <a:xfrm>
            <a:off x="13997955" y="11698277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동작 영상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8A209-4EF8-36C0-9BC5-03C6031CC0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2266" y="6327237"/>
            <a:ext cx="6932394" cy="51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25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사용자 지정</ep:PresentationFormat>
  <ep:Paragraphs>46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2019-07-31T07:36:11.000</dcterms:created>
  <dc:creator>user</dc:creator>
  <cp:lastModifiedBy>jhy02</cp:lastModifiedBy>
  <dcterms:modified xsi:type="dcterms:W3CDTF">2024-10-18T14:46:16.893</dcterms:modified>
  <cp:revision>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