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96" r:id="rId18"/>
    <p:sldId id="298" r:id="rId19"/>
    <p:sldId id="300" r:id="rId20"/>
    <p:sldId id="301" r:id="rId21"/>
    <p:sldId id="302" r:id="rId22"/>
    <p:sldId id="304" r:id="rId23"/>
    <p:sldId id="305" r:id="rId24"/>
    <p:sldId id="306" r:id="rId25"/>
    <p:sldId id="307" r:id="rId26"/>
    <p:sldId id="279" r:id="rId27"/>
    <p:sldId id="309" r:id="rId28"/>
    <p:sldId id="287" r:id="rId29"/>
    <p:sldId id="308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26" autoAdjust="0"/>
  </p:normalViewPr>
  <p:slideViewPr>
    <p:cSldViewPr snapToGrid="0">
      <p:cViewPr varScale="1">
        <p:scale>
          <a:sx n="120" d="100"/>
          <a:sy n="120" d="100"/>
        </p:scale>
        <p:origin x="102" y="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보상 함수는 **현재 공급된 전력</a:t>
            </a:r>
            <a:r>
              <a:rPr lang="en-US" altLang="ko-KR" dirty="0"/>
              <a:t>(</a:t>
            </a:r>
            <a:r>
              <a:rPr lang="en-US" altLang="ko-KR" dirty="0" err="1"/>
              <a:t>Pcur</a:t>
            </a:r>
            <a:r>
              <a:rPr lang="en-US" altLang="ko-KR" dirty="0"/>
              <a:t>)**</a:t>
            </a:r>
            <a:r>
              <a:rPr lang="ko-KR" altLang="en-US" dirty="0"/>
              <a:t>이 **목표 전력</a:t>
            </a:r>
            <a:r>
              <a:rPr lang="en-US" altLang="ko-KR" dirty="0"/>
              <a:t>(</a:t>
            </a:r>
            <a:r>
              <a:rPr lang="en-US" altLang="ko-KR" dirty="0" err="1"/>
              <a:t>Pset</a:t>
            </a:r>
            <a:r>
              <a:rPr lang="en-US" altLang="ko-KR" dirty="0"/>
              <a:t>)**</a:t>
            </a:r>
            <a:r>
              <a:rPr lang="ko-KR" altLang="en-US" dirty="0"/>
              <a:t>과 </a:t>
            </a:r>
            <a:r>
              <a:rPr lang="ko-KR" altLang="en-US" b="1" dirty="0"/>
              <a:t>가능한 전력</a:t>
            </a:r>
            <a:r>
              <a:rPr lang="en-US" altLang="ko-KR" b="1" dirty="0"/>
              <a:t>(</a:t>
            </a:r>
            <a:r>
              <a:rPr lang="en-US" altLang="ko-KR" b="1" dirty="0" err="1"/>
              <a:t>Ppot</a:t>
            </a:r>
            <a:r>
              <a:rPr lang="en-US" altLang="ko-KR" b="1" dirty="0"/>
              <a:t>)</a:t>
            </a:r>
            <a:r>
              <a:rPr lang="ko-KR" altLang="en-US" dirty="0"/>
              <a:t> 중 더 작은 값에 얼마나 가까운지를 측정합니다</a:t>
            </a:r>
            <a:r>
              <a:rPr lang="en-US" altLang="ko-KR" dirty="0"/>
              <a:t>. </a:t>
            </a:r>
            <a:r>
              <a:rPr lang="ko-KR" altLang="en-US" dirty="0"/>
              <a:t>차이를 제곱하여 음수로 만듦으로써</a:t>
            </a:r>
            <a:r>
              <a:rPr lang="en-US" altLang="ko-KR" dirty="0"/>
              <a:t>, </a:t>
            </a:r>
            <a:r>
              <a:rPr lang="ko-KR" altLang="en-US" dirty="0"/>
              <a:t>차이가 작을수록 보상이 높아지며</a:t>
            </a:r>
            <a:r>
              <a:rPr lang="en-US" altLang="ko-KR" dirty="0"/>
              <a:t>, </a:t>
            </a:r>
            <a:r>
              <a:rPr lang="ko-KR" altLang="en-US" dirty="0"/>
              <a:t>차이가 클수록 보상이 줄어듭니다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함수는 </a:t>
            </a:r>
            <a:r>
              <a:rPr lang="ko-KR" altLang="en-US" b="1" dirty="0"/>
              <a:t>전력 수요와 실제 공급 간의 차이를 줄이기 위한</a:t>
            </a:r>
            <a:r>
              <a:rPr lang="ko-KR" altLang="en-US" dirty="0"/>
              <a:t> 것이며</a:t>
            </a:r>
            <a:r>
              <a:rPr lang="en-US" altLang="ko-KR" dirty="0"/>
              <a:t>, </a:t>
            </a:r>
            <a:r>
              <a:rPr lang="ko-KR" altLang="en-US" dirty="0"/>
              <a:t>차이가 작을수록 </a:t>
            </a:r>
            <a:r>
              <a:rPr lang="ko-KR" altLang="en-US" dirty="0" err="1"/>
              <a:t>전력망</a:t>
            </a:r>
            <a:r>
              <a:rPr lang="ko-KR" altLang="en-US" dirty="0"/>
              <a:t> 운영자가 원하는 안정적인 공급 상태에 가깝다는 뜻입니다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보상 함수는 </a:t>
            </a:r>
            <a:r>
              <a:rPr lang="ko-KR" altLang="en-US" dirty="0" err="1"/>
              <a:t>전력망</a:t>
            </a:r>
            <a:r>
              <a:rPr lang="ko-KR" altLang="en-US" dirty="0"/>
              <a:t> 운영자의 </a:t>
            </a:r>
            <a:r>
              <a:rPr lang="ko-KR" altLang="en-US" b="1" dirty="0"/>
              <a:t>수익</a:t>
            </a:r>
            <a:r>
              <a:rPr lang="ko-KR" altLang="en-US" dirty="0"/>
              <a:t>을 극대화하면서 </a:t>
            </a:r>
            <a:r>
              <a:rPr lang="ko-KR" altLang="en-US" b="1" dirty="0"/>
              <a:t>전력 안정성</a:t>
            </a:r>
            <a:r>
              <a:rPr lang="ko-KR" altLang="en-US" dirty="0"/>
              <a:t>을 동시에 고려하기 위해 설계된 것입니다</a:t>
            </a:r>
            <a:r>
              <a:rPr lang="en-US" altLang="ko-KR" dirty="0"/>
              <a:t>. </a:t>
            </a:r>
            <a:r>
              <a:rPr lang="ko-KR" altLang="en-US" dirty="0"/>
              <a:t>각 항목의 의미를 간단히 설명하면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1.0 * </a:t>
            </a:r>
            <a:r>
              <a:rPr lang="en-US" altLang="ko-KR" b="1" dirty="0" err="1"/>
              <a:t>Profittot</a:t>
            </a:r>
            <a:r>
              <a:rPr lang="en-US" altLang="ko-KR" dirty="0"/>
              <a:t>: </a:t>
            </a:r>
            <a:r>
              <a:rPr lang="ko-KR" altLang="en-US" dirty="0"/>
              <a:t>총 수익</a:t>
            </a:r>
            <a:r>
              <a:rPr lang="en-US" altLang="ko-KR" dirty="0"/>
              <a:t>(</a:t>
            </a:r>
            <a:r>
              <a:rPr lang="en-US" altLang="ko-KR" dirty="0" err="1"/>
              <a:t>Profittot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배로 반영하여</a:t>
            </a:r>
            <a:r>
              <a:rPr lang="en-US" altLang="ko-KR" dirty="0"/>
              <a:t>, </a:t>
            </a:r>
            <a:r>
              <a:rPr lang="ko-KR" altLang="en-US" b="1" dirty="0"/>
              <a:t>수익을 극대화</a:t>
            </a:r>
            <a:r>
              <a:rPr lang="ko-KR" altLang="en-US" dirty="0"/>
              <a:t>하는 것이 주요 목표임을 나타냅니다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0.5 * </a:t>
            </a:r>
            <a:r>
              <a:rPr lang="en-US" altLang="ko-KR" b="1" dirty="0" err="1"/>
              <a:t>Otr</a:t>
            </a:r>
            <a:r>
              <a:rPr lang="en-US" altLang="ko-KR" dirty="0"/>
              <a:t>: </a:t>
            </a:r>
            <a:r>
              <a:rPr lang="ko-KR" altLang="en-US" dirty="0"/>
              <a:t>변압기 과부하</a:t>
            </a:r>
            <a:r>
              <a:rPr lang="en-US" altLang="ko-KR" dirty="0"/>
              <a:t>(Overload of Transformer, </a:t>
            </a:r>
            <a:r>
              <a:rPr lang="en-US" altLang="ko-KR" dirty="0" err="1"/>
              <a:t>Otr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ko-KR" altLang="en-US" dirty="0" err="1"/>
              <a:t>패널티로</a:t>
            </a:r>
            <a:r>
              <a:rPr lang="en-US" altLang="ko-KR" dirty="0"/>
              <a:t>, </a:t>
            </a:r>
            <a:r>
              <a:rPr lang="ko-KR" altLang="en-US" b="1" dirty="0"/>
              <a:t>과부하를 줄이는 것</a:t>
            </a:r>
            <a:r>
              <a:rPr lang="ko-KR" altLang="en-US" dirty="0"/>
              <a:t>도 중요한 목표임을 보여줍니다</a:t>
            </a:r>
            <a:r>
              <a:rPr lang="en-US" altLang="ko-KR" dirty="0"/>
              <a:t>. </a:t>
            </a:r>
            <a:r>
              <a:rPr lang="ko-KR" altLang="en-US" dirty="0"/>
              <a:t>이 값이 클수록 보상은 낮아집니다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0.5 * (min(</a:t>
            </a:r>
            <a:r>
              <a:rPr lang="en-US" altLang="ko-KR" b="1" dirty="0" err="1"/>
              <a:t>Pset</a:t>
            </a:r>
            <a:r>
              <a:rPr lang="en-US" altLang="ko-KR" b="1" dirty="0"/>
              <a:t>(t), </a:t>
            </a:r>
            <a:r>
              <a:rPr lang="en-US" altLang="ko-KR" b="1" dirty="0" err="1"/>
              <a:t>Ppot</a:t>
            </a:r>
            <a:r>
              <a:rPr lang="en-US" altLang="ko-KR" b="1" dirty="0"/>
              <a:t>(t)) - </a:t>
            </a:r>
            <a:r>
              <a:rPr lang="en-US" altLang="ko-KR" b="1" dirty="0" err="1"/>
              <a:t>Pcur</a:t>
            </a:r>
            <a:r>
              <a:rPr lang="en-US" altLang="ko-KR" b="1" dirty="0"/>
              <a:t>(t))²</a:t>
            </a:r>
            <a:r>
              <a:rPr lang="en-US" altLang="ko-KR" dirty="0"/>
              <a:t>: **</a:t>
            </a:r>
            <a:r>
              <a:rPr lang="ko-KR" altLang="en-US" dirty="0"/>
              <a:t>실제 전력 공급</a:t>
            </a:r>
            <a:r>
              <a:rPr lang="en-US" altLang="ko-KR" dirty="0"/>
              <a:t>(</a:t>
            </a:r>
            <a:r>
              <a:rPr lang="en-US" altLang="ko-KR" dirty="0" err="1"/>
              <a:t>Pcur</a:t>
            </a:r>
            <a:r>
              <a:rPr lang="en-US" altLang="ko-KR" dirty="0"/>
              <a:t>)**</a:t>
            </a:r>
            <a:r>
              <a:rPr lang="ko-KR" altLang="en-US" dirty="0"/>
              <a:t>이 목표 전력</a:t>
            </a:r>
            <a:r>
              <a:rPr lang="en-US" altLang="ko-KR" dirty="0"/>
              <a:t>(</a:t>
            </a:r>
            <a:r>
              <a:rPr lang="en-US" altLang="ko-KR" dirty="0" err="1"/>
              <a:t>Pset</a:t>
            </a:r>
            <a:r>
              <a:rPr lang="en-US" altLang="ko-KR" dirty="0"/>
              <a:t>)</a:t>
            </a:r>
            <a:r>
              <a:rPr lang="ko-KR" altLang="en-US" dirty="0"/>
              <a:t>과 가능한 전력</a:t>
            </a:r>
            <a:r>
              <a:rPr lang="en-US" altLang="ko-KR" dirty="0"/>
              <a:t>(</a:t>
            </a:r>
            <a:r>
              <a:rPr lang="en-US" altLang="ko-KR" dirty="0" err="1"/>
              <a:t>Ppot</a:t>
            </a:r>
            <a:r>
              <a:rPr lang="en-US" altLang="ko-KR" dirty="0"/>
              <a:t>)</a:t>
            </a:r>
            <a:r>
              <a:rPr lang="ko-KR" altLang="en-US" dirty="0"/>
              <a:t>에 얼마나 가까운지를 제곱해서 계산한 값입니다</a:t>
            </a:r>
            <a:r>
              <a:rPr lang="en-US" altLang="ko-KR" dirty="0"/>
              <a:t>. </a:t>
            </a:r>
            <a:r>
              <a:rPr lang="ko-KR" altLang="en-US" dirty="0"/>
              <a:t>전력 수급 불일치가 클수록 페널티가 커지며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0.5</a:t>
            </a:r>
            <a:r>
              <a:rPr lang="ko-KR" altLang="en-US" dirty="0"/>
              <a:t>배로 줄여 </a:t>
            </a:r>
            <a:r>
              <a:rPr lang="ko-KR" altLang="en-US" b="1" dirty="0"/>
              <a:t>전력 수급의 안정성</a:t>
            </a:r>
            <a:r>
              <a:rPr lang="ko-KR" altLang="en-US" dirty="0"/>
              <a:t>을 중요하게 고려한 점을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이 보상 함수는 </a:t>
            </a:r>
            <a:r>
              <a:rPr lang="ko-KR" altLang="en-US" b="1" dirty="0"/>
              <a:t>수익을 극대화하면서</a:t>
            </a:r>
            <a:r>
              <a:rPr lang="en-US" altLang="ko-KR" b="1" dirty="0"/>
              <a:t>, </a:t>
            </a:r>
            <a:r>
              <a:rPr lang="ko-KR" altLang="en-US" b="1" dirty="0"/>
              <a:t>변압기 과부하와 전력 공급 불일치</a:t>
            </a:r>
            <a:r>
              <a:rPr lang="ko-KR" altLang="en-US" dirty="0"/>
              <a:t>를 줄이는 것을 목표로 설계된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810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성과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수정된 보상 함수와 상태 함수로 인해 대부분의 지표에서 </a:t>
            </a:r>
            <a:r>
              <a:rPr lang="ko-KR" altLang="en-US" b="1" dirty="0"/>
              <a:t>성능이 개선</a:t>
            </a:r>
            <a:r>
              <a:rPr lang="ko-KR" altLang="en-US" dirty="0"/>
              <a:t>되었습니다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en-US" altLang="ko-KR" b="1" dirty="0"/>
              <a:t>Total Transformer Overload</a:t>
            </a:r>
            <a:r>
              <a:rPr lang="ko-KR" altLang="en-US" dirty="0"/>
              <a:t> 값이 크게 감소하여 </a:t>
            </a:r>
            <a:r>
              <a:rPr lang="ko-KR" altLang="en-US" dirty="0" err="1"/>
              <a:t>전력망</a:t>
            </a:r>
            <a:r>
              <a:rPr lang="ko-KR" altLang="en-US" dirty="0"/>
              <a:t> 과부하를 </a:t>
            </a:r>
            <a:r>
              <a:rPr lang="ko-KR" altLang="en-US" b="1" dirty="0"/>
              <a:t>효과적으로 완화</a:t>
            </a:r>
            <a:r>
              <a:rPr lang="ko-KR" altLang="en-US" dirty="0"/>
              <a:t>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예외 사항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SAC </a:t>
            </a:r>
            <a:r>
              <a:rPr lang="ko-KR" altLang="en-US" b="1" dirty="0"/>
              <a:t>알고리즘</a:t>
            </a:r>
            <a:r>
              <a:rPr lang="ko-KR" altLang="en-US" dirty="0"/>
              <a:t>에서는 </a:t>
            </a:r>
            <a:r>
              <a:rPr lang="en-US" altLang="ko-KR" b="1" dirty="0"/>
              <a:t>Tracking Error</a:t>
            </a:r>
            <a:r>
              <a:rPr lang="ko-KR" altLang="en-US" dirty="0"/>
              <a:t>가 약간 증가했습니다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TD3 </a:t>
            </a:r>
            <a:r>
              <a:rPr lang="ko-KR" altLang="en-US" b="1" dirty="0"/>
              <a:t>알고리즘</a:t>
            </a:r>
            <a:r>
              <a:rPr lang="ko-KR" altLang="en-US" dirty="0"/>
              <a:t>에서는 </a:t>
            </a:r>
            <a:r>
              <a:rPr lang="en-US" altLang="ko-KR" b="1" dirty="0"/>
              <a:t>Total Profits</a:t>
            </a:r>
            <a:r>
              <a:rPr lang="ko-KR" altLang="en-US" dirty="0"/>
              <a:t>가 소폭 감소하는 결과를 보였습니다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결론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전반적으로</a:t>
            </a:r>
            <a:r>
              <a:rPr lang="en-US" altLang="ko-KR" dirty="0"/>
              <a:t>, </a:t>
            </a:r>
            <a:r>
              <a:rPr lang="ko-KR" altLang="en-US" b="1" dirty="0" err="1"/>
              <a:t>전력망</a:t>
            </a:r>
            <a:r>
              <a:rPr lang="ko-KR" altLang="en-US" b="1" dirty="0"/>
              <a:t> 운영자의 효율성</a:t>
            </a:r>
            <a:r>
              <a:rPr lang="ko-KR" altLang="en-US" dirty="0"/>
              <a:t>이 향상되었으며</a:t>
            </a:r>
            <a:r>
              <a:rPr lang="en-US" altLang="ko-KR" dirty="0"/>
              <a:t>, </a:t>
            </a:r>
            <a:r>
              <a:rPr lang="ko-KR" altLang="en-US" dirty="0"/>
              <a:t>이로 인해 </a:t>
            </a:r>
            <a:r>
              <a:rPr lang="ko-KR" altLang="en-US" dirty="0" err="1"/>
              <a:t>전력망</a:t>
            </a:r>
            <a:r>
              <a:rPr lang="ko-KR" altLang="en-US" dirty="0"/>
              <a:t> 안정성을 확보하는 데 긍정적인 결과를 도출했습니다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934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보상 함수는 **총 비용</a:t>
            </a:r>
            <a:r>
              <a:rPr lang="en-US" altLang="ko-KR" dirty="0"/>
              <a:t>(C)**</a:t>
            </a:r>
            <a:r>
              <a:rPr lang="ko-KR" altLang="en-US" dirty="0"/>
              <a:t>을 최소화하면서 **변압기 과부하</a:t>
            </a:r>
            <a:r>
              <a:rPr lang="en-US" altLang="ko-KR" dirty="0"/>
              <a:t>(</a:t>
            </a:r>
            <a:r>
              <a:rPr lang="en-US" altLang="ko-KR" dirty="0" err="1"/>
              <a:t>Otr</a:t>
            </a:r>
            <a:r>
              <a:rPr lang="en-US" altLang="ko-KR" dirty="0"/>
              <a:t>)**</a:t>
            </a:r>
            <a:r>
              <a:rPr lang="ko-KR" altLang="en-US" dirty="0"/>
              <a:t>와 **사용자 만족도</a:t>
            </a:r>
            <a:r>
              <a:rPr lang="en-US" altLang="ko-KR" dirty="0"/>
              <a:t>(Si)**</a:t>
            </a:r>
            <a:r>
              <a:rPr lang="ko-KR" altLang="en-US" dirty="0"/>
              <a:t>에 대한 </a:t>
            </a:r>
            <a:r>
              <a:rPr lang="ko-KR" altLang="en-US" dirty="0" err="1"/>
              <a:t>패널티를</a:t>
            </a:r>
            <a:r>
              <a:rPr lang="ko-KR" altLang="en-US" dirty="0"/>
              <a:t> 강하게 부여해 시스템 안정성을 확보하고 사용자 만족도를 높이는 목적을 가지고 설계되었습니다</a:t>
            </a:r>
            <a:r>
              <a:rPr lang="en-US" altLang="ko-KR" dirty="0"/>
              <a:t>. </a:t>
            </a:r>
            <a:r>
              <a:rPr lang="ko-KR" altLang="en-US" dirty="0"/>
              <a:t>각 항목을 설명하자면</a:t>
            </a:r>
            <a:r>
              <a:rPr lang="en-US" altLang="ko-KR" dirty="0"/>
              <a:t>:</a:t>
            </a:r>
          </a:p>
          <a:p>
            <a:pPr>
              <a:buFont typeface="+mj-lt"/>
              <a:buAutoNum type="arabicPeriod"/>
            </a:pPr>
            <a:r>
              <a:rPr lang="en-US" altLang="ko-KR" b="1" dirty="0" err="1"/>
              <a:t>Ctot</a:t>
            </a:r>
            <a:r>
              <a:rPr lang="en-US" altLang="ko-KR" b="1" dirty="0"/>
              <a:t> (</a:t>
            </a:r>
            <a:r>
              <a:rPr lang="ko-KR" altLang="en-US" b="1" dirty="0"/>
              <a:t>총 비용</a:t>
            </a:r>
            <a:r>
              <a:rPr lang="en-US" altLang="ko-KR" b="1" dirty="0"/>
              <a:t>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이 항목은 시스템의 </a:t>
            </a:r>
            <a:r>
              <a:rPr lang="ko-KR" altLang="en-US" b="1" dirty="0"/>
              <a:t>총 비용</a:t>
            </a:r>
            <a:r>
              <a:rPr lang="ko-KR" altLang="en-US" dirty="0"/>
              <a:t>을 의미하며</a:t>
            </a:r>
            <a:r>
              <a:rPr lang="en-US" altLang="ko-KR" dirty="0"/>
              <a:t>, </a:t>
            </a:r>
            <a:r>
              <a:rPr lang="ko-KR" altLang="en-US" dirty="0"/>
              <a:t>전기차 충전 및 방전 과정에서 발생하는 비용을 최소화하는 것이 목표입니다</a:t>
            </a:r>
            <a:r>
              <a:rPr lang="en-US" altLang="ko-KR" dirty="0"/>
              <a:t>. </a:t>
            </a:r>
            <a:r>
              <a:rPr lang="ko-KR" altLang="en-US" dirty="0"/>
              <a:t>이 값을 그대로 보상 함수에서 사용하여</a:t>
            </a:r>
            <a:r>
              <a:rPr lang="en-US" altLang="ko-KR" dirty="0"/>
              <a:t>, </a:t>
            </a:r>
            <a:r>
              <a:rPr lang="ko-KR" altLang="en-US" dirty="0"/>
              <a:t>비용이 커질수록 보상이 낮아지도록 설계되었습니다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-100 * </a:t>
            </a:r>
            <a:r>
              <a:rPr lang="en-US" altLang="ko-KR" b="1" dirty="0" err="1"/>
              <a:t>Otr</a:t>
            </a:r>
            <a:r>
              <a:rPr lang="en-US" altLang="ko-KR" b="1" dirty="0"/>
              <a:t> (</a:t>
            </a:r>
            <a:r>
              <a:rPr lang="ko-KR" altLang="en-US" b="1" dirty="0"/>
              <a:t>변압기 과부하 비율에 대한 </a:t>
            </a:r>
            <a:r>
              <a:rPr lang="ko-KR" altLang="en-US" b="1" dirty="0" err="1"/>
              <a:t>패널티</a:t>
            </a:r>
            <a:r>
              <a:rPr lang="en-US" altLang="ko-KR" b="1" dirty="0"/>
              <a:t>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**</a:t>
            </a:r>
            <a:r>
              <a:rPr lang="ko-KR" altLang="en-US" dirty="0"/>
              <a:t>변압기 과부하</a:t>
            </a:r>
            <a:r>
              <a:rPr lang="en-US" altLang="ko-KR" dirty="0"/>
              <a:t>(</a:t>
            </a:r>
            <a:r>
              <a:rPr lang="en-US" altLang="ko-KR" dirty="0" err="1"/>
              <a:t>Otr</a:t>
            </a:r>
            <a:r>
              <a:rPr lang="en-US" altLang="ko-KR" dirty="0"/>
              <a:t>)**</a:t>
            </a:r>
            <a:r>
              <a:rPr lang="ko-KR" altLang="en-US" dirty="0"/>
              <a:t>는 전력망에 과부하가 걸릴 때 발생하는 문제를 의미합니다</a:t>
            </a:r>
            <a:r>
              <a:rPr lang="en-US" altLang="ko-KR" dirty="0"/>
              <a:t>. </a:t>
            </a:r>
            <a:r>
              <a:rPr lang="ko-KR" altLang="en-US" dirty="0"/>
              <a:t>변압기가 과부하 상태에 있을수록 전력망의 안정성이 떨어지므로</a:t>
            </a:r>
            <a:r>
              <a:rPr lang="en-US" altLang="ko-KR" dirty="0"/>
              <a:t>, </a:t>
            </a:r>
            <a:r>
              <a:rPr lang="ko-KR" altLang="en-US" dirty="0"/>
              <a:t>이를 방지하기 위해 </a:t>
            </a:r>
            <a:r>
              <a:rPr lang="ko-KR" altLang="en-US" dirty="0" err="1"/>
              <a:t>패널티로</a:t>
            </a:r>
            <a:r>
              <a:rPr lang="ko-KR" altLang="en-US" dirty="0"/>
              <a:t> 설정되었습니다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 err="1"/>
              <a:t>패널티</a:t>
            </a:r>
            <a:r>
              <a:rPr lang="ko-KR" altLang="en-US" dirty="0"/>
              <a:t> 계수가 </a:t>
            </a:r>
            <a:r>
              <a:rPr lang="en-US" altLang="ko-KR" dirty="0"/>
              <a:t>-100</a:t>
            </a:r>
            <a:r>
              <a:rPr lang="ko-KR" altLang="en-US" dirty="0"/>
              <a:t>으로 설정된 이유는</a:t>
            </a:r>
            <a:r>
              <a:rPr lang="en-US" altLang="ko-KR" dirty="0"/>
              <a:t>, </a:t>
            </a:r>
            <a:r>
              <a:rPr lang="ko-KR" altLang="en-US" dirty="0"/>
              <a:t>과부하가 발생할 경우 이를 강하게 억제하고</a:t>
            </a:r>
            <a:r>
              <a:rPr lang="en-US" altLang="ko-KR" dirty="0"/>
              <a:t>, </a:t>
            </a:r>
            <a:r>
              <a:rPr lang="ko-KR" altLang="en-US" dirty="0"/>
              <a:t>시스템이 최대한 안정적으로 작동하도록 유도하기 </a:t>
            </a:r>
            <a:r>
              <a:rPr lang="ko-KR" altLang="en-US" dirty="0" err="1"/>
              <a:t>위해서입니다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-100 * (e-10*Si) (</a:t>
            </a:r>
            <a:r>
              <a:rPr lang="ko-KR" altLang="en-US" b="1" dirty="0"/>
              <a:t>사용자 만족도에 대한 </a:t>
            </a:r>
            <a:r>
              <a:rPr lang="ko-KR" altLang="en-US" b="1" dirty="0" err="1"/>
              <a:t>패널티</a:t>
            </a:r>
            <a:r>
              <a:rPr lang="en-US" altLang="ko-KR" b="1" dirty="0"/>
              <a:t>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Si</a:t>
            </a:r>
            <a:r>
              <a:rPr lang="ko-KR" altLang="en-US" dirty="0"/>
              <a:t>는 전기차 사용자 만족도를 나타내는 지표로</a:t>
            </a:r>
            <a:r>
              <a:rPr lang="en-US" altLang="ko-KR" dirty="0"/>
              <a:t>, </a:t>
            </a:r>
            <a:r>
              <a:rPr lang="ko-KR" altLang="en-US" dirty="0"/>
              <a:t>사용자가 충전 서비스를 얼마나 만족스럽게 경험했는지를 반영합니다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**</a:t>
            </a:r>
            <a:r>
              <a:rPr lang="ko-KR" altLang="en-US" dirty="0"/>
              <a:t>지수 함수</a:t>
            </a:r>
            <a:r>
              <a:rPr lang="en-US" altLang="ko-KR" dirty="0"/>
              <a:t>(e-10*Si)**</a:t>
            </a:r>
            <a:r>
              <a:rPr lang="ko-KR" altLang="en-US" dirty="0"/>
              <a:t>를 사용한 이유는</a:t>
            </a:r>
            <a:r>
              <a:rPr lang="en-US" altLang="ko-KR" dirty="0"/>
              <a:t>, </a:t>
            </a:r>
            <a:r>
              <a:rPr lang="ko-KR" altLang="en-US" b="1" dirty="0"/>
              <a:t>만족도가 낮을수록 급격히 </a:t>
            </a:r>
            <a:r>
              <a:rPr lang="ko-KR" altLang="en-US" b="1" dirty="0" err="1"/>
              <a:t>패널티가</a:t>
            </a:r>
            <a:r>
              <a:rPr lang="ko-KR" altLang="en-US" b="1" dirty="0"/>
              <a:t> 증가</a:t>
            </a:r>
            <a:r>
              <a:rPr lang="ko-KR" altLang="en-US" dirty="0"/>
              <a:t>하도록 설정해</a:t>
            </a:r>
            <a:r>
              <a:rPr lang="en-US" altLang="ko-KR" dirty="0"/>
              <a:t>, </a:t>
            </a:r>
            <a:r>
              <a:rPr lang="ko-KR" altLang="en-US" dirty="0"/>
              <a:t>사용자 경험을 중요하게 고려한 것입니다</a:t>
            </a:r>
            <a:r>
              <a:rPr lang="en-US" altLang="ko-KR" dirty="0"/>
              <a:t>. </a:t>
            </a:r>
            <a:r>
              <a:rPr lang="ko-KR" altLang="en-US" dirty="0"/>
              <a:t>만족도가 낮으면 시스템 보상이 빠르게 감소하도록 하여</a:t>
            </a:r>
            <a:r>
              <a:rPr lang="en-US" altLang="ko-KR" dirty="0"/>
              <a:t>, </a:t>
            </a:r>
            <a:r>
              <a:rPr lang="ko-KR" altLang="en-US" dirty="0"/>
              <a:t>사용자 만족도를 높이기 위한 충전 및 방전 전략을 유도하는 구조입니다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요약</a:t>
            </a:r>
          </a:p>
          <a:p>
            <a:r>
              <a:rPr lang="ko-KR" altLang="en-US" dirty="0"/>
              <a:t>이 보상 함수는 </a:t>
            </a:r>
            <a:r>
              <a:rPr lang="ko-KR" altLang="en-US" b="1" dirty="0"/>
              <a:t>총 비용을 최소화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b="1" dirty="0"/>
              <a:t>변압기 과부하를 억제</a:t>
            </a:r>
            <a:r>
              <a:rPr lang="ko-KR" altLang="en-US" dirty="0"/>
              <a:t>하며</a:t>
            </a:r>
            <a:r>
              <a:rPr lang="en-US" altLang="ko-KR" dirty="0"/>
              <a:t>, </a:t>
            </a:r>
            <a:r>
              <a:rPr lang="ko-KR" altLang="en-US" b="1" dirty="0"/>
              <a:t>사용자 만족도를 유지</a:t>
            </a:r>
            <a:r>
              <a:rPr lang="ko-KR" altLang="en-US" dirty="0"/>
              <a:t>하려는 목표로 설계되었습니다</a:t>
            </a:r>
            <a:r>
              <a:rPr lang="en-US" altLang="ko-KR" dirty="0"/>
              <a:t>. </a:t>
            </a:r>
            <a:r>
              <a:rPr lang="ko-KR" altLang="en-US" dirty="0" err="1"/>
              <a:t>패널티</a:t>
            </a:r>
            <a:r>
              <a:rPr lang="ko-KR" altLang="en-US" dirty="0"/>
              <a:t> 계수를 크게 두어</a:t>
            </a:r>
            <a:r>
              <a:rPr lang="en-US" altLang="ko-KR" dirty="0"/>
              <a:t>, </a:t>
            </a:r>
            <a:r>
              <a:rPr lang="ko-KR" altLang="en-US" dirty="0"/>
              <a:t>시스템 안정성과 사용자 경험을 우선시하면서도 비용을 절감하는 최적화된 </a:t>
            </a:r>
            <a:r>
              <a:rPr lang="ko-KR" altLang="en-US" dirty="0" err="1"/>
              <a:t>충방전</a:t>
            </a:r>
            <a:r>
              <a:rPr lang="ko-KR" altLang="en-US" dirty="0"/>
              <a:t> 전략을 유도합니다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//////////////</a:t>
            </a:r>
          </a:p>
          <a:p>
            <a:endParaRPr lang="en-US" altLang="ko-KR" dirty="0"/>
          </a:p>
          <a:p>
            <a:r>
              <a:rPr lang="ko-KR" altLang="en-US" b="1" dirty="0"/>
              <a:t>전기차</a:t>
            </a:r>
            <a:r>
              <a:rPr lang="en-US" altLang="ko-KR" b="1" dirty="0"/>
              <a:t>(V2G) </a:t>
            </a:r>
            <a:r>
              <a:rPr lang="ko-KR" altLang="en-US" b="1" dirty="0"/>
              <a:t>기술</a:t>
            </a:r>
            <a:r>
              <a:rPr lang="ko-KR" altLang="en-US" dirty="0"/>
              <a:t>이 단순히 차량 충전만을 위한 것이 아니라</a:t>
            </a:r>
            <a:r>
              <a:rPr lang="en-US" altLang="ko-KR" dirty="0"/>
              <a:t>, </a:t>
            </a:r>
            <a:r>
              <a:rPr lang="ko-KR" altLang="en-US" b="1" dirty="0"/>
              <a:t>전력망과 상호작용하여 이익을 얻을 수 있는 기회</a:t>
            </a:r>
            <a:r>
              <a:rPr lang="ko-KR" altLang="en-US" dirty="0"/>
              <a:t>를 제공하기 때문입니다</a:t>
            </a:r>
            <a:r>
              <a:rPr lang="en-US" altLang="ko-KR" dirty="0"/>
              <a:t>. </a:t>
            </a:r>
            <a:r>
              <a:rPr lang="ko-KR" altLang="en-US" dirty="0"/>
              <a:t>사용자는 차량 배터리를 </a:t>
            </a:r>
            <a:r>
              <a:rPr lang="ko-KR" altLang="en-US" b="1" dirty="0"/>
              <a:t>방전</a:t>
            </a:r>
            <a:r>
              <a:rPr lang="ko-KR" altLang="en-US" dirty="0"/>
              <a:t>해서 전력을 전력망에 되팔거나</a:t>
            </a:r>
            <a:r>
              <a:rPr lang="en-US" altLang="ko-KR" dirty="0"/>
              <a:t>, </a:t>
            </a:r>
            <a:r>
              <a:rPr lang="ko-KR" altLang="en-US" b="1" dirty="0"/>
              <a:t>저렴한 시점에 충전</a:t>
            </a:r>
            <a:r>
              <a:rPr lang="ko-KR" altLang="en-US" dirty="0"/>
              <a:t>하여 비용을 절감할 수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V2G </a:t>
            </a:r>
            <a:r>
              <a:rPr lang="ko-KR" altLang="en-US" dirty="0"/>
              <a:t>시스템은 사용자가 충전과 방전을 </a:t>
            </a:r>
            <a:r>
              <a:rPr lang="ko-KR" altLang="en-US" b="1" dirty="0"/>
              <a:t>전략적으로 운영</a:t>
            </a:r>
            <a:r>
              <a:rPr lang="ko-KR" altLang="en-US" dirty="0"/>
              <a:t>하여 </a:t>
            </a:r>
            <a:r>
              <a:rPr lang="ko-KR" altLang="en-US" b="1" dirty="0"/>
              <a:t>수익을 얻을 수 있는 모델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구체적으로</a:t>
            </a:r>
            <a:r>
              <a:rPr lang="en-US" altLang="ko-KR" dirty="0"/>
              <a:t>, </a:t>
            </a:r>
            <a:r>
              <a:rPr lang="ko-KR" altLang="en-US" dirty="0"/>
              <a:t>전기차 사용자는 다음과 같은 방식으로 수익을 극대화할 수 </a:t>
            </a:r>
            <a:r>
              <a:rPr lang="ko-KR" altLang="en-US" dirty="0" err="1"/>
              <a:t>있습</a:t>
            </a:r>
            <a:endParaRPr lang="ko-KR" altLang="en-US" dirty="0"/>
          </a:p>
          <a:p>
            <a:r>
              <a:rPr lang="en-US" altLang="ko-KR" dirty="0"/>
              <a:t>////////////////</a:t>
            </a:r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비용 절감</a:t>
            </a:r>
            <a:r>
              <a:rPr lang="en-US" altLang="ko-KR" dirty="0"/>
              <a:t>: </a:t>
            </a:r>
            <a:r>
              <a:rPr lang="ko-KR" altLang="en-US" dirty="0"/>
              <a:t>총 비용을 줄이는 것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사용자 경험 향상</a:t>
            </a:r>
            <a:r>
              <a:rPr lang="en-US" altLang="ko-KR" dirty="0"/>
              <a:t>: </a:t>
            </a:r>
            <a:r>
              <a:rPr lang="ko-KR" altLang="en-US" dirty="0"/>
              <a:t>평균 사용자 만족도를 높이는 것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에너지 공급의 안정성 확보</a:t>
            </a:r>
            <a:r>
              <a:rPr lang="en-US" altLang="ko-KR" dirty="0"/>
              <a:t>: </a:t>
            </a:r>
            <a:r>
              <a:rPr lang="ko-KR" altLang="en-US" dirty="0"/>
              <a:t>에너지 만족도를 높이는 것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배터리 수명 연장</a:t>
            </a:r>
            <a:r>
              <a:rPr lang="en-US" altLang="ko-KR" dirty="0"/>
              <a:t>: </a:t>
            </a:r>
            <a:r>
              <a:rPr lang="ko-KR" altLang="en-US" dirty="0"/>
              <a:t>배터리 열화를 줄이는 것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2. </a:t>
            </a:r>
            <a:r>
              <a:rPr lang="ko-KR" altLang="en-US" b="1" dirty="0"/>
              <a:t>함수 구성 및 설계 의도</a:t>
            </a:r>
          </a:p>
          <a:p>
            <a:r>
              <a:rPr lang="ko-KR" altLang="en-US" dirty="0"/>
              <a:t>각 항목이 보상 함수에서 차지하는 비중을 살펴보면</a:t>
            </a:r>
            <a:r>
              <a:rPr lang="en-US" altLang="ko-KR" dirty="0"/>
              <a:t>, </a:t>
            </a:r>
            <a:r>
              <a:rPr lang="ko-KR" altLang="en-US" dirty="0"/>
              <a:t>목표를 달성하기 위해 어떻게 설계되었는지 알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Ctot</a:t>
            </a:r>
            <a:r>
              <a:rPr lang="en-US" altLang="ko-KR" b="1" dirty="0"/>
              <a:t>: </a:t>
            </a:r>
            <a:r>
              <a:rPr lang="ko-KR" altLang="en-US" b="1" dirty="0"/>
              <a:t>총 비용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Ctot</a:t>
            </a:r>
            <a:r>
              <a:rPr lang="en-US" altLang="ko-KR" b="1" dirty="0"/>
              <a:t> </a:t>
            </a:r>
            <a:r>
              <a:rPr lang="ko-KR" altLang="en-US" b="1" dirty="0"/>
              <a:t>항목의 계수는 </a:t>
            </a:r>
            <a:r>
              <a:rPr lang="en-US" altLang="ko-KR" b="1" dirty="0"/>
              <a:t>-1.0</a:t>
            </a:r>
            <a:r>
              <a:rPr lang="ko-KR" altLang="en-US" dirty="0"/>
              <a:t>으로 설정되어 있어</a:t>
            </a:r>
            <a:r>
              <a:rPr lang="en-US" altLang="ko-KR" dirty="0"/>
              <a:t>, </a:t>
            </a:r>
            <a:r>
              <a:rPr lang="ko-KR" altLang="en-US" b="1" dirty="0"/>
              <a:t>총 비용을 줄이는 것이 목표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충전소 운영자는 비용을 최소화해야 하므로</a:t>
            </a:r>
            <a:r>
              <a:rPr lang="en-US" altLang="ko-KR" dirty="0"/>
              <a:t>, </a:t>
            </a:r>
            <a:r>
              <a:rPr lang="ko-KR" altLang="en-US" dirty="0"/>
              <a:t>이 항목은 음의 값으로 설정되어 있어 총 비용이 클수록 보상이 줄어듭니다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Savg</a:t>
            </a:r>
            <a:r>
              <a:rPr lang="en-US" altLang="ko-KR" b="1" dirty="0"/>
              <a:t>: </a:t>
            </a:r>
            <a:r>
              <a:rPr lang="ko-KR" altLang="en-US" b="1" dirty="0"/>
              <a:t>평균 사용자 만족도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Savg</a:t>
            </a:r>
            <a:r>
              <a:rPr lang="ko-KR" altLang="en-US" b="1" dirty="0"/>
              <a:t>의 계수는 </a:t>
            </a:r>
            <a:r>
              <a:rPr lang="en-US" altLang="ko-KR" b="1" dirty="0"/>
              <a:t>100.0</a:t>
            </a:r>
            <a:r>
              <a:rPr lang="ko-KR" altLang="en-US" dirty="0"/>
              <a:t>으로 매우 높은 비중을 차지합니다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b="1" dirty="0"/>
              <a:t>사용자 만족도가 매우 중요한 요소</a:t>
            </a:r>
            <a:r>
              <a:rPr lang="ko-KR" altLang="en-US" dirty="0"/>
              <a:t>임을 나타내며</a:t>
            </a:r>
            <a:r>
              <a:rPr lang="en-US" altLang="ko-KR" dirty="0"/>
              <a:t>, </a:t>
            </a:r>
            <a:r>
              <a:rPr lang="ko-KR" altLang="en-US" dirty="0"/>
              <a:t>만족도가 높을수록 높은 보상을 받습니다</a:t>
            </a:r>
            <a:r>
              <a:rPr lang="en-US" altLang="ko-KR" dirty="0"/>
              <a:t>. </a:t>
            </a:r>
            <a:r>
              <a:rPr lang="ko-KR" altLang="en-US" dirty="0"/>
              <a:t>사용자가 충전소의 서비스를 얼마나 만족하는지가 충전소 운영의 핵심 성과 지표 중 하나임을 반영합니다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Esat</a:t>
            </a:r>
            <a:r>
              <a:rPr lang="en-US" altLang="ko-KR" b="1" dirty="0"/>
              <a:t>: </a:t>
            </a:r>
            <a:r>
              <a:rPr lang="ko-KR" altLang="en-US" b="1" dirty="0"/>
              <a:t>에너지 만족도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Esat</a:t>
            </a:r>
            <a:r>
              <a:rPr lang="ko-KR" altLang="en-US" b="1" dirty="0"/>
              <a:t>의 계수 역시 </a:t>
            </a:r>
            <a:r>
              <a:rPr lang="en-US" altLang="ko-KR" b="1" dirty="0"/>
              <a:t>100.0</a:t>
            </a:r>
            <a:r>
              <a:rPr lang="ko-KR" altLang="en-US" dirty="0"/>
              <a:t>으로 설정되어 있어</a:t>
            </a:r>
            <a:r>
              <a:rPr lang="en-US" altLang="ko-KR" dirty="0"/>
              <a:t>, </a:t>
            </a:r>
            <a:r>
              <a:rPr lang="ko-KR" altLang="en-US" b="1" dirty="0"/>
              <a:t>에너지 공급의 안정성</a:t>
            </a:r>
            <a:r>
              <a:rPr lang="ko-KR" altLang="en-US" dirty="0"/>
              <a:t> 역시 매우 중요한 목표임을 나타냅니다</a:t>
            </a:r>
            <a:r>
              <a:rPr lang="en-US" altLang="ko-KR" dirty="0"/>
              <a:t>. </a:t>
            </a:r>
            <a:r>
              <a:rPr lang="ko-KR" altLang="en-US" dirty="0"/>
              <a:t>에너지 만족도는 사용자가 원하는 양의 에너지를 제공받았는지를 평가하는 지표로</a:t>
            </a:r>
            <a:r>
              <a:rPr lang="en-US" altLang="ko-KR" dirty="0"/>
              <a:t>, </a:t>
            </a:r>
            <a:r>
              <a:rPr lang="ko-KR" altLang="en-US" dirty="0"/>
              <a:t>공급이 안정적일수록 보상이 증가합니다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Dcal</a:t>
            </a:r>
            <a:r>
              <a:rPr lang="en-US" altLang="ko-KR" b="1" dirty="0"/>
              <a:t>: </a:t>
            </a:r>
            <a:r>
              <a:rPr lang="ko-KR" altLang="en-US" b="1" dirty="0"/>
              <a:t>캘린더 기반 배터리 열화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Dcal</a:t>
            </a:r>
            <a:r>
              <a:rPr lang="ko-KR" altLang="en-US" b="1" dirty="0"/>
              <a:t>의 계수는 </a:t>
            </a:r>
            <a:r>
              <a:rPr lang="en-US" altLang="ko-KR" b="1" dirty="0"/>
              <a:t>-50.0</a:t>
            </a:r>
            <a:r>
              <a:rPr lang="ko-KR" altLang="en-US" dirty="0"/>
              <a:t>으로 설정되어 있어</a:t>
            </a:r>
            <a:r>
              <a:rPr lang="en-US" altLang="ko-KR" dirty="0"/>
              <a:t>, </a:t>
            </a:r>
            <a:r>
              <a:rPr lang="ko-KR" altLang="en-US" b="1" dirty="0"/>
              <a:t>배터리의 열화를 최소화하는 것</a:t>
            </a:r>
            <a:r>
              <a:rPr lang="ko-KR" altLang="en-US" dirty="0"/>
              <a:t>이 중요합니다</a:t>
            </a:r>
            <a:r>
              <a:rPr lang="en-US" altLang="ko-KR" dirty="0"/>
              <a:t>. </a:t>
            </a:r>
            <a:r>
              <a:rPr lang="ko-KR" altLang="en-US" dirty="0"/>
              <a:t>캘린더 열화는 배터리가 시간이 지남에 따라 자연스럽게 </a:t>
            </a:r>
            <a:r>
              <a:rPr lang="ko-KR" altLang="en-US" dirty="0" err="1"/>
              <a:t>열화되는</a:t>
            </a:r>
            <a:r>
              <a:rPr lang="ko-KR" altLang="en-US" dirty="0"/>
              <a:t> 것을 의미하며</a:t>
            </a:r>
            <a:r>
              <a:rPr lang="en-US" altLang="ko-KR" dirty="0"/>
              <a:t>, </a:t>
            </a:r>
            <a:r>
              <a:rPr lang="ko-KR" altLang="en-US" dirty="0"/>
              <a:t>이 값이 클수록 보상이 감소합니다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Dcyc</a:t>
            </a:r>
            <a:r>
              <a:rPr lang="en-US" altLang="ko-KR" b="1" dirty="0"/>
              <a:t>: </a:t>
            </a:r>
            <a:r>
              <a:rPr lang="ko-KR" altLang="en-US" b="1" dirty="0"/>
              <a:t>사이클링 기반 배터리 열화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Dcyc</a:t>
            </a:r>
            <a:r>
              <a:rPr lang="ko-KR" altLang="en-US" b="1" dirty="0"/>
              <a:t>의 계수 또한 </a:t>
            </a:r>
            <a:r>
              <a:rPr lang="en-US" altLang="ko-KR" b="1" dirty="0"/>
              <a:t>-50.0</a:t>
            </a:r>
            <a:r>
              <a:rPr lang="ko-KR" altLang="en-US" dirty="0"/>
              <a:t>으로 설정되어 있으며</a:t>
            </a:r>
            <a:r>
              <a:rPr lang="en-US" altLang="ko-KR" dirty="0"/>
              <a:t>, </a:t>
            </a:r>
            <a:r>
              <a:rPr lang="ko-KR" altLang="en-US" b="1" dirty="0"/>
              <a:t>사이클링 열화</a:t>
            </a:r>
            <a:r>
              <a:rPr lang="ko-KR" altLang="en-US" dirty="0"/>
              <a:t>는 배터리가 충전과 방전을 반복할 때 발생하는 손상을 나타냅니다</a:t>
            </a:r>
            <a:r>
              <a:rPr lang="en-US" altLang="ko-KR" dirty="0"/>
              <a:t>. </a:t>
            </a:r>
            <a:r>
              <a:rPr lang="ko-KR" altLang="en-US" dirty="0"/>
              <a:t>이를 줄여야 보상이 높아지므로</a:t>
            </a:r>
            <a:r>
              <a:rPr lang="en-US" altLang="ko-KR" dirty="0"/>
              <a:t>, </a:t>
            </a:r>
            <a:r>
              <a:rPr lang="ko-KR" altLang="en-US" dirty="0"/>
              <a:t>배터리 관리가 중요한 목표임을 반영합니다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3. </a:t>
            </a:r>
            <a:r>
              <a:rPr lang="ko-KR" altLang="en-US" b="1" dirty="0"/>
              <a:t>설계 의도</a:t>
            </a:r>
          </a:p>
          <a:p>
            <a:r>
              <a:rPr lang="ko-KR" altLang="en-US" dirty="0"/>
              <a:t>이 보상 함수는 </a:t>
            </a:r>
            <a:r>
              <a:rPr lang="ko-KR" altLang="en-US" b="1" dirty="0"/>
              <a:t>비용</a:t>
            </a:r>
            <a:r>
              <a:rPr lang="en-US" altLang="ko-KR" b="1" dirty="0"/>
              <a:t>, </a:t>
            </a:r>
            <a:r>
              <a:rPr lang="ko-KR" altLang="en-US" b="1" dirty="0"/>
              <a:t>사용자 만족도</a:t>
            </a:r>
            <a:r>
              <a:rPr lang="en-US" altLang="ko-KR" b="1" dirty="0"/>
              <a:t>, </a:t>
            </a:r>
            <a:r>
              <a:rPr lang="ko-KR" altLang="en-US" b="1" dirty="0"/>
              <a:t>에너지 안정성</a:t>
            </a:r>
            <a:r>
              <a:rPr lang="en-US" altLang="ko-KR" b="1" dirty="0"/>
              <a:t>, </a:t>
            </a:r>
            <a:r>
              <a:rPr lang="ko-KR" altLang="en-US" b="1" dirty="0"/>
              <a:t>그리고 배터리 수명</a:t>
            </a:r>
            <a:r>
              <a:rPr lang="ko-KR" altLang="en-US" dirty="0"/>
              <a:t>을 종합적으로 고려하여</a:t>
            </a:r>
            <a:r>
              <a:rPr lang="en-US" altLang="ko-KR" dirty="0"/>
              <a:t>, </a:t>
            </a:r>
            <a:r>
              <a:rPr lang="ko-KR" altLang="en-US" dirty="0"/>
              <a:t>각 항목의 상충관계를 조정할 수 있도록 설계되었습니다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비용 절감</a:t>
            </a:r>
            <a:r>
              <a:rPr lang="ko-KR" altLang="en-US" dirty="0"/>
              <a:t>과 </a:t>
            </a:r>
            <a:r>
              <a:rPr lang="ko-KR" altLang="en-US" b="1" dirty="0"/>
              <a:t>사용자 만족도</a:t>
            </a:r>
            <a:r>
              <a:rPr lang="en-US" altLang="ko-KR" b="1" dirty="0"/>
              <a:t>, </a:t>
            </a:r>
            <a:r>
              <a:rPr lang="ko-KR" altLang="en-US" b="1" dirty="0"/>
              <a:t>에너지 안정성</a:t>
            </a:r>
            <a:r>
              <a:rPr lang="ko-KR" altLang="en-US" dirty="0"/>
              <a:t>은 서로 충돌할 수 있는 요소지만</a:t>
            </a:r>
            <a:r>
              <a:rPr lang="en-US" altLang="ko-KR" dirty="0"/>
              <a:t>, </a:t>
            </a:r>
            <a:r>
              <a:rPr lang="ko-KR" altLang="en-US" dirty="0"/>
              <a:t>각각의 목표를 균형 있게 달성할 수 있도록 보상 구조가 설정되어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배터리의 열화 관리는 </a:t>
            </a:r>
            <a:r>
              <a:rPr lang="ko-KR" altLang="en-US" b="1" dirty="0"/>
              <a:t>장기적인 운영 효율성을 유지</a:t>
            </a:r>
            <a:r>
              <a:rPr lang="ko-KR" altLang="en-US" dirty="0"/>
              <a:t>하기 위해 중요한 요소로 고려되어</a:t>
            </a:r>
            <a:r>
              <a:rPr lang="en-US" altLang="ko-KR" dirty="0"/>
              <a:t>, </a:t>
            </a:r>
            <a:r>
              <a:rPr lang="ko-KR" altLang="en-US" b="1" dirty="0"/>
              <a:t>배터리 수명을 연장</a:t>
            </a:r>
            <a:r>
              <a:rPr lang="ko-KR" altLang="en-US" dirty="0"/>
              <a:t>하려는 운영자의 목표를 반영합니다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함수를 통해</a:t>
            </a:r>
            <a:r>
              <a:rPr lang="en-US" altLang="ko-KR" dirty="0"/>
              <a:t>, </a:t>
            </a:r>
            <a:r>
              <a:rPr lang="ko-KR" altLang="en-US" dirty="0"/>
              <a:t>충전소 운영자는 </a:t>
            </a:r>
            <a:r>
              <a:rPr lang="ko-KR" altLang="en-US" b="1" dirty="0"/>
              <a:t>비용을 절감하면서도</a:t>
            </a:r>
            <a:r>
              <a:rPr lang="ko-KR" altLang="en-US" dirty="0"/>
              <a:t> 높은 수준의 </a:t>
            </a:r>
            <a:r>
              <a:rPr lang="ko-KR" altLang="en-US" b="1" dirty="0"/>
              <a:t>서비스 품질</a:t>
            </a:r>
            <a:r>
              <a:rPr lang="ko-KR" altLang="en-US" dirty="0"/>
              <a:t>을 제공하고</a:t>
            </a:r>
            <a:r>
              <a:rPr lang="en-US" altLang="ko-KR" dirty="0"/>
              <a:t>, </a:t>
            </a:r>
            <a:r>
              <a:rPr lang="ko-KR" altLang="en-US" b="1" dirty="0"/>
              <a:t>배터리 열화</a:t>
            </a:r>
            <a:r>
              <a:rPr lang="ko-KR" altLang="en-US" dirty="0"/>
              <a:t>를 최소화하는 방향으로 운영 방식을 최적화할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205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r>
              <a:rPr lang="en-US" altLang="ko-K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총 비용</a:t>
            </a:r>
            <a:r>
              <a:rPr lang="en-US" altLang="ko-KR" b="1" dirty="0"/>
              <a:t>(</a:t>
            </a:r>
            <a:r>
              <a:rPr lang="en-US" altLang="ko-KR" b="1" dirty="0" err="1"/>
              <a:t>Ctot</a:t>
            </a:r>
            <a:r>
              <a:rPr lang="en-US" altLang="ko-KR" b="1" dirty="0"/>
              <a:t>)</a:t>
            </a:r>
            <a:r>
              <a:rPr lang="ko-KR" altLang="en-US" b="1" dirty="0"/>
              <a:t>을 최소화하면서</a:t>
            </a:r>
            <a:r>
              <a:rPr lang="en-US" altLang="ko-KR" b="1" dirty="0"/>
              <a:t>, </a:t>
            </a:r>
            <a:r>
              <a:rPr lang="ko-KR" altLang="en-US" b="1" dirty="0"/>
              <a:t>사용자 만족도</a:t>
            </a:r>
            <a:r>
              <a:rPr lang="en-US" altLang="ko-KR" b="1" dirty="0"/>
              <a:t>(Si)</a:t>
            </a:r>
            <a:r>
              <a:rPr lang="ko-KR" altLang="en-US" b="1" dirty="0"/>
              <a:t>를 최대화</a:t>
            </a:r>
            <a:r>
              <a:rPr lang="ko-KR" altLang="en-US" dirty="0"/>
              <a:t>하는 것을 목표로 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설계된 이유</a:t>
            </a:r>
            <a:r>
              <a:rPr lang="en-US" altLang="ko-K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 보상 함수는 총 비용</a:t>
            </a:r>
            <a:r>
              <a:rPr lang="en-US" altLang="ko-KR" dirty="0"/>
              <a:t>(</a:t>
            </a:r>
            <a:r>
              <a:rPr lang="en-US" altLang="ko-KR" dirty="0" err="1"/>
              <a:t>Ctot</a:t>
            </a:r>
            <a:r>
              <a:rPr lang="en-US" altLang="ko-KR" dirty="0"/>
              <a:t>)</a:t>
            </a:r>
            <a:r>
              <a:rPr lang="ko-KR" altLang="en-US" dirty="0"/>
              <a:t>과 사용자 만족도</a:t>
            </a:r>
            <a:r>
              <a:rPr lang="en-US" altLang="ko-KR" dirty="0"/>
              <a:t>(Si)</a:t>
            </a:r>
            <a:r>
              <a:rPr lang="ko-KR" altLang="en-US" dirty="0"/>
              <a:t>라는 두 가지 핵심 요소에 중점을 두고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Ctot</a:t>
            </a:r>
            <a:r>
              <a:rPr lang="en-US" altLang="ko-KR" dirty="0"/>
              <a:t>: </a:t>
            </a:r>
            <a:r>
              <a:rPr lang="ko-KR" altLang="en-US" dirty="0"/>
              <a:t>프로젝트나 시스템 운영에 드는 총 비용을 나타냅니다</a:t>
            </a:r>
            <a:r>
              <a:rPr lang="en-US" altLang="ko-KR" dirty="0"/>
              <a:t>. </a:t>
            </a:r>
            <a:r>
              <a:rPr lang="ko-KR" altLang="en-US" dirty="0"/>
              <a:t>비용이 높을수록 보상이 감소합니다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Si</a:t>
            </a:r>
            <a:r>
              <a:rPr lang="en-US" altLang="ko-KR" dirty="0"/>
              <a:t>: </a:t>
            </a:r>
            <a:r>
              <a:rPr lang="ko-KR" altLang="en-US" dirty="0"/>
              <a:t>사용자 만족도 목록 내의 각 요소를 반영합니다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여러 사용자 만족도 지표가 있을 때</a:t>
            </a:r>
            <a:r>
              <a:rPr lang="en-US" altLang="ko-KR" dirty="0"/>
              <a:t>, </a:t>
            </a:r>
            <a:r>
              <a:rPr lang="ko-KR" altLang="en-US" dirty="0"/>
              <a:t>이들을 종합적으로 평가하여 사용자 만족도를 계산합니다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**100 * (1 - Si)**</a:t>
            </a:r>
            <a:r>
              <a:rPr lang="ko-KR" altLang="en-US" dirty="0"/>
              <a:t>는 사용자 만족도가 낮아질수록 보상이 크게 감소하도록 설계된 페널티 항입니다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Si</a:t>
            </a:r>
            <a:r>
              <a:rPr lang="ko-KR" altLang="en-US" dirty="0"/>
              <a:t>가 낮을수록 페널티가 커지고</a:t>
            </a:r>
            <a:r>
              <a:rPr lang="en-US" altLang="ko-KR" dirty="0"/>
              <a:t>, </a:t>
            </a:r>
            <a:r>
              <a:rPr lang="ko-KR" altLang="en-US" dirty="0"/>
              <a:t>사용자 만족도가 높을수록 페널티가 줄어들게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번째 보상 함수 </a:t>
            </a:r>
            <a:r>
              <a:rPr lang="en-US" altLang="ko-KR" b="1" dirty="0"/>
              <a:t>(reward = 1.0 * </a:t>
            </a:r>
            <a:r>
              <a:rPr lang="en-US" altLang="ko-KR" b="1" dirty="0" err="1"/>
              <a:t>Profittot</a:t>
            </a:r>
            <a:r>
              <a:rPr lang="en-US" altLang="ko-KR" b="1" dirty="0"/>
              <a:t> - 0.3 * </a:t>
            </a:r>
            <a:r>
              <a:rPr lang="en-US" altLang="ko-KR" b="1" dirty="0" err="1"/>
              <a:t>Dbat</a:t>
            </a:r>
            <a:r>
              <a:rPr lang="en-US" altLang="ko-KR" b="1" dirty="0"/>
              <a:t> - 80.0 * (1 - </a:t>
            </a:r>
            <a:r>
              <a:rPr lang="en-US" altLang="ko-KR" b="1" dirty="0" err="1"/>
              <a:t>Savg</a:t>
            </a:r>
            <a:r>
              <a:rPr lang="en-US" altLang="ko-KR" b="1" dirty="0"/>
              <a:t>) - 50.0 * </a:t>
            </a:r>
            <a:r>
              <a:rPr lang="en-US" altLang="ko-KR" b="1" dirty="0" err="1"/>
              <a:t>Fdis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목표</a:t>
            </a:r>
            <a:r>
              <a:rPr lang="en-US" altLang="ko-K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총 수익</a:t>
            </a:r>
            <a:r>
              <a:rPr lang="en-US" altLang="ko-KR" b="1" dirty="0"/>
              <a:t>(</a:t>
            </a:r>
            <a:r>
              <a:rPr lang="en-US" altLang="ko-KR" b="1" dirty="0" err="1"/>
              <a:t>Profittot</a:t>
            </a:r>
            <a:r>
              <a:rPr lang="en-US" altLang="ko-KR" b="1" dirty="0"/>
              <a:t>)</a:t>
            </a:r>
            <a:r>
              <a:rPr lang="ko-KR" altLang="en-US" b="1" dirty="0"/>
              <a:t>을 극대화하면서</a:t>
            </a:r>
            <a:r>
              <a:rPr lang="en-US" altLang="ko-KR" b="1" dirty="0"/>
              <a:t>, </a:t>
            </a:r>
            <a:r>
              <a:rPr lang="ko-KR" altLang="en-US" b="1" dirty="0"/>
              <a:t>배터리 열화</a:t>
            </a:r>
            <a:r>
              <a:rPr lang="en-US" altLang="ko-KR" b="1" dirty="0"/>
              <a:t>(</a:t>
            </a:r>
            <a:r>
              <a:rPr lang="en-US" altLang="ko-KR" b="1" dirty="0" err="1"/>
              <a:t>Dbat</a:t>
            </a:r>
            <a:r>
              <a:rPr lang="en-US" altLang="ko-KR" b="1" dirty="0"/>
              <a:t>), </a:t>
            </a:r>
            <a:r>
              <a:rPr lang="ko-KR" altLang="en-US" b="1" dirty="0"/>
              <a:t>평균 사용자 만족도</a:t>
            </a:r>
            <a:r>
              <a:rPr lang="en-US" altLang="ko-KR" b="1" dirty="0"/>
              <a:t>(</a:t>
            </a:r>
            <a:r>
              <a:rPr lang="en-US" altLang="ko-KR" b="1" dirty="0" err="1"/>
              <a:t>Savg</a:t>
            </a:r>
            <a:r>
              <a:rPr lang="en-US" altLang="ko-KR" b="1" dirty="0"/>
              <a:t>), </a:t>
            </a:r>
            <a:r>
              <a:rPr lang="ko-KR" altLang="en-US" b="1" dirty="0"/>
              <a:t>시스템 불안정성</a:t>
            </a:r>
            <a:r>
              <a:rPr lang="en-US" altLang="ko-KR" b="1" dirty="0"/>
              <a:t>(</a:t>
            </a:r>
            <a:r>
              <a:rPr lang="en-US" altLang="ko-KR" b="1" dirty="0" err="1"/>
              <a:t>Fdis</a:t>
            </a:r>
            <a:r>
              <a:rPr lang="en-US" altLang="ko-KR" b="1" dirty="0"/>
              <a:t>)</a:t>
            </a:r>
            <a:r>
              <a:rPr lang="ko-KR" altLang="en-US" b="1" dirty="0"/>
              <a:t>을 균형 있게 고려</a:t>
            </a:r>
            <a:r>
              <a:rPr lang="ko-KR" altLang="en-US" dirty="0"/>
              <a:t>하는 것을 목표로 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설계된 이유</a:t>
            </a:r>
            <a:r>
              <a:rPr lang="en-US" altLang="ko-K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 함수는 여러 가지 요소를 종합적으로 고려하여 시스템의 최적화를 목표로 하고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Profittot</a:t>
            </a:r>
            <a:r>
              <a:rPr lang="en-US" altLang="ko-KR" dirty="0"/>
              <a:t>: </a:t>
            </a:r>
            <a:r>
              <a:rPr lang="ko-KR" altLang="en-US" dirty="0"/>
              <a:t>총 수익을 나타내며</a:t>
            </a:r>
            <a:r>
              <a:rPr lang="en-US" altLang="ko-KR" dirty="0"/>
              <a:t>, </a:t>
            </a:r>
            <a:r>
              <a:rPr lang="ko-KR" altLang="en-US" dirty="0"/>
              <a:t>수익을 최대화하는 것이 목표입니다</a:t>
            </a:r>
            <a:r>
              <a:rPr lang="en-US" altLang="ko-KR" dirty="0"/>
              <a:t>. </a:t>
            </a:r>
            <a:r>
              <a:rPr lang="ko-KR" altLang="en-US" dirty="0"/>
              <a:t>이 값은 보상에 긍정적으로 기여합니다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Dbat</a:t>
            </a:r>
            <a:r>
              <a:rPr lang="en-US" altLang="ko-KR" dirty="0"/>
              <a:t>: </a:t>
            </a:r>
            <a:r>
              <a:rPr lang="ko-KR" altLang="en-US" dirty="0"/>
              <a:t>배터리 열화를 나타내며</a:t>
            </a:r>
            <a:r>
              <a:rPr lang="en-US" altLang="ko-KR" dirty="0"/>
              <a:t>, </a:t>
            </a:r>
            <a:r>
              <a:rPr lang="ko-KR" altLang="en-US" dirty="0"/>
              <a:t>배터리의 사용 주기나 상태를 고려하여 시스템의 효율성을 유지하고자 합니다</a:t>
            </a:r>
            <a:r>
              <a:rPr lang="en-US" altLang="ko-KR" dirty="0"/>
              <a:t>. </a:t>
            </a:r>
            <a:r>
              <a:rPr lang="ko-KR" altLang="en-US" dirty="0"/>
              <a:t>배터리 열화가 커질수록 보상에서 감점됩니다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Savg</a:t>
            </a:r>
            <a:r>
              <a:rPr lang="en-US" altLang="ko-KR" dirty="0"/>
              <a:t>: </a:t>
            </a:r>
            <a:r>
              <a:rPr lang="ko-KR" altLang="en-US" dirty="0"/>
              <a:t>평균 사용자 만족도를 나타내며</a:t>
            </a:r>
            <a:r>
              <a:rPr lang="en-US" altLang="ko-KR" dirty="0"/>
              <a:t>, </a:t>
            </a:r>
            <a:r>
              <a:rPr lang="ko-KR" altLang="en-US" dirty="0"/>
              <a:t>사용자가 느끼는 만족감을 반영합니다</a:t>
            </a:r>
            <a:r>
              <a:rPr lang="en-US" altLang="ko-KR" dirty="0"/>
              <a:t>. </a:t>
            </a:r>
            <a:r>
              <a:rPr lang="ko-KR" altLang="en-US" dirty="0"/>
              <a:t>만족도가 낮을 경우 보상에서 크게 감점됩니다</a:t>
            </a:r>
            <a:r>
              <a:rPr lang="en-US" altLang="ko-KR" dirty="0"/>
              <a:t>. 80.0 * (1 - </a:t>
            </a:r>
            <a:r>
              <a:rPr lang="en-US" altLang="ko-KR" dirty="0" err="1"/>
              <a:t>Savg</a:t>
            </a:r>
            <a:r>
              <a:rPr lang="en-US" altLang="ko-KR" dirty="0"/>
              <a:t>)</a:t>
            </a:r>
            <a:r>
              <a:rPr lang="ko-KR" altLang="en-US" dirty="0"/>
              <a:t>은 사용자 만족도</a:t>
            </a:r>
            <a:r>
              <a:rPr lang="en-US" altLang="ko-KR" dirty="0"/>
              <a:t>(</a:t>
            </a:r>
            <a:r>
              <a:rPr lang="en-US" altLang="ko-KR" dirty="0" err="1"/>
              <a:t>Savg</a:t>
            </a:r>
            <a:r>
              <a:rPr lang="en-US" altLang="ko-KR" dirty="0"/>
              <a:t>)</a:t>
            </a:r>
            <a:r>
              <a:rPr lang="ko-KR" altLang="en-US" dirty="0"/>
              <a:t>가 낮을수록 보상을 크게 감소시키는 페널티 역할을 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Fdis</a:t>
            </a:r>
            <a:r>
              <a:rPr lang="en-US" altLang="ko-KR" dirty="0"/>
              <a:t>: </a:t>
            </a:r>
            <a:r>
              <a:rPr lang="ko-KR" altLang="en-US" dirty="0"/>
              <a:t>시스템의 불안정성을 나타냅니다</a:t>
            </a:r>
            <a:r>
              <a:rPr lang="en-US" altLang="ko-KR" dirty="0"/>
              <a:t>. </a:t>
            </a:r>
            <a:r>
              <a:rPr lang="ko-KR" altLang="en-US" dirty="0"/>
              <a:t>이는 시스템의 안정성을 유지하고</a:t>
            </a:r>
            <a:r>
              <a:rPr lang="en-US" altLang="ko-KR" dirty="0"/>
              <a:t>, </a:t>
            </a:r>
            <a:r>
              <a:rPr lang="ko-KR" altLang="en-US" dirty="0"/>
              <a:t>방전이나 이상 상황을 줄이기 위해 설계된 요소입니다</a:t>
            </a:r>
            <a:r>
              <a:rPr lang="en-US" altLang="ko-KR" dirty="0"/>
              <a:t>. </a:t>
            </a:r>
            <a:r>
              <a:rPr lang="ko-KR" altLang="en-US" dirty="0"/>
              <a:t>불안정성</a:t>
            </a:r>
            <a:r>
              <a:rPr lang="en-US" altLang="ko-KR" dirty="0"/>
              <a:t>(</a:t>
            </a:r>
            <a:r>
              <a:rPr lang="en-US" altLang="ko-KR" dirty="0" err="1"/>
              <a:t>Fdis</a:t>
            </a:r>
            <a:r>
              <a:rPr lang="en-US" altLang="ko-KR" dirty="0"/>
              <a:t>)</a:t>
            </a:r>
            <a:r>
              <a:rPr lang="ko-KR" altLang="en-US" dirty="0"/>
              <a:t>이 커질수록 보상이 감소하도록 설계되었습니다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설계의 의도</a:t>
            </a:r>
            <a:r>
              <a:rPr lang="en-US" altLang="ko-K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두 함수 모두 사용자 만족도를 최대화하고</a:t>
            </a:r>
            <a:r>
              <a:rPr lang="en-US" altLang="ko-KR" dirty="0"/>
              <a:t>, </a:t>
            </a:r>
            <a:r>
              <a:rPr lang="ko-KR" altLang="en-US" dirty="0"/>
              <a:t>시스템의 성능을 최적화하려는 목표를 가지고 있습니다</a:t>
            </a:r>
            <a:r>
              <a:rPr lang="en-US" altLang="ko-KR" dirty="0"/>
              <a:t>. </a:t>
            </a:r>
            <a:r>
              <a:rPr lang="ko-KR" altLang="en-US" dirty="0"/>
              <a:t>첫 번째 함수는 총 비용과 사용자 만족도 사이의 균형을 중점으로 두고</a:t>
            </a:r>
            <a:r>
              <a:rPr lang="en-US" altLang="ko-KR" dirty="0"/>
              <a:t>, </a:t>
            </a:r>
            <a:r>
              <a:rPr lang="ko-KR" altLang="en-US" dirty="0"/>
              <a:t>두 번째 함수는 총 수익</a:t>
            </a:r>
            <a:r>
              <a:rPr lang="en-US" altLang="ko-KR" dirty="0"/>
              <a:t>, </a:t>
            </a:r>
            <a:r>
              <a:rPr lang="ko-KR" altLang="en-US" dirty="0"/>
              <a:t>배터리 열화</a:t>
            </a:r>
            <a:r>
              <a:rPr lang="en-US" altLang="ko-KR" dirty="0"/>
              <a:t>, </a:t>
            </a:r>
            <a:r>
              <a:rPr lang="ko-KR" altLang="en-US" dirty="0"/>
              <a:t>사용자 만족도</a:t>
            </a:r>
            <a:r>
              <a:rPr lang="en-US" altLang="ko-KR" dirty="0"/>
              <a:t>, </a:t>
            </a:r>
            <a:r>
              <a:rPr lang="ko-KR" altLang="en-US" dirty="0"/>
              <a:t>시스템 안정성의 균형을 유지하는 데 중점을 둡니다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각 함수의 가중치와 페널티 계수들은 각 요소의 중요도에 따라 결정되며</a:t>
            </a:r>
            <a:r>
              <a:rPr lang="en-US" altLang="ko-KR" dirty="0"/>
              <a:t>, </a:t>
            </a:r>
            <a:r>
              <a:rPr lang="ko-KR" altLang="en-US" dirty="0"/>
              <a:t>시스템 운영자가 중요하게 생각하는 항목에 따라 조정될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062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전기차</a:t>
            </a:r>
            <a:r>
              <a:rPr lang="en-US" altLang="ko-KR" dirty="0"/>
              <a:t>(EV)</a:t>
            </a:r>
            <a:r>
              <a:rPr lang="ko-KR" altLang="en-US" dirty="0"/>
              <a:t>의 충전 및 방전 시</a:t>
            </a:r>
            <a:r>
              <a:rPr lang="en-US" altLang="ko-KR" dirty="0"/>
              <a:t>, </a:t>
            </a:r>
            <a:r>
              <a:rPr lang="ko-KR" altLang="en-US" b="1" dirty="0"/>
              <a:t>사용자에게 최대한의 이익을 제공</a:t>
            </a:r>
            <a:r>
              <a:rPr lang="ko-KR" altLang="en-US" dirty="0"/>
              <a:t>하는 것을 목표로 하며</a:t>
            </a:r>
            <a:r>
              <a:rPr lang="en-US" altLang="ko-KR" dirty="0"/>
              <a:t>, </a:t>
            </a:r>
            <a:r>
              <a:rPr lang="ko-KR" altLang="en-US" b="1" dirty="0"/>
              <a:t>충전 요금과 방전 수익을 고려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이를 위해 </a:t>
            </a:r>
            <a:r>
              <a:rPr lang="en-US" altLang="ko-KR" dirty="0"/>
              <a:t>RL(</a:t>
            </a:r>
            <a:r>
              <a:rPr lang="ko-KR" altLang="en-US" dirty="0"/>
              <a:t>강화학습</a:t>
            </a:r>
            <a:r>
              <a:rPr lang="en-US" altLang="ko-KR" dirty="0"/>
              <a:t>) </a:t>
            </a:r>
            <a:r>
              <a:rPr lang="ko-KR" altLang="en-US" dirty="0"/>
              <a:t>알고리즘이 </a:t>
            </a:r>
            <a:r>
              <a:rPr lang="en-US" altLang="ko-KR" dirty="0"/>
              <a:t>EV</a:t>
            </a:r>
            <a:r>
              <a:rPr lang="ko-KR" altLang="en-US" dirty="0"/>
              <a:t>의 충전 및 방전 행동을 학습하고</a:t>
            </a:r>
            <a:r>
              <a:rPr lang="en-US" altLang="ko-KR" dirty="0"/>
              <a:t>, </a:t>
            </a:r>
            <a:r>
              <a:rPr lang="ko-KR" altLang="en-US" dirty="0"/>
              <a:t>그 행동을 기반으로 </a:t>
            </a:r>
            <a:r>
              <a:rPr lang="en-US" altLang="ko-KR" dirty="0"/>
              <a:t>EV</a:t>
            </a:r>
            <a:r>
              <a:rPr lang="ko-KR" altLang="en-US" dirty="0"/>
              <a:t>가 충전하거나 방전할 수 있도록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70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ca4026df7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ca4026df7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V2G란</a:t>
            </a:r>
            <a:r>
              <a:rPr lang="en-US" altLang="ko" dirty="0"/>
              <a:t>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ca4026df7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ca4026df7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" dirty="0"/>
              <a:t>V2G란 </a:t>
            </a:r>
            <a:r>
              <a:rPr lang="ko-KR" altLang="en-US" sz="11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전기자동차를 전력망과 연결해 배터리의 남은 전력을 이용하는 기술</a:t>
            </a:r>
            <a:r>
              <a:rPr lang="ko" dirty="0"/>
              <a:t>을 말합니다. </a:t>
            </a:r>
            <a:endParaRPr lang="en-US" altLang="k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배터리를 에너지 저장 장치로 활용하는 기술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ca4026df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ca4026df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전기차는 충전소에서 충전되거나 방전하면서 전력망에 전기를 공급함으로써 단순한 이동 수단을 넘어</a:t>
            </a:r>
            <a:r>
              <a:rPr lang="en-US" altLang="ko-KR" dirty="0"/>
              <a:t>, </a:t>
            </a:r>
            <a:r>
              <a:rPr lang="ko-KR" altLang="en-US" dirty="0" err="1"/>
              <a:t>전력망</a:t>
            </a:r>
            <a:r>
              <a:rPr lang="ko-KR" altLang="en-US" dirty="0"/>
              <a:t> 안정성을 강화하는 중요한 요소가 됩니다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전기차 자체로 하나의 에너지저장장치가 되는 것이죠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ca4026df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ca4026df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연구에서는 이해관계자를 </a:t>
            </a:r>
            <a:r>
              <a:rPr lang="ko-KR" altLang="en-US" dirty="0" err="1"/>
              <a:t>전력망</a:t>
            </a:r>
            <a:r>
              <a:rPr lang="ko-KR" altLang="en-US" dirty="0"/>
              <a:t> 운영자</a:t>
            </a:r>
            <a:r>
              <a:rPr lang="en-US" altLang="ko-KR" dirty="0"/>
              <a:t>, </a:t>
            </a:r>
            <a:r>
              <a:rPr lang="ko-KR" altLang="en-US" dirty="0"/>
              <a:t>충전 서비스 사업자</a:t>
            </a:r>
            <a:r>
              <a:rPr lang="en-US" altLang="ko-KR" dirty="0"/>
              <a:t>, </a:t>
            </a:r>
            <a:r>
              <a:rPr lang="ko-KR" altLang="en-US" dirty="0"/>
              <a:t>전기차 사용자로 나누었습니다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ca4026df7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ca4026df7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 연구에서는 </a:t>
            </a:r>
            <a:r>
              <a:rPr lang="ko-KR" altLang="en-US" dirty="0" err="1"/>
              <a:t>전력망</a:t>
            </a:r>
            <a:r>
              <a:rPr lang="ko-KR" altLang="en-US" dirty="0"/>
              <a:t> 운영자</a:t>
            </a:r>
            <a:r>
              <a:rPr lang="en-US" altLang="ko-KR" dirty="0"/>
              <a:t>, </a:t>
            </a:r>
            <a:r>
              <a:rPr lang="ko-KR" altLang="en-US" dirty="0"/>
              <a:t>충전소 사업자</a:t>
            </a:r>
            <a:r>
              <a:rPr lang="en-US" altLang="ko-KR" dirty="0"/>
              <a:t>, </a:t>
            </a:r>
            <a:r>
              <a:rPr lang="ko-KR" altLang="en-US" dirty="0"/>
              <a:t>그리고 전기차 사용자의 상호 이익을 최적화하는 </a:t>
            </a:r>
            <a:r>
              <a:rPr lang="en-US" altLang="ko-KR" dirty="0"/>
              <a:t>V2G </a:t>
            </a:r>
            <a:r>
              <a:rPr lang="ko-KR" altLang="en-US" dirty="0" err="1"/>
              <a:t>충방전</a:t>
            </a:r>
            <a:r>
              <a:rPr lang="ko-KR" altLang="en-US" dirty="0"/>
              <a:t> 알고리즘을 개발하고자 하는 목표를 설정했습니다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055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V2G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이해관계자별 충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방전 상태 및 보상 함수 알고리즘 기반의 이익 극대화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충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방전 알고리즘 통합 상태 및 보상 함수 알고리즘을 통한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V2G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이해관계 최적화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전기차 충전 요금을 고려한 충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방전 알고리즘 기반의 사용자 이익 극대화</a:t>
            </a:r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개발 및 평가를 위한 시뮬레이터 플랫폼 </a:t>
            </a:r>
            <a:r>
              <a:rPr lang="en-US" altLang="ko-KR" dirty="0"/>
              <a:t>= ev2gym  </a:t>
            </a:r>
            <a:r>
              <a:rPr lang="ko-KR" altLang="en-US" dirty="0"/>
              <a:t>사용했습니다</a:t>
            </a:r>
            <a:r>
              <a:rPr lang="en-US" altLang="ko-KR" dirty="0"/>
              <a:t>.</a:t>
            </a:r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 err="1"/>
              <a:t>전력망</a:t>
            </a:r>
            <a:r>
              <a:rPr lang="ko-KR" altLang="en-US" dirty="0"/>
              <a:t> 운영자는 안정성 유지가 중요하고</a:t>
            </a:r>
            <a:r>
              <a:rPr lang="en-US" altLang="ko-KR" dirty="0"/>
              <a:t>, </a:t>
            </a:r>
            <a:r>
              <a:rPr lang="ko-KR" altLang="en-US" dirty="0"/>
              <a:t>충전소 사업자는 수익을 극대화해야 하며</a:t>
            </a:r>
            <a:r>
              <a:rPr lang="en-US" altLang="ko-KR" dirty="0"/>
              <a:t>, EV </a:t>
            </a:r>
            <a:r>
              <a:rPr lang="ko-KR" altLang="en-US" dirty="0"/>
              <a:t>사용자는 배터리 건강과 비용을 고려해야 합니다</a:t>
            </a:r>
            <a:r>
              <a:rPr lang="en-US" altLang="ko-KR" dirty="0"/>
              <a:t>. </a:t>
            </a:r>
            <a:r>
              <a:rPr lang="ko-KR" altLang="en-US" dirty="0"/>
              <a:t>이 세 가지 목표를 모두 만족시키는 것이 쉽지 않은 과제입니다</a:t>
            </a:r>
            <a:r>
              <a:rPr lang="en-US" altLang="ko-KR" dirty="0"/>
              <a:t>.</a:t>
            </a:r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80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A2C (Advantage Actor-Critic)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정책과 보상 시스템을 동시에 학습해</a:t>
            </a:r>
            <a:r>
              <a:rPr lang="en-US" altLang="ko-KR" dirty="0"/>
              <a:t>, </a:t>
            </a:r>
            <a:r>
              <a:rPr lang="ko-KR" altLang="en-US" dirty="0"/>
              <a:t>안정적이고 빠르게 최적화함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충전과 방전 같은 연속적인 행동을 결정할 때 유리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ARS (Augmented Random Search)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구조가 간단하고 빠르게 결과를 얻을 수 있음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랜덤한</a:t>
            </a:r>
            <a:r>
              <a:rPr lang="ko-KR" altLang="en-US" dirty="0"/>
              <a:t> 방식으로 탐색해</a:t>
            </a:r>
            <a:r>
              <a:rPr lang="en-US" altLang="ko-KR" dirty="0"/>
              <a:t>, </a:t>
            </a:r>
            <a:r>
              <a:rPr lang="ko-KR" altLang="en-US" dirty="0"/>
              <a:t>잘못된 해결책에 머무르지 않음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DDPG (Deep Deterministic Policy Gradient)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연속적인 행동을 선택할 때 뛰어난 성능을 발휘하는 알고리즘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행동을 결정하는 시스템을 따로 학습해 더 정확한 결정을 내림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PPO (Proximal Policy Optimization)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정책을 자주 변경하지 않아 안정적인 성능을 유지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이해관계자의 복잡한 요구를 반영할 때 적합함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RPPO (Robust Proximal Policy Optimization)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환경이 자주 변하는 상황에서도 안정적인 성능을 발휘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SAC (Soft Actor-Critic)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선택지를 동시에 탐색하면서 최적의 </a:t>
            </a:r>
            <a:r>
              <a:rPr lang="ko-KR" altLang="en-US" dirty="0" err="1"/>
              <a:t>충방전</a:t>
            </a:r>
            <a:r>
              <a:rPr lang="ko-KR" altLang="en-US" dirty="0"/>
              <a:t> 전략을 찾아냄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TD3 (Twin Delayed DDPG)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알고리즘의 과한 기대치를 수정해 더 안정적인 결과를 얻음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TQC (Truncated Quantile Critics)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충방전</a:t>
            </a:r>
            <a:r>
              <a:rPr lang="ko-KR" altLang="en-US" dirty="0"/>
              <a:t> 상황을 더 세밀하게 분석해 정확한 결정을 돕는 알고리즘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TRPO (Trust Region Policy Optimization)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정책을 신중하게 업데이트해 항상 안전한 결정을 내리도록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알고리즘들은 </a:t>
            </a:r>
            <a:r>
              <a:rPr lang="en-US" altLang="ko-KR" dirty="0"/>
              <a:t>V2G </a:t>
            </a:r>
            <a:r>
              <a:rPr lang="ko-KR" altLang="en-US" dirty="0"/>
              <a:t>시스템의 각 이해관계자</a:t>
            </a:r>
            <a:r>
              <a:rPr lang="en-US" altLang="ko-KR" dirty="0"/>
              <a:t>(</a:t>
            </a:r>
            <a:r>
              <a:rPr lang="ko-KR" altLang="en-US" dirty="0" err="1"/>
              <a:t>전력망</a:t>
            </a:r>
            <a:r>
              <a:rPr lang="ko-KR" altLang="en-US" dirty="0"/>
              <a:t> 운영자</a:t>
            </a:r>
            <a:r>
              <a:rPr lang="en-US" altLang="ko-KR" dirty="0"/>
              <a:t>, </a:t>
            </a:r>
            <a:r>
              <a:rPr lang="ko-KR" altLang="en-US" dirty="0"/>
              <a:t>충전소 사업자</a:t>
            </a:r>
            <a:r>
              <a:rPr lang="en-US" altLang="ko-KR" dirty="0"/>
              <a:t>, 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60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5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9.png"/><Relationship Id="rId9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01969AB-3ABE-030B-F27D-4D4131D72BCB}"/>
              </a:ext>
            </a:extLst>
          </p:cNvPr>
          <p:cNvGrpSpPr/>
          <p:nvPr/>
        </p:nvGrpSpPr>
        <p:grpSpPr>
          <a:xfrm>
            <a:off x="162750" y="1581778"/>
            <a:ext cx="8818500" cy="1190072"/>
            <a:chOff x="162750" y="1581778"/>
            <a:chExt cx="8818500" cy="1190072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3041008" y="2371650"/>
              <a:ext cx="340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미래 에너지의 핵심, V2G 충방전 최적화</a:t>
              </a:r>
              <a:endParaRPr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162750" y="1581778"/>
              <a:ext cx="88185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2400" b="1" dirty="0">
                  <a:solidFill>
                    <a:schemeClr val="dk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Vehicle-to-Grid (V2G)를 위한 알고리즘 및 인공지능 모델 개발</a:t>
              </a:r>
              <a:endParaRPr sz="2200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78AB4C-C011-2248-DFC6-E4770F6B6377}"/>
              </a:ext>
            </a:extLst>
          </p:cNvPr>
          <p:cNvSpPr txBox="1"/>
          <p:nvPr/>
        </p:nvSpPr>
        <p:spPr>
          <a:xfrm>
            <a:off x="7269480" y="3939540"/>
            <a:ext cx="1805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EnerV2Gize</a:t>
            </a:r>
          </a:p>
          <a:p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202055577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이선진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202055582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이지은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B83113D5-19AE-D791-BEFB-4D37AF43387C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B16EE4B-0DFD-337F-0917-366BAC7163B1}"/>
              </a:ext>
            </a:extLst>
          </p:cNvPr>
          <p:cNvGrpSpPr/>
          <p:nvPr/>
        </p:nvGrpSpPr>
        <p:grpSpPr>
          <a:xfrm>
            <a:off x="6404943" y="1046899"/>
            <a:ext cx="1962960" cy="1602625"/>
            <a:chOff x="3614880" y="411150"/>
            <a:chExt cx="1962960" cy="1602625"/>
          </a:xfrm>
        </p:grpSpPr>
        <p:sp>
          <p:nvSpPr>
            <p:cNvPr id="3" name="Google Shape;152;p19">
              <a:extLst>
                <a:ext uri="{FF2B5EF4-FFF2-40B4-BE49-F238E27FC236}">
                  <a16:creationId xmlns:a16="http://schemas.microsoft.com/office/drawing/2014/main" id="{9060A87A-36B7-FA79-C68A-5AAEE36EF518}"/>
                </a:ext>
              </a:extLst>
            </p:cNvPr>
            <p:cNvSpPr txBox="1"/>
            <p:nvPr/>
          </p:nvSpPr>
          <p:spPr>
            <a:xfrm>
              <a:off x="3614880" y="1552075"/>
              <a:ext cx="196296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dirty="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충전 서비스 사업자</a:t>
              </a:r>
              <a:endParaRPr sz="18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E78D9AC-7689-9E42-4F0C-E803A69BDF42}"/>
                </a:ext>
              </a:extLst>
            </p:cNvPr>
            <p:cNvGrpSpPr/>
            <p:nvPr/>
          </p:nvGrpSpPr>
          <p:grpSpPr>
            <a:xfrm>
              <a:off x="4086975" y="411150"/>
              <a:ext cx="1079250" cy="1140913"/>
              <a:chOff x="4086975" y="411150"/>
              <a:chExt cx="1079250" cy="1140913"/>
            </a:xfrm>
          </p:grpSpPr>
          <p:grpSp>
            <p:nvGrpSpPr>
              <p:cNvPr id="10" name="Google Shape;145;p19">
                <a:extLst>
                  <a:ext uri="{FF2B5EF4-FFF2-40B4-BE49-F238E27FC236}">
                    <a16:creationId xmlns:a16="http://schemas.microsoft.com/office/drawing/2014/main" id="{8CF09CA0-5C43-5E9F-5C86-51D1BF3E1C54}"/>
                  </a:ext>
                </a:extLst>
              </p:cNvPr>
              <p:cNvGrpSpPr/>
              <p:nvPr/>
            </p:nvGrpSpPr>
            <p:grpSpPr>
              <a:xfrm>
                <a:off x="4086975" y="411150"/>
                <a:ext cx="1079250" cy="1140913"/>
                <a:chOff x="2274225" y="868350"/>
                <a:chExt cx="1079250" cy="1140913"/>
              </a:xfrm>
            </p:grpSpPr>
            <p:pic>
              <p:nvPicPr>
                <p:cNvPr id="12" name="Google Shape;146;p19">
                  <a:extLst>
                    <a:ext uri="{FF2B5EF4-FFF2-40B4-BE49-F238E27FC236}">
                      <a16:creationId xmlns:a16="http://schemas.microsoft.com/office/drawing/2014/main" id="{9113FF9C-5001-8BB6-04BD-9C26A3A482EB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2274225" y="868350"/>
                  <a:ext cx="1079250" cy="1079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" name="Google Shape;147;p19">
                  <a:extLst>
                    <a:ext uri="{FF2B5EF4-FFF2-40B4-BE49-F238E27FC236}">
                      <a16:creationId xmlns:a16="http://schemas.microsoft.com/office/drawing/2014/main" id="{066A02CD-ABE8-F052-95DD-B3098078821D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49950" y="1281463"/>
                  <a:ext cx="727800" cy="727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1" name="Google Shape;154;p19">
                <a:extLst>
                  <a:ext uri="{FF2B5EF4-FFF2-40B4-BE49-F238E27FC236}">
                    <a16:creationId xmlns:a16="http://schemas.microsoft.com/office/drawing/2014/main" id="{5F63162E-F086-129F-C9F7-60D10DDA66D7}"/>
                  </a:ext>
                </a:extLst>
              </p:cNvPr>
              <p:cNvSpPr/>
              <p:nvPr/>
            </p:nvSpPr>
            <p:spPr>
              <a:xfrm>
                <a:off x="4732403" y="1324777"/>
                <a:ext cx="215400" cy="213600"/>
              </a:xfrm>
              <a:prstGeom prst="ellipse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3B8903-3EA7-5D8F-F4EF-DCA0EB37A5C0}"/>
              </a:ext>
            </a:extLst>
          </p:cNvPr>
          <p:cNvGrpSpPr/>
          <p:nvPr/>
        </p:nvGrpSpPr>
        <p:grpSpPr>
          <a:xfrm>
            <a:off x="776097" y="1046899"/>
            <a:ext cx="1458635" cy="1645932"/>
            <a:chOff x="1657945" y="2664668"/>
            <a:chExt cx="1458635" cy="1645932"/>
          </a:xfrm>
        </p:grpSpPr>
        <p:grpSp>
          <p:nvGrpSpPr>
            <p:cNvPr id="15" name="Google Shape;148;p19">
              <a:extLst>
                <a:ext uri="{FF2B5EF4-FFF2-40B4-BE49-F238E27FC236}">
                  <a16:creationId xmlns:a16="http://schemas.microsoft.com/office/drawing/2014/main" id="{AA09CEE5-5454-7FAA-0509-8F86369A4705}"/>
                </a:ext>
              </a:extLst>
            </p:cNvPr>
            <p:cNvGrpSpPr/>
            <p:nvPr/>
          </p:nvGrpSpPr>
          <p:grpSpPr>
            <a:xfrm>
              <a:off x="1876478" y="2664668"/>
              <a:ext cx="1079253" cy="1140927"/>
              <a:chOff x="1194975" y="510150"/>
              <a:chExt cx="1412450" cy="1499050"/>
            </a:xfrm>
          </p:grpSpPr>
          <p:pic>
            <p:nvPicPr>
              <p:cNvPr id="17" name="Google Shape;149;p19">
                <a:extLst>
                  <a:ext uri="{FF2B5EF4-FFF2-40B4-BE49-F238E27FC236}">
                    <a16:creationId xmlns:a16="http://schemas.microsoft.com/office/drawing/2014/main" id="{26C8BFFC-4416-ADDC-4776-4D413A0E79A5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194975" y="510150"/>
                <a:ext cx="1412450" cy="1412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50;p19">
                <a:extLst>
                  <a:ext uri="{FF2B5EF4-FFF2-40B4-BE49-F238E27FC236}">
                    <a16:creationId xmlns:a16="http://schemas.microsoft.com/office/drawing/2014/main" id="{4179393F-2C96-9015-AF75-1C95EB5F107D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370850" y="1056700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Google Shape;151;p19">
              <a:extLst>
                <a:ext uri="{FF2B5EF4-FFF2-40B4-BE49-F238E27FC236}">
                  <a16:creationId xmlns:a16="http://schemas.microsoft.com/office/drawing/2014/main" id="{122FBAEC-DC1A-B485-C2C8-48990453C86F}"/>
                </a:ext>
              </a:extLst>
            </p:cNvPr>
            <p:cNvSpPr txBox="1"/>
            <p:nvPr/>
          </p:nvSpPr>
          <p:spPr>
            <a:xfrm>
              <a:off x="1657945" y="3848900"/>
              <a:ext cx="1458635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dirty="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전력망 운영자</a:t>
              </a:r>
              <a:endParaRPr sz="18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DD69366-E531-DC94-23C9-C3B8F0E692FF}"/>
              </a:ext>
            </a:extLst>
          </p:cNvPr>
          <p:cNvGrpSpPr/>
          <p:nvPr/>
        </p:nvGrpSpPr>
        <p:grpSpPr>
          <a:xfrm>
            <a:off x="3632423" y="969127"/>
            <a:ext cx="1458635" cy="1602623"/>
            <a:chOff x="5980725" y="2752552"/>
            <a:chExt cx="1458635" cy="1602623"/>
          </a:xfrm>
        </p:grpSpPr>
        <p:grpSp>
          <p:nvGrpSpPr>
            <p:cNvPr id="20" name="Google Shape;142;p19">
              <a:extLst>
                <a:ext uri="{FF2B5EF4-FFF2-40B4-BE49-F238E27FC236}">
                  <a16:creationId xmlns:a16="http://schemas.microsoft.com/office/drawing/2014/main" id="{ADB0FC0F-AD7A-EE97-F26B-AA84D3415411}"/>
                </a:ext>
              </a:extLst>
            </p:cNvPr>
            <p:cNvGrpSpPr/>
            <p:nvPr/>
          </p:nvGrpSpPr>
          <p:grpSpPr>
            <a:xfrm>
              <a:off x="6055300" y="2752552"/>
              <a:ext cx="1140925" cy="1140925"/>
              <a:chOff x="5351325" y="970102"/>
              <a:chExt cx="1140925" cy="1140925"/>
            </a:xfrm>
          </p:grpSpPr>
          <p:pic>
            <p:nvPicPr>
              <p:cNvPr id="22" name="Google Shape;143;p19">
                <a:extLst>
                  <a:ext uri="{FF2B5EF4-FFF2-40B4-BE49-F238E27FC236}">
                    <a16:creationId xmlns:a16="http://schemas.microsoft.com/office/drawing/2014/main" id="{1FCE2B77-45D4-5B94-92FC-0B8998FF9068}"/>
                  </a:ext>
                </a:extLst>
              </p:cNvPr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351325" y="970102"/>
                <a:ext cx="1140925" cy="114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144;p19">
                <a:extLst>
                  <a:ext uri="{FF2B5EF4-FFF2-40B4-BE49-F238E27FC236}">
                    <a16:creationId xmlns:a16="http://schemas.microsoft.com/office/drawing/2014/main" id="{78DB6A60-77CE-D326-FB04-036AF2FFC86E}"/>
                  </a:ext>
                </a:extLst>
              </p:cNvPr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764450" y="1383225"/>
                <a:ext cx="727800" cy="727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" name="Google Shape;153;p19">
              <a:extLst>
                <a:ext uri="{FF2B5EF4-FFF2-40B4-BE49-F238E27FC236}">
                  <a16:creationId xmlns:a16="http://schemas.microsoft.com/office/drawing/2014/main" id="{2060C100-4C82-CEB9-7E33-1FD6617983A4}"/>
                </a:ext>
              </a:extLst>
            </p:cNvPr>
            <p:cNvSpPr txBox="1"/>
            <p:nvPr/>
          </p:nvSpPr>
          <p:spPr>
            <a:xfrm>
              <a:off x="5980725" y="3893475"/>
              <a:ext cx="1458635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dirty="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전기차 사용자</a:t>
              </a:r>
              <a:endParaRPr sz="18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2A9328B-DB59-4488-FE82-D8825BAE3E56}"/>
              </a:ext>
            </a:extLst>
          </p:cNvPr>
          <p:cNvSpPr txBox="1"/>
          <p:nvPr/>
        </p:nvSpPr>
        <p:spPr>
          <a:xfrm>
            <a:off x="162656" y="2802047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전력 수요와 공급의 안정성 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52C2E6-431E-7B4B-1A2A-D158E859206F}"/>
              </a:ext>
            </a:extLst>
          </p:cNvPr>
          <p:cNvSpPr txBox="1"/>
          <p:nvPr/>
        </p:nvSpPr>
        <p:spPr>
          <a:xfrm>
            <a:off x="3281413" y="2787415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충전 품질 및 서비스 안정성</a:t>
            </a:r>
            <a:endParaRPr lang="ko-KR" altLang="en-US" b="1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D7DFC7-C1EF-F462-D41D-391723D682C3}"/>
              </a:ext>
            </a:extLst>
          </p:cNvPr>
          <p:cNvSpPr txBox="1"/>
          <p:nvPr/>
        </p:nvSpPr>
        <p:spPr>
          <a:xfrm>
            <a:off x="6171294" y="2787415"/>
            <a:ext cx="2490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 비용 최소화와 수익 극대화</a:t>
            </a:r>
            <a:endParaRPr lang="ko-KR" altLang="en-US" sz="1600" b="1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0C4AC57-E039-1B93-DB22-612C67374060}"/>
              </a:ext>
            </a:extLst>
          </p:cNvPr>
          <p:cNvGrpSpPr/>
          <p:nvPr/>
        </p:nvGrpSpPr>
        <p:grpSpPr>
          <a:xfrm>
            <a:off x="346963" y="3249817"/>
            <a:ext cx="2291910" cy="1767583"/>
            <a:chOff x="346963" y="3249817"/>
            <a:chExt cx="2291910" cy="17675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76A0AC-59CE-BDFC-31C6-D330256AB5C0}"/>
                </a:ext>
              </a:extLst>
            </p:cNvPr>
            <p:cNvSpPr txBox="1"/>
            <p:nvPr/>
          </p:nvSpPr>
          <p:spPr>
            <a:xfrm>
              <a:off x="912142" y="324981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accent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SAC, TD3</a:t>
              </a:r>
              <a:endParaRPr lang="ko-KR" altLang="en-US" sz="1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255BE39-C841-848C-9B63-157750036707}"/>
                </a:ext>
              </a:extLst>
            </p:cNvPr>
            <p:cNvGrpSpPr/>
            <p:nvPr/>
          </p:nvGrpSpPr>
          <p:grpSpPr>
            <a:xfrm>
              <a:off x="346963" y="3658889"/>
              <a:ext cx="2291910" cy="1358511"/>
              <a:chOff x="3338068" y="3662606"/>
              <a:chExt cx="2291910" cy="1358511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FE8E5FB9-B503-C773-3D53-061215B2E3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8068" y="3662606"/>
                <a:ext cx="2291910" cy="13585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46CD3DFC-5852-C43A-96F5-F7DAEAA092A1}"/>
                  </a:ext>
                </a:extLst>
              </p:cNvPr>
              <p:cNvSpPr/>
              <p:nvPr/>
            </p:nvSpPr>
            <p:spPr>
              <a:xfrm>
                <a:off x="4637314" y="3804557"/>
                <a:ext cx="992664" cy="447305"/>
              </a:xfrm>
              <a:prstGeom prst="roundRect">
                <a:avLst/>
              </a:prstGeom>
              <a:solidFill>
                <a:srgbClr val="FF0000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B04A0EC-4705-5B2D-C394-741F91DA6881}"/>
              </a:ext>
            </a:extLst>
          </p:cNvPr>
          <p:cNvGrpSpPr/>
          <p:nvPr/>
        </p:nvGrpSpPr>
        <p:grpSpPr>
          <a:xfrm>
            <a:off x="3137340" y="3249817"/>
            <a:ext cx="2693366" cy="1778831"/>
            <a:chOff x="3137340" y="3249817"/>
            <a:chExt cx="2693366" cy="17788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701B0C-2E45-2AC6-ED76-A3CAA82C58A2}"/>
                </a:ext>
              </a:extLst>
            </p:cNvPr>
            <p:cNvSpPr txBox="1"/>
            <p:nvPr/>
          </p:nvSpPr>
          <p:spPr>
            <a:xfrm>
              <a:off x="3137340" y="3249817"/>
              <a:ext cx="2693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accent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A2C, PPO, RPPO, TRPO</a:t>
              </a:r>
              <a:endParaRPr lang="ko-KR" altLang="en-US" sz="1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3C539E6-9AAB-6A71-571E-20683C1B0742}"/>
                </a:ext>
              </a:extLst>
            </p:cNvPr>
            <p:cNvGrpSpPr/>
            <p:nvPr/>
          </p:nvGrpSpPr>
          <p:grpSpPr>
            <a:xfrm>
              <a:off x="3338068" y="3670137"/>
              <a:ext cx="2291910" cy="1358511"/>
              <a:chOff x="3338068" y="3662606"/>
              <a:chExt cx="2291910" cy="1358511"/>
            </a:xfrm>
          </p:grpSpPr>
          <p:pic>
            <p:nvPicPr>
              <p:cNvPr id="33" name="Picture 2">
                <a:extLst>
                  <a:ext uri="{FF2B5EF4-FFF2-40B4-BE49-F238E27FC236}">
                    <a16:creationId xmlns:a16="http://schemas.microsoft.com/office/drawing/2014/main" id="{C06CED1E-A1DD-A59E-18CF-6FA028438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8068" y="3662606"/>
                <a:ext cx="2291910" cy="13585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C7F91EFC-CB06-1DE6-CCCE-BA4C3CE1770D}"/>
                  </a:ext>
                </a:extLst>
              </p:cNvPr>
              <p:cNvSpPr/>
              <p:nvPr/>
            </p:nvSpPr>
            <p:spPr>
              <a:xfrm>
                <a:off x="3660349" y="3858182"/>
                <a:ext cx="992664" cy="447305"/>
              </a:xfrm>
              <a:prstGeom prst="roundRect">
                <a:avLst/>
              </a:prstGeom>
              <a:solidFill>
                <a:srgbClr val="FF0000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F7B8A2-1CDC-8E67-42A5-E4B27C75E9AB}"/>
              </a:ext>
            </a:extLst>
          </p:cNvPr>
          <p:cNvGrpSpPr/>
          <p:nvPr/>
        </p:nvGrpSpPr>
        <p:grpSpPr>
          <a:xfrm>
            <a:off x="6240468" y="3249817"/>
            <a:ext cx="2291910" cy="1720500"/>
            <a:chOff x="6240468" y="3249817"/>
            <a:chExt cx="2291910" cy="172050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446E2-9698-94A6-54B2-DD1BA617B2AC}"/>
                </a:ext>
              </a:extLst>
            </p:cNvPr>
            <p:cNvSpPr txBox="1"/>
            <p:nvPr/>
          </p:nvSpPr>
          <p:spPr>
            <a:xfrm>
              <a:off x="6685532" y="3249817"/>
              <a:ext cx="146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accent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TQC, DDPG</a:t>
              </a:r>
              <a:endParaRPr lang="ko-KR" altLang="en-US" sz="1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88A7DEE-F751-286A-5EF0-BA71E3F4AB2E}"/>
                </a:ext>
              </a:extLst>
            </p:cNvPr>
            <p:cNvGrpSpPr/>
            <p:nvPr/>
          </p:nvGrpSpPr>
          <p:grpSpPr>
            <a:xfrm>
              <a:off x="6240468" y="3611806"/>
              <a:ext cx="2291910" cy="1358511"/>
              <a:chOff x="3338068" y="3662606"/>
              <a:chExt cx="2291910" cy="1358511"/>
            </a:xfrm>
          </p:grpSpPr>
          <p:pic>
            <p:nvPicPr>
              <p:cNvPr id="36" name="Picture 2">
                <a:extLst>
                  <a:ext uri="{FF2B5EF4-FFF2-40B4-BE49-F238E27FC236}">
                    <a16:creationId xmlns:a16="http://schemas.microsoft.com/office/drawing/2014/main" id="{30F1A32B-8DD0-A8D9-5CDA-F651CE51A1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8068" y="3662606"/>
                <a:ext cx="2291910" cy="13585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F917CAD6-7BE2-A6E4-4250-793BB612DD1D}"/>
                  </a:ext>
                </a:extLst>
              </p:cNvPr>
              <p:cNvSpPr/>
              <p:nvPr/>
            </p:nvSpPr>
            <p:spPr>
              <a:xfrm>
                <a:off x="4617095" y="4282116"/>
                <a:ext cx="992664" cy="447305"/>
              </a:xfrm>
              <a:prstGeom prst="roundRect">
                <a:avLst/>
              </a:prstGeom>
              <a:solidFill>
                <a:srgbClr val="FF0000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11ABCFD-8998-3DD0-E33D-3336D05AB92F}"/>
              </a:ext>
            </a:extLst>
          </p:cNvPr>
          <p:cNvGrpSpPr/>
          <p:nvPr/>
        </p:nvGrpSpPr>
        <p:grpSpPr>
          <a:xfrm>
            <a:off x="4855391" y="62290"/>
            <a:ext cx="4288609" cy="425271"/>
            <a:chOff x="367385" y="955294"/>
            <a:chExt cx="1361080" cy="400110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BB491E60-FC69-97A0-3A00-0AB368068738}"/>
                </a:ext>
              </a:extLst>
            </p:cNvPr>
            <p:cNvSpPr/>
            <p:nvPr/>
          </p:nvSpPr>
          <p:spPr>
            <a:xfrm>
              <a:off x="386271" y="976315"/>
              <a:ext cx="1318874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53F1A4-554D-928D-5B63-58A42A8E0721}"/>
                </a:ext>
              </a:extLst>
            </p:cNvPr>
            <p:cNvSpPr txBox="1"/>
            <p:nvPr/>
          </p:nvSpPr>
          <p:spPr>
            <a:xfrm>
              <a:off x="446160" y="966013"/>
              <a:ext cx="128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이해관계자별</a:t>
              </a:r>
              <a:r>
                <a: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 </a:t>
              </a:r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이익 극대화를 위한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A8B1BE6-AC0A-AB83-531D-D54770ECAC02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89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B83113D5-19AE-D791-BEFB-4D37AF43387C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3C57FD-556B-640E-A47F-09FB211590E1}"/>
              </a:ext>
            </a:extLst>
          </p:cNvPr>
          <p:cNvGrpSpPr/>
          <p:nvPr/>
        </p:nvGrpSpPr>
        <p:grpSpPr>
          <a:xfrm>
            <a:off x="4855391" y="62290"/>
            <a:ext cx="4288609" cy="425271"/>
            <a:chOff x="367385" y="955294"/>
            <a:chExt cx="1361080" cy="4001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A637B9B-28DF-6282-2560-FAED41116391}"/>
                </a:ext>
              </a:extLst>
            </p:cNvPr>
            <p:cNvSpPr/>
            <p:nvPr/>
          </p:nvSpPr>
          <p:spPr>
            <a:xfrm>
              <a:off x="386271" y="976315"/>
              <a:ext cx="1318874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FD9CD5-6E22-C507-A3AE-2881757C0C37}"/>
                </a:ext>
              </a:extLst>
            </p:cNvPr>
            <p:cNvSpPr txBox="1"/>
            <p:nvPr/>
          </p:nvSpPr>
          <p:spPr>
            <a:xfrm>
              <a:off x="446160" y="966013"/>
              <a:ext cx="128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이해관계자별</a:t>
              </a:r>
              <a:r>
                <a: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 </a:t>
              </a:r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이익 극대화를 위한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6C157-497B-6DDE-227E-C73E86F40CEC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05CF62-3E62-3C23-21A1-6943CB3DD3D4}"/>
              </a:ext>
            </a:extLst>
          </p:cNvPr>
          <p:cNvGrpSpPr/>
          <p:nvPr/>
        </p:nvGrpSpPr>
        <p:grpSpPr>
          <a:xfrm>
            <a:off x="337780" y="1240358"/>
            <a:ext cx="1171959" cy="1261192"/>
            <a:chOff x="1808110" y="2664668"/>
            <a:chExt cx="1215988" cy="1540375"/>
          </a:xfrm>
        </p:grpSpPr>
        <p:grpSp>
          <p:nvGrpSpPr>
            <p:cNvPr id="12" name="Google Shape;148;p19">
              <a:extLst>
                <a:ext uri="{FF2B5EF4-FFF2-40B4-BE49-F238E27FC236}">
                  <a16:creationId xmlns:a16="http://schemas.microsoft.com/office/drawing/2014/main" id="{A6106C09-633D-8107-9145-7DAEB818BAA8}"/>
                </a:ext>
              </a:extLst>
            </p:cNvPr>
            <p:cNvGrpSpPr/>
            <p:nvPr/>
          </p:nvGrpSpPr>
          <p:grpSpPr>
            <a:xfrm>
              <a:off x="1876478" y="2664668"/>
              <a:ext cx="1079253" cy="1140927"/>
              <a:chOff x="1194975" y="510150"/>
              <a:chExt cx="1412450" cy="1499050"/>
            </a:xfrm>
          </p:grpSpPr>
          <p:pic>
            <p:nvPicPr>
              <p:cNvPr id="14" name="Google Shape;149;p19">
                <a:extLst>
                  <a:ext uri="{FF2B5EF4-FFF2-40B4-BE49-F238E27FC236}">
                    <a16:creationId xmlns:a16="http://schemas.microsoft.com/office/drawing/2014/main" id="{AA5DB998-CBF1-97E4-94A7-47EFA18AE9D9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94975" y="510150"/>
                <a:ext cx="1412450" cy="1412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0;p19">
                <a:extLst>
                  <a:ext uri="{FF2B5EF4-FFF2-40B4-BE49-F238E27FC236}">
                    <a16:creationId xmlns:a16="http://schemas.microsoft.com/office/drawing/2014/main" id="{C912F4BC-6B82-C2C1-93AB-8AF3736FCB32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370850" y="1056700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51;p19">
              <a:extLst>
                <a:ext uri="{FF2B5EF4-FFF2-40B4-BE49-F238E27FC236}">
                  <a16:creationId xmlns:a16="http://schemas.microsoft.com/office/drawing/2014/main" id="{6527BDA3-E839-B124-50BD-DEC09EE40F76}"/>
                </a:ext>
              </a:extLst>
            </p:cNvPr>
            <p:cNvSpPr txBox="1"/>
            <p:nvPr/>
          </p:nvSpPr>
          <p:spPr>
            <a:xfrm>
              <a:off x="1808110" y="3804964"/>
              <a:ext cx="1215988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전력망 운영자</a:t>
              </a:r>
              <a:endParaRPr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4334BF7-B0FA-CECA-1726-96954D997BB2}"/>
              </a:ext>
            </a:extLst>
          </p:cNvPr>
          <p:cNvGrpSpPr/>
          <p:nvPr/>
        </p:nvGrpSpPr>
        <p:grpSpPr>
          <a:xfrm>
            <a:off x="2060131" y="1352266"/>
            <a:ext cx="6710427" cy="1103456"/>
            <a:chOff x="2060131" y="762820"/>
            <a:chExt cx="6710427" cy="1103456"/>
          </a:xfrm>
        </p:grpSpPr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B34867F4-C017-B8EC-1EC5-56DF49BDEEFE}"/>
                </a:ext>
              </a:extLst>
            </p:cNvPr>
            <p:cNvSpPr/>
            <p:nvPr/>
          </p:nvSpPr>
          <p:spPr>
            <a:xfrm>
              <a:off x="4032685" y="762820"/>
              <a:ext cx="3780226" cy="477538"/>
            </a:xfrm>
            <a:prstGeom prst="frame">
              <a:avLst>
                <a:gd name="adj1" fmla="val 56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8B31FE2-193F-871B-6F7C-E0B767CB8A32}"/>
                </a:ext>
              </a:extLst>
            </p:cNvPr>
            <p:cNvGrpSpPr/>
            <p:nvPr/>
          </p:nvGrpSpPr>
          <p:grpSpPr>
            <a:xfrm>
              <a:off x="2060131" y="790721"/>
              <a:ext cx="6710427" cy="1075555"/>
              <a:chOff x="2060131" y="790721"/>
              <a:chExt cx="6710427" cy="1075555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82F475E7-7FD6-BB9E-2213-363952E07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3737" y="790721"/>
                <a:ext cx="3460830" cy="425271"/>
              </a:xfrm>
              <a:prstGeom prst="rect">
                <a:avLst/>
              </a:prstGeom>
              <a:solidFill>
                <a:schemeClr val="accent2"/>
              </a:solidFill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DE5F42-531E-04C8-C050-1A9DAC4308E7}"/>
                  </a:ext>
                </a:extLst>
              </p:cNvPr>
              <p:cNvSpPr txBox="1"/>
              <p:nvPr/>
            </p:nvSpPr>
            <p:spPr>
              <a:xfrm>
                <a:off x="2665283" y="865417"/>
                <a:ext cx="13708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기존 보상함수 식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D650A1C-BE18-1EBE-3503-CE4E8A1CE677}"/>
                      </a:ext>
                    </a:extLst>
                  </p:cNvPr>
                  <p:cNvSpPr txBox="1"/>
                  <p:nvPr/>
                </p:nvSpPr>
                <p:spPr>
                  <a:xfrm>
                    <a:off x="2060131" y="1226942"/>
                    <a:ext cx="671042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현재 공급된 전력</a:t>
                    </a:r>
                    <a:r>
                      <a:rPr lang="en-US" altLang="ko-KR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𝑃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_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𝑐𝑢𝑟</m:t>
                        </m:r>
                      </m:oMath>
                    </a14:m>
                    <a:r>
                      <a:rPr lang="en-US" altLang="ko-KR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)</a:t>
                    </a:r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이 목표 전력</a:t>
                    </a:r>
                    <a:r>
                      <a:rPr lang="en-US" altLang="ko-KR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altLang="ko-KR" sz="1200" i="1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𝑃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_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𝑠𝑒𝑡</m:t>
                        </m:r>
                      </m:oMath>
                    </a14:m>
                    <a:r>
                      <a:rPr lang="en-US" altLang="ko-KR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)</a:t>
                    </a:r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과 가능한 전력</a:t>
                    </a:r>
                    <a:r>
                      <a:rPr lang="en-US" altLang="ko-KR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altLang="ko-KR" sz="1200" b="0" i="1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𝑃</m:t>
                        </m:r>
                        <m:r>
                          <a:rPr lang="en-US" altLang="ko-KR" sz="1200" b="0" i="1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_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𝑝𝑜𝑡</m:t>
                        </m:r>
                      </m:oMath>
                    </a14:m>
                    <a:r>
                      <a:rPr lang="en-US" altLang="ko-KR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)</a:t>
                    </a:r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 중 더 작은 값에 얼마나 가까운지를 측정</a:t>
                    </a: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D650A1C-BE18-1EBE-3503-CE4E8A1CE6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131" y="1226942"/>
                    <a:ext cx="6710427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10287C-055F-9935-A767-A547F0A2F0EA}"/>
                  </a:ext>
                </a:extLst>
              </p:cNvPr>
              <p:cNvSpPr txBox="1"/>
              <p:nvPr/>
            </p:nvSpPr>
            <p:spPr>
              <a:xfrm>
                <a:off x="3116472" y="1527722"/>
                <a:ext cx="42245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“</a:t>
                </a:r>
                <a:r>
                  <a:rPr lang="ko-KR" altLang="en-US" sz="1600" dirty="0">
                    <a:solidFill>
                      <a:schemeClr val="accent1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전력 </a:t>
                </a:r>
                <a:r>
                  <a:rPr lang="ko-KR" altLang="en-US" sz="1600" dirty="0" err="1">
                    <a:solidFill>
                      <a:schemeClr val="accent1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수요과</a:t>
                </a:r>
                <a:r>
                  <a:rPr lang="ko-KR" altLang="en-US" sz="1600" dirty="0">
                    <a:solidFill>
                      <a:schemeClr val="accent1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 실제 공급 간의 차이를 줄이기 위함</a:t>
                </a:r>
                <a:r>
                  <a:rPr lang="en-US" altLang="ko-KR" sz="1600" dirty="0">
                    <a:solidFill>
                      <a:schemeClr val="accent1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”</a:t>
                </a:r>
                <a:endParaRPr lang="ko-KR" altLang="en-US" sz="1600" dirty="0">
                  <a:solidFill>
                    <a:schemeClr val="accent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B21AD40-CC7D-8BF0-1A96-5500EE092DD5}"/>
              </a:ext>
            </a:extLst>
          </p:cNvPr>
          <p:cNvGrpSpPr/>
          <p:nvPr/>
        </p:nvGrpSpPr>
        <p:grpSpPr>
          <a:xfrm>
            <a:off x="779732" y="3113010"/>
            <a:ext cx="7720342" cy="1182771"/>
            <a:chOff x="551389" y="3742037"/>
            <a:chExt cx="7720342" cy="118277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D8A46AF-E733-860C-E009-ECEF5CB57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97349" y="3832892"/>
              <a:ext cx="6374382" cy="359844"/>
            </a:xfrm>
            <a:prstGeom prst="rect">
              <a:avLst/>
            </a:prstGeom>
          </p:spPr>
        </p:pic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A1D6212C-DECA-D8FF-900C-25F4E79C733E}"/>
                </a:ext>
              </a:extLst>
            </p:cNvPr>
            <p:cNvSpPr/>
            <p:nvPr/>
          </p:nvSpPr>
          <p:spPr>
            <a:xfrm>
              <a:off x="1844637" y="3742037"/>
              <a:ext cx="6374382" cy="477538"/>
            </a:xfrm>
            <a:prstGeom prst="frame">
              <a:avLst>
                <a:gd name="adj1" fmla="val 56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8DC66-DC54-C952-5DF1-4E33FDAE9C50}"/>
                </a:ext>
              </a:extLst>
            </p:cNvPr>
            <p:cNvSpPr txBox="1"/>
            <p:nvPr/>
          </p:nvSpPr>
          <p:spPr>
            <a:xfrm>
              <a:off x="1910528" y="4215330"/>
              <a:ext cx="5841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총</a:t>
              </a:r>
              <a:r>
                <a:rPr lang="en-US" altLang="ko-KR" sz="12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 </a:t>
              </a:r>
              <a:r>
                <a:rPr lang="ko-KR" altLang="en-US" sz="12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수익을 </a:t>
              </a:r>
              <a:r>
                <a:rPr lang="en-US" altLang="ko-KR" sz="12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1</a:t>
              </a:r>
              <a:r>
                <a:rPr lang="ko-KR" altLang="en-US" sz="12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배로 반영</a:t>
              </a:r>
              <a:r>
                <a:rPr lang="en-US" altLang="ko-KR" sz="12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, </a:t>
              </a:r>
              <a:r>
                <a:rPr lang="ko-KR" altLang="en-US" sz="12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변압기 과부하에 대해 페널티 부여</a:t>
              </a:r>
              <a:r>
                <a:rPr lang="en-US" altLang="ko-KR" sz="12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, </a:t>
              </a:r>
              <a:r>
                <a:rPr lang="ko-KR" altLang="en-US" sz="12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전력 수급 불일치 클수록 페널티 부여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9D71EA-5F2A-3A12-7FAD-52F029D9E0D0}"/>
                </a:ext>
              </a:extLst>
            </p:cNvPr>
            <p:cNvSpPr txBox="1"/>
            <p:nvPr/>
          </p:nvSpPr>
          <p:spPr>
            <a:xfrm>
              <a:off x="551389" y="3806053"/>
              <a:ext cx="1382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설계 보상함수 식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F5E062-109D-6CEA-C2B6-4CC25F1BE3FA}"/>
                </a:ext>
              </a:extLst>
            </p:cNvPr>
            <p:cNvSpPr txBox="1"/>
            <p:nvPr/>
          </p:nvSpPr>
          <p:spPr>
            <a:xfrm>
              <a:off x="2085563" y="4586254"/>
              <a:ext cx="4972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“</a:t>
              </a:r>
              <a:r>
                <a:rPr lang="ko-KR" altLang="en-US" sz="1600" dirty="0">
                  <a:solidFill>
                    <a:schemeClr val="accent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수익 극대화</a:t>
              </a:r>
              <a:r>
                <a:rPr lang="en-US" altLang="ko-KR" sz="1600" dirty="0">
                  <a:solidFill>
                    <a:schemeClr val="accent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, </a:t>
              </a:r>
              <a:r>
                <a:rPr lang="ko-KR" altLang="en-US" sz="1600" dirty="0">
                  <a:solidFill>
                    <a:schemeClr val="accent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변압기 과부하 및 전력 공급 불일치 감소 목표</a:t>
              </a:r>
              <a:r>
                <a:rPr lang="en-US" altLang="ko-KR" sz="1600" dirty="0">
                  <a:solidFill>
                    <a:schemeClr val="accent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”</a:t>
              </a:r>
              <a:endParaRPr lang="ko-KR" altLang="en-US" sz="16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4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B83113D5-19AE-D791-BEFB-4D37AF43387C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3C57FD-556B-640E-A47F-09FB211590E1}"/>
              </a:ext>
            </a:extLst>
          </p:cNvPr>
          <p:cNvGrpSpPr/>
          <p:nvPr/>
        </p:nvGrpSpPr>
        <p:grpSpPr>
          <a:xfrm>
            <a:off x="4855391" y="62290"/>
            <a:ext cx="4288609" cy="425271"/>
            <a:chOff x="367385" y="955294"/>
            <a:chExt cx="1361080" cy="4001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A637B9B-28DF-6282-2560-FAED41116391}"/>
                </a:ext>
              </a:extLst>
            </p:cNvPr>
            <p:cNvSpPr/>
            <p:nvPr/>
          </p:nvSpPr>
          <p:spPr>
            <a:xfrm>
              <a:off x="386271" y="976315"/>
              <a:ext cx="1318874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FD9CD5-6E22-C507-A3AE-2881757C0C37}"/>
                </a:ext>
              </a:extLst>
            </p:cNvPr>
            <p:cNvSpPr txBox="1"/>
            <p:nvPr/>
          </p:nvSpPr>
          <p:spPr>
            <a:xfrm>
              <a:off x="446160" y="966013"/>
              <a:ext cx="128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이해관계자별</a:t>
              </a:r>
              <a:r>
                <a: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 </a:t>
              </a:r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이익 극대화를 위한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6C157-497B-6DDE-227E-C73E86F40CEC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44B919-3E6A-1E5C-F096-09BC6FF3D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22" y="509904"/>
            <a:ext cx="7146728" cy="434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D2A10EC7-DFBD-05A6-96B2-070045EE4267}"/>
              </a:ext>
            </a:extLst>
          </p:cNvPr>
          <p:cNvSpPr/>
          <p:nvPr/>
        </p:nvSpPr>
        <p:spPr>
          <a:xfrm>
            <a:off x="2796100" y="3756515"/>
            <a:ext cx="1254466" cy="1004412"/>
          </a:xfrm>
          <a:prstGeom prst="donut">
            <a:avLst>
              <a:gd name="adj" fmla="val 30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48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B83113D5-19AE-D791-BEFB-4D37AF43387C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3C57FD-556B-640E-A47F-09FB211590E1}"/>
              </a:ext>
            </a:extLst>
          </p:cNvPr>
          <p:cNvGrpSpPr/>
          <p:nvPr/>
        </p:nvGrpSpPr>
        <p:grpSpPr>
          <a:xfrm>
            <a:off x="4855391" y="62290"/>
            <a:ext cx="4288609" cy="425271"/>
            <a:chOff x="367385" y="955294"/>
            <a:chExt cx="1361080" cy="4001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A637B9B-28DF-6282-2560-FAED41116391}"/>
                </a:ext>
              </a:extLst>
            </p:cNvPr>
            <p:cNvSpPr/>
            <p:nvPr/>
          </p:nvSpPr>
          <p:spPr>
            <a:xfrm>
              <a:off x="386271" y="976315"/>
              <a:ext cx="1318874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FD9CD5-6E22-C507-A3AE-2881757C0C37}"/>
                </a:ext>
              </a:extLst>
            </p:cNvPr>
            <p:cNvSpPr txBox="1"/>
            <p:nvPr/>
          </p:nvSpPr>
          <p:spPr>
            <a:xfrm>
              <a:off x="446160" y="966013"/>
              <a:ext cx="128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이해관계자별</a:t>
              </a:r>
              <a:r>
                <a: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 </a:t>
              </a:r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이익 극대화를 위한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6C157-497B-6DDE-227E-C73E86F40CEC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4EDA5F-8BFC-083A-1981-38B17453864A}"/>
              </a:ext>
            </a:extLst>
          </p:cNvPr>
          <p:cNvGrpSpPr/>
          <p:nvPr/>
        </p:nvGrpSpPr>
        <p:grpSpPr>
          <a:xfrm>
            <a:off x="257743" y="1003370"/>
            <a:ext cx="1340404" cy="1554046"/>
            <a:chOff x="6055300" y="2752552"/>
            <a:chExt cx="1340404" cy="1554046"/>
          </a:xfrm>
        </p:grpSpPr>
        <p:grpSp>
          <p:nvGrpSpPr>
            <p:cNvPr id="6" name="Google Shape;142;p19">
              <a:extLst>
                <a:ext uri="{FF2B5EF4-FFF2-40B4-BE49-F238E27FC236}">
                  <a16:creationId xmlns:a16="http://schemas.microsoft.com/office/drawing/2014/main" id="{1E304B26-1E97-ACBC-39BE-45AE55EEE153}"/>
                </a:ext>
              </a:extLst>
            </p:cNvPr>
            <p:cNvGrpSpPr/>
            <p:nvPr/>
          </p:nvGrpSpPr>
          <p:grpSpPr>
            <a:xfrm>
              <a:off x="6055300" y="2752552"/>
              <a:ext cx="1140925" cy="1140925"/>
              <a:chOff x="5351325" y="970102"/>
              <a:chExt cx="1140925" cy="1140925"/>
            </a:xfrm>
          </p:grpSpPr>
          <p:pic>
            <p:nvPicPr>
              <p:cNvPr id="8" name="Google Shape;143;p19">
                <a:extLst>
                  <a:ext uri="{FF2B5EF4-FFF2-40B4-BE49-F238E27FC236}">
                    <a16:creationId xmlns:a16="http://schemas.microsoft.com/office/drawing/2014/main" id="{45CC5F17-3BEF-7E12-B06B-FCC1B5E4EB03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351325" y="970102"/>
                <a:ext cx="1140925" cy="114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Google Shape;144;p19">
                <a:extLst>
                  <a:ext uri="{FF2B5EF4-FFF2-40B4-BE49-F238E27FC236}">
                    <a16:creationId xmlns:a16="http://schemas.microsoft.com/office/drawing/2014/main" id="{BF09A8EB-CEBE-DEFC-4343-572A7CEBA8C8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764450" y="1383225"/>
                <a:ext cx="727800" cy="727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" name="Google Shape;153;p19">
              <a:extLst>
                <a:ext uri="{FF2B5EF4-FFF2-40B4-BE49-F238E27FC236}">
                  <a16:creationId xmlns:a16="http://schemas.microsoft.com/office/drawing/2014/main" id="{502281A7-178E-0E94-29CD-77A3FE5631E8}"/>
                </a:ext>
              </a:extLst>
            </p:cNvPr>
            <p:cNvSpPr txBox="1"/>
            <p:nvPr/>
          </p:nvSpPr>
          <p:spPr>
            <a:xfrm>
              <a:off x="6148033" y="3906519"/>
              <a:ext cx="1247671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전기차 사용자</a:t>
              </a:r>
              <a:endParaRPr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08F490E-50C8-7FDE-1FF9-1F6B79DD86A2}"/>
              </a:ext>
            </a:extLst>
          </p:cNvPr>
          <p:cNvGrpSpPr/>
          <p:nvPr/>
        </p:nvGrpSpPr>
        <p:grpSpPr>
          <a:xfrm>
            <a:off x="2680397" y="1163341"/>
            <a:ext cx="5398273" cy="1082041"/>
            <a:chOff x="2680397" y="1163341"/>
            <a:chExt cx="5398273" cy="10820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0D311D-6B6D-A727-4AA6-EFD5966609B8}"/>
                </a:ext>
              </a:extLst>
            </p:cNvPr>
            <p:cNvSpPr txBox="1"/>
            <p:nvPr/>
          </p:nvSpPr>
          <p:spPr>
            <a:xfrm>
              <a:off x="2680397" y="1265938"/>
              <a:ext cx="13708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기존 보상함수 식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112DC68-B12E-2FDC-CF82-9D03A07BDDD0}"/>
                </a:ext>
              </a:extLst>
            </p:cNvPr>
            <p:cNvGrpSpPr/>
            <p:nvPr/>
          </p:nvGrpSpPr>
          <p:grpSpPr>
            <a:xfrm>
              <a:off x="2680397" y="1163341"/>
              <a:ext cx="5398273" cy="1082041"/>
              <a:chOff x="2680397" y="1163341"/>
              <a:chExt cx="5398273" cy="1082041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C974B27-BFD3-B643-2474-13D7003C77BA}"/>
                  </a:ext>
                </a:extLst>
              </p:cNvPr>
              <p:cNvGrpSpPr/>
              <p:nvPr/>
            </p:nvGrpSpPr>
            <p:grpSpPr>
              <a:xfrm>
                <a:off x="2680397" y="1163341"/>
                <a:ext cx="5398273" cy="1082041"/>
                <a:chOff x="2665283" y="762820"/>
                <a:chExt cx="5398273" cy="1082041"/>
              </a:xfrm>
            </p:grpSpPr>
            <p:sp>
              <p:nvSpPr>
                <p:cNvPr id="14" name="액자 13">
                  <a:extLst>
                    <a:ext uri="{FF2B5EF4-FFF2-40B4-BE49-F238E27FC236}">
                      <a16:creationId xmlns:a16="http://schemas.microsoft.com/office/drawing/2014/main" id="{30EB05F3-4895-13C9-8E40-BB3D9047707D}"/>
                    </a:ext>
                  </a:extLst>
                </p:cNvPr>
                <p:cNvSpPr/>
                <p:nvPr/>
              </p:nvSpPr>
              <p:spPr>
                <a:xfrm>
                  <a:off x="4032685" y="762820"/>
                  <a:ext cx="3780226" cy="477538"/>
                </a:xfrm>
                <a:prstGeom prst="frame">
                  <a:avLst>
                    <a:gd name="adj1" fmla="val 5661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E1C93D1B-64FC-7633-F05D-C45CF8E3A22A}"/>
                    </a:ext>
                  </a:extLst>
                </p:cNvPr>
                <p:cNvGrpSpPr/>
                <p:nvPr/>
              </p:nvGrpSpPr>
              <p:grpSpPr>
                <a:xfrm>
                  <a:off x="2665283" y="1241785"/>
                  <a:ext cx="5398273" cy="603076"/>
                  <a:chOff x="2665283" y="1241785"/>
                  <a:chExt cx="5398273" cy="60307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4703852-249A-3EB5-619B-A7DC253A54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65283" y="1241785"/>
                        <a:ext cx="539827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200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rPr>
                          <a:t>변압기 과부하 비율</a:t>
                        </a:r>
                        <a:r>
                          <a:rPr lang="en-US" altLang="ko-KR" sz="1200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rPr>
                          <a:t>(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한컴 말랑말랑 Regular" panose="020F0303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한컴 말랑말랑 Regular" panose="020F0303000000000000" pitchFamily="50" charset="-127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한컴 말랑말랑 Regular" panose="020F0303000000000000" pitchFamily="50" charset="-127"/>
                                  </a:rPr>
                                  <m:t>𝑡𝑟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)</m:t>
                            </m:r>
                          </m:oMath>
                        </a14:m>
                        <a:r>
                          <a:rPr lang="ko-KR" altLang="en-US" sz="1200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rPr>
                          <a:t>에 대한 페널티 부여</a:t>
                        </a:r>
                        <a:r>
                          <a:rPr lang="en-US" altLang="ko-KR" sz="1200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rPr>
                          <a:t>, </a:t>
                        </a:r>
                        <a:r>
                          <a:rPr lang="ko-KR" altLang="en-US" sz="1200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rPr>
                          <a:t>사용자 만족도</a:t>
                        </a:r>
                        <a:r>
                          <a:rPr lang="en-US" altLang="ko-KR" sz="1200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rPr>
                          <a:t>(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한컴 말랑말랑 Regular" panose="020F0303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한컴 말랑말랑 Regular" panose="020F0303000000000000" pitchFamily="50" charset="-127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한컴 말랑말랑 Regular" panose="020F0303000000000000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)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에</m:t>
                            </m:r>
                          </m:oMath>
                        </a14:m>
                        <a:r>
                          <a:rPr lang="ko-KR" altLang="en-US" sz="1200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rPr>
                          <a:t> 대한 페널티 부여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4703852-249A-3EB5-619B-A7DC253A54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65283" y="1241785"/>
                        <a:ext cx="5398273" cy="27699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13"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7E20B64-A3F7-9063-0136-4907D6FA0E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648" y="1506307"/>
                    <a:ext cx="49415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>
                        <a:solidFill>
                          <a:schemeClr val="accent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“</a:t>
                    </a:r>
                    <a:r>
                      <a:rPr lang="ko-KR" altLang="en-US" sz="1600" dirty="0">
                        <a:solidFill>
                          <a:schemeClr val="accent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비용 절감</a:t>
                    </a:r>
                    <a:r>
                      <a:rPr lang="en-US" altLang="ko-KR" sz="1600" dirty="0">
                        <a:solidFill>
                          <a:schemeClr val="accent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, </a:t>
                    </a:r>
                    <a:r>
                      <a:rPr lang="ko-KR" altLang="en-US" sz="1600" dirty="0">
                        <a:solidFill>
                          <a:schemeClr val="accent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시스템 안정성 확보</a:t>
                    </a:r>
                    <a:r>
                      <a:rPr lang="en-US" altLang="ko-KR" sz="1600" dirty="0">
                        <a:solidFill>
                          <a:schemeClr val="accent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, </a:t>
                    </a:r>
                    <a:r>
                      <a:rPr lang="ko-KR" altLang="en-US" sz="1600" dirty="0">
                        <a:solidFill>
                          <a:schemeClr val="accent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사용자 만족도 높이기 위함</a:t>
                    </a:r>
                    <a:r>
                      <a:rPr lang="en-US" altLang="ko-KR" sz="1600" dirty="0">
                        <a:solidFill>
                          <a:schemeClr val="accent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”</a:t>
                    </a:r>
                  </a:p>
                </p:txBody>
              </p:sp>
            </p:grpSp>
          </p:grp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110DA5D-79B9-6A46-60BA-2BCAD335B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5349" y="1265938"/>
                <a:ext cx="3448612" cy="327688"/>
              </a:xfrm>
              <a:prstGeom prst="rect">
                <a:avLst/>
              </a:prstGeom>
            </p:spPr>
          </p:pic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0C7C826-1879-F48C-7E71-AE32FD7F7D0A}"/>
              </a:ext>
            </a:extLst>
          </p:cNvPr>
          <p:cNvGrpSpPr/>
          <p:nvPr/>
        </p:nvGrpSpPr>
        <p:grpSpPr>
          <a:xfrm>
            <a:off x="779732" y="2901225"/>
            <a:ext cx="7781970" cy="1078934"/>
            <a:chOff x="779732" y="2901225"/>
            <a:chExt cx="7781970" cy="107893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E3C65FF-717E-5E55-980D-402825BD6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78156" y="3009423"/>
              <a:ext cx="5410120" cy="276998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F8403B6-AC7C-C871-FDB3-D404BEE15012}"/>
                </a:ext>
              </a:extLst>
            </p:cNvPr>
            <p:cNvGrpSpPr/>
            <p:nvPr/>
          </p:nvGrpSpPr>
          <p:grpSpPr>
            <a:xfrm>
              <a:off x="779732" y="2901225"/>
              <a:ext cx="7781970" cy="1078934"/>
              <a:chOff x="779732" y="2901225"/>
              <a:chExt cx="7781970" cy="1078934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50CECA3-5EAC-4689-236B-45E21C1A7802}"/>
                  </a:ext>
                </a:extLst>
              </p:cNvPr>
              <p:cNvGrpSpPr/>
              <p:nvPr/>
            </p:nvGrpSpPr>
            <p:grpSpPr>
              <a:xfrm>
                <a:off x="779732" y="2901225"/>
                <a:ext cx="7667630" cy="1078934"/>
                <a:chOff x="551389" y="3742037"/>
                <a:chExt cx="7667630" cy="1078934"/>
              </a:xfrm>
            </p:grpSpPr>
            <p:sp>
              <p:nvSpPr>
                <p:cNvPr id="22" name="액자 21">
                  <a:extLst>
                    <a:ext uri="{FF2B5EF4-FFF2-40B4-BE49-F238E27FC236}">
                      <a16:creationId xmlns:a16="http://schemas.microsoft.com/office/drawing/2014/main" id="{D78C00EA-1A75-25CC-2D58-08C5460F240A}"/>
                    </a:ext>
                  </a:extLst>
                </p:cNvPr>
                <p:cNvSpPr/>
                <p:nvPr/>
              </p:nvSpPr>
              <p:spPr>
                <a:xfrm>
                  <a:off x="1844637" y="3742037"/>
                  <a:ext cx="6374382" cy="477538"/>
                </a:xfrm>
                <a:prstGeom prst="frame">
                  <a:avLst>
                    <a:gd name="adj1" fmla="val 5661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FF5055B-8CAE-758E-4BD5-D3093CFC983E}"/>
                    </a:ext>
                  </a:extLst>
                </p:cNvPr>
                <p:cNvSpPr txBox="1"/>
                <p:nvPr/>
              </p:nvSpPr>
              <p:spPr>
                <a:xfrm>
                  <a:off x="1910528" y="4215330"/>
                  <a:ext cx="1847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sz="12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F3AAB5-AA6B-5051-38BF-ED80F0C8F8E3}"/>
                    </a:ext>
                  </a:extLst>
                </p:cNvPr>
                <p:cNvSpPr txBox="1"/>
                <p:nvPr/>
              </p:nvSpPr>
              <p:spPr>
                <a:xfrm>
                  <a:off x="551389" y="3806053"/>
                  <a:ext cx="13821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설계 보상함수 식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1476DBF-1463-CE5E-DDAC-131C2D27C5CF}"/>
                    </a:ext>
                  </a:extLst>
                </p:cNvPr>
                <p:cNvSpPr txBox="1"/>
                <p:nvPr/>
              </p:nvSpPr>
              <p:spPr>
                <a:xfrm>
                  <a:off x="2545391" y="4482417"/>
                  <a:ext cx="4972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“</a:t>
                  </a:r>
                  <a:r>
                    <a:rPr lang="ko-KR" altLang="en-US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에너지 공급의 안정성 확보 및 배터리 수명 연장 추가 고려</a:t>
                  </a:r>
                  <a:r>
                    <a:rPr lang="en-US" altLang="ko-KR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”</a:t>
                  </a:r>
                  <a:endParaRPr lang="ko-KR" altLang="en-US" sz="1600" dirty="0">
                    <a:solidFill>
                      <a:schemeClr val="accent1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47D4F18-8BFD-985C-F02E-AC68A43250C3}"/>
                      </a:ext>
                    </a:extLst>
                  </p:cNvPr>
                  <p:cNvSpPr txBox="1"/>
                  <p:nvPr/>
                </p:nvSpPr>
                <p:spPr>
                  <a:xfrm>
                    <a:off x="1779589" y="3397378"/>
                    <a:ext cx="6782113" cy="2920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총 비용</a:t>
                    </a:r>
                    <a:r>
                      <a:rPr lang="en-US" altLang="ko-KR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𝑡𝑜𝑡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),</m:t>
                        </m:r>
                      </m:oMath>
                    </a14:m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 배터리 열화</a:t>
                    </a:r>
                    <a:r>
                      <a:rPr lang="en-US" altLang="ko-KR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(D)</a:t>
                    </a:r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에 대한 페널티 부여</a:t>
                    </a:r>
                    <a:r>
                      <a:rPr lang="en-US" altLang="ko-KR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, </a:t>
                    </a:r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사용자 평균 만족도</a:t>
                    </a:r>
                    <a:r>
                      <a:rPr lang="en-US" altLang="ko-KR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𝑎𝑣𝑔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),</m:t>
                        </m:r>
                        <m:r>
                          <m:rPr>
                            <m:nor/>
                          </m:rPr>
                          <a:rPr lang="ko-KR" altLang="en-US" sz="1200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rPr>
                          <m:t>에너지 만족도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𝑠𝑎𝑡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)</m:t>
                        </m:r>
                        <m:r>
                          <a:rPr lang="ko-KR" altLang="en-US" sz="120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에</m:t>
                        </m:r>
                      </m:oMath>
                    </a14:m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 보상</a:t>
                    </a: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47D4F18-8BFD-985C-F02E-AC68A43250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9589" y="3397378"/>
                    <a:ext cx="6782113" cy="29206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0" b="-104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0097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B83113D5-19AE-D791-BEFB-4D37AF43387C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3C57FD-556B-640E-A47F-09FB211590E1}"/>
              </a:ext>
            </a:extLst>
          </p:cNvPr>
          <p:cNvGrpSpPr/>
          <p:nvPr/>
        </p:nvGrpSpPr>
        <p:grpSpPr>
          <a:xfrm>
            <a:off x="4855391" y="62290"/>
            <a:ext cx="4288609" cy="425271"/>
            <a:chOff x="367385" y="955294"/>
            <a:chExt cx="1361080" cy="4001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A637B9B-28DF-6282-2560-FAED41116391}"/>
                </a:ext>
              </a:extLst>
            </p:cNvPr>
            <p:cNvSpPr/>
            <p:nvPr/>
          </p:nvSpPr>
          <p:spPr>
            <a:xfrm>
              <a:off x="386271" y="976315"/>
              <a:ext cx="1318874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FD9CD5-6E22-C507-A3AE-2881757C0C37}"/>
                </a:ext>
              </a:extLst>
            </p:cNvPr>
            <p:cNvSpPr txBox="1"/>
            <p:nvPr/>
          </p:nvSpPr>
          <p:spPr>
            <a:xfrm>
              <a:off x="446160" y="966013"/>
              <a:ext cx="128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이해관계자별</a:t>
              </a:r>
              <a:r>
                <a: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 </a:t>
              </a:r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이익 극대화를 위한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6C157-497B-6DDE-227E-C73E86F40CEC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2FD696-DFA5-99C2-F19A-A4F66424D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84" y="626373"/>
            <a:ext cx="7283631" cy="439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0D734251-D1A5-F369-490C-DE920419CB60}"/>
              </a:ext>
            </a:extLst>
          </p:cNvPr>
          <p:cNvSpPr/>
          <p:nvPr/>
        </p:nvSpPr>
        <p:spPr>
          <a:xfrm>
            <a:off x="2148400" y="2499215"/>
            <a:ext cx="1254466" cy="1004412"/>
          </a:xfrm>
          <a:prstGeom prst="donut">
            <a:avLst>
              <a:gd name="adj" fmla="val 30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EBA303B5-E2BC-E41F-1184-CA83DB5FBB43}"/>
              </a:ext>
            </a:extLst>
          </p:cNvPr>
          <p:cNvSpPr/>
          <p:nvPr/>
        </p:nvSpPr>
        <p:spPr>
          <a:xfrm>
            <a:off x="2148400" y="356917"/>
            <a:ext cx="1254466" cy="1004412"/>
          </a:xfrm>
          <a:prstGeom prst="donut">
            <a:avLst>
              <a:gd name="adj" fmla="val 30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B83113D5-19AE-D791-BEFB-4D37AF43387C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3C57FD-556B-640E-A47F-09FB211590E1}"/>
              </a:ext>
            </a:extLst>
          </p:cNvPr>
          <p:cNvGrpSpPr/>
          <p:nvPr/>
        </p:nvGrpSpPr>
        <p:grpSpPr>
          <a:xfrm>
            <a:off x="4855391" y="62290"/>
            <a:ext cx="4288609" cy="425271"/>
            <a:chOff x="367385" y="955294"/>
            <a:chExt cx="1361080" cy="4001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A637B9B-28DF-6282-2560-FAED41116391}"/>
                </a:ext>
              </a:extLst>
            </p:cNvPr>
            <p:cNvSpPr/>
            <p:nvPr/>
          </p:nvSpPr>
          <p:spPr>
            <a:xfrm>
              <a:off x="386271" y="976315"/>
              <a:ext cx="1318874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FD9CD5-6E22-C507-A3AE-2881757C0C37}"/>
                </a:ext>
              </a:extLst>
            </p:cNvPr>
            <p:cNvSpPr txBox="1"/>
            <p:nvPr/>
          </p:nvSpPr>
          <p:spPr>
            <a:xfrm>
              <a:off x="446160" y="966013"/>
              <a:ext cx="128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이해관계자별</a:t>
              </a:r>
              <a:r>
                <a: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 </a:t>
              </a:r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이익 극대화를 위한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6C157-497B-6DDE-227E-C73E86F40CEC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7AA6B7-EC1C-FBC2-F55B-6C040388AEE1}"/>
              </a:ext>
            </a:extLst>
          </p:cNvPr>
          <p:cNvGrpSpPr/>
          <p:nvPr/>
        </p:nvGrpSpPr>
        <p:grpSpPr>
          <a:xfrm>
            <a:off x="408079" y="1030746"/>
            <a:ext cx="1586975" cy="1541004"/>
            <a:chOff x="3845006" y="411150"/>
            <a:chExt cx="1586975" cy="1541004"/>
          </a:xfrm>
        </p:grpSpPr>
        <p:sp>
          <p:nvSpPr>
            <p:cNvPr id="6" name="Google Shape;152;p19">
              <a:extLst>
                <a:ext uri="{FF2B5EF4-FFF2-40B4-BE49-F238E27FC236}">
                  <a16:creationId xmlns:a16="http://schemas.microsoft.com/office/drawing/2014/main" id="{4D9C3C7A-381A-98E4-F59D-25944E829009}"/>
                </a:ext>
              </a:extLst>
            </p:cNvPr>
            <p:cNvSpPr txBox="1"/>
            <p:nvPr/>
          </p:nvSpPr>
          <p:spPr>
            <a:xfrm>
              <a:off x="3845006" y="1552075"/>
              <a:ext cx="1586975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충전 서비스 사업자</a:t>
              </a:r>
              <a:endParaRPr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50D19-3FDD-8D5E-8A36-E3DE667F34ED}"/>
                </a:ext>
              </a:extLst>
            </p:cNvPr>
            <p:cNvGrpSpPr/>
            <p:nvPr/>
          </p:nvGrpSpPr>
          <p:grpSpPr>
            <a:xfrm>
              <a:off x="4086975" y="411150"/>
              <a:ext cx="1079250" cy="1140913"/>
              <a:chOff x="4086975" y="411150"/>
              <a:chExt cx="1079250" cy="1140913"/>
            </a:xfrm>
          </p:grpSpPr>
          <p:grpSp>
            <p:nvGrpSpPr>
              <p:cNvPr id="8" name="Google Shape;145;p19">
                <a:extLst>
                  <a:ext uri="{FF2B5EF4-FFF2-40B4-BE49-F238E27FC236}">
                    <a16:creationId xmlns:a16="http://schemas.microsoft.com/office/drawing/2014/main" id="{02764B15-8914-E321-651B-3EF19385ED77}"/>
                  </a:ext>
                </a:extLst>
              </p:cNvPr>
              <p:cNvGrpSpPr/>
              <p:nvPr/>
            </p:nvGrpSpPr>
            <p:grpSpPr>
              <a:xfrm>
                <a:off x="4086975" y="411150"/>
                <a:ext cx="1079250" cy="1140913"/>
                <a:chOff x="2274225" y="868350"/>
                <a:chExt cx="1079250" cy="1140913"/>
              </a:xfrm>
            </p:grpSpPr>
            <p:pic>
              <p:nvPicPr>
                <p:cNvPr id="12" name="Google Shape;146;p19">
                  <a:extLst>
                    <a:ext uri="{FF2B5EF4-FFF2-40B4-BE49-F238E27FC236}">
                      <a16:creationId xmlns:a16="http://schemas.microsoft.com/office/drawing/2014/main" id="{E883696E-900B-0794-2838-4F4D086BAC0C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274225" y="868350"/>
                  <a:ext cx="1079250" cy="1079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" name="Google Shape;147;p19">
                  <a:extLst>
                    <a:ext uri="{FF2B5EF4-FFF2-40B4-BE49-F238E27FC236}">
                      <a16:creationId xmlns:a16="http://schemas.microsoft.com/office/drawing/2014/main" id="{1A86E924-4301-E61C-4510-7C96654F770B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2449950" y="1281463"/>
                  <a:ext cx="727800" cy="727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1" name="Google Shape;154;p19">
                <a:extLst>
                  <a:ext uri="{FF2B5EF4-FFF2-40B4-BE49-F238E27FC236}">
                    <a16:creationId xmlns:a16="http://schemas.microsoft.com/office/drawing/2014/main" id="{DAA01903-2A42-CCB3-3EBC-9A28DA578441}"/>
                  </a:ext>
                </a:extLst>
              </p:cNvPr>
              <p:cNvSpPr/>
              <p:nvPr/>
            </p:nvSpPr>
            <p:spPr>
              <a:xfrm>
                <a:off x="4732403" y="1324777"/>
                <a:ext cx="215400" cy="213600"/>
              </a:xfrm>
              <a:prstGeom prst="ellipse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8FD03F0-D3B5-914A-11F8-B572CF6144DF}"/>
              </a:ext>
            </a:extLst>
          </p:cNvPr>
          <p:cNvGrpSpPr/>
          <p:nvPr/>
        </p:nvGrpSpPr>
        <p:grpSpPr>
          <a:xfrm>
            <a:off x="2680397" y="1163341"/>
            <a:ext cx="5797934" cy="1075352"/>
            <a:chOff x="2680397" y="1163341"/>
            <a:chExt cx="5797934" cy="107535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AC3B0FB-9537-6BCF-6ED9-D586C6CD855F}"/>
                </a:ext>
              </a:extLst>
            </p:cNvPr>
            <p:cNvGrpSpPr/>
            <p:nvPr/>
          </p:nvGrpSpPr>
          <p:grpSpPr>
            <a:xfrm>
              <a:off x="2680397" y="1163341"/>
              <a:ext cx="5797934" cy="1075352"/>
              <a:chOff x="2665283" y="762820"/>
              <a:chExt cx="5797934" cy="1075352"/>
            </a:xfrm>
          </p:grpSpPr>
          <p:sp>
            <p:nvSpPr>
              <p:cNvPr id="15" name="액자 14">
                <a:extLst>
                  <a:ext uri="{FF2B5EF4-FFF2-40B4-BE49-F238E27FC236}">
                    <a16:creationId xmlns:a16="http://schemas.microsoft.com/office/drawing/2014/main" id="{3202A116-6D6A-C6E5-FF2B-3FB0810C9391}"/>
                  </a:ext>
                </a:extLst>
              </p:cNvPr>
              <p:cNvSpPr/>
              <p:nvPr/>
            </p:nvSpPr>
            <p:spPr>
              <a:xfrm>
                <a:off x="4032685" y="762820"/>
                <a:ext cx="3780226" cy="477538"/>
              </a:xfrm>
              <a:prstGeom prst="frame">
                <a:avLst>
                  <a:gd name="adj1" fmla="val 566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75E305B-BE4A-B309-62D0-81EB96B3E84C}"/>
                  </a:ext>
                </a:extLst>
              </p:cNvPr>
              <p:cNvGrpSpPr/>
              <p:nvPr/>
            </p:nvGrpSpPr>
            <p:grpSpPr>
              <a:xfrm>
                <a:off x="2665283" y="1241785"/>
                <a:ext cx="5797934" cy="596387"/>
                <a:chOff x="2665283" y="1241785"/>
                <a:chExt cx="5797934" cy="5963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9EE999C6-F94A-D935-52E7-2A0041123B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5283" y="1241785"/>
                      <a:ext cx="579793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총 비용</a:t>
                      </a:r>
                      <a:r>
                        <a:rPr lang="en-US" altLang="ko-KR" sz="12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(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한컴 말랑말랑 Regular" panose="020F0303000000000000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한컴 말랑말랑 Regular" panose="020F0303000000000000" pitchFamily="50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한컴 말랑말랑 Regular" panose="020F0303000000000000" pitchFamily="50" charset="-127"/>
                                </a:rPr>
                                <m:t>𝑡𝑜𝑡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한컴 말랑말랑 Regular" panose="020F0303000000000000" pitchFamily="50" charset="-127"/>
                            </a:rPr>
                            <m:t>)</m:t>
                          </m:r>
                        </m:oMath>
                      </a14:m>
                      <a:r>
                        <a:rPr lang="ko-KR" altLang="en-US" sz="12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이 클수록 보상이 줄어듦</a:t>
                      </a:r>
                      <a:r>
                        <a:rPr lang="en-US" altLang="ko-KR" sz="12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사용자 만족도가 낮으면</a:t>
                      </a:r>
                      <a:r>
                        <a:rPr lang="en-US" altLang="ko-KR" sz="12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(</a:t>
                      </a:r>
                      <a14:m>
                        <m:oMath xmlns:m="http://schemas.openxmlformats.org/officeDocument/2006/math"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  <a:ea typeface="한컴 말랑말랑 Regular" panose="020F0303000000000000" pitchFamily="50" charset="-127"/>
                            </a:rPr>
                            <m:t>100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한컴 말랑말랑 Regular" panose="020F0303000000000000" pitchFamily="50" charset="-127"/>
                            </a:rPr>
                            <m:t>∗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  <a:ea typeface="한컴 말랑말랑 Regular" panose="020F0303000000000000" pitchFamily="50" charset="-127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한컴 말랑말랑 Regular" panose="020F0303000000000000" pitchFamily="50" charset="-127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한컴 말랑말랑 Regular" panose="020F0303000000000000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한컴 말랑말랑 Regular" panose="020F0303000000000000" pitchFamily="50" charset="-127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한컴 말랑말랑 Regular" panose="020F0303000000000000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한컴 말랑말랑 Regular" panose="020F0303000000000000" pitchFamily="50" charset="-127"/>
                                </a:rPr>
                                <m:t>))</m:t>
                              </m:r>
                            </m:e>
                          </m:nary>
                        </m:oMath>
                      </a14:m>
                      <a:r>
                        <a:rPr lang="ko-KR" altLang="en-US" sz="12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페널티 부여</a:t>
                      </a:r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9EE999C6-F94A-D935-52E7-2A0041123B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5283" y="1241785"/>
                      <a:ext cx="5797934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5" t="-95652" b="-15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CE10DFA-01DB-A555-AB08-08AB7F91F89B}"/>
                    </a:ext>
                  </a:extLst>
                </p:cNvPr>
                <p:cNvSpPr txBox="1"/>
                <p:nvPr/>
              </p:nvSpPr>
              <p:spPr>
                <a:xfrm>
                  <a:off x="4017153" y="1499618"/>
                  <a:ext cx="37249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“</a:t>
                  </a:r>
                  <a:r>
                    <a:rPr lang="ko-KR" altLang="en-US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비용 최소화 및 사용자 만족도 극대화 목표</a:t>
                  </a:r>
                  <a:r>
                    <a:rPr lang="en-US" altLang="ko-KR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”</a:t>
                  </a:r>
                </a:p>
              </p:txBody>
            </p:sp>
          </p:grpSp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BB77AD8-1D64-8CF8-318B-DCD0E90BB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5621" y="1206425"/>
              <a:ext cx="2278244" cy="35669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13D2020-204B-E545-4D88-E89FAAFB8C9E}"/>
              </a:ext>
            </a:extLst>
          </p:cNvPr>
          <p:cNvGrpSpPr/>
          <p:nvPr/>
        </p:nvGrpSpPr>
        <p:grpSpPr>
          <a:xfrm>
            <a:off x="335980" y="2901225"/>
            <a:ext cx="9038821" cy="1141187"/>
            <a:chOff x="335980" y="2901225"/>
            <a:chExt cx="9038821" cy="114118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4CE2AA-45BC-3BC7-3060-CB37FF33752B}"/>
                </a:ext>
              </a:extLst>
            </p:cNvPr>
            <p:cNvGrpSpPr/>
            <p:nvPr/>
          </p:nvGrpSpPr>
          <p:grpSpPr>
            <a:xfrm>
              <a:off x="335980" y="2901225"/>
              <a:ext cx="9038821" cy="1141187"/>
              <a:chOff x="335980" y="2901225"/>
              <a:chExt cx="9038821" cy="1141187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1B15B00A-9981-4816-C924-23957B4C7990}"/>
                  </a:ext>
                </a:extLst>
              </p:cNvPr>
              <p:cNvGrpSpPr/>
              <p:nvPr/>
            </p:nvGrpSpPr>
            <p:grpSpPr>
              <a:xfrm>
                <a:off x="779732" y="2901225"/>
                <a:ext cx="7667630" cy="1141187"/>
                <a:chOff x="551389" y="3742037"/>
                <a:chExt cx="7667630" cy="1141187"/>
              </a:xfrm>
            </p:grpSpPr>
            <p:sp>
              <p:nvSpPr>
                <p:cNvPr id="22" name="액자 21">
                  <a:extLst>
                    <a:ext uri="{FF2B5EF4-FFF2-40B4-BE49-F238E27FC236}">
                      <a16:creationId xmlns:a16="http://schemas.microsoft.com/office/drawing/2014/main" id="{99624BBB-DEDC-943C-99C6-2B1954C2403C}"/>
                    </a:ext>
                  </a:extLst>
                </p:cNvPr>
                <p:cNvSpPr/>
                <p:nvPr/>
              </p:nvSpPr>
              <p:spPr>
                <a:xfrm>
                  <a:off x="1844637" y="3742037"/>
                  <a:ext cx="6374382" cy="477538"/>
                </a:xfrm>
                <a:prstGeom prst="frame">
                  <a:avLst>
                    <a:gd name="adj1" fmla="val 5661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188E213-595D-9E49-2BED-410FB4D4D9D1}"/>
                    </a:ext>
                  </a:extLst>
                </p:cNvPr>
                <p:cNvSpPr txBox="1"/>
                <p:nvPr/>
              </p:nvSpPr>
              <p:spPr>
                <a:xfrm>
                  <a:off x="1910528" y="4215330"/>
                  <a:ext cx="1847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sz="12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8D0E076-AD86-DEF1-0ED2-C4D9BC021725}"/>
                    </a:ext>
                  </a:extLst>
                </p:cNvPr>
                <p:cNvSpPr txBox="1"/>
                <p:nvPr/>
              </p:nvSpPr>
              <p:spPr>
                <a:xfrm>
                  <a:off x="551389" y="3806053"/>
                  <a:ext cx="13821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설계 보상함수 식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6B5311D-DF32-9822-7FF9-94F629BBF3A1}"/>
                    </a:ext>
                  </a:extLst>
                </p:cNvPr>
                <p:cNvSpPr txBox="1"/>
                <p:nvPr/>
              </p:nvSpPr>
              <p:spPr>
                <a:xfrm>
                  <a:off x="1277072" y="4544670"/>
                  <a:ext cx="620979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“</a:t>
                  </a:r>
                  <a:r>
                    <a:rPr lang="ko-KR" altLang="en-US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총</a:t>
                  </a:r>
                  <a:r>
                    <a:rPr lang="en-US" altLang="ko-KR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 </a:t>
                  </a:r>
                  <a:r>
                    <a:rPr lang="ko-KR" altLang="en-US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수익</a:t>
                  </a:r>
                  <a:r>
                    <a:rPr lang="en-US" altLang="ko-KR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, </a:t>
                  </a:r>
                  <a:r>
                    <a:rPr lang="ko-KR" altLang="en-US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배터리 열화</a:t>
                  </a:r>
                  <a:r>
                    <a:rPr lang="en-US" altLang="ko-KR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, </a:t>
                  </a:r>
                  <a:r>
                    <a:rPr lang="ko-KR" altLang="en-US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평균 사용자 만족도</a:t>
                  </a:r>
                  <a:r>
                    <a:rPr lang="en-US" altLang="ko-KR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, </a:t>
                  </a:r>
                  <a:r>
                    <a:rPr lang="ko-KR" altLang="en-US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시스템 불안정성 </a:t>
                  </a:r>
                  <a:r>
                    <a:rPr lang="ko-KR" altLang="en-US" sz="1600" dirty="0" err="1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균형있게</a:t>
                  </a:r>
                  <a:r>
                    <a:rPr lang="ko-KR" altLang="en-US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 고려</a:t>
                  </a:r>
                  <a:r>
                    <a:rPr lang="en-US" altLang="ko-KR" sz="1600" dirty="0">
                      <a:solidFill>
                        <a:schemeClr val="accent1"/>
                      </a:solidFill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rPr>
                    <a:t>”</a:t>
                  </a:r>
                  <a:endParaRPr lang="ko-KR" altLang="en-US" sz="1600" dirty="0">
                    <a:solidFill>
                      <a:schemeClr val="accent1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345B2DF-EB4B-6AAC-022B-FEAC12BB3AEE}"/>
                      </a:ext>
                    </a:extLst>
                  </p:cNvPr>
                  <p:cNvSpPr txBox="1"/>
                  <p:nvPr/>
                </p:nvSpPr>
                <p:spPr>
                  <a:xfrm>
                    <a:off x="335980" y="3449841"/>
                    <a:ext cx="9038821" cy="2920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총 수익</a:t>
                    </a:r>
                    <a:r>
                      <a:rPr lang="en-US" altLang="ko-KR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𝑃𝑟𝑜𝑓𝑖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𝑡𝑜𝑡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)</m:t>
                        </m:r>
                      </m:oMath>
                    </a14:m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은 보상에 긍정적 기여</a:t>
                    </a:r>
                    <a:r>
                      <a:rPr lang="en-US" altLang="ko-KR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, </a:t>
                    </a:r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배터리 열화</a:t>
                    </a:r>
                    <a:r>
                      <a:rPr lang="en-US" altLang="ko-KR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𝑏𝑎𝑡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)</m:t>
                        </m:r>
                      </m:oMath>
                    </a14:m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가 커질수록</a:t>
                    </a:r>
                    <a:r>
                      <a:rPr lang="en-US" altLang="ko-KR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, </a:t>
                    </a:r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사용자 만족도</a:t>
                    </a:r>
                    <a14:m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𝑎𝑣𝑔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)</m:t>
                        </m:r>
                      </m:oMath>
                    </a14:m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가 낮을수록</a:t>
                    </a:r>
                    <a:r>
                      <a:rPr lang="en-US" altLang="ko-KR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, </a:t>
                    </a:r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불안정성</a:t>
                    </a:r>
                    <a14:m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한컴 말랑말랑 Regular" panose="020F0303000000000000" pitchFamily="50" charset="-127"/>
                              </a:rPr>
                              <m:t>𝑑𝑖𝑠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)</m:t>
                        </m:r>
                      </m:oMath>
                    </a14:m>
                    <a:r>
                      <a:rPr lang="ko-KR" altLang="en-US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이 커질수록 보상 감소</a:t>
                    </a:r>
                    <a:r>
                      <a:rPr lang="en-US" altLang="ko-KR" sz="12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rPr>
                      <a:t> </a:t>
                    </a:r>
                    <a:endParaRPr lang="ko-KR" altLang="en-US" sz="1200" dirty="0">
                      <a:latin typeface="한컴 말랑말랑 Regular" panose="020F0303000000000000" pitchFamily="50" charset="-127"/>
                      <a:ea typeface="한컴 말랑말랑 Regular" panose="020F0303000000000000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345B2DF-EB4B-6AAC-022B-FEAC12BB3A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980" y="3449841"/>
                    <a:ext cx="9038821" cy="29206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083" b="-104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0672B76-7FAE-411F-47D5-46DD38555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6779" y="2933085"/>
              <a:ext cx="5355825" cy="359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53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B83113D5-19AE-D791-BEFB-4D37AF43387C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3C57FD-556B-640E-A47F-09FB211590E1}"/>
              </a:ext>
            </a:extLst>
          </p:cNvPr>
          <p:cNvGrpSpPr/>
          <p:nvPr/>
        </p:nvGrpSpPr>
        <p:grpSpPr>
          <a:xfrm>
            <a:off x="4855391" y="62290"/>
            <a:ext cx="4288609" cy="425271"/>
            <a:chOff x="367385" y="955294"/>
            <a:chExt cx="1361080" cy="4001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A637B9B-28DF-6282-2560-FAED41116391}"/>
                </a:ext>
              </a:extLst>
            </p:cNvPr>
            <p:cNvSpPr/>
            <p:nvPr/>
          </p:nvSpPr>
          <p:spPr>
            <a:xfrm>
              <a:off x="386271" y="976315"/>
              <a:ext cx="1318874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FD9CD5-6E22-C507-A3AE-2881757C0C37}"/>
                </a:ext>
              </a:extLst>
            </p:cNvPr>
            <p:cNvSpPr txBox="1"/>
            <p:nvPr/>
          </p:nvSpPr>
          <p:spPr>
            <a:xfrm>
              <a:off x="446160" y="966013"/>
              <a:ext cx="128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이해관계자별</a:t>
              </a:r>
              <a:r>
                <a: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 </a:t>
              </a:r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이익 극대화를 위한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6C157-497B-6DDE-227E-C73E86F40CEC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2F4A7B-E5AA-6018-A123-2A0D991DC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1981200"/>
            <a:ext cx="8834162" cy="181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6F2B0AA1-BC34-2791-5305-CAD95858A683}"/>
              </a:ext>
            </a:extLst>
          </p:cNvPr>
          <p:cNvSpPr/>
          <p:nvPr/>
        </p:nvSpPr>
        <p:spPr>
          <a:xfrm>
            <a:off x="1078726" y="1694011"/>
            <a:ext cx="1254466" cy="1004412"/>
          </a:xfrm>
          <a:prstGeom prst="donut">
            <a:avLst>
              <a:gd name="adj" fmla="val 30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C14C1E9B-9CF4-2936-B483-033F86B40D68}"/>
              </a:ext>
            </a:extLst>
          </p:cNvPr>
          <p:cNvSpPr/>
          <p:nvPr/>
        </p:nvSpPr>
        <p:spPr>
          <a:xfrm>
            <a:off x="3944767" y="1688619"/>
            <a:ext cx="1254466" cy="1004412"/>
          </a:xfrm>
          <a:prstGeom prst="donut">
            <a:avLst>
              <a:gd name="adj" fmla="val 30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D93A2-E407-23F7-9FDD-E66853849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783FEDAD-4B5E-03D0-A463-9FBCF6DC59FD}"/>
              </a:ext>
            </a:extLst>
          </p:cNvPr>
          <p:cNvSpPr/>
          <p:nvPr/>
        </p:nvSpPr>
        <p:spPr>
          <a:xfrm>
            <a:off x="6337109" y="835059"/>
            <a:ext cx="2512424" cy="140433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A041D3-BC07-5D17-AC2A-3C86D20859CE}"/>
              </a:ext>
            </a:extLst>
          </p:cNvPr>
          <p:cNvSpPr/>
          <p:nvPr/>
        </p:nvSpPr>
        <p:spPr>
          <a:xfrm>
            <a:off x="689811" y="890474"/>
            <a:ext cx="3639301" cy="969324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8A5EEF2B-D8D2-DD47-E8E7-DF508D0D0518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BE9BC57-8749-10C5-2DEF-9AFE63BD560B}"/>
              </a:ext>
            </a:extLst>
          </p:cNvPr>
          <p:cNvGrpSpPr/>
          <p:nvPr/>
        </p:nvGrpSpPr>
        <p:grpSpPr>
          <a:xfrm>
            <a:off x="5420645" y="62289"/>
            <a:ext cx="3719007" cy="400110"/>
            <a:chOff x="367385" y="955294"/>
            <a:chExt cx="1180305" cy="37643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4EEE757-EF86-6941-6B38-942ECFC7BA7E}"/>
                </a:ext>
              </a:extLst>
            </p:cNvPr>
            <p:cNvSpPr/>
            <p:nvPr/>
          </p:nvSpPr>
          <p:spPr>
            <a:xfrm>
              <a:off x="386271" y="976315"/>
              <a:ext cx="1145527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3B80E-B8D2-E15A-7215-B5DECE35EE6C}"/>
                </a:ext>
              </a:extLst>
            </p:cNvPr>
            <p:cNvSpPr txBox="1"/>
            <p:nvPr/>
          </p:nvSpPr>
          <p:spPr>
            <a:xfrm>
              <a:off x="444780" y="998729"/>
              <a:ext cx="1102910" cy="318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 모두를 고려한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85452D-458A-B42D-DC91-F8305A4FEA51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37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2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4B581CF-86C6-0C49-067E-002661A3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3476"/>
          <a:stretch/>
        </p:blipFill>
        <p:spPr>
          <a:xfrm>
            <a:off x="839971" y="2922686"/>
            <a:ext cx="6080377" cy="30777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1455AFA1-93C8-179F-71B6-088F865A0B84}"/>
              </a:ext>
            </a:extLst>
          </p:cNvPr>
          <p:cNvGrpSpPr/>
          <p:nvPr/>
        </p:nvGrpSpPr>
        <p:grpSpPr>
          <a:xfrm>
            <a:off x="475386" y="740135"/>
            <a:ext cx="2138638" cy="380984"/>
            <a:chOff x="322986" y="587735"/>
            <a:chExt cx="2138638" cy="38098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9704459-11D8-0945-333A-C26FF03E4596}"/>
                </a:ext>
              </a:extLst>
            </p:cNvPr>
            <p:cNvSpPr/>
            <p:nvPr/>
          </p:nvSpPr>
          <p:spPr>
            <a:xfrm>
              <a:off x="322986" y="587735"/>
              <a:ext cx="2138638" cy="38098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D66073-8108-96DD-BC79-69FFFADE21F6}"/>
                </a:ext>
              </a:extLst>
            </p:cNvPr>
            <p:cNvSpPr txBox="1"/>
            <p:nvPr/>
          </p:nvSpPr>
          <p:spPr>
            <a:xfrm>
              <a:off x="709772" y="610570"/>
              <a:ext cx="1365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통합 함수 </a:t>
              </a:r>
              <a:r>
                <a:rPr lang="en-US" altLang="ko-KR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1</a:t>
              </a:r>
              <a:endPara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BF5FE7-CD4C-0DB8-50B0-BD8839D3EAE5}"/>
              </a:ext>
            </a:extLst>
          </p:cNvPr>
          <p:cNvGrpSpPr/>
          <p:nvPr/>
        </p:nvGrpSpPr>
        <p:grpSpPr>
          <a:xfrm>
            <a:off x="1928628" y="2427920"/>
            <a:ext cx="1728787" cy="772576"/>
            <a:chOff x="3714567" y="179923"/>
            <a:chExt cx="1728787" cy="77257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039723-59B4-EA43-7CBA-AEF465F1DAE7}"/>
                </a:ext>
              </a:extLst>
            </p:cNvPr>
            <p:cNvSpPr/>
            <p:nvPr/>
          </p:nvSpPr>
          <p:spPr>
            <a:xfrm>
              <a:off x="3771951" y="688976"/>
              <a:ext cx="1615407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BE5202-C25E-46C3-D9FD-EFE61AEA765A}"/>
                </a:ext>
              </a:extLst>
            </p:cNvPr>
            <p:cNvSpPr txBox="1"/>
            <p:nvPr/>
          </p:nvSpPr>
          <p:spPr>
            <a:xfrm>
              <a:off x="3714567" y="179923"/>
              <a:ext cx="1728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변압기의 </a:t>
              </a:r>
              <a:endParaRPr lang="en-US" altLang="ko-KR" dirty="0"/>
            </a:p>
            <a:p>
              <a:pPr algn="ctr"/>
              <a:r>
                <a:rPr lang="ko-KR" altLang="en-US" dirty="0"/>
                <a:t>실제 전력 사용량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1A3C91-BE76-8C7B-0C27-7DC21C8735BD}"/>
              </a:ext>
            </a:extLst>
          </p:cNvPr>
          <p:cNvGrpSpPr/>
          <p:nvPr/>
        </p:nvGrpSpPr>
        <p:grpSpPr>
          <a:xfrm>
            <a:off x="3428948" y="2450854"/>
            <a:ext cx="1728787" cy="749642"/>
            <a:chOff x="3500437" y="202857"/>
            <a:chExt cx="1728787" cy="74964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0EA67FB-CE2A-D738-9558-EFEC4660E878}"/>
                </a:ext>
              </a:extLst>
            </p:cNvPr>
            <p:cNvSpPr/>
            <p:nvPr/>
          </p:nvSpPr>
          <p:spPr>
            <a:xfrm>
              <a:off x="3771951" y="688976"/>
              <a:ext cx="504825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ECB0B3-B250-E5CE-76E3-D48977A54983}"/>
                </a:ext>
              </a:extLst>
            </p:cNvPr>
            <p:cNvSpPr txBox="1"/>
            <p:nvPr/>
          </p:nvSpPr>
          <p:spPr>
            <a:xfrm>
              <a:off x="3500437" y="202857"/>
              <a:ext cx="1728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변압기</a:t>
              </a:r>
              <a:endParaRPr lang="en-US" altLang="ko-KR" dirty="0"/>
            </a:p>
            <a:p>
              <a:r>
                <a:rPr lang="ko-KR" altLang="en-US" dirty="0"/>
                <a:t>과부하 수준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C45BA4-94F1-B561-B162-55B0BF1AFD4D}"/>
              </a:ext>
            </a:extLst>
          </p:cNvPr>
          <p:cNvGrpSpPr/>
          <p:nvPr/>
        </p:nvGrpSpPr>
        <p:grpSpPr>
          <a:xfrm>
            <a:off x="3935722" y="2674790"/>
            <a:ext cx="1728787" cy="525706"/>
            <a:chOff x="3378561" y="426793"/>
            <a:chExt cx="1728787" cy="5257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D394E2-DF17-26E8-6592-726BE75CCA6E}"/>
                </a:ext>
              </a:extLst>
            </p:cNvPr>
            <p:cNvSpPr/>
            <p:nvPr/>
          </p:nvSpPr>
          <p:spPr>
            <a:xfrm>
              <a:off x="3771951" y="688976"/>
              <a:ext cx="504825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118162-BCE5-F040-CB38-6B88C705D42A}"/>
                </a:ext>
              </a:extLst>
            </p:cNvPr>
            <p:cNvSpPr txBox="1"/>
            <p:nvPr/>
          </p:nvSpPr>
          <p:spPr>
            <a:xfrm>
              <a:off x="3378561" y="426793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과부하 발생 여부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782D77-BA00-96BF-9CFB-D3F8EE4123FF}"/>
              </a:ext>
            </a:extLst>
          </p:cNvPr>
          <p:cNvGrpSpPr/>
          <p:nvPr/>
        </p:nvGrpSpPr>
        <p:grpSpPr>
          <a:xfrm>
            <a:off x="4697724" y="2649311"/>
            <a:ext cx="1728787" cy="551185"/>
            <a:chOff x="3498475" y="401314"/>
            <a:chExt cx="1728787" cy="55118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5E4550-CE2F-32E5-5947-4F016F7C43B8}"/>
                </a:ext>
              </a:extLst>
            </p:cNvPr>
            <p:cNvSpPr/>
            <p:nvPr/>
          </p:nvSpPr>
          <p:spPr>
            <a:xfrm>
              <a:off x="3771951" y="688976"/>
              <a:ext cx="504825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8386D2-8283-A7E4-A186-40C98E5922DA}"/>
                </a:ext>
              </a:extLst>
            </p:cNvPr>
            <p:cNvSpPr txBox="1"/>
            <p:nvPr/>
          </p:nvSpPr>
          <p:spPr>
            <a:xfrm>
              <a:off x="3498475" y="401314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추적 오차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35B5522-CB6C-88B4-032D-B4001C28AF88}"/>
              </a:ext>
            </a:extLst>
          </p:cNvPr>
          <p:cNvGrpSpPr/>
          <p:nvPr/>
        </p:nvGrpSpPr>
        <p:grpSpPr>
          <a:xfrm>
            <a:off x="5281560" y="2629196"/>
            <a:ext cx="1728787" cy="571300"/>
            <a:chOff x="3491393" y="381199"/>
            <a:chExt cx="1728787" cy="5713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EB05652-1D17-DFF9-D72A-BA12F956F77F}"/>
                </a:ext>
              </a:extLst>
            </p:cNvPr>
            <p:cNvSpPr/>
            <p:nvPr/>
          </p:nvSpPr>
          <p:spPr>
            <a:xfrm>
              <a:off x="3771951" y="688976"/>
              <a:ext cx="504825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EE6E66-0B3B-AE24-4E38-4C7CDC26944F}"/>
                </a:ext>
              </a:extLst>
            </p:cNvPr>
            <p:cNvSpPr txBox="1"/>
            <p:nvPr/>
          </p:nvSpPr>
          <p:spPr>
            <a:xfrm>
              <a:off x="3491393" y="381199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전력 추적 오차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53FCE72-476F-6359-382D-0A844B90BE01}"/>
              </a:ext>
            </a:extLst>
          </p:cNvPr>
          <p:cNvSpPr txBox="1"/>
          <p:nvPr/>
        </p:nvSpPr>
        <p:spPr>
          <a:xfrm>
            <a:off x="839870" y="1148179"/>
            <a:ext cx="2138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전력망</a:t>
            </a:r>
            <a:r>
              <a:rPr lang="ko-KR" altLang="en-US" sz="15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운영자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F2F52B-C63D-3A5C-726B-DDA2DF96AF54}"/>
              </a:ext>
            </a:extLst>
          </p:cNvPr>
          <p:cNvSpPr txBox="1"/>
          <p:nvPr/>
        </p:nvSpPr>
        <p:spPr>
          <a:xfrm>
            <a:off x="839870" y="1494278"/>
            <a:ext cx="18568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3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전력망</a:t>
            </a:r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안정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350708-0B78-5544-279B-C77472226E7B}"/>
              </a:ext>
            </a:extLst>
          </p:cNvPr>
          <p:cNvSpPr txBox="1"/>
          <p:nvPr/>
        </p:nvSpPr>
        <p:spPr>
          <a:xfrm>
            <a:off x="6418992" y="1223729"/>
            <a:ext cx="258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변압기의 실제 전력 사용량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변압기 과부하 수준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과부하 발생 여부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추적 오차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전력 추적 오차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CA7A7E-15BC-439D-B22E-7736080528F8}"/>
              </a:ext>
            </a:extLst>
          </p:cNvPr>
          <p:cNvSpPr txBox="1"/>
          <p:nvPr/>
        </p:nvSpPr>
        <p:spPr>
          <a:xfrm>
            <a:off x="6434030" y="890473"/>
            <a:ext cx="1832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고려 사항</a:t>
            </a:r>
          </a:p>
        </p:txBody>
      </p:sp>
    </p:spTree>
    <p:extLst>
      <p:ext uri="{BB962C8B-B14F-4D97-AF65-F5344CB8AC3E}">
        <p14:creationId xmlns:p14="http://schemas.microsoft.com/office/powerpoint/2010/main" val="35894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1F1B-D8B3-28D2-4650-49DE1267E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1BEAB4F-C6E1-A257-4A95-05B1EF5D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882" b="35854"/>
          <a:stretch/>
        </p:blipFill>
        <p:spPr>
          <a:xfrm>
            <a:off x="849497" y="2911692"/>
            <a:ext cx="6080377" cy="351186"/>
          </a:xfrm>
          <a:prstGeom prst="rect">
            <a:avLst/>
          </a:prstGeom>
        </p:spPr>
      </p:pic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AAD06767-BDFA-3A12-215A-C2A4E84D0CDA}"/>
              </a:ext>
            </a:extLst>
          </p:cNvPr>
          <p:cNvSpPr/>
          <p:nvPr/>
        </p:nvSpPr>
        <p:spPr>
          <a:xfrm>
            <a:off x="6337109" y="835059"/>
            <a:ext cx="2512424" cy="140433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DD6D78-2F02-9CE6-A3D5-BF50ECA30CC5}"/>
              </a:ext>
            </a:extLst>
          </p:cNvPr>
          <p:cNvSpPr/>
          <p:nvPr/>
        </p:nvSpPr>
        <p:spPr>
          <a:xfrm>
            <a:off x="689811" y="890474"/>
            <a:ext cx="3639301" cy="969324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DA5A568B-9162-DBB5-BC58-A53B7F15D894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FC8234-E873-2E23-62A6-96A0B34A8489}"/>
              </a:ext>
            </a:extLst>
          </p:cNvPr>
          <p:cNvGrpSpPr/>
          <p:nvPr/>
        </p:nvGrpSpPr>
        <p:grpSpPr>
          <a:xfrm>
            <a:off x="5420645" y="62289"/>
            <a:ext cx="3719007" cy="400110"/>
            <a:chOff x="367385" y="955294"/>
            <a:chExt cx="1180305" cy="37643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9B2AEFA-B39A-23B2-F599-96C613689D15}"/>
                </a:ext>
              </a:extLst>
            </p:cNvPr>
            <p:cNvSpPr/>
            <p:nvPr/>
          </p:nvSpPr>
          <p:spPr>
            <a:xfrm>
              <a:off x="386271" y="976315"/>
              <a:ext cx="1145527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890769-2703-8604-8D71-4AF77AFB1B5C}"/>
                </a:ext>
              </a:extLst>
            </p:cNvPr>
            <p:cNvSpPr txBox="1"/>
            <p:nvPr/>
          </p:nvSpPr>
          <p:spPr>
            <a:xfrm>
              <a:off x="444780" y="998729"/>
              <a:ext cx="1102910" cy="318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 모두를 고려한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77A023-A68A-6FE0-EE0D-B1DEEAD16AA3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37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2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F0D5E4B-8691-23CF-0437-71A659450FCA}"/>
              </a:ext>
            </a:extLst>
          </p:cNvPr>
          <p:cNvGrpSpPr/>
          <p:nvPr/>
        </p:nvGrpSpPr>
        <p:grpSpPr>
          <a:xfrm>
            <a:off x="475386" y="740135"/>
            <a:ext cx="2138638" cy="380984"/>
            <a:chOff x="322986" y="587735"/>
            <a:chExt cx="2138638" cy="38098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D582B22-7C83-C2CF-FE81-7D8524BAE553}"/>
                </a:ext>
              </a:extLst>
            </p:cNvPr>
            <p:cNvSpPr/>
            <p:nvPr/>
          </p:nvSpPr>
          <p:spPr>
            <a:xfrm>
              <a:off x="322986" y="587735"/>
              <a:ext cx="2138638" cy="38098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7AFC28-EAF9-6945-1194-6972719072DF}"/>
                </a:ext>
              </a:extLst>
            </p:cNvPr>
            <p:cNvSpPr txBox="1"/>
            <p:nvPr/>
          </p:nvSpPr>
          <p:spPr>
            <a:xfrm>
              <a:off x="709772" y="610570"/>
              <a:ext cx="1365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통합 함수 </a:t>
              </a:r>
              <a:r>
                <a:rPr lang="en-US" altLang="ko-KR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1</a:t>
              </a:r>
              <a:endPara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6BCC52-47F4-FA3B-2E73-23ADC3B92B79}"/>
              </a:ext>
            </a:extLst>
          </p:cNvPr>
          <p:cNvGrpSpPr/>
          <p:nvPr/>
        </p:nvGrpSpPr>
        <p:grpSpPr>
          <a:xfrm>
            <a:off x="1427398" y="2634761"/>
            <a:ext cx="1728787" cy="565735"/>
            <a:chOff x="3213337" y="386764"/>
            <a:chExt cx="1728787" cy="5657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081CF-3B00-F1AE-2614-4404F14BD123}"/>
                </a:ext>
              </a:extLst>
            </p:cNvPr>
            <p:cNvSpPr/>
            <p:nvPr/>
          </p:nvSpPr>
          <p:spPr>
            <a:xfrm>
              <a:off x="3771951" y="688976"/>
              <a:ext cx="580005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6D145C-1BA3-9C67-CA10-82BA8A0C2316}"/>
                </a:ext>
              </a:extLst>
            </p:cNvPr>
            <p:cNvSpPr txBox="1"/>
            <p:nvPr/>
          </p:nvSpPr>
          <p:spPr>
            <a:xfrm>
              <a:off x="3213337" y="386764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총 비용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053170-E315-9139-5856-D1220A457511}"/>
              </a:ext>
            </a:extLst>
          </p:cNvPr>
          <p:cNvGrpSpPr/>
          <p:nvPr/>
        </p:nvGrpSpPr>
        <p:grpSpPr>
          <a:xfrm>
            <a:off x="2490085" y="2641307"/>
            <a:ext cx="1728787" cy="562192"/>
            <a:chOff x="3488662" y="390307"/>
            <a:chExt cx="1728787" cy="56219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46D542-A8F8-7323-86CC-3DA0739DEADC}"/>
                </a:ext>
              </a:extLst>
            </p:cNvPr>
            <p:cNvSpPr/>
            <p:nvPr/>
          </p:nvSpPr>
          <p:spPr>
            <a:xfrm>
              <a:off x="3771951" y="688976"/>
              <a:ext cx="570707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BA9F50-9F8F-6FBF-8104-F36522E46296}"/>
                </a:ext>
              </a:extLst>
            </p:cNvPr>
            <p:cNvSpPr txBox="1"/>
            <p:nvPr/>
          </p:nvSpPr>
          <p:spPr>
            <a:xfrm>
              <a:off x="3488662" y="390307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총 충전된 에너지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4CE4D0-D830-C01C-0DF8-97FD6BD230E2}"/>
              </a:ext>
            </a:extLst>
          </p:cNvPr>
          <p:cNvGrpSpPr/>
          <p:nvPr/>
        </p:nvGrpSpPr>
        <p:grpSpPr>
          <a:xfrm>
            <a:off x="3491298" y="2636986"/>
            <a:ext cx="1728787" cy="563510"/>
            <a:chOff x="3771951" y="388989"/>
            <a:chExt cx="1728787" cy="5635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CCF081B-145D-E853-7B58-5AED685092B3}"/>
                </a:ext>
              </a:extLst>
            </p:cNvPr>
            <p:cNvSpPr/>
            <p:nvPr/>
          </p:nvSpPr>
          <p:spPr>
            <a:xfrm>
              <a:off x="3771951" y="688976"/>
              <a:ext cx="1286899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C92916-C8E5-F334-3785-37219CB1AF49}"/>
                </a:ext>
              </a:extLst>
            </p:cNvPr>
            <p:cNvSpPr txBox="1"/>
            <p:nvPr/>
          </p:nvSpPr>
          <p:spPr>
            <a:xfrm>
              <a:off x="3771951" y="388989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에너지 효율도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0A12E83-2295-E6CE-741A-8E9343A47828}"/>
              </a:ext>
            </a:extLst>
          </p:cNvPr>
          <p:cNvGrpSpPr/>
          <p:nvPr/>
        </p:nvGrpSpPr>
        <p:grpSpPr>
          <a:xfrm>
            <a:off x="4697724" y="2649311"/>
            <a:ext cx="1728787" cy="551185"/>
            <a:chOff x="3498475" y="401314"/>
            <a:chExt cx="1728787" cy="55118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321775E-25A1-5A6A-99BC-798F12F45AE5}"/>
                </a:ext>
              </a:extLst>
            </p:cNvPr>
            <p:cNvSpPr/>
            <p:nvPr/>
          </p:nvSpPr>
          <p:spPr>
            <a:xfrm>
              <a:off x="3771951" y="688976"/>
              <a:ext cx="504825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44391C-3932-BBB2-EF5F-E1B8A4D68AF3}"/>
                </a:ext>
              </a:extLst>
            </p:cNvPr>
            <p:cNvSpPr txBox="1"/>
            <p:nvPr/>
          </p:nvSpPr>
          <p:spPr>
            <a:xfrm>
              <a:off x="3498475" y="401314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과부하 발생 여부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367B43-E1F1-0E7B-784A-6F0B44F4FE9D}"/>
              </a:ext>
            </a:extLst>
          </p:cNvPr>
          <p:cNvGrpSpPr/>
          <p:nvPr/>
        </p:nvGrpSpPr>
        <p:grpSpPr>
          <a:xfrm>
            <a:off x="5420645" y="2647892"/>
            <a:ext cx="1728787" cy="552604"/>
            <a:chOff x="3630478" y="399895"/>
            <a:chExt cx="1728787" cy="55260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FBA00F-87C3-A040-46EB-0575EBA80D30}"/>
                </a:ext>
              </a:extLst>
            </p:cNvPr>
            <p:cNvSpPr/>
            <p:nvPr/>
          </p:nvSpPr>
          <p:spPr>
            <a:xfrm>
              <a:off x="3771951" y="688976"/>
              <a:ext cx="1367756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DE1141-E895-9507-CFCE-910AA546A797}"/>
                </a:ext>
              </a:extLst>
            </p:cNvPr>
            <p:cNvSpPr txBox="1"/>
            <p:nvPr/>
          </p:nvSpPr>
          <p:spPr>
            <a:xfrm>
              <a:off x="3630478" y="399895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평균 사용자 만족도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F4EDB81-0A06-CD16-55CA-6611A62B3398}"/>
              </a:ext>
            </a:extLst>
          </p:cNvPr>
          <p:cNvSpPr txBox="1"/>
          <p:nvPr/>
        </p:nvSpPr>
        <p:spPr>
          <a:xfrm>
            <a:off x="839870" y="1148179"/>
            <a:ext cx="2138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충전 서비스 사업자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F8F537-379E-12FE-58E8-DF6F2997B524}"/>
              </a:ext>
            </a:extLst>
          </p:cNvPr>
          <p:cNvSpPr txBox="1"/>
          <p:nvPr/>
        </p:nvSpPr>
        <p:spPr>
          <a:xfrm>
            <a:off x="839870" y="1494278"/>
            <a:ext cx="3703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 만족도</a:t>
            </a:r>
            <a:r>
              <a:rPr lang="en-US" altLang="ko-KR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에너지 효율</a:t>
            </a:r>
            <a:r>
              <a:rPr lang="en-US" altLang="ko-KR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비용 절감</a:t>
            </a:r>
            <a:endParaRPr lang="ko-KR" altLang="en-US" sz="13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CCF28-7B56-F6C4-385C-34D4D3B55EC7}"/>
              </a:ext>
            </a:extLst>
          </p:cNvPr>
          <p:cNvSpPr txBox="1"/>
          <p:nvPr/>
        </p:nvSpPr>
        <p:spPr>
          <a:xfrm>
            <a:off x="6418992" y="1223729"/>
            <a:ext cx="258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총 비용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총 충전된 에너지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에너지 효율도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과부하 발생 여부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평균 사용자 만족도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E64F2D-6501-7637-A9B4-37287E0D31EB}"/>
              </a:ext>
            </a:extLst>
          </p:cNvPr>
          <p:cNvSpPr txBox="1"/>
          <p:nvPr/>
        </p:nvSpPr>
        <p:spPr>
          <a:xfrm>
            <a:off x="6434030" y="890473"/>
            <a:ext cx="1832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/>
              <a:t>고려 사항</a:t>
            </a:r>
          </a:p>
        </p:txBody>
      </p:sp>
    </p:spTree>
    <p:extLst>
      <p:ext uri="{BB962C8B-B14F-4D97-AF65-F5344CB8AC3E}">
        <p14:creationId xmlns:p14="http://schemas.microsoft.com/office/powerpoint/2010/main" val="3631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F6AB2-6E04-E8B2-F0DB-DAC6EAF50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1847AF5-4F02-BA0D-6234-AE6DFB7A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476" r="-4004"/>
          <a:stretch/>
        </p:blipFill>
        <p:spPr>
          <a:xfrm>
            <a:off x="849497" y="2923484"/>
            <a:ext cx="6323813" cy="307777"/>
          </a:xfrm>
          <a:prstGeom prst="rect">
            <a:avLst/>
          </a:prstGeom>
        </p:spPr>
      </p:pic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3BAE2D5-2D45-8CE3-46E1-8DD429169D07}"/>
              </a:ext>
            </a:extLst>
          </p:cNvPr>
          <p:cNvSpPr/>
          <p:nvPr/>
        </p:nvSpPr>
        <p:spPr>
          <a:xfrm>
            <a:off x="6337109" y="835059"/>
            <a:ext cx="2512424" cy="156800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65C0B3-4C99-4302-DD2F-738693BC835B}"/>
              </a:ext>
            </a:extLst>
          </p:cNvPr>
          <p:cNvSpPr/>
          <p:nvPr/>
        </p:nvSpPr>
        <p:spPr>
          <a:xfrm>
            <a:off x="689811" y="890474"/>
            <a:ext cx="3639301" cy="969324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C0F3E4A1-4064-D22F-F087-67A891619019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43A16FD-11FC-8323-6836-7AA29620C086}"/>
              </a:ext>
            </a:extLst>
          </p:cNvPr>
          <p:cNvGrpSpPr/>
          <p:nvPr/>
        </p:nvGrpSpPr>
        <p:grpSpPr>
          <a:xfrm>
            <a:off x="5420645" y="62289"/>
            <a:ext cx="3719007" cy="400110"/>
            <a:chOff x="367385" y="955294"/>
            <a:chExt cx="1180305" cy="37643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1DE1D5-F7B2-381B-9FFB-85159D1BF0C9}"/>
                </a:ext>
              </a:extLst>
            </p:cNvPr>
            <p:cNvSpPr/>
            <p:nvPr/>
          </p:nvSpPr>
          <p:spPr>
            <a:xfrm>
              <a:off x="386271" y="976315"/>
              <a:ext cx="1145527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137CA6-5F27-BE4A-8A5D-2836AE7D4FE9}"/>
                </a:ext>
              </a:extLst>
            </p:cNvPr>
            <p:cNvSpPr txBox="1"/>
            <p:nvPr/>
          </p:nvSpPr>
          <p:spPr>
            <a:xfrm>
              <a:off x="444780" y="998729"/>
              <a:ext cx="1102910" cy="318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 모두를 고려한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01CE4D-8AC7-F025-0186-5163CC34C985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37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2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CB40A79-6C19-1C83-0E35-FA5E5E9FDD01}"/>
              </a:ext>
            </a:extLst>
          </p:cNvPr>
          <p:cNvGrpSpPr/>
          <p:nvPr/>
        </p:nvGrpSpPr>
        <p:grpSpPr>
          <a:xfrm>
            <a:off x="475386" y="740135"/>
            <a:ext cx="2138638" cy="380984"/>
            <a:chOff x="322986" y="587735"/>
            <a:chExt cx="2138638" cy="38098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BAFB183-D599-C383-ADCA-E9DDFE99CDD5}"/>
                </a:ext>
              </a:extLst>
            </p:cNvPr>
            <p:cNvSpPr/>
            <p:nvPr/>
          </p:nvSpPr>
          <p:spPr>
            <a:xfrm>
              <a:off x="322986" y="587735"/>
              <a:ext cx="2138638" cy="38098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D7CFF6-62D5-1DF6-405B-8378D4E39FFC}"/>
                </a:ext>
              </a:extLst>
            </p:cNvPr>
            <p:cNvSpPr txBox="1"/>
            <p:nvPr/>
          </p:nvSpPr>
          <p:spPr>
            <a:xfrm>
              <a:off x="709772" y="610570"/>
              <a:ext cx="1365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통합 함수 </a:t>
              </a:r>
              <a:r>
                <a:rPr lang="en-US" altLang="ko-KR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1</a:t>
              </a:r>
              <a:endPara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359D35-DD7C-7E9C-1A6C-C7C89CE521EA}"/>
              </a:ext>
            </a:extLst>
          </p:cNvPr>
          <p:cNvGrpSpPr/>
          <p:nvPr/>
        </p:nvGrpSpPr>
        <p:grpSpPr>
          <a:xfrm>
            <a:off x="1046116" y="2629345"/>
            <a:ext cx="1728787" cy="565735"/>
            <a:chOff x="3213337" y="386764"/>
            <a:chExt cx="1728787" cy="5657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066886-835D-6154-B29A-B7D9834C12CF}"/>
                </a:ext>
              </a:extLst>
            </p:cNvPr>
            <p:cNvSpPr/>
            <p:nvPr/>
          </p:nvSpPr>
          <p:spPr>
            <a:xfrm>
              <a:off x="3771951" y="688976"/>
              <a:ext cx="580005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4E8247-92D9-EF20-D4D0-9D417FF844DE}"/>
                </a:ext>
              </a:extLst>
            </p:cNvPr>
            <p:cNvSpPr txBox="1"/>
            <p:nvPr/>
          </p:nvSpPr>
          <p:spPr>
            <a:xfrm>
              <a:off x="3213337" y="386764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평균 배터리 상태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765FDF5-48D0-129C-DC9B-A114C71C871B}"/>
              </a:ext>
            </a:extLst>
          </p:cNvPr>
          <p:cNvGrpSpPr/>
          <p:nvPr/>
        </p:nvGrpSpPr>
        <p:grpSpPr>
          <a:xfrm>
            <a:off x="2028450" y="2413660"/>
            <a:ext cx="1326506" cy="776239"/>
            <a:chOff x="3510101" y="176260"/>
            <a:chExt cx="1326506" cy="77623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DB8E96-1F13-7D57-96CB-9A85C8D55F67}"/>
                </a:ext>
              </a:extLst>
            </p:cNvPr>
            <p:cNvSpPr/>
            <p:nvPr/>
          </p:nvSpPr>
          <p:spPr>
            <a:xfrm>
              <a:off x="3771951" y="688976"/>
              <a:ext cx="570707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A8793F-1B97-8999-E939-05196196DDDE}"/>
                </a:ext>
              </a:extLst>
            </p:cNvPr>
            <p:cNvSpPr txBox="1"/>
            <p:nvPr/>
          </p:nvSpPr>
          <p:spPr>
            <a:xfrm>
              <a:off x="3510101" y="176260"/>
              <a:ext cx="13265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비피크</a:t>
              </a:r>
              <a:r>
                <a:rPr lang="ko-KR" altLang="en-US" dirty="0"/>
                <a:t> 시간대</a:t>
              </a:r>
              <a:endParaRPr lang="en-US" altLang="ko-KR" dirty="0"/>
            </a:p>
            <a:p>
              <a:pPr algn="ctr"/>
              <a:r>
                <a:rPr lang="ko-KR" altLang="en-US" dirty="0"/>
                <a:t>충전 에너지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EA833B-9575-EFA5-3C44-1982CE32B1B4}"/>
              </a:ext>
            </a:extLst>
          </p:cNvPr>
          <p:cNvGrpSpPr/>
          <p:nvPr/>
        </p:nvGrpSpPr>
        <p:grpSpPr>
          <a:xfrm>
            <a:off x="2666358" y="2408337"/>
            <a:ext cx="1170222" cy="784518"/>
            <a:chOff x="3480947" y="167981"/>
            <a:chExt cx="1170222" cy="78451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EBC2B86-4AAC-7D4B-96D6-98A2F7A9A5A3}"/>
                </a:ext>
              </a:extLst>
            </p:cNvPr>
            <p:cNvSpPr/>
            <p:nvPr/>
          </p:nvSpPr>
          <p:spPr>
            <a:xfrm>
              <a:off x="3771952" y="688976"/>
              <a:ext cx="580006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96098A-3A52-0528-0B81-46D1E9D32398}"/>
                </a:ext>
              </a:extLst>
            </p:cNvPr>
            <p:cNvSpPr txBox="1"/>
            <p:nvPr/>
          </p:nvSpPr>
          <p:spPr>
            <a:xfrm>
              <a:off x="3480947" y="167981"/>
              <a:ext cx="1170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피크 시간대</a:t>
              </a:r>
              <a:endParaRPr lang="en-US" altLang="ko-KR" dirty="0"/>
            </a:p>
            <a:p>
              <a:pPr algn="ctr"/>
              <a:r>
                <a:rPr lang="ko-KR" altLang="en-US" dirty="0"/>
                <a:t>방전 에너지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AC4BBF8-B808-927C-A74D-7CCA8626A4B7}"/>
              </a:ext>
            </a:extLst>
          </p:cNvPr>
          <p:cNvGrpSpPr/>
          <p:nvPr/>
        </p:nvGrpSpPr>
        <p:grpSpPr>
          <a:xfrm>
            <a:off x="3670979" y="2647892"/>
            <a:ext cx="1728787" cy="542007"/>
            <a:chOff x="3771951" y="410492"/>
            <a:chExt cx="1728787" cy="54200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49D8CFA-9F00-5996-2D25-3EE790AD5480}"/>
                </a:ext>
              </a:extLst>
            </p:cNvPr>
            <p:cNvSpPr/>
            <p:nvPr/>
          </p:nvSpPr>
          <p:spPr>
            <a:xfrm>
              <a:off x="3771951" y="688976"/>
              <a:ext cx="1214777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1BDC89-AF51-2396-FA1E-4A6893553EEC}"/>
                </a:ext>
              </a:extLst>
            </p:cNvPr>
            <p:cNvSpPr txBox="1"/>
            <p:nvPr/>
          </p:nvSpPr>
          <p:spPr>
            <a:xfrm>
              <a:off x="3771951" y="410492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교환된 에너지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89615D0-155E-5DE4-7DC0-CA94DD4529C3}"/>
              </a:ext>
            </a:extLst>
          </p:cNvPr>
          <p:cNvGrpSpPr/>
          <p:nvPr/>
        </p:nvGrpSpPr>
        <p:grpSpPr>
          <a:xfrm>
            <a:off x="4741515" y="2644396"/>
            <a:ext cx="1582635" cy="545503"/>
            <a:chOff x="3489187" y="406996"/>
            <a:chExt cx="2035057" cy="54550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FDFA02B-38F0-0002-F981-F4B5340E9090}"/>
                </a:ext>
              </a:extLst>
            </p:cNvPr>
            <p:cNvSpPr/>
            <p:nvPr/>
          </p:nvSpPr>
          <p:spPr>
            <a:xfrm>
              <a:off x="3771951" y="688976"/>
              <a:ext cx="1367756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F48966-7CBA-E5AD-1804-044B42965D89}"/>
                </a:ext>
              </a:extLst>
            </p:cNvPr>
            <p:cNvSpPr txBox="1"/>
            <p:nvPr/>
          </p:nvSpPr>
          <p:spPr>
            <a:xfrm>
              <a:off x="3489187" y="406996"/>
              <a:ext cx="2035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충전 및 방전 가격</a:t>
              </a:r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27676B3-EBAB-4FE8-4C94-BB2966EF803E}"/>
              </a:ext>
            </a:extLst>
          </p:cNvPr>
          <p:cNvSpPr txBox="1"/>
          <p:nvPr/>
        </p:nvSpPr>
        <p:spPr>
          <a:xfrm>
            <a:off x="839870" y="1148179"/>
            <a:ext cx="2138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EV </a:t>
            </a:r>
            <a:r>
              <a:rPr lang="ko-KR" altLang="en-US" sz="15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1ECC5E-9727-6CC3-F523-BCAB92005D36}"/>
              </a:ext>
            </a:extLst>
          </p:cNvPr>
          <p:cNvSpPr txBox="1"/>
          <p:nvPr/>
        </p:nvSpPr>
        <p:spPr>
          <a:xfrm>
            <a:off x="839870" y="1494278"/>
            <a:ext cx="3703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배터리 열화</a:t>
            </a:r>
            <a:r>
              <a:rPr lang="en-US" altLang="ko-KR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충전 및 방전 비용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655CBD-A9C6-6E1E-F59F-960DFEF236BE}"/>
              </a:ext>
            </a:extLst>
          </p:cNvPr>
          <p:cNvSpPr txBox="1"/>
          <p:nvPr/>
        </p:nvSpPr>
        <p:spPr>
          <a:xfrm>
            <a:off x="6418992" y="1223729"/>
            <a:ext cx="258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평균 배터리 상태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 err="1"/>
              <a:t>비피크</a:t>
            </a:r>
            <a:r>
              <a:rPr lang="ko-KR" altLang="en-US" sz="1200" dirty="0"/>
              <a:t> 시간대 충전 에너지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피크 시간대 방전 에너지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교환된 에너지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충전 및 방전 가격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평균 전력 출력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71E9AD-AF0E-5580-1204-1D48037FA493}"/>
              </a:ext>
            </a:extLst>
          </p:cNvPr>
          <p:cNvSpPr txBox="1"/>
          <p:nvPr/>
        </p:nvSpPr>
        <p:spPr>
          <a:xfrm>
            <a:off x="6434030" y="890473"/>
            <a:ext cx="1832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/>
              <a:t>고려 사항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4FAF366-5787-01F9-1926-0B520D07F8F8}"/>
              </a:ext>
            </a:extLst>
          </p:cNvPr>
          <p:cNvGrpSpPr/>
          <p:nvPr/>
        </p:nvGrpSpPr>
        <p:grpSpPr>
          <a:xfrm>
            <a:off x="5875168" y="2644722"/>
            <a:ext cx="1400811" cy="548042"/>
            <a:chOff x="3220062" y="429230"/>
            <a:chExt cx="2781871" cy="54804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79D7C14-0BE3-6E3B-EC67-D87F80D84918}"/>
                </a:ext>
              </a:extLst>
            </p:cNvPr>
            <p:cNvSpPr/>
            <p:nvPr/>
          </p:nvSpPr>
          <p:spPr>
            <a:xfrm>
              <a:off x="3787172" y="713749"/>
              <a:ext cx="1367755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BA39EF-A79D-394C-B4FA-5A4F6FA2BC1B}"/>
                </a:ext>
              </a:extLst>
            </p:cNvPr>
            <p:cNvSpPr txBox="1"/>
            <p:nvPr/>
          </p:nvSpPr>
          <p:spPr>
            <a:xfrm>
              <a:off x="3220062" y="429230"/>
              <a:ext cx="2781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평균 전력 출력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98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76075" y="107475"/>
            <a:ext cx="14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연구 배경</a:t>
            </a:r>
            <a:endParaRPr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04850" y="1844775"/>
            <a:ext cx="17343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 dirty="0">
                <a:solidFill>
                  <a:srgbClr val="6AA84F"/>
                </a:solidFill>
              </a:rPr>
              <a:t>V2G</a:t>
            </a:r>
            <a:endParaRPr sz="6000" b="1" dirty="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32099E-6 L 0 0.260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B5C12-7005-1E5E-CF93-6BB2A8D18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B3911E2-62F6-D6B9-6ED2-49C5B492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826"/>
          <a:stretch/>
        </p:blipFill>
        <p:spPr>
          <a:xfrm>
            <a:off x="862172" y="2885426"/>
            <a:ext cx="6293427" cy="441350"/>
          </a:xfrm>
          <a:prstGeom prst="rect">
            <a:avLst/>
          </a:prstGeom>
        </p:spPr>
      </p:pic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23E9AE5-CF36-4E14-EAC3-21FE71D4007C}"/>
              </a:ext>
            </a:extLst>
          </p:cNvPr>
          <p:cNvSpPr/>
          <p:nvPr/>
        </p:nvSpPr>
        <p:spPr>
          <a:xfrm>
            <a:off x="6337109" y="835059"/>
            <a:ext cx="2512424" cy="140433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FF0079-85AE-BAEA-B3D1-CF67869B78DC}"/>
              </a:ext>
            </a:extLst>
          </p:cNvPr>
          <p:cNvSpPr/>
          <p:nvPr/>
        </p:nvSpPr>
        <p:spPr>
          <a:xfrm>
            <a:off x="689811" y="890474"/>
            <a:ext cx="3639301" cy="969324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12AAC88A-6D16-0D68-057E-AD2ADF7D6215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3FDF3B-82B0-0ACD-14BF-C6AF5C58BBA8}"/>
              </a:ext>
            </a:extLst>
          </p:cNvPr>
          <p:cNvGrpSpPr/>
          <p:nvPr/>
        </p:nvGrpSpPr>
        <p:grpSpPr>
          <a:xfrm>
            <a:off x="5420645" y="62289"/>
            <a:ext cx="3719007" cy="400110"/>
            <a:chOff x="367385" y="955294"/>
            <a:chExt cx="1180305" cy="37643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B5041A1F-3DB8-7F6B-6AEE-8DAEFA989E52}"/>
                </a:ext>
              </a:extLst>
            </p:cNvPr>
            <p:cNvSpPr/>
            <p:nvPr/>
          </p:nvSpPr>
          <p:spPr>
            <a:xfrm>
              <a:off x="386271" y="976315"/>
              <a:ext cx="1145527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C333F9-DA5A-35AC-0AEA-0CB85BE95952}"/>
                </a:ext>
              </a:extLst>
            </p:cNvPr>
            <p:cNvSpPr txBox="1"/>
            <p:nvPr/>
          </p:nvSpPr>
          <p:spPr>
            <a:xfrm>
              <a:off x="444780" y="998729"/>
              <a:ext cx="1102910" cy="318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 모두를 고려한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F940CB-ABD4-E031-C8A3-358F22A34F6F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37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2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B9C874-2084-923E-47F7-D3A89B772EA5}"/>
              </a:ext>
            </a:extLst>
          </p:cNvPr>
          <p:cNvGrpSpPr/>
          <p:nvPr/>
        </p:nvGrpSpPr>
        <p:grpSpPr>
          <a:xfrm>
            <a:off x="475386" y="740135"/>
            <a:ext cx="2138638" cy="380984"/>
            <a:chOff x="322986" y="587735"/>
            <a:chExt cx="2138638" cy="38098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A3656B-8B66-B1E4-424B-048534F70179}"/>
                </a:ext>
              </a:extLst>
            </p:cNvPr>
            <p:cNvSpPr/>
            <p:nvPr/>
          </p:nvSpPr>
          <p:spPr>
            <a:xfrm>
              <a:off x="322986" y="587735"/>
              <a:ext cx="2138638" cy="38098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1B3DAF-C1FC-BF85-F60C-D0A2AC65FEF2}"/>
                </a:ext>
              </a:extLst>
            </p:cNvPr>
            <p:cNvSpPr txBox="1"/>
            <p:nvPr/>
          </p:nvSpPr>
          <p:spPr>
            <a:xfrm>
              <a:off x="709772" y="610570"/>
              <a:ext cx="1365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통합 함수 </a:t>
              </a:r>
              <a:r>
                <a:rPr lang="en-US" altLang="ko-KR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2</a:t>
              </a:r>
              <a:endPara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4C0D72-025A-A38E-CEE2-208DB2C62DC5}"/>
              </a:ext>
            </a:extLst>
          </p:cNvPr>
          <p:cNvGrpSpPr/>
          <p:nvPr/>
        </p:nvGrpSpPr>
        <p:grpSpPr>
          <a:xfrm>
            <a:off x="1920238" y="2577648"/>
            <a:ext cx="1728787" cy="726171"/>
            <a:chOff x="3706177" y="329651"/>
            <a:chExt cx="1728787" cy="7261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80B85AB-BE3A-CD32-2B0B-42CCB4CF9854}"/>
                </a:ext>
              </a:extLst>
            </p:cNvPr>
            <p:cNvSpPr/>
            <p:nvPr/>
          </p:nvSpPr>
          <p:spPr>
            <a:xfrm>
              <a:off x="3714567" y="637430"/>
              <a:ext cx="1672791" cy="4183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E03734-24B9-0FDC-5A3A-3570386D6893}"/>
                </a:ext>
              </a:extLst>
            </p:cNvPr>
            <p:cNvSpPr txBox="1"/>
            <p:nvPr/>
          </p:nvSpPr>
          <p:spPr>
            <a:xfrm>
              <a:off x="3706177" y="329651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변압기 전력 오차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CF9BE1-41D9-AF3E-C61B-5CDF962C9D40}"/>
              </a:ext>
            </a:extLst>
          </p:cNvPr>
          <p:cNvGrpSpPr/>
          <p:nvPr/>
        </p:nvGrpSpPr>
        <p:grpSpPr>
          <a:xfrm>
            <a:off x="3272546" y="2573543"/>
            <a:ext cx="1728787" cy="665254"/>
            <a:chOff x="3344035" y="325546"/>
            <a:chExt cx="1728787" cy="66525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E10C48-2B31-A930-D15D-E0C2BE622809}"/>
                </a:ext>
              </a:extLst>
            </p:cNvPr>
            <p:cNvSpPr/>
            <p:nvPr/>
          </p:nvSpPr>
          <p:spPr>
            <a:xfrm>
              <a:off x="3771951" y="688976"/>
              <a:ext cx="594828" cy="3018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61CA3E-ABC3-6DFE-D80E-26C2CD220CC8}"/>
                </a:ext>
              </a:extLst>
            </p:cNvPr>
            <p:cNvSpPr txBox="1"/>
            <p:nvPr/>
          </p:nvSpPr>
          <p:spPr>
            <a:xfrm>
              <a:off x="3344035" y="325546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변압기 과부하 수준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A2A67D6-F22A-F1AB-1368-A5584F0718D0}"/>
              </a:ext>
            </a:extLst>
          </p:cNvPr>
          <p:cNvGrpSpPr/>
          <p:nvPr/>
        </p:nvGrpSpPr>
        <p:grpSpPr>
          <a:xfrm>
            <a:off x="4122062" y="2426493"/>
            <a:ext cx="1317814" cy="812304"/>
            <a:chOff x="3419680" y="178496"/>
            <a:chExt cx="1317814" cy="8123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BB9CC2-CDFA-BDEC-9C1F-9FE4083D3C93}"/>
                </a:ext>
              </a:extLst>
            </p:cNvPr>
            <p:cNvSpPr/>
            <p:nvPr/>
          </p:nvSpPr>
          <p:spPr>
            <a:xfrm>
              <a:off x="3771951" y="688976"/>
              <a:ext cx="527000" cy="3018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010A7B-FFEF-14EF-2904-BA555EDF463C}"/>
                </a:ext>
              </a:extLst>
            </p:cNvPr>
            <p:cNvSpPr txBox="1"/>
            <p:nvPr/>
          </p:nvSpPr>
          <p:spPr>
            <a:xfrm>
              <a:off x="3419680" y="178496"/>
              <a:ext cx="1317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변압기 과부하</a:t>
              </a:r>
              <a:endParaRPr lang="en-US" altLang="ko-KR" dirty="0"/>
            </a:p>
            <a:p>
              <a:pPr algn="ctr"/>
              <a:r>
                <a:rPr lang="ko-KR" altLang="en-US" dirty="0"/>
                <a:t>발생 여부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D770864-4C3C-A4E3-5E6A-04315191F79E}"/>
              </a:ext>
            </a:extLst>
          </p:cNvPr>
          <p:cNvGrpSpPr/>
          <p:nvPr/>
        </p:nvGrpSpPr>
        <p:grpSpPr>
          <a:xfrm>
            <a:off x="4800114" y="2617532"/>
            <a:ext cx="1728787" cy="621264"/>
            <a:chOff x="3228704" y="344056"/>
            <a:chExt cx="1728787" cy="62126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E187B2A-42A6-27A6-DE4A-F7AAB543FACD}"/>
                </a:ext>
              </a:extLst>
            </p:cNvPr>
            <p:cNvSpPr/>
            <p:nvPr/>
          </p:nvSpPr>
          <p:spPr>
            <a:xfrm>
              <a:off x="3671703" y="663497"/>
              <a:ext cx="605073" cy="3018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86F7C6-A00C-5F08-3B45-333A609FE49C}"/>
                </a:ext>
              </a:extLst>
            </p:cNvPr>
            <p:cNvSpPr txBox="1"/>
            <p:nvPr/>
          </p:nvSpPr>
          <p:spPr>
            <a:xfrm>
              <a:off x="3228704" y="344056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전력 추적 </a:t>
              </a:r>
              <a:r>
                <a:rPr lang="ko-KR" altLang="en-US" dirty="0" err="1"/>
                <a:t>위반량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6D2291-3FE1-51F4-3AEF-10808813721F}"/>
              </a:ext>
            </a:extLst>
          </p:cNvPr>
          <p:cNvGrpSpPr/>
          <p:nvPr/>
        </p:nvGrpSpPr>
        <p:grpSpPr>
          <a:xfrm>
            <a:off x="5848412" y="2617531"/>
            <a:ext cx="1728787" cy="629300"/>
            <a:chOff x="3575038" y="369534"/>
            <a:chExt cx="1728787" cy="6293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B50042-C398-9428-1183-63A49B054BBC}"/>
                </a:ext>
              </a:extLst>
            </p:cNvPr>
            <p:cNvSpPr/>
            <p:nvPr/>
          </p:nvSpPr>
          <p:spPr>
            <a:xfrm>
              <a:off x="3750173" y="697011"/>
              <a:ext cx="558227" cy="3018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E96EC6-817E-D013-8ECB-4A6D3F12E6C0}"/>
                </a:ext>
              </a:extLst>
            </p:cNvPr>
            <p:cNvSpPr txBox="1"/>
            <p:nvPr/>
          </p:nvSpPr>
          <p:spPr>
            <a:xfrm>
              <a:off x="3575038" y="369534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추적 오차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5AE376B-8A00-A6E4-D6DB-3FAF7945A265}"/>
              </a:ext>
            </a:extLst>
          </p:cNvPr>
          <p:cNvSpPr txBox="1"/>
          <p:nvPr/>
        </p:nvSpPr>
        <p:spPr>
          <a:xfrm>
            <a:off x="839870" y="1148179"/>
            <a:ext cx="2138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전력망</a:t>
            </a:r>
            <a:r>
              <a:rPr lang="ko-KR" altLang="en-US" sz="15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운영자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142B09-E11E-22D8-21D6-E65C76D37BA5}"/>
              </a:ext>
            </a:extLst>
          </p:cNvPr>
          <p:cNvSpPr txBox="1"/>
          <p:nvPr/>
        </p:nvSpPr>
        <p:spPr>
          <a:xfrm>
            <a:off x="839870" y="1494278"/>
            <a:ext cx="32821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3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전력망</a:t>
            </a:r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안정</a:t>
            </a:r>
            <a:r>
              <a:rPr lang="en-US" altLang="ko-KR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변압기 과부하 상태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2D521A-F840-A165-AEB8-3DB78161B375}"/>
              </a:ext>
            </a:extLst>
          </p:cNvPr>
          <p:cNvSpPr txBox="1"/>
          <p:nvPr/>
        </p:nvSpPr>
        <p:spPr>
          <a:xfrm>
            <a:off x="6418992" y="1223729"/>
            <a:ext cx="258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변압기 전력 오차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변압기 과부하 수준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과부하 발생 여부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전력 추적 </a:t>
            </a:r>
            <a:r>
              <a:rPr lang="ko-KR" altLang="en-US" sz="1200" dirty="0" err="1"/>
              <a:t>위반량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추적 오차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8988A9-0069-7941-054D-D32A9ADF8C12}"/>
              </a:ext>
            </a:extLst>
          </p:cNvPr>
          <p:cNvSpPr txBox="1"/>
          <p:nvPr/>
        </p:nvSpPr>
        <p:spPr>
          <a:xfrm>
            <a:off x="6434030" y="890473"/>
            <a:ext cx="1832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/>
              <a:t>고려 사항</a:t>
            </a:r>
          </a:p>
        </p:txBody>
      </p:sp>
    </p:spTree>
    <p:extLst>
      <p:ext uri="{BB962C8B-B14F-4D97-AF65-F5344CB8AC3E}">
        <p14:creationId xmlns:p14="http://schemas.microsoft.com/office/powerpoint/2010/main" val="125782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279FD-CE8D-910D-0EB4-41F89ADC1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DEA3986-39F3-A86F-56D9-4DA07121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243" b="33918"/>
          <a:stretch/>
        </p:blipFill>
        <p:spPr>
          <a:xfrm>
            <a:off x="864561" y="2934418"/>
            <a:ext cx="6293427" cy="276971"/>
          </a:xfrm>
          <a:prstGeom prst="rect">
            <a:avLst/>
          </a:prstGeom>
        </p:spPr>
      </p:pic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5688350B-6294-8A9C-8E89-C33C85FA3254}"/>
              </a:ext>
            </a:extLst>
          </p:cNvPr>
          <p:cNvSpPr/>
          <p:nvPr/>
        </p:nvSpPr>
        <p:spPr>
          <a:xfrm>
            <a:off x="6337109" y="835059"/>
            <a:ext cx="2512424" cy="140433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B07C20-1C8B-6F65-2C0C-07A86D36BC0B}"/>
              </a:ext>
            </a:extLst>
          </p:cNvPr>
          <p:cNvSpPr/>
          <p:nvPr/>
        </p:nvSpPr>
        <p:spPr>
          <a:xfrm>
            <a:off x="689811" y="890474"/>
            <a:ext cx="3639301" cy="969324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8496FCD6-AF23-2E20-5943-435326E86765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C76002-E241-1384-E1F4-3F03E4AC2F59}"/>
              </a:ext>
            </a:extLst>
          </p:cNvPr>
          <p:cNvGrpSpPr/>
          <p:nvPr/>
        </p:nvGrpSpPr>
        <p:grpSpPr>
          <a:xfrm>
            <a:off x="5420645" y="62289"/>
            <a:ext cx="3719007" cy="400110"/>
            <a:chOff x="367385" y="955294"/>
            <a:chExt cx="1180305" cy="37643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9C55296-743D-3C32-CE17-8D370903FB60}"/>
                </a:ext>
              </a:extLst>
            </p:cNvPr>
            <p:cNvSpPr/>
            <p:nvPr/>
          </p:nvSpPr>
          <p:spPr>
            <a:xfrm>
              <a:off x="386271" y="976315"/>
              <a:ext cx="1145527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642464-ED79-2CF3-C6CB-24BFE7E24C36}"/>
                </a:ext>
              </a:extLst>
            </p:cNvPr>
            <p:cNvSpPr txBox="1"/>
            <p:nvPr/>
          </p:nvSpPr>
          <p:spPr>
            <a:xfrm>
              <a:off x="444780" y="998729"/>
              <a:ext cx="1102910" cy="318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 모두를 고려한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9B8770-E6C2-A681-A683-4388FEF3FACB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37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2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5A01043-9D6A-9331-3E9C-5D3371B4014F}"/>
              </a:ext>
            </a:extLst>
          </p:cNvPr>
          <p:cNvGrpSpPr/>
          <p:nvPr/>
        </p:nvGrpSpPr>
        <p:grpSpPr>
          <a:xfrm>
            <a:off x="475386" y="740135"/>
            <a:ext cx="2138638" cy="380984"/>
            <a:chOff x="322986" y="587735"/>
            <a:chExt cx="2138638" cy="38098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65F3C15-40CB-063B-3B99-08D0978D77EA}"/>
                </a:ext>
              </a:extLst>
            </p:cNvPr>
            <p:cNvSpPr/>
            <p:nvPr/>
          </p:nvSpPr>
          <p:spPr>
            <a:xfrm>
              <a:off x="322986" y="587735"/>
              <a:ext cx="2138638" cy="38098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B1BE92-5EAA-38D6-7E2E-A4274DF47215}"/>
                </a:ext>
              </a:extLst>
            </p:cNvPr>
            <p:cNvSpPr txBox="1"/>
            <p:nvPr/>
          </p:nvSpPr>
          <p:spPr>
            <a:xfrm>
              <a:off x="709772" y="610570"/>
              <a:ext cx="1365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통합 함수 </a:t>
              </a:r>
              <a:r>
                <a:rPr lang="en-US" altLang="ko-KR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2</a:t>
              </a:r>
              <a:endPara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0FBC608-2EA4-7CF6-45AE-F03B021B9E4B}"/>
              </a:ext>
            </a:extLst>
          </p:cNvPr>
          <p:cNvGrpSpPr/>
          <p:nvPr/>
        </p:nvGrpSpPr>
        <p:grpSpPr>
          <a:xfrm>
            <a:off x="1427398" y="2634761"/>
            <a:ext cx="1728787" cy="565735"/>
            <a:chOff x="3213337" y="386764"/>
            <a:chExt cx="1728787" cy="5657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194E96-FFDE-A912-BA14-559747375A22}"/>
                </a:ext>
              </a:extLst>
            </p:cNvPr>
            <p:cNvSpPr/>
            <p:nvPr/>
          </p:nvSpPr>
          <p:spPr>
            <a:xfrm>
              <a:off x="3771951" y="688976"/>
              <a:ext cx="628012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44D179-B072-CF21-9B65-61A841D910E2}"/>
                </a:ext>
              </a:extLst>
            </p:cNvPr>
            <p:cNvSpPr txBox="1"/>
            <p:nvPr/>
          </p:nvSpPr>
          <p:spPr>
            <a:xfrm>
              <a:off x="3213337" y="386764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총 비용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3604D68-19A9-7077-0CF2-91D9972692B3}"/>
              </a:ext>
            </a:extLst>
          </p:cNvPr>
          <p:cNvGrpSpPr/>
          <p:nvPr/>
        </p:nvGrpSpPr>
        <p:grpSpPr>
          <a:xfrm>
            <a:off x="2531933" y="2628842"/>
            <a:ext cx="1728787" cy="562192"/>
            <a:chOff x="3488662" y="390307"/>
            <a:chExt cx="1728787" cy="56219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9AB1105-2965-B75B-B31C-E0F90983BECE}"/>
                </a:ext>
              </a:extLst>
            </p:cNvPr>
            <p:cNvSpPr/>
            <p:nvPr/>
          </p:nvSpPr>
          <p:spPr>
            <a:xfrm>
              <a:off x="3771951" y="688976"/>
              <a:ext cx="570707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BA818-7EDB-AFD3-B540-345C0A3579A4}"/>
                </a:ext>
              </a:extLst>
            </p:cNvPr>
            <p:cNvSpPr txBox="1"/>
            <p:nvPr/>
          </p:nvSpPr>
          <p:spPr>
            <a:xfrm>
              <a:off x="3488662" y="390307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총 충전된 에너지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32DA5AC-7C71-ACA9-F270-8E7FB75D521A}"/>
              </a:ext>
            </a:extLst>
          </p:cNvPr>
          <p:cNvGrpSpPr/>
          <p:nvPr/>
        </p:nvGrpSpPr>
        <p:grpSpPr>
          <a:xfrm>
            <a:off x="3491298" y="2638309"/>
            <a:ext cx="1755269" cy="562187"/>
            <a:chOff x="3771951" y="390312"/>
            <a:chExt cx="1755269" cy="56218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2A1F2C-2343-6BE4-8356-B5DF53FE04AC}"/>
                </a:ext>
              </a:extLst>
            </p:cNvPr>
            <p:cNvSpPr/>
            <p:nvPr/>
          </p:nvSpPr>
          <p:spPr>
            <a:xfrm>
              <a:off x="3771951" y="688976"/>
              <a:ext cx="1393809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3C3BE6-F4D0-F71B-5C29-BD721AD02448}"/>
                </a:ext>
              </a:extLst>
            </p:cNvPr>
            <p:cNvSpPr txBox="1"/>
            <p:nvPr/>
          </p:nvSpPr>
          <p:spPr>
            <a:xfrm>
              <a:off x="3798433" y="390312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에너지 효율도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7F4DDDC-DE9F-13D2-2379-DB6278430C99}"/>
              </a:ext>
            </a:extLst>
          </p:cNvPr>
          <p:cNvGrpSpPr/>
          <p:nvPr/>
        </p:nvGrpSpPr>
        <p:grpSpPr>
          <a:xfrm>
            <a:off x="4787438" y="2426436"/>
            <a:ext cx="1137817" cy="774060"/>
            <a:chOff x="3489655" y="178439"/>
            <a:chExt cx="1137817" cy="77406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DF5DE0-E659-5D2B-3590-1B4A80426F72}"/>
                </a:ext>
              </a:extLst>
            </p:cNvPr>
            <p:cNvSpPr/>
            <p:nvPr/>
          </p:nvSpPr>
          <p:spPr>
            <a:xfrm>
              <a:off x="3771951" y="688976"/>
              <a:ext cx="538428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7E8377-D3A1-A19F-FFAF-D47CB93608A7}"/>
                </a:ext>
              </a:extLst>
            </p:cNvPr>
            <p:cNvSpPr txBox="1"/>
            <p:nvPr/>
          </p:nvSpPr>
          <p:spPr>
            <a:xfrm>
              <a:off x="3489655" y="178439"/>
              <a:ext cx="1137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만족도 기준</a:t>
              </a:r>
              <a:endParaRPr lang="en-US" altLang="ko-KR" dirty="0"/>
            </a:p>
            <a:p>
              <a:pPr algn="ctr"/>
              <a:r>
                <a:rPr lang="ko-KR" altLang="en-US" dirty="0"/>
                <a:t>초과 여부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A411F12-0A56-0429-4FA9-A739927A817B}"/>
              </a:ext>
            </a:extLst>
          </p:cNvPr>
          <p:cNvGrpSpPr/>
          <p:nvPr/>
        </p:nvGrpSpPr>
        <p:grpSpPr>
          <a:xfrm>
            <a:off x="5630399" y="2641879"/>
            <a:ext cx="1728787" cy="552604"/>
            <a:chOff x="3630478" y="399895"/>
            <a:chExt cx="1728787" cy="55260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933F8F4-21F1-A1F4-4C33-C5E9A5259044}"/>
                </a:ext>
              </a:extLst>
            </p:cNvPr>
            <p:cNvSpPr/>
            <p:nvPr/>
          </p:nvSpPr>
          <p:spPr>
            <a:xfrm>
              <a:off x="3771951" y="688976"/>
              <a:ext cx="1367756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9514B5-DC6C-9531-FD9C-37C9CC07FF25}"/>
                </a:ext>
              </a:extLst>
            </p:cNvPr>
            <p:cNvSpPr txBox="1"/>
            <p:nvPr/>
          </p:nvSpPr>
          <p:spPr>
            <a:xfrm>
              <a:off x="3630478" y="399895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평균 사용자 만족도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FECE54D-C787-3DFF-43CD-B8A19FA95335}"/>
              </a:ext>
            </a:extLst>
          </p:cNvPr>
          <p:cNvSpPr txBox="1"/>
          <p:nvPr/>
        </p:nvSpPr>
        <p:spPr>
          <a:xfrm>
            <a:off x="839870" y="1148179"/>
            <a:ext cx="2138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충전 서비스 사업자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CD7DC2-97B2-BA5A-FBFB-F98549D840B6}"/>
              </a:ext>
            </a:extLst>
          </p:cNvPr>
          <p:cNvSpPr txBox="1"/>
          <p:nvPr/>
        </p:nvSpPr>
        <p:spPr>
          <a:xfrm>
            <a:off x="839870" y="1494278"/>
            <a:ext cx="3703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 만족도</a:t>
            </a:r>
            <a:r>
              <a:rPr lang="en-US" altLang="ko-KR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에너지 효율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2AA7D4-0F89-D51C-F109-2199D42F5FE1}"/>
              </a:ext>
            </a:extLst>
          </p:cNvPr>
          <p:cNvSpPr txBox="1"/>
          <p:nvPr/>
        </p:nvSpPr>
        <p:spPr>
          <a:xfrm>
            <a:off x="6418992" y="1223729"/>
            <a:ext cx="258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총 비용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총 충전된 에너지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에너지 효율도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만족도 기준 초과 여부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평균 사용자 만족도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49D75C-253C-5012-B1E8-9939A966BD26}"/>
              </a:ext>
            </a:extLst>
          </p:cNvPr>
          <p:cNvSpPr txBox="1"/>
          <p:nvPr/>
        </p:nvSpPr>
        <p:spPr>
          <a:xfrm>
            <a:off x="6434030" y="890473"/>
            <a:ext cx="1832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/>
              <a:t>고려 사항</a:t>
            </a:r>
          </a:p>
        </p:txBody>
      </p:sp>
    </p:spTree>
    <p:extLst>
      <p:ext uri="{BB962C8B-B14F-4D97-AF65-F5344CB8AC3E}">
        <p14:creationId xmlns:p14="http://schemas.microsoft.com/office/powerpoint/2010/main" val="301729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E2458-C719-AF19-79F1-977F25796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9455574-6613-689C-E686-3835EFF9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594"/>
          <a:stretch/>
        </p:blipFill>
        <p:spPr>
          <a:xfrm>
            <a:off x="862172" y="2848817"/>
            <a:ext cx="6293427" cy="358089"/>
          </a:xfrm>
          <a:prstGeom prst="rect">
            <a:avLst/>
          </a:prstGeom>
        </p:spPr>
      </p:pic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A0A02B93-7F11-32A7-8949-17489655B55F}"/>
              </a:ext>
            </a:extLst>
          </p:cNvPr>
          <p:cNvSpPr/>
          <p:nvPr/>
        </p:nvSpPr>
        <p:spPr>
          <a:xfrm>
            <a:off x="6337109" y="835059"/>
            <a:ext cx="2512424" cy="156800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51A8930-EF90-EB99-9F4E-E34209D22B93}"/>
              </a:ext>
            </a:extLst>
          </p:cNvPr>
          <p:cNvSpPr/>
          <p:nvPr/>
        </p:nvSpPr>
        <p:spPr>
          <a:xfrm>
            <a:off x="689811" y="890474"/>
            <a:ext cx="3639301" cy="969324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99A89FD4-A1C9-20E9-E9F8-A6F346733DF5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4E32BF-4446-16A0-B460-C219A063E104}"/>
              </a:ext>
            </a:extLst>
          </p:cNvPr>
          <p:cNvGrpSpPr/>
          <p:nvPr/>
        </p:nvGrpSpPr>
        <p:grpSpPr>
          <a:xfrm>
            <a:off x="5420645" y="62289"/>
            <a:ext cx="3719007" cy="400110"/>
            <a:chOff x="367385" y="955294"/>
            <a:chExt cx="1180305" cy="37643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F4A029C-34B4-25B8-344F-C117ECDCCFB5}"/>
                </a:ext>
              </a:extLst>
            </p:cNvPr>
            <p:cNvSpPr/>
            <p:nvPr/>
          </p:nvSpPr>
          <p:spPr>
            <a:xfrm>
              <a:off x="386271" y="976315"/>
              <a:ext cx="1145527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C58DC7-D29A-4255-DCD2-B1C7F7CE9C3D}"/>
                </a:ext>
              </a:extLst>
            </p:cNvPr>
            <p:cNvSpPr txBox="1"/>
            <p:nvPr/>
          </p:nvSpPr>
          <p:spPr>
            <a:xfrm>
              <a:off x="444780" y="998729"/>
              <a:ext cx="1102910" cy="318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 모두를 고려한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BAEDE4-26D3-6BD7-23CD-3B332B858E91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37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2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76EA94F-5D69-57B2-71AB-9E6369C97CBD}"/>
              </a:ext>
            </a:extLst>
          </p:cNvPr>
          <p:cNvGrpSpPr/>
          <p:nvPr/>
        </p:nvGrpSpPr>
        <p:grpSpPr>
          <a:xfrm>
            <a:off x="475386" y="740135"/>
            <a:ext cx="2138638" cy="380984"/>
            <a:chOff x="322986" y="587735"/>
            <a:chExt cx="2138638" cy="38098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76A8979-2D71-B5FD-E79A-469F92FBA877}"/>
                </a:ext>
              </a:extLst>
            </p:cNvPr>
            <p:cNvSpPr/>
            <p:nvPr/>
          </p:nvSpPr>
          <p:spPr>
            <a:xfrm>
              <a:off x="322986" y="587735"/>
              <a:ext cx="2138638" cy="38098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38FBA1-A67F-C2B2-9A97-40ED8D689C43}"/>
                </a:ext>
              </a:extLst>
            </p:cNvPr>
            <p:cNvSpPr txBox="1"/>
            <p:nvPr/>
          </p:nvSpPr>
          <p:spPr>
            <a:xfrm>
              <a:off x="709772" y="610570"/>
              <a:ext cx="1365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통합 함수 </a:t>
              </a:r>
              <a:r>
                <a:rPr lang="en-US" altLang="ko-KR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2</a:t>
              </a:r>
              <a:endPara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099F7E-2E0A-CA39-EF07-B0C98925E522}"/>
              </a:ext>
            </a:extLst>
          </p:cNvPr>
          <p:cNvGrpSpPr/>
          <p:nvPr/>
        </p:nvGrpSpPr>
        <p:grpSpPr>
          <a:xfrm>
            <a:off x="1046116" y="2629345"/>
            <a:ext cx="1728787" cy="565735"/>
            <a:chOff x="3213337" y="386764"/>
            <a:chExt cx="1728787" cy="5657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E95588-2051-A4DE-0646-9AF1AABD047A}"/>
                </a:ext>
              </a:extLst>
            </p:cNvPr>
            <p:cNvSpPr/>
            <p:nvPr/>
          </p:nvSpPr>
          <p:spPr>
            <a:xfrm>
              <a:off x="3771951" y="688976"/>
              <a:ext cx="539069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24D4E-3A05-41B4-9F35-43FCCAC90D72}"/>
                </a:ext>
              </a:extLst>
            </p:cNvPr>
            <p:cNvSpPr txBox="1"/>
            <p:nvPr/>
          </p:nvSpPr>
          <p:spPr>
            <a:xfrm>
              <a:off x="3213337" y="386764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평균 배터리 상태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1AD4F5-BB67-4226-074A-D90DFBE717C5}"/>
              </a:ext>
            </a:extLst>
          </p:cNvPr>
          <p:cNvGrpSpPr/>
          <p:nvPr/>
        </p:nvGrpSpPr>
        <p:grpSpPr>
          <a:xfrm>
            <a:off x="2229568" y="2431716"/>
            <a:ext cx="1326506" cy="776239"/>
            <a:chOff x="3510101" y="176260"/>
            <a:chExt cx="1326506" cy="77623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970E7E-4DEF-E4AF-AFD8-8F3F2C9F6253}"/>
                </a:ext>
              </a:extLst>
            </p:cNvPr>
            <p:cNvSpPr/>
            <p:nvPr/>
          </p:nvSpPr>
          <p:spPr>
            <a:xfrm>
              <a:off x="3771951" y="688976"/>
              <a:ext cx="570707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646258-DF33-6714-5DBD-86F28E9EB2D0}"/>
                </a:ext>
              </a:extLst>
            </p:cNvPr>
            <p:cNvSpPr txBox="1"/>
            <p:nvPr/>
          </p:nvSpPr>
          <p:spPr>
            <a:xfrm>
              <a:off x="3510101" y="176260"/>
              <a:ext cx="13265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비피크</a:t>
              </a:r>
              <a:r>
                <a:rPr lang="ko-KR" altLang="en-US" dirty="0"/>
                <a:t> 시간대</a:t>
              </a:r>
              <a:endParaRPr lang="en-US" altLang="ko-KR" dirty="0"/>
            </a:p>
            <a:p>
              <a:pPr algn="ctr"/>
              <a:r>
                <a:rPr lang="ko-KR" altLang="en-US" dirty="0"/>
                <a:t>충전 에너지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83F7161-A1C1-FC5D-79A0-5C7F8A55C3AC}"/>
              </a:ext>
            </a:extLst>
          </p:cNvPr>
          <p:cNvGrpSpPr/>
          <p:nvPr/>
        </p:nvGrpSpPr>
        <p:grpSpPr>
          <a:xfrm>
            <a:off x="2914834" y="2424058"/>
            <a:ext cx="1170222" cy="784518"/>
            <a:chOff x="3480947" y="167981"/>
            <a:chExt cx="1170222" cy="78451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B8094A1-9178-BD56-0B1B-D9491295F2AF}"/>
                </a:ext>
              </a:extLst>
            </p:cNvPr>
            <p:cNvSpPr/>
            <p:nvPr/>
          </p:nvSpPr>
          <p:spPr>
            <a:xfrm>
              <a:off x="3771952" y="688976"/>
              <a:ext cx="580006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2F08FC-29B9-948A-6328-F3A7960C0414}"/>
                </a:ext>
              </a:extLst>
            </p:cNvPr>
            <p:cNvSpPr txBox="1"/>
            <p:nvPr/>
          </p:nvSpPr>
          <p:spPr>
            <a:xfrm>
              <a:off x="3480947" y="167981"/>
              <a:ext cx="1170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피크 시간대</a:t>
              </a:r>
              <a:endParaRPr lang="en-US" altLang="ko-KR" dirty="0"/>
            </a:p>
            <a:p>
              <a:pPr algn="ctr"/>
              <a:r>
                <a:rPr lang="ko-KR" altLang="en-US" dirty="0"/>
                <a:t>방전 에너지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C4745F7-AFEF-F1BC-AD69-92C6D5FBA078}"/>
              </a:ext>
            </a:extLst>
          </p:cNvPr>
          <p:cNvGrpSpPr/>
          <p:nvPr/>
        </p:nvGrpSpPr>
        <p:grpSpPr>
          <a:xfrm>
            <a:off x="3764315" y="2636079"/>
            <a:ext cx="1728787" cy="553820"/>
            <a:chOff x="3865287" y="398679"/>
            <a:chExt cx="1728787" cy="55382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E30D2FB-109A-9C0A-C5F1-72417F8D51CC}"/>
                </a:ext>
              </a:extLst>
            </p:cNvPr>
            <p:cNvSpPr/>
            <p:nvPr/>
          </p:nvSpPr>
          <p:spPr>
            <a:xfrm>
              <a:off x="4093836" y="688976"/>
              <a:ext cx="892892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A1B3F8-5C9C-A10A-D049-6BFE7BCA818E}"/>
                </a:ext>
              </a:extLst>
            </p:cNvPr>
            <p:cNvSpPr txBox="1"/>
            <p:nvPr/>
          </p:nvSpPr>
          <p:spPr>
            <a:xfrm>
              <a:off x="3865287" y="398679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교환된 에너지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84E5C3-524E-D458-B7DD-4472A787A247}"/>
              </a:ext>
            </a:extLst>
          </p:cNvPr>
          <p:cNvGrpSpPr/>
          <p:nvPr/>
        </p:nvGrpSpPr>
        <p:grpSpPr>
          <a:xfrm>
            <a:off x="4741515" y="2644396"/>
            <a:ext cx="1582635" cy="545502"/>
            <a:chOff x="3489187" y="406996"/>
            <a:chExt cx="2035057" cy="54550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07223D6-796F-5B9D-5CDC-3F75F7CBA964}"/>
                </a:ext>
              </a:extLst>
            </p:cNvPr>
            <p:cNvSpPr/>
            <p:nvPr/>
          </p:nvSpPr>
          <p:spPr>
            <a:xfrm>
              <a:off x="3822837" y="688975"/>
              <a:ext cx="1367755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EA6B53-66B2-2069-4FB7-A6548FFD82CF}"/>
                </a:ext>
              </a:extLst>
            </p:cNvPr>
            <p:cNvSpPr txBox="1"/>
            <p:nvPr/>
          </p:nvSpPr>
          <p:spPr>
            <a:xfrm>
              <a:off x="3489187" y="406996"/>
              <a:ext cx="2035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충전 및 방전 가격</a:t>
              </a:r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339C6CD-9317-5B9C-6FE1-96352A1280FB}"/>
              </a:ext>
            </a:extLst>
          </p:cNvPr>
          <p:cNvSpPr txBox="1"/>
          <p:nvPr/>
        </p:nvSpPr>
        <p:spPr>
          <a:xfrm>
            <a:off x="839870" y="1148179"/>
            <a:ext cx="2138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EV </a:t>
            </a:r>
            <a:r>
              <a:rPr lang="ko-KR" altLang="en-US" sz="15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F397D2-681D-30E0-C421-F203DF7B4837}"/>
              </a:ext>
            </a:extLst>
          </p:cNvPr>
          <p:cNvSpPr txBox="1"/>
          <p:nvPr/>
        </p:nvSpPr>
        <p:spPr>
          <a:xfrm>
            <a:off x="839870" y="1494278"/>
            <a:ext cx="3703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배터리 열화</a:t>
            </a:r>
            <a:r>
              <a:rPr lang="en-US" altLang="ko-KR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충전 및 방전 비용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3A2435-A5B8-B9F2-2B89-6B466BF8481A}"/>
              </a:ext>
            </a:extLst>
          </p:cNvPr>
          <p:cNvSpPr txBox="1"/>
          <p:nvPr/>
        </p:nvSpPr>
        <p:spPr>
          <a:xfrm>
            <a:off x="6418992" y="1223729"/>
            <a:ext cx="258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평균 배터리 상태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 err="1"/>
              <a:t>비피크</a:t>
            </a:r>
            <a:r>
              <a:rPr lang="ko-KR" altLang="en-US" sz="1200" dirty="0"/>
              <a:t> 시간대 충전 에너지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피크 시간대 방전 에너지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교환된 에너지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충전 및 방전 가격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평균 전력 출력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D20DF7-446A-1CA7-EDF2-82AC1D8EB9EB}"/>
              </a:ext>
            </a:extLst>
          </p:cNvPr>
          <p:cNvSpPr txBox="1"/>
          <p:nvPr/>
        </p:nvSpPr>
        <p:spPr>
          <a:xfrm>
            <a:off x="6434030" y="890473"/>
            <a:ext cx="1832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/>
              <a:t>고려 사항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4F5A33B-74C0-043C-0AE0-02BDBFA052DB}"/>
              </a:ext>
            </a:extLst>
          </p:cNvPr>
          <p:cNvGrpSpPr/>
          <p:nvPr/>
        </p:nvGrpSpPr>
        <p:grpSpPr>
          <a:xfrm>
            <a:off x="5875168" y="2644722"/>
            <a:ext cx="1400811" cy="548042"/>
            <a:chOff x="3220062" y="429230"/>
            <a:chExt cx="2781871" cy="54804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4BEE982-8644-90F9-1B6C-7BC51A47ED05}"/>
                </a:ext>
              </a:extLst>
            </p:cNvPr>
            <p:cNvSpPr/>
            <p:nvPr/>
          </p:nvSpPr>
          <p:spPr>
            <a:xfrm>
              <a:off x="4003093" y="713749"/>
              <a:ext cx="1151834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E56BEB-E45E-5122-6642-B132F9E955AC}"/>
                </a:ext>
              </a:extLst>
            </p:cNvPr>
            <p:cNvSpPr txBox="1"/>
            <p:nvPr/>
          </p:nvSpPr>
          <p:spPr>
            <a:xfrm>
              <a:off x="3220062" y="429230"/>
              <a:ext cx="2781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평균 전력 출력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559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ED19C-9D73-8212-8A44-ECFC0ADF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2D3ACEE-B406-820A-6E3A-BEB3B5FC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2604"/>
          <a:stretch/>
        </p:blipFill>
        <p:spPr>
          <a:xfrm>
            <a:off x="862172" y="2889530"/>
            <a:ext cx="6326715" cy="403039"/>
          </a:xfrm>
          <a:prstGeom prst="rect">
            <a:avLst/>
          </a:prstGeom>
        </p:spPr>
      </p:pic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F0B76906-EE5A-0435-74BE-13DA222BBF83}"/>
              </a:ext>
            </a:extLst>
          </p:cNvPr>
          <p:cNvSpPr/>
          <p:nvPr/>
        </p:nvSpPr>
        <p:spPr>
          <a:xfrm>
            <a:off x="6337109" y="835059"/>
            <a:ext cx="2512424" cy="140433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BB6418F-B9C0-B8E0-441E-014BB549E2E9}"/>
              </a:ext>
            </a:extLst>
          </p:cNvPr>
          <p:cNvSpPr/>
          <p:nvPr/>
        </p:nvSpPr>
        <p:spPr>
          <a:xfrm>
            <a:off x="689811" y="890474"/>
            <a:ext cx="3639301" cy="969324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16762A39-97E1-1709-73AA-36FF900A0DCF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0858E8-3467-424A-77BC-B36CFD20EE25}"/>
              </a:ext>
            </a:extLst>
          </p:cNvPr>
          <p:cNvGrpSpPr/>
          <p:nvPr/>
        </p:nvGrpSpPr>
        <p:grpSpPr>
          <a:xfrm>
            <a:off x="5420645" y="62289"/>
            <a:ext cx="3719007" cy="400110"/>
            <a:chOff x="367385" y="955294"/>
            <a:chExt cx="1180305" cy="37643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2A8203F-03BB-47D1-632C-E325AFB9E982}"/>
                </a:ext>
              </a:extLst>
            </p:cNvPr>
            <p:cNvSpPr/>
            <p:nvPr/>
          </p:nvSpPr>
          <p:spPr>
            <a:xfrm>
              <a:off x="386271" y="976315"/>
              <a:ext cx="1145527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18DBA5-5859-CDD4-C63A-5D6B38BFCBE5}"/>
                </a:ext>
              </a:extLst>
            </p:cNvPr>
            <p:cNvSpPr txBox="1"/>
            <p:nvPr/>
          </p:nvSpPr>
          <p:spPr>
            <a:xfrm>
              <a:off x="444780" y="998729"/>
              <a:ext cx="1102910" cy="318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 모두를 고려한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9FD750-03FA-4399-F264-A8C775BE5999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37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2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BE8B0F-43CF-E3BB-D8A3-68C7C2757F41}"/>
              </a:ext>
            </a:extLst>
          </p:cNvPr>
          <p:cNvGrpSpPr/>
          <p:nvPr/>
        </p:nvGrpSpPr>
        <p:grpSpPr>
          <a:xfrm>
            <a:off x="475386" y="740135"/>
            <a:ext cx="2138638" cy="380984"/>
            <a:chOff x="322986" y="587735"/>
            <a:chExt cx="2138638" cy="38098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E45649B-08E5-8168-A710-CBA423ABA571}"/>
                </a:ext>
              </a:extLst>
            </p:cNvPr>
            <p:cNvSpPr/>
            <p:nvPr/>
          </p:nvSpPr>
          <p:spPr>
            <a:xfrm>
              <a:off x="322986" y="587735"/>
              <a:ext cx="2138638" cy="38098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5482DB-2A7E-3A37-C93E-8BDB6F498A12}"/>
                </a:ext>
              </a:extLst>
            </p:cNvPr>
            <p:cNvSpPr txBox="1"/>
            <p:nvPr/>
          </p:nvSpPr>
          <p:spPr>
            <a:xfrm>
              <a:off x="709772" y="610570"/>
              <a:ext cx="1365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통합 함수 </a:t>
              </a:r>
              <a:r>
                <a:rPr lang="en-US" altLang="ko-KR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3</a:t>
              </a:r>
              <a:endPara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8FBC96-4BC3-4496-372F-A17B3DEEA2CC}"/>
              </a:ext>
            </a:extLst>
          </p:cNvPr>
          <p:cNvGrpSpPr/>
          <p:nvPr/>
        </p:nvGrpSpPr>
        <p:grpSpPr>
          <a:xfrm>
            <a:off x="1920238" y="2577648"/>
            <a:ext cx="1940097" cy="633259"/>
            <a:chOff x="3706177" y="329651"/>
            <a:chExt cx="1728787" cy="6332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18096C-9F8C-CDD8-A907-18C64CB8415B}"/>
                </a:ext>
              </a:extLst>
            </p:cNvPr>
            <p:cNvSpPr/>
            <p:nvPr/>
          </p:nvSpPr>
          <p:spPr>
            <a:xfrm>
              <a:off x="3714567" y="637430"/>
              <a:ext cx="1672791" cy="3254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73E379-C868-4C86-0871-4AA964503134}"/>
                </a:ext>
              </a:extLst>
            </p:cNvPr>
            <p:cNvSpPr txBox="1"/>
            <p:nvPr/>
          </p:nvSpPr>
          <p:spPr>
            <a:xfrm>
              <a:off x="3706177" y="329651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변압기 전력 사용량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C710DCB-904D-1F46-4CE8-3E021D787397}"/>
              </a:ext>
            </a:extLst>
          </p:cNvPr>
          <p:cNvGrpSpPr/>
          <p:nvPr/>
        </p:nvGrpSpPr>
        <p:grpSpPr>
          <a:xfrm>
            <a:off x="3498372" y="2567420"/>
            <a:ext cx="1728787" cy="643487"/>
            <a:chOff x="3184498" y="347313"/>
            <a:chExt cx="1728787" cy="6434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D9B1BAC-42A1-1240-8772-13E603F3A3FC}"/>
                </a:ext>
              </a:extLst>
            </p:cNvPr>
            <p:cNvSpPr/>
            <p:nvPr/>
          </p:nvSpPr>
          <p:spPr>
            <a:xfrm>
              <a:off x="3609753" y="688976"/>
              <a:ext cx="757026" cy="3018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1018FC-9498-8F92-B8F5-CCBA76E67A59}"/>
                </a:ext>
              </a:extLst>
            </p:cNvPr>
            <p:cNvSpPr txBox="1"/>
            <p:nvPr/>
          </p:nvSpPr>
          <p:spPr>
            <a:xfrm>
              <a:off x="3184498" y="347313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변압기 과부하 정도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0FC28A-C659-FD26-77BD-387FF1AD7941}"/>
              </a:ext>
            </a:extLst>
          </p:cNvPr>
          <p:cNvGrpSpPr/>
          <p:nvPr/>
        </p:nvGrpSpPr>
        <p:grpSpPr>
          <a:xfrm>
            <a:off x="4636490" y="2392567"/>
            <a:ext cx="1317814" cy="818340"/>
            <a:chOff x="3255430" y="172460"/>
            <a:chExt cx="1317814" cy="81834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1E8DA95-CCBC-8306-7871-F292D8B37F89}"/>
                </a:ext>
              </a:extLst>
            </p:cNvPr>
            <p:cNvSpPr/>
            <p:nvPr/>
          </p:nvSpPr>
          <p:spPr>
            <a:xfrm>
              <a:off x="3451706" y="688976"/>
              <a:ext cx="847245" cy="3018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C7136C-0EA0-AAC4-77C0-FED5DDBC859C}"/>
                </a:ext>
              </a:extLst>
            </p:cNvPr>
            <p:cNvSpPr txBox="1"/>
            <p:nvPr/>
          </p:nvSpPr>
          <p:spPr>
            <a:xfrm>
              <a:off x="3255430" y="172460"/>
              <a:ext cx="1317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변압기 과부하</a:t>
              </a:r>
              <a:endParaRPr lang="en-US" altLang="ko-KR" dirty="0"/>
            </a:p>
            <a:p>
              <a:pPr algn="ctr"/>
              <a:r>
                <a:rPr lang="ko-KR" altLang="en-US" dirty="0"/>
                <a:t>발생 여부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E73C2FF-DE03-51D7-8EFF-61E3B1B10C94}"/>
              </a:ext>
            </a:extLst>
          </p:cNvPr>
          <p:cNvGrpSpPr/>
          <p:nvPr/>
        </p:nvGrpSpPr>
        <p:grpSpPr>
          <a:xfrm>
            <a:off x="5544582" y="2567420"/>
            <a:ext cx="1728787" cy="626740"/>
            <a:chOff x="3323298" y="338580"/>
            <a:chExt cx="1728787" cy="62674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1564FD-4FFE-66E6-D755-21CEBA422876}"/>
                </a:ext>
              </a:extLst>
            </p:cNvPr>
            <p:cNvSpPr/>
            <p:nvPr/>
          </p:nvSpPr>
          <p:spPr>
            <a:xfrm>
              <a:off x="3671703" y="663497"/>
              <a:ext cx="605073" cy="3018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CDC162-DF3E-56CA-A7FC-C089B6185D78}"/>
                </a:ext>
              </a:extLst>
            </p:cNvPr>
            <p:cNvSpPr txBox="1"/>
            <p:nvPr/>
          </p:nvSpPr>
          <p:spPr>
            <a:xfrm>
              <a:off x="3323298" y="338580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전력 합계 위반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317F733-7607-76DC-6D00-B55804ADE663}"/>
              </a:ext>
            </a:extLst>
          </p:cNvPr>
          <p:cNvGrpSpPr/>
          <p:nvPr/>
        </p:nvGrpSpPr>
        <p:grpSpPr>
          <a:xfrm>
            <a:off x="6414015" y="2559283"/>
            <a:ext cx="1728787" cy="629300"/>
            <a:chOff x="3575038" y="369534"/>
            <a:chExt cx="1728787" cy="6293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2214355-1B66-34CE-44A9-B775836DBB7B}"/>
                </a:ext>
              </a:extLst>
            </p:cNvPr>
            <p:cNvSpPr/>
            <p:nvPr/>
          </p:nvSpPr>
          <p:spPr>
            <a:xfrm>
              <a:off x="3750173" y="697011"/>
              <a:ext cx="558227" cy="3018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55002F-3EDC-F208-FA6E-0C92DC0997EB}"/>
                </a:ext>
              </a:extLst>
            </p:cNvPr>
            <p:cNvSpPr txBox="1"/>
            <p:nvPr/>
          </p:nvSpPr>
          <p:spPr>
            <a:xfrm>
              <a:off x="3575038" y="369534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추적 오차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2BAA7B-8B4C-254F-F57D-8AE324EE0EEA}"/>
              </a:ext>
            </a:extLst>
          </p:cNvPr>
          <p:cNvSpPr txBox="1"/>
          <p:nvPr/>
        </p:nvSpPr>
        <p:spPr>
          <a:xfrm>
            <a:off x="839870" y="1148179"/>
            <a:ext cx="2138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전력망</a:t>
            </a:r>
            <a:r>
              <a:rPr lang="ko-KR" altLang="en-US" sz="15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운영자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9588CD-444C-02D5-5A1A-09FBD29FDE6C}"/>
              </a:ext>
            </a:extLst>
          </p:cNvPr>
          <p:cNvSpPr txBox="1"/>
          <p:nvPr/>
        </p:nvSpPr>
        <p:spPr>
          <a:xfrm>
            <a:off x="839870" y="1494278"/>
            <a:ext cx="32821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3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전력망</a:t>
            </a:r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안정</a:t>
            </a:r>
            <a:r>
              <a:rPr lang="en-US" altLang="ko-KR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변압기 과부하 상태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10BFC-4697-38E1-5C7D-19C89ED566A7}"/>
              </a:ext>
            </a:extLst>
          </p:cNvPr>
          <p:cNvSpPr txBox="1"/>
          <p:nvPr/>
        </p:nvSpPr>
        <p:spPr>
          <a:xfrm>
            <a:off x="6418992" y="1223729"/>
            <a:ext cx="258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변압기 전력 사용량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변압기 과부하 정도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과부하 발생 여부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전력 추적 </a:t>
            </a:r>
            <a:r>
              <a:rPr lang="ko-KR" altLang="en-US" sz="1200" dirty="0" err="1"/>
              <a:t>위반량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추적 오차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86F6A4-08ED-6199-8605-8C8F98054323}"/>
              </a:ext>
            </a:extLst>
          </p:cNvPr>
          <p:cNvSpPr txBox="1"/>
          <p:nvPr/>
        </p:nvSpPr>
        <p:spPr>
          <a:xfrm>
            <a:off x="6434030" y="890473"/>
            <a:ext cx="1832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/>
              <a:t>고려 사항</a:t>
            </a:r>
          </a:p>
        </p:txBody>
      </p:sp>
    </p:spTree>
    <p:extLst>
      <p:ext uri="{BB962C8B-B14F-4D97-AF65-F5344CB8AC3E}">
        <p14:creationId xmlns:p14="http://schemas.microsoft.com/office/powerpoint/2010/main" val="29940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B9687-715E-D2E2-5CF2-6190E5FB1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F3D9110-C6CE-3A27-27C4-8027123C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088" b="37354"/>
          <a:stretch/>
        </p:blipFill>
        <p:spPr>
          <a:xfrm>
            <a:off x="862172" y="2937146"/>
            <a:ext cx="6326715" cy="307777"/>
          </a:xfrm>
          <a:prstGeom prst="rect">
            <a:avLst/>
          </a:prstGeom>
        </p:spPr>
      </p:pic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178E7DA8-A83D-1875-6D78-A022ECF67630}"/>
              </a:ext>
            </a:extLst>
          </p:cNvPr>
          <p:cNvSpPr/>
          <p:nvPr/>
        </p:nvSpPr>
        <p:spPr>
          <a:xfrm>
            <a:off x="6337109" y="835059"/>
            <a:ext cx="2512424" cy="140433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9422D93-A52C-74F6-80E2-5BAAE43846EA}"/>
              </a:ext>
            </a:extLst>
          </p:cNvPr>
          <p:cNvSpPr/>
          <p:nvPr/>
        </p:nvSpPr>
        <p:spPr>
          <a:xfrm>
            <a:off x="689811" y="890474"/>
            <a:ext cx="3639301" cy="969324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C07B3296-1C1D-9862-C9B6-64E09FEF6969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F8ED03-F4B3-1EA3-6790-1583A62CE625}"/>
              </a:ext>
            </a:extLst>
          </p:cNvPr>
          <p:cNvGrpSpPr/>
          <p:nvPr/>
        </p:nvGrpSpPr>
        <p:grpSpPr>
          <a:xfrm>
            <a:off x="5420645" y="62289"/>
            <a:ext cx="3719007" cy="400110"/>
            <a:chOff x="367385" y="955294"/>
            <a:chExt cx="1180305" cy="37643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BB223100-950D-1CFD-5D7A-B2D8C26BE0B0}"/>
                </a:ext>
              </a:extLst>
            </p:cNvPr>
            <p:cNvSpPr/>
            <p:nvPr/>
          </p:nvSpPr>
          <p:spPr>
            <a:xfrm>
              <a:off x="386271" y="976315"/>
              <a:ext cx="1145527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7D87EC-3E0F-0B60-5C71-971851196D9B}"/>
                </a:ext>
              </a:extLst>
            </p:cNvPr>
            <p:cNvSpPr txBox="1"/>
            <p:nvPr/>
          </p:nvSpPr>
          <p:spPr>
            <a:xfrm>
              <a:off x="444780" y="998729"/>
              <a:ext cx="1102910" cy="318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 모두를 고려한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317F3B-4B16-42EE-77F3-80ED0AB87760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37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2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1E550B-A9B3-BB1B-32CA-81E5DF6FF247}"/>
              </a:ext>
            </a:extLst>
          </p:cNvPr>
          <p:cNvGrpSpPr/>
          <p:nvPr/>
        </p:nvGrpSpPr>
        <p:grpSpPr>
          <a:xfrm>
            <a:off x="475386" y="740135"/>
            <a:ext cx="2138638" cy="380984"/>
            <a:chOff x="322986" y="587735"/>
            <a:chExt cx="2138638" cy="38098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308B590-0E55-0C04-8942-CD506DE6989B}"/>
                </a:ext>
              </a:extLst>
            </p:cNvPr>
            <p:cNvSpPr/>
            <p:nvPr/>
          </p:nvSpPr>
          <p:spPr>
            <a:xfrm>
              <a:off x="322986" y="587735"/>
              <a:ext cx="2138638" cy="38098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53A024-A463-CCE4-1B44-35DEEE6B17C7}"/>
                </a:ext>
              </a:extLst>
            </p:cNvPr>
            <p:cNvSpPr txBox="1"/>
            <p:nvPr/>
          </p:nvSpPr>
          <p:spPr>
            <a:xfrm>
              <a:off x="709772" y="610570"/>
              <a:ext cx="1365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통합 함수 </a:t>
              </a:r>
              <a:r>
                <a:rPr lang="en-US" altLang="ko-KR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3</a:t>
              </a:r>
              <a:endPara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A0E551-B989-87D4-E457-903A9918A32E}"/>
              </a:ext>
            </a:extLst>
          </p:cNvPr>
          <p:cNvGrpSpPr/>
          <p:nvPr/>
        </p:nvGrpSpPr>
        <p:grpSpPr>
          <a:xfrm>
            <a:off x="1355425" y="2638309"/>
            <a:ext cx="1728787" cy="562187"/>
            <a:chOff x="3141364" y="390312"/>
            <a:chExt cx="1728787" cy="56218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42C44B4-A74B-1854-B795-703CBC8B39E1}"/>
                </a:ext>
              </a:extLst>
            </p:cNvPr>
            <p:cNvSpPr/>
            <p:nvPr/>
          </p:nvSpPr>
          <p:spPr>
            <a:xfrm>
              <a:off x="3771951" y="688976"/>
              <a:ext cx="467615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E14381-B415-597D-EF17-5F61067FC950}"/>
                </a:ext>
              </a:extLst>
            </p:cNvPr>
            <p:cNvSpPr txBox="1"/>
            <p:nvPr/>
          </p:nvSpPr>
          <p:spPr>
            <a:xfrm>
              <a:off x="3141364" y="390312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총 비용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A6FBCC-6B7D-B681-8E76-1F7D3C340FB2}"/>
              </a:ext>
            </a:extLst>
          </p:cNvPr>
          <p:cNvGrpSpPr/>
          <p:nvPr/>
        </p:nvGrpSpPr>
        <p:grpSpPr>
          <a:xfrm>
            <a:off x="2111295" y="2638308"/>
            <a:ext cx="1728787" cy="562193"/>
            <a:chOff x="3287825" y="390306"/>
            <a:chExt cx="1728787" cy="5621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078CC45-3414-6207-7AC6-983C4A192AE7}"/>
                </a:ext>
              </a:extLst>
            </p:cNvPr>
            <p:cNvSpPr/>
            <p:nvPr/>
          </p:nvSpPr>
          <p:spPr>
            <a:xfrm>
              <a:off x="3771951" y="688976"/>
              <a:ext cx="351459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B96B27-5C4F-8FAE-B620-6B2D55C39FAB}"/>
                </a:ext>
              </a:extLst>
            </p:cNvPr>
            <p:cNvSpPr txBox="1"/>
            <p:nvPr/>
          </p:nvSpPr>
          <p:spPr>
            <a:xfrm>
              <a:off x="3287825" y="390306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총 충전된 에너지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17F910-133D-27B2-611A-187C67E09C33}"/>
              </a:ext>
            </a:extLst>
          </p:cNvPr>
          <p:cNvGrpSpPr/>
          <p:nvPr/>
        </p:nvGrpSpPr>
        <p:grpSpPr>
          <a:xfrm>
            <a:off x="2827005" y="2644694"/>
            <a:ext cx="1728787" cy="557632"/>
            <a:chOff x="3540765" y="394867"/>
            <a:chExt cx="1728787" cy="5576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CC6C626-5961-26B2-0F6E-83FCAAB6E840}"/>
                </a:ext>
              </a:extLst>
            </p:cNvPr>
            <p:cNvSpPr/>
            <p:nvPr/>
          </p:nvSpPr>
          <p:spPr>
            <a:xfrm>
              <a:off x="3771952" y="688976"/>
              <a:ext cx="804128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83F08E-62AF-DE4B-5487-FF1505411098}"/>
                </a:ext>
              </a:extLst>
            </p:cNvPr>
            <p:cNvSpPr txBox="1"/>
            <p:nvPr/>
          </p:nvSpPr>
          <p:spPr>
            <a:xfrm>
              <a:off x="3540765" y="394867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에너지 효율성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C1A209A-0F61-67D5-D7BE-E6A44F0BCE5C}"/>
              </a:ext>
            </a:extLst>
          </p:cNvPr>
          <p:cNvGrpSpPr/>
          <p:nvPr/>
        </p:nvGrpSpPr>
        <p:grpSpPr>
          <a:xfrm>
            <a:off x="4569818" y="2645186"/>
            <a:ext cx="2181994" cy="557140"/>
            <a:chOff x="3771950" y="395359"/>
            <a:chExt cx="2181994" cy="55714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B7C4A3D-198F-4B5F-3D7B-0B3E8163F5E2}"/>
                </a:ext>
              </a:extLst>
            </p:cNvPr>
            <p:cNvSpPr/>
            <p:nvPr/>
          </p:nvSpPr>
          <p:spPr>
            <a:xfrm>
              <a:off x="3771950" y="688976"/>
              <a:ext cx="890281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84A434-FD42-152E-3CAB-E770B0EB55F1}"/>
                </a:ext>
              </a:extLst>
            </p:cNvPr>
            <p:cNvSpPr txBox="1"/>
            <p:nvPr/>
          </p:nvSpPr>
          <p:spPr>
            <a:xfrm>
              <a:off x="4050217" y="395359"/>
              <a:ext cx="1903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평균 사용자 만족도</a:t>
              </a:r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543568-A2F7-8E36-FF3C-923EF86F59F4}"/>
              </a:ext>
            </a:extLst>
          </p:cNvPr>
          <p:cNvSpPr/>
          <p:nvPr/>
        </p:nvSpPr>
        <p:spPr>
          <a:xfrm>
            <a:off x="6096000" y="2930960"/>
            <a:ext cx="1043628" cy="263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220E38-7396-6E2E-876A-5738C205CEA4}"/>
              </a:ext>
            </a:extLst>
          </p:cNvPr>
          <p:cNvSpPr txBox="1"/>
          <p:nvPr/>
        </p:nvSpPr>
        <p:spPr>
          <a:xfrm>
            <a:off x="839870" y="1148179"/>
            <a:ext cx="2138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충전 서비스 사업자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B77341-A013-419B-F1BE-CF9E92016556}"/>
              </a:ext>
            </a:extLst>
          </p:cNvPr>
          <p:cNvSpPr txBox="1"/>
          <p:nvPr/>
        </p:nvSpPr>
        <p:spPr>
          <a:xfrm>
            <a:off x="839870" y="1494278"/>
            <a:ext cx="3703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 만족도</a:t>
            </a:r>
            <a:r>
              <a:rPr lang="en-US" altLang="ko-KR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에너지 효율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86869D-4392-DF81-9953-EC0CA80E17F2}"/>
              </a:ext>
            </a:extLst>
          </p:cNvPr>
          <p:cNvSpPr txBox="1"/>
          <p:nvPr/>
        </p:nvSpPr>
        <p:spPr>
          <a:xfrm>
            <a:off x="6418992" y="1223729"/>
            <a:ext cx="258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총 비용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총 충전된 에너지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에너지 효율성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평균 사용자 만족도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C2AA8-84AF-1355-41EF-C92E4DA5D179}"/>
              </a:ext>
            </a:extLst>
          </p:cNvPr>
          <p:cNvSpPr txBox="1"/>
          <p:nvPr/>
        </p:nvSpPr>
        <p:spPr>
          <a:xfrm>
            <a:off x="6434030" y="890473"/>
            <a:ext cx="1832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/>
              <a:t>고려 사항</a:t>
            </a:r>
          </a:p>
        </p:txBody>
      </p:sp>
    </p:spTree>
    <p:extLst>
      <p:ext uri="{BB962C8B-B14F-4D97-AF65-F5344CB8AC3E}">
        <p14:creationId xmlns:p14="http://schemas.microsoft.com/office/powerpoint/2010/main" val="179814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729EB-1AAE-FAD4-45A1-2E4702455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CA8E925-48F8-6590-E84E-39FFB4CF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570"/>
          <a:stretch/>
        </p:blipFill>
        <p:spPr>
          <a:xfrm>
            <a:off x="689811" y="2918413"/>
            <a:ext cx="6326715" cy="338735"/>
          </a:xfrm>
          <a:prstGeom prst="rect">
            <a:avLst/>
          </a:prstGeom>
        </p:spPr>
      </p:pic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04A845FE-D76F-E656-09CF-21D964CA62B6}"/>
              </a:ext>
            </a:extLst>
          </p:cNvPr>
          <p:cNvSpPr/>
          <p:nvPr/>
        </p:nvSpPr>
        <p:spPr>
          <a:xfrm>
            <a:off x="6337109" y="835059"/>
            <a:ext cx="2512424" cy="156800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1029AD-70F8-4AC7-78B5-7A34DCEA99DA}"/>
              </a:ext>
            </a:extLst>
          </p:cNvPr>
          <p:cNvSpPr/>
          <p:nvPr/>
        </p:nvSpPr>
        <p:spPr>
          <a:xfrm>
            <a:off x="689811" y="890474"/>
            <a:ext cx="3639301" cy="969324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</a:schemeClr>
                </a:solidFill>
              </a:ln>
              <a:noFill/>
            </a:endParaRPr>
          </a:p>
        </p:txBody>
      </p:sp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4F11FD67-ECE2-A62D-E085-F47144CB4F92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B4919F-A795-6432-8154-E60A0295C5B9}"/>
              </a:ext>
            </a:extLst>
          </p:cNvPr>
          <p:cNvGrpSpPr/>
          <p:nvPr/>
        </p:nvGrpSpPr>
        <p:grpSpPr>
          <a:xfrm>
            <a:off x="5420645" y="62289"/>
            <a:ext cx="3719007" cy="400110"/>
            <a:chOff x="367385" y="955294"/>
            <a:chExt cx="1180305" cy="37643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CED24C2-0615-12C0-92D2-2FB74158D13E}"/>
                </a:ext>
              </a:extLst>
            </p:cNvPr>
            <p:cNvSpPr/>
            <p:nvPr/>
          </p:nvSpPr>
          <p:spPr>
            <a:xfrm>
              <a:off x="386271" y="976315"/>
              <a:ext cx="1145527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7D4527-4327-ADA7-98CF-FAF48349EF0C}"/>
                </a:ext>
              </a:extLst>
            </p:cNvPr>
            <p:cNvSpPr txBox="1"/>
            <p:nvPr/>
          </p:nvSpPr>
          <p:spPr>
            <a:xfrm>
              <a:off x="444780" y="998729"/>
              <a:ext cx="1102910" cy="318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 모두를 고려한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DFB597-6C15-A113-3589-B179D3CE2A81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37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2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843B80-C8D7-B107-4B1B-581969BF9EC3}"/>
              </a:ext>
            </a:extLst>
          </p:cNvPr>
          <p:cNvGrpSpPr/>
          <p:nvPr/>
        </p:nvGrpSpPr>
        <p:grpSpPr>
          <a:xfrm>
            <a:off x="475386" y="740135"/>
            <a:ext cx="2138638" cy="380984"/>
            <a:chOff x="322986" y="587735"/>
            <a:chExt cx="2138638" cy="38098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CAA31C5-1B72-8BE2-FB22-8FA51CC8926D}"/>
                </a:ext>
              </a:extLst>
            </p:cNvPr>
            <p:cNvSpPr/>
            <p:nvPr/>
          </p:nvSpPr>
          <p:spPr>
            <a:xfrm>
              <a:off x="322986" y="587735"/>
              <a:ext cx="2138638" cy="38098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793573-8605-D792-F50C-738F3A58CFA0}"/>
                </a:ext>
              </a:extLst>
            </p:cNvPr>
            <p:cNvSpPr txBox="1"/>
            <p:nvPr/>
          </p:nvSpPr>
          <p:spPr>
            <a:xfrm>
              <a:off x="709772" y="610570"/>
              <a:ext cx="1365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통합 함수 </a:t>
              </a:r>
              <a:r>
                <a:rPr lang="en-US" altLang="ko-KR" sz="16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3</a:t>
              </a:r>
              <a:endPara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3302B2F-4D32-91A6-62C5-D5E801B73B32}"/>
              </a:ext>
            </a:extLst>
          </p:cNvPr>
          <p:cNvGrpSpPr/>
          <p:nvPr/>
        </p:nvGrpSpPr>
        <p:grpSpPr>
          <a:xfrm>
            <a:off x="1046116" y="2629345"/>
            <a:ext cx="1728787" cy="565735"/>
            <a:chOff x="3213337" y="386764"/>
            <a:chExt cx="1728787" cy="5657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F4E7938-F50A-C9BE-919E-D2065BF06AFF}"/>
                </a:ext>
              </a:extLst>
            </p:cNvPr>
            <p:cNvSpPr/>
            <p:nvPr/>
          </p:nvSpPr>
          <p:spPr>
            <a:xfrm>
              <a:off x="3771951" y="688976"/>
              <a:ext cx="742974" cy="26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FEE862-3915-E6CF-EA6E-74177525F7E8}"/>
                </a:ext>
              </a:extLst>
            </p:cNvPr>
            <p:cNvSpPr txBox="1"/>
            <p:nvPr/>
          </p:nvSpPr>
          <p:spPr>
            <a:xfrm>
              <a:off x="3213337" y="386764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평균 배터리 상태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CE5D98-6E43-C79D-1FF3-027F746E0F94}"/>
              </a:ext>
            </a:extLst>
          </p:cNvPr>
          <p:cNvGrpSpPr/>
          <p:nvPr/>
        </p:nvGrpSpPr>
        <p:grpSpPr>
          <a:xfrm>
            <a:off x="2375138" y="2652133"/>
            <a:ext cx="1794631" cy="619448"/>
            <a:chOff x="3655671" y="396677"/>
            <a:chExt cx="1794631" cy="6194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E1312E-51E7-CDCD-CCBE-DE8C1F2EBD42}"/>
                </a:ext>
              </a:extLst>
            </p:cNvPr>
            <p:cNvSpPr/>
            <p:nvPr/>
          </p:nvSpPr>
          <p:spPr>
            <a:xfrm>
              <a:off x="3761166" y="677390"/>
              <a:ext cx="1568506" cy="338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D9270A-52C9-47E5-B55C-CA1EAE36CE1F}"/>
                </a:ext>
              </a:extLst>
            </p:cNvPr>
            <p:cNvSpPr txBox="1"/>
            <p:nvPr/>
          </p:nvSpPr>
          <p:spPr>
            <a:xfrm>
              <a:off x="3655671" y="396677"/>
              <a:ext cx="1794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현재 </a:t>
              </a:r>
              <a:r>
                <a:rPr lang="ko-KR" altLang="en-US" dirty="0" err="1"/>
                <a:t>충방전</a:t>
              </a:r>
              <a:r>
                <a:rPr lang="ko-KR" altLang="en-US" dirty="0"/>
                <a:t> 신호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F0F42B9-8372-4508-A5C4-A48C205DD2BC}"/>
              </a:ext>
            </a:extLst>
          </p:cNvPr>
          <p:cNvGrpSpPr/>
          <p:nvPr/>
        </p:nvGrpSpPr>
        <p:grpSpPr>
          <a:xfrm>
            <a:off x="3965771" y="2644222"/>
            <a:ext cx="1965249" cy="635278"/>
            <a:chOff x="3573580" y="401641"/>
            <a:chExt cx="1965249" cy="63527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CDBB71-F3E5-EE3B-0692-6500D83155E2}"/>
                </a:ext>
              </a:extLst>
            </p:cNvPr>
            <p:cNvSpPr/>
            <p:nvPr/>
          </p:nvSpPr>
          <p:spPr>
            <a:xfrm>
              <a:off x="3771952" y="688976"/>
              <a:ext cx="1568506" cy="3479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A23911-F8C9-FB51-249E-E8BE17770AEC}"/>
                </a:ext>
              </a:extLst>
            </p:cNvPr>
            <p:cNvSpPr txBox="1"/>
            <p:nvPr/>
          </p:nvSpPr>
          <p:spPr>
            <a:xfrm>
              <a:off x="3573580" y="401641"/>
              <a:ext cx="196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현재 </a:t>
              </a:r>
              <a:r>
                <a:rPr lang="ko-KR" altLang="en-US" dirty="0" err="1"/>
                <a:t>충방전</a:t>
              </a:r>
              <a:r>
                <a:rPr lang="ko-KR" altLang="en-US" dirty="0"/>
                <a:t> 가격 차이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1C0B3F-2FB5-33E1-5EF7-4B89E96D9708}"/>
              </a:ext>
            </a:extLst>
          </p:cNvPr>
          <p:cNvGrpSpPr/>
          <p:nvPr/>
        </p:nvGrpSpPr>
        <p:grpSpPr>
          <a:xfrm>
            <a:off x="5810483" y="2651438"/>
            <a:ext cx="1728787" cy="627085"/>
            <a:chOff x="4031726" y="400626"/>
            <a:chExt cx="1728787" cy="62708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6284DA1-4ABC-B200-9871-68123D35E0B8}"/>
                </a:ext>
              </a:extLst>
            </p:cNvPr>
            <p:cNvSpPr/>
            <p:nvPr/>
          </p:nvSpPr>
          <p:spPr>
            <a:xfrm>
              <a:off x="4093836" y="688976"/>
              <a:ext cx="1137450" cy="338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EF947F-77DB-DF20-DE05-067BE04A1589}"/>
                </a:ext>
              </a:extLst>
            </p:cNvPr>
            <p:cNvSpPr txBox="1"/>
            <p:nvPr/>
          </p:nvSpPr>
          <p:spPr>
            <a:xfrm>
              <a:off x="4031726" y="400626"/>
              <a:ext cx="172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평균 전력 출력</a:t>
              </a:r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A015E2E-4F96-2B8B-D5C6-7121B221C1E1}"/>
              </a:ext>
            </a:extLst>
          </p:cNvPr>
          <p:cNvSpPr txBox="1"/>
          <p:nvPr/>
        </p:nvSpPr>
        <p:spPr>
          <a:xfrm>
            <a:off x="839870" y="1148179"/>
            <a:ext cx="2138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EV </a:t>
            </a:r>
            <a:r>
              <a:rPr lang="ko-KR" altLang="en-US" sz="15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376949-6352-3693-3058-3A6122B0E91E}"/>
              </a:ext>
            </a:extLst>
          </p:cNvPr>
          <p:cNvSpPr txBox="1"/>
          <p:nvPr/>
        </p:nvSpPr>
        <p:spPr>
          <a:xfrm>
            <a:off x="839870" y="1494278"/>
            <a:ext cx="3703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배터리 열화</a:t>
            </a:r>
            <a:r>
              <a:rPr lang="en-US" altLang="ko-KR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3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충전 및 방전 비용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431907-614A-7897-2DC5-F45B40E3F2C1}"/>
              </a:ext>
            </a:extLst>
          </p:cNvPr>
          <p:cNvSpPr txBox="1"/>
          <p:nvPr/>
        </p:nvSpPr>
        <p:spPr>
          <a:xfrm>
            <a:off x="6418992" y="1223729"/>
            <a:ext cx="258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평균 배터리 상태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현재 </a:t>
            </a:r>
            <a:r>
              <a:rPr lang="ko-KR" altLang="en-US" sz="1200" dirty="0" err="1"/>
              <a:t>충방전</a:t>
            </a:r>
            <a:r>
              <a:rPr lang="ko-KR" altLang="en-US" sz="1200" dirty="0"/>
              <a:t> 신호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현재 </a:t>
            </a:r>
            <a:r>
              <a:rPr lang="ko-KR" altLang="en-US" sz="1200" dirty="0" err="1"/>
              <a:t>충방전</a:t>
            </a:r>
            <a:r>
              <a:rPr lang="ko-KR" altLang="en-US" sz="1200" dirty="0"/>
              <a:t> 가격 차이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평균 전력 출력</a:t>
            </a:r>
            <a:endParaRPr lang="en-US" altLang="ko-KR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D256A6-D287-6884-AE71-6180081A892A}"/>
              </a:ext>
            </a:extLst>
          </p:cNvPr>
          <p:cNvSpPr txBox="1"/>
          <p:nvPr/>
        </p:nvSpPr>
        <p:spPr>
          <a:xfrm>
            <a:off x="6434030" y="890473"/>
            <a:ext cx="1832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/>
              <a:t>고려 사항</a:t>
            </a:r>
          </a:p>
        </p:txBody>
      </p:sp>
    </p:spTree>
    <p:extLst>
      <p:ext uri="{BB962C8B-B14F-4D97-AF65-F5344CB8AC3E}">
        <p14:creationId xmlns:p14="http://schemas.microsoft.com/office/powerpoint/2010/main" val="396948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B83113D5-19AE-D791-BEFB-4D37AF43387C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3C57FD-556B-640E-A47F-09FB211590E1}"/>
              </a:ext>
            </a:extLst>
          </p:cNvPr>
          <p:cNvGrpSpPr/>
          <p:nvPr/>
        </p:nvGrpSpPr>
        <p:grpSpPr>
          <a:xfrm>
            <a:off x="5420645" y="62289"/>
            <a:ext cx="3723355" cy="400110"/>
            <a:chOff x="367385" y="955294"/>
            <a:chExt cx="1181685" cy="37643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A637B9B-28DF-6282-2560-FAED41116391}"/>
                </a:ext>
              </a:extLst>
            </p:cNvPr>
            <p:cNvSpPr/>
            <p:nvPr/>
          </p:nvSpPr>
          <p:spPr>
            <a:xfrm>
              <a:off x="386271" y="976315"/>
              <a:ext cx="1145527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FD9CD5-6E22-C507-A3AE-2881757C0C37}"/>
                </a:ext>
              </a:extLst>
            </p:cNvPr>
            <p:cNvSpPr txBox="1"/>
            <p:nvPr/>
          </p:nvSpPr>
          <p:spPr>
            <a:xfrm>
              <a:off x="446160" y="966013"/>
              <a:ext cx="1102910" cy="318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 모두를 고려한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6C157-497B-6DDE-227E-C73E86F40CEC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37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2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349DD1-4406-4C07-7E40-BC02EDAF2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554" y="2767594"/>
            <a:ext cx="4408290" cy="224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4CFD9CE-FDE0-517C-1703-1608F36EF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8" y="2767595"/>
            <a:ext cx="4226196" cy="224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9A6D25A-A619-78BA-C1C5-FB850F9B2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56" y="499866"/>
            <a:ext cx="4170557" cy="224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504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B83113D5-19AE-D791-BEFB-4D37AF43387C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3C57FD-556B-640E-A47F-09FB211590E1}"/>
              </a:ext>
            </a:extLst>
          </p:cNvPr>
          <p:cNvGrpSpPr/>
          <p:nvPr/>
        </p:nvGrpSpPr>
        <p:grpSpPr>
          <a:xfrm>
            <a:off x="5226205" y="62290"/>
            <a:ext cx="3917795" cy="596169"/>
            <a:chOff x="367385" y="955294"/>
            <a:chExt cx="1181685" cy="5608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A637B9B-28DF-6282-2560-FAED41116391}"/>
                </a:ext>
              </a:extLst>
            </p:cNvPr>
            <p:cNvSpPr/>
            <p:nvPr/>
          </p:nvSpPr>
          <p:spPr>
            <a:xfrm>
              <a:off x="386271" y="976315"/>
              <a:ext cx="1145527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FD9CD5-6E22-C507-A3AE-2881757C0C37}"/>
                </a:ext>
              </a:extLst>
            </p:cNvPr>
            <p:cNvSpPr txBox="1"/>
            <p:nvPr/>
          </p:nvSpPr>
          <p:spPr>
            <a:xfrm>
              <a:off x="446160" y="966013"/>
              <a:ext cx="1102910" cy="55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충전요금을 고려한 알고리즘 설계 및 시각화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6C157-497B-6DDE-227E-C73E86F40CEC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37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3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D476ABD-F8A0-A9C6-BB61-DBF521D837EE}"/>
              </a:ext>
            </a:extLst>
          </p:cNvPr>
          <p:cNvGrpSpPr/>
          <p:nvPr/>
        </p:nvGrpSpPr>
        <p:grpSpPr>
          <a:xfrm>
            <a:off x="5226205" y="805872"/>
            <a:ext cx="3811301" cy="1192187"/>
            <a:chOff x="953145" y="1131376"/>
            <a:chExt cx="3811301" cy="1192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A13DD01-87B9-4348-CBD6-6282788A89FD}"/>
                    </a:ext>
                  </a:extLst>
                </p:cNvPr>
                <p:cNvSpPr txBox="1"/>
                <p:nvPr/>
              </p:nvSpPr>
              <p:spPr>
                <a:xfrm>
                  <a:off x="953146" y="1131376"/>
                  <a:ext cx="38113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𝑎𝑐𝑡𝑖𝑜𝑛𝑠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: </m:t>
                      </m:r>
                    </m:oMath>
                  </a14:m>
                  <a:r>
                    <a:rPr lang="en-US" altLang="ko-KR" sz="1100" dirty="0"/>
                    <a:t>EV </a:t>
                  </a:r>
                  <a:r>
                    <a:rPr lang="ko-KR" altLang="en-US" sz="1100" dirty="0"/>
                    <a:t>상태 </a:t>
                  </a:r>
                  <a:r>
                    <a:rPr lang="en-US" altLang="ko-KR" sz="1100" dirty="0"/>
                    <a:t>(</a:t>
                  </a:r>
                  <a:r>
                    <a:rPr lang="ko-KR" altLang="en-US" sz="1100" dirty="0"/>
                    <a:t>충전</a:t>
                  </a:r>
                  <a:r>
                    <a:rPr lang="en-US" altLang="ko-KR" sz="1100" dirty="0"/>
                    <a:t> 1, </a:t>
                  </a:r>
                  <a:r>
                    <a:rPr lang="ko-KR" altLang="en-US" sz="1100" dirty="0"/>
                    <a:t>방전 </a:t>
                  </a:r>
                  <a:r>
                    <a:rPr lang="en-US" altLang="ko-KR" sz="1100" dirty="0"/>
                    <a:t>-1, </a:t>
                  </a:r>
                  <a:r>
                    <a:rPr lang="ko-KR" altLang="en-US" sz="1100" dirty="0"/>
                    <a:t>대기 </a:t>
                  </a:r>
                  <a:r>
                    <a:rPr lang="en-US" altLang="ko-KR" sz="1100" dirty="0"/>
                    <a:t>0)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A13DD01-87B9-4348-CBD6-6282788A8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46" y="1131376"/>
                  <a:ext cx="3811300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344F33C-A35B-377A-56AA-E08664B89C4D}"/>
                    </a:ext>
                  </a:extLst>
                </p:cNvPr>
                <p:cNvSpPr txBox="1"/>
                <p:nvPr/>
              </p:nvSpPr>
              <p:spPr>
                <a:xfrm>
                  <a:off x="953146" y="1439153"/>
                  <a:ext cx="3775295" cy="264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𝑐h𝑎𝑟𝑔𝑒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sz="1100" i="1">
                          <a:latin typeface="Cambria Math" panose="02040503050406030204" pitchFamily="18" charset="0"/>
                        </a:rPr>
                        <m:t>현</m:t>
                      </m:r>
                    </m:oMath>
                  </a14:m>
                  <a:r>
                    <a:rPr lang="ko-KR" altLang="en-US" sz="1100" dirty="0"/>
                    <a:t>재 충전 가격 </a:t>
                  </a:r>
                  <a:r>
                    <a:rPr lang="en-US" altLang="ko-KR" sz="1100" dirty="0"/>
                    <a:t>(kWh </a:t>
                  </a:r>
                  <a:r>
                    <a:rPr lang="ko-KR" altLang="en-US" sz="1100" dirty="0"/>
                    <a:t>당</a:t>
                  </a:r>
                  <a:r>
                    <a:rPr lang="en-US" altLang="ko-KR" sz="1100" dirty="0"/>
                    <a:t>)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344F33C-A35B-377A-56AA-E08664B89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46" y="1439153"/>
                  <a:ext cx="3775295" cy="264816"/>
                </a:xfrm>
                <a:prstGeom prst="rect">
                  <a:avLst/>
                </a:prstGeom>
                <a:blipFill>
                  <a:blip r:embed="rId3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3F13E8A-E165-8FEC-B995-FD65C51DA0EC}"/>
                    </a:ext>
                  </a:extLst>
                </p:cNvPr>
                <p:cNvSpPr txBox="1"/>
                <p:nvPr/>
              </p:nvSpPr>
              <p:spPr>
                <a:xfrm>
                  <a:off x="953146" y="1746930"/>
                  <a:ext cx="3775295" cy="264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𝑑𝑖𝑠𝑐h𝑎𝑟𝑔𝑒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sz="1100" i="1">
                          <a:latin typeface="Cambria Math" panose="02040503050406030204" pitchFamily="18" charset="0"/>
                        </a:rPr>
                        <m:t>현</m:t>
                      </m:r>
                    </m:oMath>
                  </a14:m>
                  <a:r>
                    <a:rPr lang="ko-KR" altLang="en-US" sz="1100" dirty="0"/>
                    <a:t>재 방전 가격 </a:t>
                  </a:r>
                  <a:r>
                    <a:rPr lang="en-US" altLang="ko-KR" sz="1100" dirty="0"/>
                    <a:t>(kWh </a:t>
                  </a:r>
                  <a:r>
                    <a:rPr lang="ko-KR" altLang="en-US" sz="1100" dirty="0"/>
                    <a:t>당</a:t>
                  </a:r>
                  <a:r>
                    <a:rPr lang="en-US" altLang="ko-KR" sz="1100" dirty="0"/>
                    <a:t>)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3F13E8A-E165-8FEC-B995-FD65C51DA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46" y="1746930"/>
                  <a:ext cx="3775295" cy="264816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2771746-9325-690C-C852-9BCCE25263B2}"/>
                    </a:ext>
                  </a:extLst>
                </p:cNvPr>
                <p:cNvSpPr txBox="1"/>
                <p:nvPr/>
              </p:nvSpPr>
              <p:spPr>
                <a:xfrm>
                  <a:off x="953145" y="2058747"/>
                  <a:ext cx="3775295" cy="264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1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𝑣𝑒𝑟𝑎𝑔𝑒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ko-KR" altLang="en-US" sz="1100" i="1">
                          <a:latin typeface="Cambria Math" panose="02040503050406030204" pitchFamily="18" charset="0"/>
                        </a:rPr>
                        <m:t>하</m:t>
                      </m:r>
                    </m:oMath>
                  </a14:m>
                  <a:r>
                    <a:rPr lang="ko-KR" altLang="en-US" sz="1100" dirty="0"/>
                    <a:t>루 평균 가격 </a:t>
                  </a:r>
                  <a:r>
                    <a:rPr lang="en-US" altLang="ko-KR" sz="1100" dirty="0"/>
                    <a:t>(kWh </a:t>
                  </a:r>
                  <a:r>
                    <a:rPr lang="ko-KR" altLang="en-US" sz="1100" dirty="0"/>
                    <a:t>당</a:t>
                  </a:r>
                  <a:r>
                    <a:rPr lang="en-US" altLang="ko-KR" sz="1100" dirty="0"/>
                    <a:t>)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2771746-9325-690C-C852-9BCCE2526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45" y="2058747"/>
                  <a:ext cx="3775295" cy="26481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0B8C684-FCE8-D0F2-26A3-5FFA4E1A20DA}"/>
              </a:ext>
            </a:extLst>
          </p:cNvPr>
          <p:cNvGrpSpPr/>
          <p:nvPr/>
        </p:nvGrpSpPr>
        <p:grpSpPr>
          <a:xfrm>
            <a:off x="672488" y="936677"/>
            <a:ext cx="3775295" cy="1109406"/>
            <a:chOff x="953145" y="2678341"/>
            <a:chExt cx="3775295" cy="1109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7E786D4-8427-9D68-E02E-CB40F5E59771}"/>
                    </a:ext>
                  </a:extLst>
                </p:cNvPr>
                <p:cNvSpPr txBox="1"/>
                <p:nvPr/>
              </p:nvSpPr>
              <p:spPr>
                <a:xfrm>
                  <a:off x="953145" y="2678341"/>
                  <a:ext cx="3775295" cy="1109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𝑎𝑐𝑡𝑖𝑜𝑛𝑠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ko-KR" altLang="en-US" sz="12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ko-KR" sz="1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ko-KR" sz="1200" b="0" i="1" dirty="0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200" b="0" i="1" dirty="0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nary>
                                </m:den>
                              </m:f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ko-KR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nary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a14:m>
                  <a:endParaRPr lang="en-US" altLang="ko-KR" sz="1200" dirty="0"/>
                </a:p>
                <a:p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7E786D4-8427-9D68-E02E-CB40F5E59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45" y="2678341"/>
                  <a:ext cx="3775295" cy="110940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760F71E-4B5A-59C3-004D-7359D091D402}"/>
                    </a:ext>
                  </a:extLst>
                </p:cNvPr>
                <p:cNvSpPr txBox="1"/>
                <p:nvPr/>
              </p:nvSpPr>
              <p:spPr>
                <a:xfrm>
                  <a:off x="3462690" y="2746306"/>
                  <a:ext cx="1188535" cy="2941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760F71E-4B5A-59C3-004D-7359D091D4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690" y="2746306"/>
                  <a:ext cx="1188535" cy="294119"/>
                </a:xfrm>
                <a:prstGeom prst="rect">
                  <a:avLst/>
                </a:prstGeom>
                <a:blipFill>
                  <a:blip r:embed="rId7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C4EF4CB-FC8A-B13D-E785-7800A3D012A3}"/>
                    </a:ext>
                  </a:extLst>
                </p:cNvPr>
                <p:cNvSpPr txBox="1"/>
                <p:nvPr/>
              </p:nvSpPr>
              <p:spPr>
                <a:xfrm>
                  <a:off x="3539905" y="3142611"/>
                  <a:ext cx="1188535" cy="2941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&lt;−1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C4EF4CB-FC8A-B13D-E785-7800A3D01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9905" y="3142611"/>
                  <a:ext cx="1188535" cy="294119"/>
                </a:xfrm>
                <a:prstGeom prst="rect">
                  <a:avLst/>
                </a:prstGeom>
                <a:blipFill>
                  <a:blip r:embed="rId8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1A9A807-C7BB-6A33-3A20-D5E244F1C525}"/>
                    </a:ext>
                  </a:extLst>
                </p:cNvPr>
                <p:cNvSpPr txBox="1"/>
                <p:nvPr/>
              </p:nvSpPr>
              <p:spPr>
                <a:xfrm>
                  <a:off x="3539904" y="3405963"/>
                  <a:ext cx="118853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1A9A807-C7BB-6A33-3A20-D5E244F1C5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9904" y="3405963"/>
                  <a:ext cx="1188535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EBCCFE-0FA3-9256-85B1-80838C335C1A}"/>
                  </a:ext>
                </a:extLst>
              </p:cNvPr>
              <p:cNvSpPr txBox="1"/>
              <p:nvPr/>
            </p:nvSpPr>
            <p:spPr>
              <a:xfrm>
                <a:off x="779732" y="2520976"/>
                <a:ext cx="4425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[</a:t>
                </a:r>
                <a:r>
                  <a:rPr lang="ko-KR" altLang="en-US" b="1" dirty="0"/>
                  <a:t>충전</a:t>
                </a:r>
                <a:r>
                  <a:rPr lang="en-US" altLang="ko-KR" b="1" dirty="0"/>
                  <a:t>]</a:t>
                </a:r>
                <a:r>
                  <a:rPr lang="ko-KR" altLang="en-US" b="1" dirty="0"/>
                  <a:t> </a:t>
                </a:r>
                <a:r>
                  <a:rPr lang="ko-KR" altLang="en-US" dirty="0"/>
                  <a:t>충전 가격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ko-KR" altLang="en-US" dirty="0"/>
                  <a:t> 평균 가격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&amp;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𝑐h𝑎𝑟𝑔𝑒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EBCCFE-0FA3-9256-85B1-80838C335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2" y="2520976"/>
                <a:ext cx="4425827" cy="523220"/>
              </a:xfrm>
              <a:prstGeom prst="rect">
                <a:avLst/>
              </a:prstGeom>
              <a:blipFill>
                <a:blip r:embed="rId10"/>
                <a:stretch>
                  <a:fillRect l="-413" t="-3529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E5FF5-F3A4-8A32-4937-F3AE7FDC778E}"/>
                  </a:ext>
                </a:extLst>
              </p:cNvPr>
              <p:cNvSpPr txBox="1"/>
              <p:nvPr/>
            </p:nvSpPr>
            <p:spPr>
              <a:xfrm>
                <a:off x="800378" y="3395213"/>
                <a:ext cx="4425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[</a:t>
                </a:r>
                <a:r>
                  <a:rPr lang="ko-KR" altLang="en-US" b="1" dirty="0"/>
                  <a:t>방전</a:t>
                </a:r>
                <a:r>
                  <a:rPr lang="en-US" altLang="ko-KR" b="1" dirty="0"/>
                  <a:t>]</a:t>
                </a:r>
                <a:r>
                  <a:rPr lang="ko-KR" altLang="en-US" b="1" dirty="0"/>
                  <a:t> </a:t>
                </a:r>
                <a:r>
                  <a:rPr lang="ko-KR" altLang="en-US" dirty="0"/>
                  <a:t>충전 가격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평균 가격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&lt;0 &amp;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𝑐h𝑎𝑟𝑔𝑒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𝑝𝑟𝑖𝑐𝑒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E5FF5-F3A4-8A32-4937-F3AE7FDC7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78" y="3395213"/>
                <a:ext cx="4425827" cy="523220"/>
              </a:xfrm>
              <a:prstGeom prst="rect">
                <a:avLst/>
              </a:prstGeom>
              <a:blipFill>
                <a:blip r:embed="rId11"/>
                <a:stretch>
                  <a:fillRect l="-413" t="-3488"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CF13BDF-B311-B2E9-1D48-B6AD08C14727}"/>
              </a:ext>
            </a:extLst>
          </p:cNvPr>
          <p:cNvSpPr/>
          <p:nvPr/>
        </p:nvSpPr>
        <p:spPr>
          <a:xfrm>
            <a:off x="4879145" y="3044196"/>
            <a:ext cx="652828" cy="261610"/>
          </a:xfrm>
          <a:prstGeom prst="rightArrow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156EE9-3B92-62B8-B463-FC56A7EB0849}"/>
              </a:ext>
            </a:extLst>
          </p:cNvPr>
          <p:cNvSpPr txBox="1"/>
          <p:nvPr/>
        </p:nvSpPr>
        <p:spPr>
          <a:xfrm>
            <a:off x="5999908" y="2663820"/>
            <a:ext cx="1910282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시간대별 요금에 따라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유연한 </a:t>
            </a:r>
            <a:r>
              <a:rPr lang="ko-KR" altLang="en-US" dirty="0" err="1"/>
              <a:t>충방전</a:t>
            </a:r>
            <a:r>
              <a:rPr lang="ko-KR" altLang="en-US" dirty="0"/>
              <a:t> 가능 </a:t>
            </a:r>
            <a:r>
              <a:rPr lang="en-US" altLang="ko-KR" dirty="0"/>
              <a:t>&amp;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사용자의 이익 극대화 </a:t>
            </a:r>
          </a:p>
        </p:txBody>
      </p:sp>
    </p:spTree>
    <p:extLst>
      <p:ext uri="{BB962C8B-B14F-4D97-AF65-F5344CB8AC3E}">
        <p14:creationId xmlns:p14="http://schemas.microsoft.com/office/powerpoint/2010/main" val="3905959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B83113D5-19AE-D791-BEFB-4D37AF43387C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3C57FD-556B-640E-A47F-09FB211590E1}"/>
              </a:ext>
            </a:extLst>
          </p:cNvPr>
          <p:cNvGrpSpPr/>
          <p:nvPr/>
        </p:nvGrpSpPr>
        <p:grpSpPr>
          <a:xfrm>
            <a:off x="5226205" y="62290"/>
            <a:ext cx="3917795" cy="596169"/>
            <a:chOff x="367385" y="955294"/>
            <a:chExt cx="1181685" cy="5608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A637B9B-28DF-6282-2560-FAED41116391}"/>
                </a:ext>
              </a:extLst>
            </p:cNvPr>
            <p:cNvSpPr/>
            <p:nvPr/>
          </p:nvSpPr>
          <p:spPr>
            <a:xfrm>
              <a:off x="386271" y="976315"/>
              <a:ext cx="1145527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FD9CD5-6E22-C507-A3AE-2881757C0C37}"/>
                </a:ext>
              </a:extLst>
            </p:cNvPr>
            <p:cNvSpPr txBox="1"/>
            <p:nvPr/>
          </p:nvSpPr>
          <p:spPr>
            <a:xfrm>
              <a:off x="446160" y="966013"/>
              <a:ext cx="1102910" cy="55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충전요금을 고려한 알고리즘 설계 및 시각화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6C157-497B-6DDE-227E-C73E86F40CEC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37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3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24F15B6-31BD-435B-6E26-8B64C89E45EA}"/>
              </a:ext>
            </a:extLst>
          </p:cNvPr>
          <p:cNvSpPr txBox="1"/>
          <p:nvPr/>
        </p:nvSpPr>
        <p:spPr>
          <a:xfrm>
            <a:off x="506437" y="6584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전력 요금 데이터 예측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39A1257-7F05-5FDD-56D0-7B51D713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7" y="1067737"/>
            <a:ext cx="2300068" cy="171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F253F5-0019-E683-0E1D-6C77EAFBC286}"/>
              </a:ext>
            </a:extLst>
          </p:cNvPr>
          <p:cNvSpPr txBox="1"/>
          <p:nvPr/>
        </p:nvSpPr>
        <p:spPr>
          <a:xfrm>
            <a:off x="3171333" y="1107817"/>
            <a:ext cx="4502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“SARIMA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모델 이용</a:t>
            </a: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” -&gt;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시계열 데이터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84501-2849-2F04-BA59-A45EF2EA70E0}"/>
              </a:ext>
            </a:extLst>
          </p:cNvPr>
          <p:cNvSpPr txBox="1"/>
          <p:nvPr/>
        </p:nvSpPr>
        <p:spPr>
          <a:xfrm>
            <a:off x="2920030" y="1631037"/>
            <a:ext cx="5662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SARIMA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(Seasonal Autoregressive Integrated Moving Average)</a:t>
            </a:r>
          </a:p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시계열 데이터의 계절성과 비계절성 패턴을 함께 모델링하는 기법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484958-E9B2-B4BA-8E0B-D7AA3A0740DB}"/>
              </a:ext>
            </a:extLst>
          </p:cNvPr>
          <p:cNvSpPr txBox="1"/>
          <p:nvPr/>
        </p:nvSpPr>
        <p:spPr>
          <a:xfrm>
            <a:off x="2806505" y="2486143"/>
            <a:ext cx="5979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2015-01-01 ~ 2023-09-30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의 데이터 활용 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                               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→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2023-10-02~2023-11-02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의 데이터 예측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CCDB15-E6A7-835D-538D-67F6EA6900BA}"/>
              </a:ext>
            </a:extLst>
          </p:cNvPr>
          <p:cNvGrpSpPr/>
          <p:nvPr/>
        </p:nvGrpSpPr>
        <p:grpSpPr>
          <a:xfrm>
            <a:off x="6169434" y="3098361"/>
            <a:ext cx="2688054" cy="1904579"/>
            <a:chOff x="6169434" y="3098361"/>
            <a:chExt cx="2688054" cy="19045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10BE1FE-1E7F-5141-EC96-CF0A21DB3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9434" y="3402804"/>
              <a:ext cx="2688054" cy="160013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32C166-6A6F-188F-766A-ADF5514C0FA3}"/>
                </a:ext>
              </a:extLst>
            </p:cNvPr>
            <p:cNvSpPr txBox="1"/>
            <p:nvPr/>
          </p:nvSpPr>
          <p:spPr>
            <a:xfrm>
              <a:off x="6719624" y="3098361"/>
              <a:ext cx="2066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예</a:t>
              </a:r>
              <a:r>
                <a:rPr lang="en-US" altLang="ko-KR" sz="12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) 2023.10.06 </a:t>
              </a:r>
              <a:r>
                <a:rPr lang="ko-KR" altLang="en-US" sz="12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예측 그래프</a:t>
              </a:r>
              <a:r>
                <a:rPr lang="en-US" altLang="ko-KR" sz="12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 </a:t>
              </a:r>
              <a:endParaRPr lang="ko-KR" altLang="en-US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83F7A79A-BA92-0B41-0A07-97D04F611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93" y="2932419"/>
            <a:ext cx="4092107" cy="19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4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B83113D5-19AE-D791-BEFB-4D37AF43387C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3C57FD-556B-640E-A47F-09FB211590E1}"/>
              </a:ext>
            </a:extLst>
          </p:cNvPr>
          <p:cNvGrpSpPr/>
          <p:nvPr/>
        </p:nvGrpSpPr>
        <p:grpSpPr>
          <a:xfrm>
            <a:off x="5226205" y="62290"/>
            <a:ext cx="3917795" cy="596169"/>
            <a:chOff x="367385" y="955294"/>
            <a:chExt cx="1181685" cy="5608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A637B9B-28DF-6282-2560-FAED41116391}"/>
                </a:ext>
              </a:extLst>
            </p:cNvPr>
            <p:cNvSpPr/>
            <p:nvPr/>
          </p:nvSpPr>
          <p:spPr>
            <a:xfrm>
              <a:off x="386271" y="976315"/>
              <a:ext cx="1145527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FD9CD5-6E22-C507-A3AE-2881757C0C37}"/>
                </a:ext>
              </a:extLst>
            </p:cNvPr>
            <p:cNvSpPr txBox="1"/>
            <p:nvPr/>
          </p:nvSpPr>
          <p:spPr>
            <a:xfrm>
              <a:off x="446160" y="966013"/>
              <a:ext cx="1102910" cy="55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충전요금을 고려한 알고리즘 설계 및 시각화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6C157-497B-6DDE-227E-C73E86F40CEC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37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3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C474014-891A-88D7-C805-2C2158A89EA9}"/>
              </a:ext>
            </a:extLst>
          </p:cNvPr>
          <p:cNvSpPr txBox="1"/>
          <p:nvPr/>
        </p:nvSpPr>
        <p:spPr>
          <a:xfrm>
            <a:off x="393703" y="6991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충방전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시뮬레이션 상황 시각화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13144-C95C-79FF-EE71-0FEFAC0F44E2}"/>
              </a:ext>
            </a:extLst>
          </p:cNvPr>
          <p:cNvSpPr txBox="1"/>
          <p:nvPr/>
        </p:nvSpPr>
        <p:spPr>
          <a:xfrm>
            <a:off x="449580" y="1165860"/>
            <a:ext cx="5662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2023.10.03 ~ 2023.10.09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기간에 대한 시뮬레이션 시각화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Flask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프레임워크 활용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EV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사용자에게 현재 충전 및 방전 상태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이익에 대한 정보를 제공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59C985-8C06-6A72-1051-2C5F0E23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3" y="2468808"/>
            <a:ext cx="4005172" cy="216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CDD15E-5BCD-CBDE-0B3F-8F2B1992A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23" y="2302878"/>
            <a:ext cx="4283775" cy="226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74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736218" y="3195600"/>
            <a:ext cx="565404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 dirty="0">
                <a:solidFill>
                  <a:srgbClr val="6AA84F"/>
                </a:solidFill>
              </a:rPr>
              <a:t>V</a:t>
            </a:r>
            <a:r>
              <a:rPr lang="en-US" altLang="ko" sz="6000" b="1" dirty="0" err="1">
                <a:solidFill>
                  <a:srgbClr val="6AA84F"/>
                </a:solidFill>
              </a:rPr>
              <a:t>ehicle</a:t>
            </a:r>
            <a:r>
              <a:rPr lang="en-US" altLang="ko" sz="6000" b="1" dirty="0">
                <a:solidFill>
                  <a:srgbClr val="6AA84F"/>
                </a:solidFill>
              </a:rPr>
              <a:t> to </a:t>
            </a:r>
            <a:r>
              <a:rPr lang="ko" sz="6000" b="1" dirty="0">
                <a:solidFill>
                  <a:srgbClr val="6AA84F"/>
                </a:solidFill>
              </a:rPr>
              <a:t>G</a:t>
            </a:r>
            <a:r>
              <a:rPr lang="en-US" altLang="ko" sz="6000" b="1" dirty="0">
                <a:solidFill>
                  <a:srgbClr val="6AA84F"/>
                </a:solidFill>
              </a:rPr>
              <a:t>rid</a:t>
            </a:r>
            <a:endParaRPr sz="6000" b="1" dirty="0">
              <a:solidFill>
                <a:srgbClr val="6AA84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080132" y="4033982"/>
            <a:ext cx="698373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전기자동차를 전력망과 연결해 배터</a:t>
            </a:r>
            <a:r>
              <a:rPr lang="ko-KR" altLang="en-US" sz="18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리를 에너지 저장 장치로</a:t>
            </a:r>
            <a:r>
              <a:rPr lang="ko" sz="18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이용하는 기술</a:t>
            </a:r>
            <a:endParaRPr sz="1800" dirty="0">
              <a:solidFill>
                <a:schemeClr val="dk2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913" y="1402050"/>
            <a:ext cx="1637650" cy="16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900" y="1514650"/>
            <a:ext cx="1412450" cy="14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2934238" y="2078075"/>
            <a:ext cx="3258000" cy="285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6988" y="13096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1;p14">
            <a:extLst>
              <a:ext uri="{FF2B5EF4-FFF2-40B4-BE49-F238E27FC236}">
                <a16:creationId xmlns:a16="http://schemas.microsoft.com/office/drawing/2014/main" id="{C4320CAB-5BAF-49E0-13A0-DDC7FC812348}"/>
              </a:ext>
            </a:extLst>
          </p:cNvPr>
          <p:cNvSpPr txBox="1"/>
          <p:nvPr/>
        </p:nvSpPr>
        <p:spPr>
          <a:xfrm>
            <a:off x="76075" y="107475"/>
            <a:ext cx="14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연구 배경</a:t>
            </a:r>
            <a:endParaRPr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6"/>
          <p:cNvGrpSpPr/>
          <p:nvPr/>
        </p:nvGrpSpPr>
        <p:grpSpPr>
          <a:xfrm>
            <a:off x="6294375" y="1016750"/>
            <a:ext cx="2634300" cy="1858200"/>
            <a:chOff x="6294375" y="1016750"/>
            <a:chExt cx="2634300" cy="1858200"/>
          </a:xfrm>
        </p:grpSpPr>
        <p:sp>
          <p:nvSpPr>
            <p:cNvPr id="79" name="Google Shape;79;p16"/>
            <p:cNvSpPr/>
            <p:nvPr/>
          </p:nvSpPr>
          <p:spPr>
            <a:xfrm>
              <a:off x="6294375" y="1904750"/>
              <a:ext cx="2634300" cy="970200"/>
            </a:xfrm>
            <a:prstGeom prst="cube">
              <a:avLst>
                <a:gd name="adj" fmla="val 86404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0" name="Google Shape;8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5300" y="1016750"/>
              <a:ext cx="1412450" cy="1412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16"/>
          <p:cNvGrpSpPr/>
          <p:nvPr/>
        </p:nvGrpSpPr>
        <p:grpSpPr>
          <a:xfrm>
            <a:off x="219175" y="2773725"/>
            <a:ext cx="2634300" cy="1756675"/>
            <a:chOff x="219175" y="2773725"/>
            <a:chExt cx="2634300" cy="1756675"/>
          </a:xfrm>
        </p:grpSpPr>
        <p:sp>
          <p:nvSpPr>
            <p:cNvPr id="82" name="Google Shape;82;p16"/>
            <p:cNvSpPr/>
            <p:nvPr/>
          </p:nvSpPr>
          <p:spPr>
            <a:xfrm>
              <a:off x="219175" y="3560200"/>
              <a:ext cx="2634300" cy="970200"/>
            </a:xfrm>
            <a:prstGeom prst="cube">
              <a:avLst>
                <a:gd name="adj" fmla="val 86404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3" name="Google Shape;8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24975" y="2773725"/>
              <a:ext cx="1306400" cy="130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16"/>
          <p:cNvGrpSpPr/>
          <p:nvPr/>
        </p:nvGrpSpPr>
        <p:grpSpPr>
          <a:xfrm>
            <a:off x="3225750" y="1349925"/>
            <a:ext cx="2540100" cy="2210275"/>
            <a:chOff x="3225750" y="1349925"/>
            <a:chExt cx="2540100" cy="2210275"/>
          </a:xfrm>
        </p:grpSpPr>
        <p:sp>
          <p:nvSpPr>
            <p:cNvPr id="85" name="Google Shape;85;p16"/>
            <p:cNvSpPr/>
            <p:nvPr/>
          </p:nvSpPr>
          <p:spPr>
            <a:xfrm>
              <a:off x="3225750" y="2429200"/>
              <a:ext cx="2540100" cy="1131000"/>
            </a:xfrm>
            <a:prstGeom prst="can">
              <a:avLst>
                <a:gd name="adj" fmla="val 50000"/>
              </a:avLst>
            </a:pr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6" name="Google Shape;86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23313" y="1349925"/>
              <a:ext cx="1637650" cy="1637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16"/>
          <p:cNvGrpSpPr/>
          <p:nvPr/>
        </p:nvGrpSpPr>
        <p:grpSpPr>
          <a:xfrm>
            <a:off x="1638500" y="1349913"/>
            <a:ext cx="2245500" cy="1226669"/>
            <a:chOff x="1638500" y="1349913"/>
            <a:chExt cx="2245500" cy="1226669"/>
          </a:xfrm>
        </p:grpSpPr>
        <p:sp>
          <p:nvSpPr>
            <p:cNvPr id="89" name="Google Shape;89;p16"/>
            <p:cNvSpPr/>
            <p:nvPr/>
          </p:nvSpPr>
          <p:spPr>
            <a:xfrm rot="-1188295">
              <a:off x="1636312" y="1826313"/>
              <a:ext cx="2249876" cy="380337"/>
            </a:xfrm>
            <a:prstGeom prst="curvedDownArrow">
              <a:avLst>
                <a:gd name="adj1" fmla="val 50000"/>
                <a:gd name="adj2" fmla="val 135570"/>
                <a:gd name="adj3" fmla="val 39692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1935188" y="1349913"/>
              <a:ext cx="1114800" cy="112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1" name="Google Shape;91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130413" y="1532575"/>
              <a:ext cx="724325" cy="724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16"/>
          <p:cNvGrpSpPr/>
          <p:nvPr/>
        </p:nvGrpSpPr>
        <p:grpSpPr>
          <a:xfrm>
            <a:off x="4915100" y="515263"/>
            <a:ext cx="2245500" cy="1223119"/>
            <a:chOff x="4915100" y="515263"/>
            <a:chExt cx="2245500" cy="1223119"/>
          </a:xfrm>
        </p:grpSpPr>
        <p:sp>
          <p:nvSpPr>
            <p:cNvPr id="93" name="Google Shape;93;p16"/>
            <p:cNvSpPr/>
            <p:nvPr/>
          </p:nvSpPr>
          <p:spPr>
            <a:xfrm rot="-1188295">
              <a:off x="4912912" y="988113"/>
              <a:ext cx="2249876" cy="380337"/>
            </a:xfrm>
            <a:prstGeom prst="curvedDownArrow">
              <a:avLst>
                <a:gd name="adj1" fmla="val 50000"/>
                <a:gd name="adj2" fmla="val 135570"/>
                <a:gd name="adj3" fmla="val 39692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349775" y="515263"/>
              <a:ext cx="1114800" cy="112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5" name="Google Shape;95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52075" y="61817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61;p14">
            <a:extLst>
              <a:ext uri="{FF2B5EF4-FFF2-40B4-BE49-F238E27FC236}">
                <a16:creationId xmlns:a16="http://schemas.microsoft.com/office/drawing/2014/main" id="{D7298511-C808-2D3D-C053-49B2F5239DB4}"/>
              </a:ext>
            </a:extLst>
          </p:cNvPr>
          <p:cNvSpPr txBox="1"/>
          <p:nvPr/>
        </p:nvSpPr>
        <p:spPr>
          <a:xfrm>
            <a:off x="76075" y="107475"/>
            <a:ext cx="14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연구 배경</a:t>
            </a:r>
            <a:endParaRPr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80E3CE-40A9-483B-1B2B-B83E5E1D2735}"/>
              </a:ext>
            </a:extLst>
          </p:cNvPr>
          <p:cNvGrpSpPr/>
          <p:nvPr/>
        </p:nvGrpSpPr>
        <p:grpSpPr>
          <a:xfrm>
            <a:off x="2945006" y="3719289"/>
            <a:ext cx="3194264" cy="1131000"/>
            <a:chOff x="3137175" y="3685548"/>
            <a:chExt cx="3194264" cy="1131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7434EE5-1754-5C7A-C55C-3B1A6AA94342}"/>
                </a:ext>
              </a:extLst>
            </p:cNvPr>
            <p:cNvGrpSpPr/>
            <p:nvPr/>
          </p:nvGrpSpPr>
          <p:grpSpPr>
            <a:xfrm>
              <a:off x="3538658" y="3756742"/>
              <a:ext cx="2368516" cy="939663"/>
              <a:chOff x="3387742" y="3645680"/>
              <a:chExt cx="2368516" cy="939663"/>
            </a:xfrm>
          </p:grpSpPr>
          <p:sp>
            <p:nvSpPr>
              <p:cNvPr id="3" name="Google Shape;61;p14">
                <a:extLst>
                  <a:ext uri="{FF2B5EF4-FFF2-40B4-BE49-F238E27FC236}">
                    <a16:creationId xmlns:a16="http://schemas.microsoft.com/office/drawing/2014/main" id="{90436F1D-C7A1-2392-4A7A-641377F4E8D0}"/>
                  </a:ext>
                </a:extLst>
              </p:cNvPr>
              <p:cNvSpPr txBox="1"/>
              <p:nvPr/>
            </p:nvSpPr>
            <p:spPr>
              <a:xfrm>
                <a:off x="4154205" y="3645680"/>
                <a:ext cx="83559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1" dirty="0">
                    <a:solidFill>
                      <a:schemeClr val="dk2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전기차</a:t>
                </a:r>
                <a:endParaRPr sz="1800" b="1" dirty="0">
                  <a:solidFill>
                    <a:schemeClr val="dk2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4" name="Google Shape;61;p14">
                <a:extLst>
                  <a:ext uri="{FF2B5EF4-FFF2-40B4-BE49-F238E27FC236}">
                    <a16:creationId xmlns:a16="http://schemas.microsoft.com/office/drawing/2014/main" id="{81B39821-250A-C83B-63A8-C7DCF37B6630}"/>
                  </a:ext>
                </a:extLst>
              </p:cNvPr>
              <p:cNvSpPr txBox="1"/>
              <p:nvPr/>
            </p:nvSpPr>
            <p:spPr>
              <a:xfrm>
                <a:off x="3387742" y="4123708"/>
                <a:ext cx="2368516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1" dirty="0">
                    <a:solidFill>
                      <a:schemeClr val="dk2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에너지 저장 장치 </a:t>
                </a:r>
                <a:r>
                  <a:rPr lang="en-US" altLang="ko-KR" sz="1800" b="1" dirty="0">
                    <a:solidFill>
                      <a:schemeClr val="dk2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(ESS)</a:t>
                </a:r>
                <a:endParaRPr sz="1800" b="1" dirty="0">
                  <a:solidFill>
                    <a:schemeClr val="dk2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5" name="Google Shape;61;p14">
                <a:extLst>
                  <a:ext uri="{FF2B5EF4-FFF2-40B4-BE49-F238E27FC236}">
                    <a16:creationId xmlns:a16="http://schemas.microsoft.com/office/drawing/2014/main" id="{B8ABE96B-76E5-19DE-C2B5-778544720AEA}"/>
                  </a:ext>
                </a:extLst>
              </p:cNvPr>
              <p:cNvSpPr txBox="1"/>
              <p:nvPr/>
            </p:nvSpPr>
            <p:spPr>
              <a:xfrm>
                <a:off x="4389424" y="3909136"/>
                <a:ext cx="447657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1" dirty="0">
                    <a:solidFill>
                      <a:schemeClr val="dk2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↓</a:t>
                </a:r>
                <a:endParaRPr sz="1800" b="1" dirty="0">
                  <a:solidFill>
                    <a:schemeClr val="dk2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8" name="원형: 비어 있음 7">
              <a:extLst>
                <a:ext uri="{FF2B5EF4-FFF2-40B4-BE49-F238E27FC236}">
                  <a16:creationId xmlns:a16="http://schemas.microsoft.com/office/drawing/2014/main" id="{9521418A-CD88-C531-15E3-CEA4AD0F6E8A}"/>
                </a:ext>
              </a:extLst>
            </p:cNvPr>
            <p:cNvSpPr/>
            <p:nvPr/>
          </p:nvSpPr>
          <p:spPr>
            <a:xfrm>
              <a:off x="3137175" y="3685548"/>
              <a:ext cx="3194264" cy="1131000"/>
            </a:xfrm>
            <a:prstGeom prst="donut">
              <a:avLst>
                <a:gd name="adj" fmla="val 31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54050" y="126100"/>
            <a:ext cx="145136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목표</a:t>
            </a:r>
            <a:endParaRPr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923735" y="1739443"/>
            <a:ext cx="1451365" cy="1645932"/>
            <a:chOff x="923735" y="1739443"/>
            <a:chExt cx="1451365" cy="1645932"/>
          </a:xfrm>
        </p:grpSpPr>
        <p:grpSp>
          <p:nvGrpSpPr>
            <p:cNvPr id="102" name="Google Shape;102;p17"/>
            <p:cNvGrpSpPr/>
            <p:nvPr/>
          </p:nvGrpSpPr>
          <p:grpSpPr>
            <a:xfrm>
              <a:off x="1127028" y="1739443"/>
              <a:ext cx="1079253" cy="1140927"/>
              <a:chOff x="1194975" y="510150"/>
              <a:chExt cx="1412450" cy="1499050"/>
            </a:xfrm>
          </p:grpSpPr>
          <p:pic>
            <p:nvPicPr>
              <p:cNvPr id="103" name="Google Shape;103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94975" y="510150"/>
                <a:ext cx="1412450" cy="1412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370850" y="1056700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5" name="Google Shape;105;p17"/>
            <p:cNvSpPr txBox="1"/>
            <p:nvPr/>
          </p:nvSpPr>
          <p:spPr>
            <a:xfrm>
              <a:off x="923735" y="2923675"/>
              <a:ext cx="1451365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dirty="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전력망 운영자</a:t>
              </a:r>
              <a:endParaRPr sz="18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111" name="Google Shape;111;p17"/>
          <p:cNvGrpSpPr/>
          <p:nvPr/>
        </p:nvGrpSpPr>
        <p:grpSpPr>
          <a:xfrm>
            <a:off x="6405655" y="1782752"/>
            <a:ext cx="1451365" cy="1602623"/>
            <a:chOff x="6405655" y="1782752"/>
            <a:chExt cx="1451365" cy="1602623"/>
          </a:xfrm>
        </p:grpSpPr>
        <p:grpSp>
          <p:nvGrpSpPr>
            <p:cNvPr id="112" name="Google Shape;112;p17"/>
            <p:cNvGrpSpPr/>
            <p:nvPr/>
          </p:nvGrpSpPr>
          <p:grpSpPr>
            <a:xfrm>
              <a:off x="6499950" y="1782752"/>
              <a:ext cx="1140925" cy="1140925"/>
              <a:chOff x="5351325" y="970102"/>
              <a:chExt cx="1140925" cy="1140925"/>
            </a:xfrm>
          </p:grpSpPr>
          <p:pic>
            <p:nvPicPr>
              <p:cNvPr id="113" name="Google Shape;113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351325" y="970102"/>
                <a:ext cx="1140925" cy="114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" name="Google Shape;114;p1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764450" y="1383225"/>
                <a:ext cx="727800" cy="727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5" name="Google Shape;115;p17"/>
            <p:cNvSpPr txBox="1"/>
            <p:nvPr/>
          </p:nvSpPr>
          <p:spPr>
            <a:xfrm>
              <a:off x="6405655" y="2923675"/>
              <a:ext cx="1451365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dirty="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전기차 사용자</a:t>
              </a:r>
              <a:endParaRPr sz="18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EB6A6E3-7E0F-310B-C295-2721912C6327}"/>
              </a:ext>
            </a:extLst>
          </p:cNvPr>
          <p:cNvGrpSpPr/>
          <p:nvPr/>
        </p:nvGrpSpPr>
        <p:grpSpPr>
          <a:xfrm>
            <a:off x="3486595" y="1788761"/>
            <a:ext cx="1946465" cy="1602625"/>
            <a:chOff x="3607260" y="411150"/>
            <a:chExt cx="1946465" cy="1602625"/>
          </a:xfrm>
        </p:grpSpPr>
        <p:sp>
          <p:nvSpPr>
            <p:cNvPr id="27" name="Google Shape;152;p19">
              <a:extLst>
                <a:ext uri="{FF2B5EF4-FFF2-40B4-BE49-F238E27FC236}">
                  <a16:creationId xmlns:a16="http://schemas.microsoft.com/office/drawing/2014/main" id="{7084E3ED-C731-69AA-A572-EFC213B1E4A6}"/>
                </a:ext>
              </a:extLst>
            </p:cNvPr>
            <p:cNvSpPr txBox="1"/>
            <p:nvPr/>
          </p:nvSpPr>
          <p:spPr>
            <a:xfrm>
              <a:off x="3607260" y="1552075"/>
              <a:ext cx="1946465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dirty="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충전 서비스 사업자</a:t>
              </a:r>
              <a:endParaRPr sz="18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FCCC36E-B463-2B40-BFF5-BBF00895BE0C}"/>
                </a:ext>
              </a:extLst>
            </p:cNvPr>
            <p:cNvGrpSpPr/>
            <p:nvPr/>
          </p:nvGrpSpPr>
          <p:grpSpPr>
            <a:xfrm>
              <a:off x="4086975" y="411150"/>
              <a:ext cx="1079250" cy="1140913"/>
              <a:chOff x="4086975" y="411150"/>
              <a:chExt cx="1079250" cy="1140913"/>
            </a:xfrm>
          </p:grpSpPr>
          <p:grpSp>
            <p:nvGrpSpPr>
              <p:cNvPr id="29" name="Google Shape;145;p19">
                <a:extLst>
                  <a:ext uri="{FF2B5EF4-FFF2-40B4-BE49-F238E27FC236}">
                    <a16:creationId xmlns:a16="http://schemas.microsoft.com/office/drawing/2014/main" id="{E313C25B-145E-C2FD-E809-815B029EB00A}"/>
                  </a:ext>
                </a:extLst>
              </p:cNvPr>
              <p:cNvGrpSpPr/>
              <p:nvPr/>
            </p:nvGrpSpPr>
            <p:grpSpPr>
              <a:xfrm>
                <a:off x="4086975" y="411150"/>
                <a:ext cx="1079250" cy="1140913"/>
                <a:chOff x="2274225" y="868350"/>
                <a:chExt cx="1079250" cy="1140913"/>
              </a:xfrm>
            </p:grpSpPr>
            <p:pic>
              <p:nvPicPr>
                <p:cNvPr id="31" name="Google Shape;146;p19">
                  <a:extLst>
                    <a:ext uri="{FF2B5EF4-FFF2-40B4-BE49-F238E27FC236}">
                      <a16:creationId xmlns:a16="http://schemas.microsoft.com/office/drawing/2014/main" id="{5E65E34E-6F82-361B-F2E2-67208299DC20}"/>
                    </a:ext>
                  </a:extLst>
                </p:cNvPr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274225" y="868350"/>
                  <a:ext cx="1079250" cy="1079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Google Shape;147;p19">
                  <a:extLst>
                    <a:ext uri="{FF2B5EF4-FFF2-40B4-BE49-F238E27FC236}">
                      <a16:creationId xmlns:a16="http://schemas.microsoft.com/office/drawing/2014/main" id="{8BA7D1CD-538C-AB5D-B0B3-6A3C90EFE968}"/>
                    </a:ext>
                  </a:extLst>
                </p:cNvPr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449950" y="1281463"/>
                  <a:ext cx="727800" cy="727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0" name="Google Shape;154;p19">
                <a:extLst>
                  <a:ext uri="{FF2B5EF4-FFF2-40B4-BE49-F238E27FC236}">
                    <a16:creationId xmlns:a16="http://schemas.microsoft.com/office/drawing/2014/main" id="{B0716A86-01D9-82D2-5D33-1BF6649C10A7}"/>
                  </a:ext>
                </a:extLst>
              </p:cNvPr>
              <p:cNvSpPr/>
              <p:nvPr/>
            </p:nvSpPr>
            <p:spPr>
              <a:xfrm>
                <a:off x="4732403" y="1324777"/>
                <a:ext cx="215400" cy="213600"/>
              </a:xfrm>
              <a:prstGeom prst="ellipse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93827E-6 L 0.01302 -0.2663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-133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0.08316 0.179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895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8.64198E-7 L -0.0493 0.1864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9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C3703D-CC95-3EB4-55C7-013725CB496B}"/>
              </a:ext>
            </a:extLst>
          </p:cNvPr>
          <p:cNvGrpSpPr/>
          <p:nvPr/>
        </p:nvGrpSpPr>
        <p:grpSpPr>
          <a:xfrm>
            <a:off x="1657945" y="2664668"/>
            <a:ext cx="1458635" cy="1645932"/>
            <a:chOff x="1657945" y="2664668"/>
            <a:chExt cx="1458635" cy="1645932"/>
          </a:xfrm>
        </p:grpSpPr>
        <p:grpSp>
          <p:nvGrpSpPr>
            <p:cNvPr id="148" name="Google Shape;148;p19"/>
            <p:cNvGrpSpPr/>
            <p:nvPr/>
          </p:nvGrpSpPr>
          <p:grpSpPr>
            <a:xfrm>
              <a:off x="1876478" y="2664668"/>
              <a:ext cx="1079253" cy="1140927"/>
              <a:chOff x="1194975" y="510150"/>
              <a:chExt cx="1412450" cy="1499050"/>
            </a:xfrm>
          </p:grpSpPr>
          <p:pic>
            <p:nvPicPr>
              <p:cNvPr id="149" name="Google Shape;149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94975" y="510150"/>
                <a:ext cx="1412450" cy="1412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370850" y="1056700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1" name="Google Shape;151;p19"/>
            <p:cNvSpPr txBox="1"/>
            <p:nvPr/>
          </p:nvSpPr>
          <p:spPr>
            <a:xfrm>
              <a:off x="1657945" y="3848900"/>
              <a:ext cx="1458635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dirty="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전력망 운영자</a:t>
              </a:r>
              <a:endParaRPr sz="18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BAED30-08F1-A146-0E40-0D922F5B10E9}"/>
              </a:ext>
            </a:extLst>
          </p:cNvPr>
          <p:cNvGrpSpPr/>
          <p:nvPr/>
        </p:nvGrpSpPr>
        <p:grpSpPr>
          <a:xfrm>
            <a:off x="5980725" y="2752552"/>
            <a:ext cx="1458635" cy="1602623"/>
            <a:chOff x="5980725" y="2752552"/>
            <a:chExt cx="1458635" cy="1602623"/>
          </a:xfrm>
        </p:grpSpPr>
        <p:grpSp>
          <p:nvGrpSpPr>
            <p:cNvPr id="142" name="Google Shape;142;p19"/>
            <p:cNvGrpSpPr/>
            <p:nvPr/>
          </p:nvGrpSpPr>
          <p:grpSpPr>
            <a:xfrm>
              <a:off x="6055300" y="2752552"/>
              <a:ext cx="1140925" cy="1140925"/>
              <a:chOff x="5351325" y="970102"/>
              <a:chExt cx="1140925" cy="1140925"/>
            </a:xfrm>
          </p:grpSpPr>
          <p:pic>
            <p:nvPicPr>
              <p:cNvPr id="143" name="Google Shape;143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351325" y="970102"/>
                <a:ext cx="1140925" cy="114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Google Shape;144;p1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764450" y="1383225"/>
                <a:ext cx="727800" cy="727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3" name="Google Shape;153;p19"/>
            <p:cNvSpPr txBox="1"/>
            <p:nvPr/>
          </p:nvSpPr>
          <p:spPr>
            <a:xfrm>
              <a:off x="5980725" y="3893475"/>
              <a:ext cx="1458635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dirty="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전기차 사용자</a:t>
              </a:r>
              <a:endParaRPr sz="18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B177591-6D49-4315-40C7-7CE23D39C1FD}"/>
              </a:ext>
            </a:extLst>
          </p:cNvPr>
          <p:cNvGrpSpPr/>
          <p:nvPr/>
        </p:nvGrpSpPr>
        <p:grpSpPr>
          <a:xfrm>
            <a:off x="3614880" y="411150"/>
            <a:ext cx="1962960" cy="1602625"/>
            <a:chOff x="3614880" y="411150"/>
            <a:chExt cx="1962960" cy="1602625"/>
          </a:xfrm>
        </p:grpSpPr>
        <p:sp>
          <p:nvSpPr>
            <p:cNvPr id="152" name="Google Shape;152;p19"/>
            <p:cNvSpPr txBox="1"/>
            <p:nvPr/>
          </p:nvSpPr>
          <p:spPr>
            <a:xfrm>
              <a:off x="3614880" y="1552075"/>
              <a:ext cx="196296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dirty="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충전 서비스 사업자</a:t>
              </a:r>
              <a:endParaRPr sz="18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205020-D0CE-1EA3-C713-E94086B94727}"/>
                </a:ext>
              </a:extLst>
            </p:cNvPr>
            <p:cNvGrpSpPr/>
            <p:nvPr/>
          </p:nvGrpSpPr>
          <p:grpSpPr>
            <a:xfrm>
              <a:off x="4086975" y="411150"/>
              <a:ext cx="1079250" cy="1140913"/>
              <a:chOff x="4086975" y="411150"/>
              <a:chExt cx="1079250" cy="1140913"/>
            </a:xfrm>
          </p:grpSpPr>
          <p:grpSp>
            <p:nvGrpSpPr>
              <p:cNvPr id="145" name="Google Shape;145;p19"/>
              <p:cNvGrpSpPr/>
              <p:nvPr/>
            </p:nvGrpSpPr>
            <p:grpSpPr>
              <a:xfrm>
                <a:off x="4086975" y="411150"/>
                <a:ext cx="1079250" cy="1140913"/>
                <a:chOff x="2274225" y="868350"/>
                <a:chExt cx="1079250" cy="1140913"/>
              </a:xfrm>
            </p:grpSpPr>
            <p:pic>
              <p:nvPicPr>
                <p:cNvPr id="146" name="Google Shape;146;p19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274225" y="868350"/>
                  <a:ext cx="1079250" cy="1079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7" name="Google Shape;147;p19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449950" y="1281463"/>
                  <a:ext cx="727800" cy="727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54" name="Google Shape;154;p19"/>
              <p:cNvSpPr/>
              <p:nvPr/>
            </p:nvSpPr>
            <p:spPr>
              <a:xfrm>
                <a:off x="4732403" y="1324777"/>
                <a:ext cx="215400" cy="213600"/>
              </a:xfrm>
              <a:prstGeom prst="ellipse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100;p17">
            <a:extLst>
              <a:ext uri="{FF2B5EF4-FFF2-40B4-BE49-F238E27FC236}">
                <a16:creationId xmlns:a16="http://schemas.microsoft.com/office/drawing/2014/main" id="{CED61C20-CF48-E835-D0BC-6A5A2B1891D1}"/>
              </a:ext>
            </a:extLst>
          </p:cNvPr>
          <p:cNvSpPr txBox="1"/>
          <p:nvPr/>
        </p:nvSpPr>
        <p:spPr>
          <a:xfrm>
            <a:off x="54050" y="126100"/>
            <a:ext cx="145136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목표</a:t>
            </a:r>
            <a:endParaRPr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1CE229-867F-E97E-2A82-F2A8DBECA0AA}"/>
              </a:ext>
            </a:extLst>
          </p:cNvPr>
          <p:cNvGrpSpPr/>
          <p:nvPr/>
        </p:nvGrpSpPr>
        <p:grpSpPr>
          <a:xfrm>
            <a:off x="3281955" y="2440200"/>
            <a:ext cx="2795376" cy="760538"/>
            <a:chOff x="3281955" y="2440200"/>
            <a:chExt cx="2795376" cy="760538"/>
          </a:xfrm>
        </p:grpSpPr>
        <p:sp>
          <p:nvSpPr>
            <p:cNvPr id="8" name="Google Shape;175;p20">
              <a:extLst>
                <a:ext uri="{FF2B5EF4-FFF2-40B4-BE49-F238E27FC236}">
                  <a16:creationId xmlns:a16="http://schemas.microsoft.com/office/drawing/2014/main" id="{00EE1BB2-E7FD-63F1-2206-5846F0D2BCE1}"/>
                </a:ext>
              </a:extLst>
            </p:cNvPr>
            <p:cNvSpPr txBox="1"/>
            <p:nvPr/>
          </p:nvSpPr>
          <p:spPr>
            <a:xfrm>
              <a:off x="4038793" y="2440200"/>
              <a:ext cx="1140925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 dirty="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이익 최적화</a:t>
              </a:r>
              <a:endParaRPr sz="15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9" name="Google Shape;176;p20">
              <a:extLst>
                <a:ext uri="{FF2B5EF4-FFF2-40B4-BE49-F238E27FC236}">
                  <a16:creationId xmlns:a16="http://schemas.microsoft.com/office/drawing/2014/main" id="{2F387F0B-3997-DB14-0143-DDD7BEC06F5E}"/>
                </a:ext>
              </a:extLst>
            </p:cNvPr>
            <p:cNvSpPr txBox="1"/>
            <p:nvPr/>
          </p:nvSpPr>
          <p:spPr>
            <a:xfrm>
              <a:off x="3281955" y="2661938"/>
              <a:ext cx="2795376" cy="5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300" b="1" dirty="0">
                  <a:solidFill>
                    <a:schemeClr val="dk2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V2G 충방전 알고리즘</a:t>
              </a:r>
              <a:endParaRPr sz="23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10" name="Google Shape;172;p20">
            <a:extLst>
              <a:ext uri="{FF2B5EF4-FFF2-40B4-BE49-F238E27FC236}">
                <a16:creationId xmlns:a16="http://schemas.microsoft.com/office/drawing/2014/main" id="{C847FFFE-CC0E-13EC-2129-FE88BF5D34CF}"/>
              </a:ext>
            </a:extLst>
          </p:cNvPr>
          <p:cNvSpPr/>
          <p:nvPr/>
        </p:nvSpPr>
        <p:spPr>
          <a:xfrm rot="2869306">
            <a:off x="2782247" y="779742"/>
            <a:ext cx="448142" cy="2056544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73;p20">
            <a:extLst>
              <a:ext uri="{FF2B5EF4-FFF2-40B4-BE49-F238E27FC236}">
                <a16:creationId xmlns:a16="http://schemas.microsoft.com/office/drawing/2014/main" id="{A331B3C7-D83D-F5B4-ED2C-BBA757727D98}"/>
              </a:ext>
            </a:extLst>
          </p:cNvPr>
          <p:cNvSpPr/>
          <p:nvPr/>
        </p:nvSpPr>
        <p:spPr>
          <a:xfrm rot="-5400000">
            <a:off x="4339752" y="2956300"/>
            <a:ext cx="447900" cy="273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4;p20">
            <a:extLst>
              <a:ext uri="{FF2B5EF4-FFF2-40B4-BE49-F238E27FC236}">
                <a16:creationId xmlns:a16="http://schemas.microsoft.com/office/drawing/2014/main" id="{D8B44DF5-6313-7BAA-5C0C-9E2AA675369F}"/>
              </a:ext>
            </a:extLst>
          </p:cNvPr>
          <p:cNvSpPr/>
          <p:nvPr/>
        </p:nvSpPr>
        <p:spPr>
          <a:xfrm rot="7788629">
            <a:off x="5904625" y="763223"/>
            <a:ext cx="447950" cy="2056413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74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CDE35F24-A9BB-9313-02BF-67CE1EC82F5C}"/>
              </a:ext>
            </a:extLst>
          </p:cNvPr>
          <p:cNvSpPr txBox="1"/>
          <p:nvPr/>
        </p:nvSpPr>
        <p:spPr>
          <a:xfrm>
            <a:off x="54050" y="126100"/>
            <a:ext cx="145136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개요</a:t>
            </a:r>
            <a:endParaRPr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9F21CE-E495-245E-842C-64C02246E008}"/>
              </a:ext>
            </a:extLst>
          </p:cNvPr>
          <p:cNvGrpSpPr/>
          <p:nvPr/>
        </p:nvGrpSpPr>
        <p:grpSpPr>
          <a:xfrm>
            <a:off x="327660" y="1699887"/>
            <a:ext cx="2575560" cy="1710690"/>
            <a:chOff x="327660" y="861060"/>
            <a:chExt cx="2575560" cy="171069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A5D5ADA-90D1-48FA-9343-4930571BAE5C}"/>
                </a:ext>
              </a:extLst>
            </p:cNvPr>
            <p:cNvSpPr/>
            <p:nvPr/>
          </p:nvSpPr>
          <p:spPr>
            <a:xfrm>
              <a:off x="327660" y="861060"/>
              <a:ext cx="2575560" cy="171069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E153AD-96EE-0B72-8AB9-FD73C99F0710}"/>
                </a:ext>
              </a:extLst>
            </p:cNvPr>
            <p:cNvSpPr txBox="1"/>
            <p:nvPr/>
          </p:nvSpPr>
          <p:spPr>
            <a:xfrm>
              <a:off x="411480" y="1327725"/>
              <a:ext cx="23241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이해관계자별</a:t>
              </a:r>
              <a:r>
                <a:rPr lang="en-US" altLang="ko-KR" sz="22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 </a:t>
              </a:r>
            </a:p>
            <a:p>
              <a:r>
                <a:rPr lang="ko-KR" altLang="en-US" sz="22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이익 극대화를 위한 알고리즘 설계</a:t>
              </a:r>
              <a:endParaRPr lang="ko-KR" altLang="en-US" sz="2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46951F-7923-5C60-A5B3-90DBC2ED8E71}"/>
                </a:ext>
              </a:extLst>
            </p:cNvPr>
            <p:cNvSpPr txBox="1"/>
            <p:nvPr/>
          </p:nvSpPr>
          <p:spPr>
            <a:xfrm>
              <a:off x="1386840" y="861060"/>
              <a:ext cx="457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1</a:t>
              </a:r>
              <a:endParaRPr lang="ko-KR" altLang="en-US" sz="3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8B325E-17D1-1946-AAD4-0C26CA8FDE93}"/>
              </a:ext>
            </a:extLst>
          </p:cNvPr>
          <p:cNvGrpSpPr/>
          <p:nvPr/>
        </p:nvGrpSpPr>
        <p:grpSpPr>
          <a:xfrm>
            <a:off x="3284220" y="1699887"/>
            <a:ext cx="2575560" cy="1710690"/>
            <a:chOff x="3284220" y="861060"/>
            <a:chExt cx="2575560" cy="171069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A4F3495-D2B3-8F69-F8E8-F7B45CCA21B5}"/>
                </a:ext>
              </a:extLst>
            </p:cNvPr>
            <p:cNvSpPr/>
            <p:nvPr/>
          </p:nvSpPr>
          <p:spPr>
            <a:xfrm>
              <a:off x="3284220" y="861060"/>
              <a:ext cx="2575560" cy="171069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EC710B-B586-6976-85A3-2878FC3D063C}"/>
                </a:ext>
              </a:extLst>
            </p:cNvPr>
            <p:cNvSpPr txBox="1"/>
            <p:nvPr/>
          </p:nvSpPr>
          <p:spPr>
            <a:xfrm>
              <a:off x="4396740" y="861060"/>
              <a:ext cx="457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2</a:t>
              </a:r>
              <a:endParaRPr lang="ko-KR" altLang="en-US" sz="3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158FC1-9E86-4904-7968-F7531A7580EB}"/>
                </a:ext>
              </a:extLst>
            </p:cNvPr>
            <p:cNvSpPr txBox="1"/>
            <p:nvPr/>
          </p:nvSpPr>
          <p:spPr>
            <a:xfrm>
              <a:off x="3489960" y="1335345"/>
              <a:ext cx="219456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 모두를 고려한 알고리즘 설계</a:t>
              </a:r>
              <a:endParaRPr lang="en-US" altLang="ko-KR" sz="2200" b="0" i="0" u="none" strike="noStrike" dirty="0">
                <a:solidFill>
                  <a:srgbClr val="000000"/>
                </a:solidFill>
                <a:effectLst/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1C7C2C-44B9-ABEE-FBFC-6306E44E028F}"/>
              </a:ext>
            </a:extLst>
          </p:cNvPr>
          <p:cNvGrpSpPr/>
          <p:nvPr/>
        </p:nvGrpSpPr>
        <p:grpSpPr>
          <a:xfrm>
            <a:off x="6240780" y="1699887"/>
            <a:ext cx="2575560" cy="1710690"/>
            <a:chOff x="6240780" y="861060"/>
            <a:chExt cx="2575560" cy="171069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FDC7C2E-6D63-5A91-82E5-0C4926690C6F}"/>
                </a:ext>
              </a:extLst>
            </p:cNvPr>
            <p:cNvSpPr/>
            <p:nvPr/>
          </p:nvSpPr>
          <p:spPr>
            <a:xfrm>
              <a:off x="6240780" y="861060"/>
              <a:ext cx="2575560" cy="171069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B204D-049B-ABFD-5CF3-A37DF91425E2}"/>
                </a:ext>
              </a:extLst>
            </p:cNvPr>
            <p:cNvSpPr txBox="1"/>
            <p:nvPr/>
          </p:nvSpPr>
          <p:spPr>
            <a:xfrm>
              <a:off x="7299960" y="861060"/>
              <a:ext cx="457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3</a:t>
              </a:r>
              <a:endParaRPr lang="ko-KR" altLang="en-US" sz="3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3FDE92-BAD0-5939-A209-AD95352A805E}"/>
                </a:ext>
              </a:extLst>
            </p:cNvPr>
            <p:cNvSpPr txBox="1"/>
            <p:nvPr/>
          </p:nvSpPr>
          <p:spPr>
            <a:xfrm>
              <a:off x="6446520" y="1335345"/>
              <a:ext cx="219456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충전 요금을 고려한 알고리즘 설계 및 시각화</a:t>
              </a:r>
              <a:endParaRPr lang="en-US" altLang="ko-KR" sz="2200" b="0" i="0" u="none" strike="noStrike" dirty="0">
                <a:solidFill>
                  <a:srgbClr val="000000"/>
                </a:solidFill>
                <a:effectLst/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A6980D-FC47-A93A-DB35-3C83B0F979C9}"/>
              </a:ext>
            </a:extLst>
          </p:cNvPr>
          <p:cNvGrpSpPr/>
          <p:nvPr/>
        </p:nvGrpSpPr>
        <p:grpSpPr>
          <a:xfrm>
            <a:off x="2397088" y="3618740"/>
            <a:ext cx="4380304" cy="517003"/>
            <a:chOff x="833186" y="3175145"/>
            <a:chExt cx="4380304" cy="5170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EA4723-2480-246D-F0BF-328DB043454E}"/>
                </a:ext>
              </a:extLst>
            </p:cNvPr>
            <p:cNvSpPr txBox="1"/>
            <p:nvPr/>
          </p:nvSpPr>
          <p:spPr>
            <a:xfrm>
              <a:off x="833186" y="3292038"/>
              <a:ext cx="2021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시뮬레이터 플랫폼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B60E9A1-F5C9-48B7-0BA4-EEDB17435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220" y="3175145"/>
              <a:ext cx="2310270" cy="517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81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00E299AC-0C8A-53FF-0773-C45CAD0A39BD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연구 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C78B1-8BF6-B8D0-F054-530D5FD16B61}"/>
              </a:ext>
            </a:extLst>
          </p:cNvPr>
          <p:cNvSpPr txBox="1"/>
          <p:nvPr/>
        </p:nvSpPr>
        <p:spPr>
          <a:xfrm>
            <a:off x="3561145" y="126100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강화학습 알고리즘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2B8D753-3C2B-9CAC-EA29-38F59EA9841D}"/>
              </a:ext>
            </a:extLst>
          </p:cNvPr>
          <p:cNvGrpSpPr/>
          <p:nvPr/>
        </p:nvGrpSpPr>
        <p:grpSpPr>
          <a:xfrm>
            <a:off x="549695" y="592169"/>
            <a:ext cx="7997253" cy="4471996"/>
            <a:chOff x="549695" y="592169"/>
            <a:chExt cx="7997253" cy="447199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1140DDE-A459-1521-28BC-1612FACA3AAC}"/>
                </a:ext>
              </a:extLst>
            </p:cNvPr>
            <p:cNvSpPr/>
            <p:nvPr/>
          </p:nvSpPr>
          <p:spPr>
            <a:xfrm>
              <a:off x="549695" y="592169"/>
              <a:ext cx="2571574" cy="132716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1097253-00C0-49A8-03E9-DECED8E47F0D}"/>
                </a:ext>
              </a:extLst>
            </p:cNvPr>
            <p:cNvSpPr/>
            <p:nvPr/>
          </p:nvSpPr>
          <p:spPr>
            <a:xfrm>
              <a:off x="3279530" y="592169"/>
              <a:ext cx="2571573" cy="132716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CCC05AD-7D43-5DA6-BAC6-FEBF93A2D0BC}"/>
                </a:ext>
              </a:extLst>
            </p:cNvPr>
            <p:cNvSpPr/>
            <p:nvPr/>
          </p:nvSpPr>
          <p:spPr>
            <a:xfrm>
              <a:off x="6009364" y="592169"/>
              <a:ext cx="2525861" cy="132716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7109A17-34FA-2A4A-D6A3-E1829DCC20E6}"/>
                </a:ext>
              </a:extLst>
            </p:cNvPr>
            <p:cNvSpPr/>
            <p:nvPr/>
          </p:nvSpPr>
          <p:spPr>
            <a:xfrm>
              <a:off x="561418" y="2107378"/>
              <a:ext cx="2571574" cy="127425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B1D87C7-E74B-C93C-D2CA-AEF046C99A27}"/>
                </a:ext>
              </a:extLst>
            </p:cNvPr>
            <p:cNvSpPr/>
            <p:nvPr/>
          </p:nvSpPr>
          <p:spPr>
            <a:xfrm>
              <a:off x="3291253" y="2107378"/>
              <a:ext cx="2571573" cy="127425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9ACBD1D-485E-54A6-9F88-4DC442D64195}"/>
                </a:ext>
              </a:extLst>
            </p:cNvPr>
            <p:cNvSpPr/>
            <p:nvPr/>
          </p:nvSpPr>
          <p:spPr>
            <a:xfrm>
              <a:off x="6021087" y="2107378"/>
              <a:ext cx="2525861" cy="127425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AA1C439-D267-84FE-7BAB-28E1088E6AB9}"/>
                </a:ext>
              </a:extLst>
            </p:cNvPr>
            <p:cNvSpPr/>
            <p:nvPr/>
          </p:nvSpPr>
          <p:spPr>
            <a:xfrm>
              <a:off x="552625" y="3610859"/>
              <a:ext cx="2571574" cy="145330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2D3A974-C384-68C3-E824-A1C5B4FB552A}"/>
                </a:ext>
              </a:extLst>
            </p:cNvPr>
            <p:cNvSpPr/>
            <p:nvPr/>
          </p:nvSpPr>
          <p:spPr>
            <a:xfrm>
              <a:off x="3282460" y="3610859"/>
              <a:ext cx="2571573" cy="145330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D3FDD44-E7D8-58CC-00FF-D235655F16C4}"/>
                </a:ext>
              </a:extLst>
            </p:cNvPr>
            <p:cNvSpPr/>
            <p:nvPr/>
          </p:nvSpPr>
          <p:spPr>
            <a:xfrm>
              <a:off x="6012294" y="3610859"/>
              <a:ext cx="2525861" cy="145330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9CEE627-A719-6506-FEF2-7B0258F79A4D}"/>
              </a:ext>
            </a:extLst>
          </p:cNvPr>
          <p:cNvSpPr txBox="1"/>
          <p:nvPr/>
        </p:nvSpPr>
        <p:spPr>
          <a:xfrm>
            <a:off x="1513097" y="556427"/>
            <a:ext cx="6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A2C</a:t>
            </a:r>
            <a:endParaRPr lang="ko-KR" altLang="en-US" sz="1800" b="1" dirty="0">
              <a:latin typeface="ADLaM Display" panose="020F0502020204030204" pitchFamily="2" charset="0"/>
              <a:ea typeface="한컴 말랑말랑 Bold" panose="020F0803000000000000" pitchFamily="50" charset="-127"/>
              <a:cs typeface="ADLaM Display" panose="020F05020202040302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600F6-B145-94FA-9172-A16FD52D4FA9}"/>
              </a:ext>
            </a:extLst>
          </p:cNvPr>
          <p:cNvSpPr txBox="1"/>
          <p:nvPr/>
        </p:nvSpPr>
        <p:spPr>
          <a:xfrm>
            <a:off x="4240001" y="541982"/>
            <a:ext cx="6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ARS</a:t>
            </a:r>
            <a:endParaRPr lang="ko-KR" altLang="en-US" sz="1800" b="1" dirty="0">
              <a:latin typeface="ADLaM Display" panose="020F0502020204030204" pitchFamily="2" charset="0"/>
              <a:ea typeface="한컴 말랑말랑 Bold" panose="020F0803000000000000" pitchFamily="50" charset="-127"/>
              <a:cs typeface="ADLaM Display" panose="020F05020202040302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783698-1396-C45D-D845-6C4E283397C4}"/>
              </a:ext>
            </a:extLst>
          </p:cNvPr>
          <p:cNvSpPr txBox="1"/>
          <p:nvPr/>
        </p:nvSpPr>
        <p:spPr>
          <a:xfrm>
            <a:off x="6846395" y="552409"/>
            <a:ext cx="85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DDPG</a:t>
            </a:r>
            <a:endParaRPr lang="ko-KR" altLang="en-US" sz="1800" b="1" dirty="0">
              <a:latin typeface="ADLaM Display" panose="020F0502020204030204" pitchFamily="2" charset="0"/>
              <a:ea typeface="한컴 말랑말랑 Bold" panose="020F0803000000000000" pitchFamily="50" charset="-127"/>
              <a:cs typeface="ADLaM Display" panose="020F05020202040302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EDDD6D-6F3F-28D4-B839-A5B2D9B36F0E}"/>
              </a:ext>
            </a:extLst>
          </p:cNvPr>
          <p:cNvSpPr txBox="1"/>
          <p:nvPr/>
        </p:nvSpPr>
        <p:spPr>
          <a:xfrm>
            <a:off x="1505415" y="2072012"/>
            <a:ext cx="6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PPO</a:t>
            </a:r>
            <a:endParaRPr lang="ko-KR" altLang="en-US" sz="1800" b="1" dirty="0">
              <a:latin typeface="ADLaM Display" panose="020F0502020204030204" pitchFamily="2" charset="0"/>
              <a:ea typeface="한컴 말랑말랑 Bold" panose="020F0803000000000000" pitchFamily="50" charset="-127"/>
              <a:cs typeface="ADLaM Display" panose="020F05020202040302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55D1B3-5255-2EBF-33CF-D6F6779BBE1A}"/>
              </a:ext>
            </a:extLst>
          </p:cNvPr>
          <p:cNvSpPr txBox="1"/>
          <p:nvPr/>
        </p:nvSpPr>
        <p:spPr>
          <a:xfrm>
            <a:off x="4154364" y="2071851"/>
            <a:ext cx="83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RPPO</a:t>
            </a:r>
            <a:endParaRPr lang="ko-KR" altLang="en-US" sz="1800" b="1" dirty="0">
              <a:latin typeface="ADLaM Display" panose="020F0502020204030204" pitchFamily="2" charset="0"/>
              <a:ea typeface="한컴 말랑말랑 Bold" panose="020F0803000000000000" pitchFamily="50" charset="-127"/>
              <a:cs typeface="ADLaM Display" panose="020F05020202040302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AEAB6F-7E37-3966-E087-3787298D84B4}"/>
              </a:ext>
            </a:extLst>
          </p:cNvPr>
          <p:cNvSpPr txBox="1"/>
          <p:nvPr/>
        </p:nvSpPr>
        <p:spPr>
          <a:xfrm>
            <a:off x="6946979" y="2075092"/>
            <a:ext cx="6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SAC</a:t>
            </a:r>
            <a:endParaRPr lang="ko-KR" altLang="en-US" sz="1800" b="1" dirty="0">
              <a:latin typeface="ADLaM Display" panose="020F0502020204030204" pitchFamily="2" charset="0"/>
              <a:ea typeface="한컴 말랑말랑 Bold" panose="020F0803000000000000" pitchFamily="50" charset="-127"/>
              <a:cs typeface="ADLaM Display" panose="020F0502020204030204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3E7F4-8040-6942-BED6-C2B66F8BC075}"/>
              </a:ext>
            </a:extLst>
          </p:cNvPr>
          <p:cNvSpPr txBox="1"/>
          <p:nvPr/>
        </p:nvSpPr>
        <p:spPr>
          <a:xfrm>
            <a:off x="1521890" y="3569674"/>
            <a:ext cx="6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TD3</a:t>
            </a:r>
            <a:endParaRPr lang="ko-KR" altLang="en-US" sz="1800" b="1" dirty="0">
              <a:latin typeface="ADLaM Display" panose="020F0502020204030204" pitchFamily="2" charset="0"/>
              <a:ea typeface="한컴 말랑말랑 Bold" panose="020F0803000000000000" pitchFamily="50" charset="-127"/>
              <a:cs typeface="ADLaM Display" panose="020F05020202040302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4FE7B9-E6E2-FA1D-6A40-67E5D435ABCF}"/>
              </a:ext>
            </a:extLst>
          </p:cNvPr>
          <p:cNvSpPr txBox="1"/>
          <p:nvPr/>
        </p:nvSpPr>
        <p:spPr>
          <a:xfrm>
            <a:off x="4240001" y="3569476"/>
            <a:ext cx="6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TQC</a:t>
            </a:r>
            <a:endParaRPr lang="ko-KR" altLang="en-US" sz="1800" b="1" dirty="0">
              <a:latin typeface="ADLaM Display" panose="020F0502020204030204" pitchFamily="2" charset="0"/>
              <a:ea typeface="한컴 말랑말랑 Bold" panose="020F0803000000000000" pitchFamily="50" charset="-127"/>
              <a:cs typeface="ADLaM Display" panose="020F05020202040302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2A361C-5FB5-A156-BAC7-A741CE108792}"/>
              </a:ext>
            </a:extLst>
          </p:cNvPr>
          <p:cNvSpPr txBox="1"/>
          <p:nvPr/>
        </p:nvSpPr>
        <p:spPr>
          <a:xfrm>
            <a:off x="6859583" y="3569835"/>
            <a:ext cx="82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TRPO</a:t>
            </a:r>
            <a:endParaRPr lang="ko-KR" altLang="en-US" sz="1800" b="1" dirty="0">
              <a:latin typeface="ADLaM Display" panose="020F0502020204030204" pitchFamily="2" charset="0"/>
              <a:ea typeface="한컴 말랑말랑 Bold" panose="020F0803000000000000" pitchFamily="50" charset="-127"/>
              <a:cs typeface="ADLaM Display" panose="020F0502020204030204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227D6B-6767-A7D0-829C-F46739972ADA}"/>
              </a:ext>
            </a:extLst>
          </p:cNvPr>
          <p:cNvSpPr txBox="1"/>
          <p:nvPr/>
        </p:nvSpPr>
        <p:spPr>
          <a:xfrm>
            <a:off x="608774" y="1027710"/>
            <a:ext cx="2286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안정적이고 빠른 학습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연속적 행동 최적화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B1316E-8A7D-F326-C548-853F1DF71862}"/>
              </a:ext>
            </a:extLst>
          </p:cNvPr>
          <p:cNvSpPr txBox="1"/>
          <p:nvPr/>
        </p:nvSpPr>
        <p:spPr>
          <a:xfrm>
            <a:off x="3388293" y="993901"/>
            <a:ext cx="237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간단한 구조</a:t>
            </a:r>
            <a:endParaRPr lang="en-US" altLang="ko-KR" sz="160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빠른 탐색</a:t>
            </a:r>
            <a:endParaRPr lang="en-US" altLang="ko-KR" sz="160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local minimum </a:t>
            </a:r>
            <a:r>
              <a:rPr lang="ko-KR" altLang="en-US"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회피</a:t>
            </a:r>
            <a:endParaRPr lang="ko-KR" altLang="en-US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943E2B-6E31-E3F3-BFC0-C2C1CB93DAAE}"/>
              </a:ext>
            </a:extLst>
          </p:cNvPr>
          <p:cNvSpPr txBox="1"/>
          <p:nvPr/>
        </p:nvSpPr>
        <p:spPr>
          <a:xfrm>
            <a:off x="6054144" y="1026434"/>
            <a:ext cx="2371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연속적 행동 학습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Actor-Critic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기반</a:t>
            </a:r>
            <a:endParaRPr lang="ko-KR" altLang="en-US" sz="12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9CA10E-ACF9-50FA-1588-7ACDE921BEB7}"/>
              </a:ext>
            </a:extLst>
          </p:cNvPr>
          <p:cNvSpPr txBox="1"/>
          <p:nvPr/>
        </p:nvSpPr>
        <p:spPr>
          <a:xfrm>
            <a:off x="682939" y="2441875"/>
            <a:ext cx="237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정책 변화 제한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안정성 확보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복잡한 환경에 적합</a:t>
            </a:r>
            <a:endParaRPr lang="ko-KR" altLang="en-US" sz="105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4B90D3-BCD1-AC48-15D9-A1C976F77B7C}"/>
              </a:ext>
            </a:extLst>
          </p:cNvPr>
          <p:cNvSpPr txBox="1"/>
          <p:nvPr/>
        </p:nvSpPr>
        <p:spPr>
          <a:xfrm>
            <a:off x="3390858" y="2481496"/>
            <a:ext cx="2371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변동성 큰 환경에서 안정적 성능</a:t>
            </a:r>
            <a:endParaRPr lang="ko-KR" altLang="en-US" sz="105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390D7-B306-3D5C-5340-9DE96EAAFBEA}"/>
              </a:ext>
            </a:extLst>
          </p:cNvPr>
          <p:cNvSpPr txBox="1"/>
          <p:nvPr/>
        </p:nvSpPr>
        <p:spPr>
          <a:xfrm>
            <a:off x="6089691" y="2471850"/>
            <a:ext cx="2371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탐색과 활용 균형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다양한 전략 적용</a:t>
            </a:r>
            <a:endParaRPr lang="ko-KR" altLang="en-US" sz="9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E7D29E-A6BF-9528-4D4F-36C8E49FC4EE}"/>
              </a:ext>
            </a:extLst>
          </p:cNvPr>
          <p:cNvSpPr txBox="1"/>
          <p:nvPr/>
        </p:nvSpPr>
        <p:spPr>
          <a:xfrm>
            <a:off x="661520" y="3964099"/>
            <a:ext cx="237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Q-value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과대 추정 개선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더 안정적 학습</a:t>
            </a:r>
            <a:endParaRPr lang="ko-KR" altLang="en-US" sz="9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2D4304-32B4-AE94-17FC-40F91C0CB36D}"/>
              </a:ext>
            </a:extLst>
          </p:cNvPr>
          <p:cNvSpPr txBox="1"/>
          <p:nvPr/>
        </p:nvSpPr>
        <p:spPr>
          <a:xfrm>
            <a:off x="3388293" y="4045124"/>
            <a:ext cx="2371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정밀한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Q-value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추정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세밀한 학습</a:t>
            </a:r>
            <a:endParaRPr lang="ko-KR" altLang="en-US" sz="9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31CC6C-4859-822B-0514-FB3F0FB439D5}"/>
              </a:ext>
            </a:extLst>
          </p:cNvPr>
          <p:cNvSpPr txBox="1"/>
          <p:nvPr/>
        </p:nvSpPr>
        <p:spPr>
          <a:xfrm>
            <a:off x="6086608" y="3977254"/>
            <a:ext cx="2371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정책 업데이트 안정성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신뢰 구간 설정</a:t>
            </a:r>
            <a:endParaRPr lang="ko-KR" altLang="en-US" sz="9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69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17">
            <a:extLst>
              <a:ext uri="{FF2B5EF4-FFF2-40B4-BE49-F238E27FC236}">
                <a16:creationId xmlns:a16="http://schemas.microsoft.com/office/drawing/2014/main" id="{B83113D5-19AE-D791-BEFB-4D37AF43387C}"/>
              </a:ext>
            </a:extLst>
          </p:cNvPr>
          <p:cNvSpPr txBox="1"/>
          <p:nvPr/>
        </p:nvSpPr>
        <p:spPr>
          <a:xfrm>
            <a:off x="54050" y="126100"/>
            <a:ext cx="1451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연구 </a:t>
            </a:r>
            <a:r>
              <a:rPr lang="ko-KR" altLang="en-US" sz="1800" b="1" dirty="0">
                <a:solidFill>
                  <a:schemeClr val="dk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내용</a:t>
            </a:r>
            <a:endParaRPr lang="en-US" altLang="ko-KR" sz="1800" b="1" dirty="0">
              <a:solidFill>
                <a:schemeClr val="dk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F44C904-C684-E950-E4EA-FA33F2F0C4EF}"/>
              </a:ext>
            </a:extLst>
          </p:cNvPr>
          <p:cNvGrpSpPr/>
          <p:nvPr/>
        </p:nvGrpSpPr>
        <p:grpSpPr>
          <a:xfrm>
            <a:off x="4855391" y="62290"/>
            <a:ext cx="4288609" cy="425271"/>
            <a:chOff x="367385" y="955294"/>
            <a:chExt cx="1361080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A488541-FF48-7D61-BD75-BD669099CFDF}"/>
                </a:ext>
              </a:extLst>
            </p:cNvPr>
            <p:cNvSpPr/>
            <p:nvPr/>
          </p:nvSpPr>
          <p:spPr>
            <a:xfrm>
              <a:off x="386271" y="976315"/>
              <a:ext cx="1318874" cy="3385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637B5F-2048-3975-E840-9BE0B67B01AB}"/>
                </a:ext>
              </a:extLst>
            </p:cNvPr>
            <p:cNvSpPr txBox="1"/>
            <p:nvPr/>
          </p:nvSpPr>
          <p:spPr>
            <a:xfrm>
              <a:off x="446160" y="966013"/>
              <a:ext cx="128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이해관계자별</a:t>
              </a:r>
              <a:r>
                <a: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 </a:t>
              </a:r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이익 극대화를 위한 알고리즘 설계</a:t>
              </a:r>
              <a:endPara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41057F-6D87-11DF-9CBF-7110426D941F}"/>
                </a:ext>
              </a:extLst>
            </p:cNvPr>
            <p:cNvSpPr txBox="1"/>
            <p:nvPr/>
          </p:nvSpPr>
          <p:spPr>
            <a:xfrm>
              <a:off x="367385" y="955294"/>
              <a:ext cx="11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Amasis MT Pro Black" panose="020F05020202040302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F0502020204030204" pitchFamily="18" charset="0"/>
              </a:endParaRP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E6E3F527-42A8-607A-C03D-424F50E0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99" y="750556"/>
            <a:ext cx="6995137" cy="414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180AED-0850-9825-5D2E-555181154B9B}"/>
              </a:ext>
            </a:extLst>
          </p:cNvPr>
          <p:cNvSpPr txBox="1"/>
          <p:nvPr/>
        </p:nvSpPr>
        <p:spPr>
          <a:xfrm>
            <a:off x="4724400" y="2099049"/>
            <a:ext cx="2002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반응성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/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비용 효율성 ↑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안정성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/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서비스 품질 ↑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FC6DC194-5B13-FE0B-2BAA-0AABF5464E23}"/>
              </a:ext>
            </a:extLst>
          </p:cNvPr>
          <p:cNvSpPr/>
          <p:nvPr/>
        </p:nvSpPr>
        <p:spPr>
          <a:xfrm>
            <a:off x="4622800" y="1107440"/>
            <a:ext cx="101600" cy="3285504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9B59C30-2989-6242-8888-EBD6C3A2107E}"/>
              </a:ext>
            </a:extLst>
          </p:cNvPr>
          <p:cNvSpPr/>
          <p:nvPr/>
        </p:nvSpPr>
        <p:spPr>
          <a:xfrm>
            <a:off x="1573286" y="2706871"/>
            <a:ext cx="6448321" cy="1168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E8C5A-E68C-E71C-006D-0CEEACBCA84C}"/>
              </a:ext>
            </a:extLst>
          </p:cNvPr>
          <p:cNvSpPr txBox="1"/>
          <p:nvPr/>
        </p:nvSpPr>
        <p:spPr>
          <a:xfrm>
            <a:off x="1573286" y="1107440"/>
            <a:ext cx="2035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반응성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/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비용 효율성 ↓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안정성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/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서비스 품질 ↑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79850F-922C-62A3-2959-BFEF93E37293}"/>
              </a:ext>
            </a:extLst>
          </p:cNvPr>
          <p:cNvSpPr txBox="1"/>
          <p:nvPr/>
        </p:nvSpPr>
        <p:spPr>
          <a:xfrm>
            <a:off x="1581660" y="2802486"/>
            <a:ext cx="202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반응성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/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비용 효율성 ↓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안정성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/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서비스 품질 ↓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72985A-2B93-C152-922E-A13CCA92A655}"/>
              </a:ext>
            </a:extLst>
          </p:cNvPr>
          <p:cNvSpPr txBox="1"/>
          <p:nvPr/>
        </p:nvSpPr>
        <p:spPr>
          <a:xfrm>
            <a:off x="4726933" y="2950589"/>
            <a:ext cx="20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반응성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/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비용 효율성 ↑ 안정성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/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서비스 품질 ↓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59E482-EF11-9A9C-0635-A77EDB661D49}"/>
              </a:ext>
            </a:extLst>
          </p:cNvPr>
          <p:cNvGrpSpPr/>
          <p:nvPr/>
        </p:nvGrpSpPr>
        <p:grpSpPr>
          <a:xfrm>
            <a:off x="1386415" y="1686160"/>
            <a:ext cx="2028409" cy="1042006"/>
            <a:chOff x="1386415" y="1678540"/>
            <a:chExt cx="2028409" cy="104200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709CC6B-AD36-C5CF-6FBF-D0EB21E315C8}"/>
                </a:ext>
              </a:extLst>
            </p:cNvPr>
            <p:cNvSpPr/>
            <p:nvPr/>
          </p:nvSpPr>
          <p:spPr>
            <a:xfrm>
              <a:off x="1386415" y="1678540"/>
              <a:ext cx="1933947" cy="10420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9D36EC-CEF7-54CF-EB46-A14EA612BA5F}"/>
                </a:ext>
              </a:extLst>
            </p:cNvPr>
            <p:cNvSpPr txBox="1"/>
            <p:nvPr/>
          </p:nvSpPr>
          <p:spPr>
            <a:xfrm>
              <a:off x="1653844" y="1742571"/>
              <a:ext cx="17609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A2C</a:t>
              </a:r>
              <a:r>
                <a:rPr lang="ko-KR" altLang="en-US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en-US" altLang="ko-KR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,</a:t>
              </a:r>
              <a:r>
                <a:rPr lang="ko-KR" altLang="en-US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en-US" altLang="ko-KR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PPO,</a:t>
              </a:r>
              <a:r>
                <a:rPr lang="ko-KR" altLang="en-US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en-US" altLang="ko-KR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RPPO,</a:t>
              </a:r>
              <a:r>
                <a:rPr lang="ko-KR" altLang="en-US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en-US" altLang="ko-KR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TRPO </a:t>
              </a:r>
            </a:p>
            <a:p>
              <a:r>
                <a:rPr lang="ko-KR" altLang="en-US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전기차 사용자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6118C6-793C-1871-4B86-5F784B776A07}"/>
              </a:ext>
            </a:extLst>
          </p:cNvPr>
          <p:cNvGrpSpPr/>
          <p:nvPr/>
        </p:nvGrpSpPr>
        <p:grpSpPr>
          <a:xfrm>
            <a:off x="6603740" y="1779962"/>
            <a:ext cx="1933947" cy="1042006"/>
            <a:chOff x="6603740" y="1741862"/>
            <a:chExt cx="1933947" cy="104200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CA51B3F-3806-CFEB-9DA1-FBA9347220F3}"/>
                </a:ext>
              </a:extLst>
            </p:cNvPr>
            <p:cNvSpPr/>
            <p:nvPr/>
          </p:nvSpPr>
          <p:spPr>
            <a:xfrm>
              <a:off x="6603740" y="1741862"/>
              <a:ext cx="1933947" cy="10420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3E8381-480F-B4CF-8543-4E399A2CD73A}"/>
                </a:ext>
              </a:extLst>
            </p:cNvPr>
            <p:cNvSpPr txBox="1"/>
            <p:nvPr/>
          </p:nvSpPr>
          <p:spPr>
            <a:xfrm>
              <a:off x="6908059" y="1933662"/>
              <a:ext cx="1546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SAC</a:t>
              </a:r>
              <a:r>
                <a:rPr lang="ko-KR" altLang="en-US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en-US" altLang="ko-KR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,</a:t>
              </a:r>
              <a:r>
                <a:rPr lang="ko-KR" altLang="en-US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en-US" altLang="ko-KR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TD3 </a:t>
              </a:r>
            </a:p>
            <a:p>
              <a:r>
                <a:rPr lang="ko-KR" altLang="en-US" sz="1800" dirty="0" err="1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전력망</a:t>
              </a:r>
              <a:r>
                <a:rPr lang="ko-KR" altLang="en-US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운영자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2CF1F14-10E4-ECD2-E599-DAF0B30452E4}"/>
              </a:ext>
            </a:extLst>
          </p:cNvPr>
          <p:cNvGrpSpPr/>
          <p:nvPr/>
        </p:nvGrpSpPr>
        <p:grpSpPr>
          <a:xfrm>
            <a:off x="6495142" y="3381050"/>
            <a:ext cx="2059702" cy="1042006"/>
            <a:chOff x="6495142" y="3304850"/>
            <a:chExt cx="2059702" cy="104200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FED0292-72C1-B6A7-FCA9-2FD00D742965}"/>
                </a:ext>
              </a:extLst>
            </p:cNvPr>
            <p:cNvSpPr/>
            <p:nvPr/>
          </p:nvSpPr>
          <p:spPr>
            <a:xfrm>
              <a:off x="6495142" y="3304850"/>
              <a:ext cx="1933947" cy="10420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BF5586-D1B2-D8BC-F9FF-E2758390503A}"/>
                </a:ext>
              </a:extLst>
            </p:cNvPr>
            <p:cNvSpPr txBox="1"/>
            <p:nvPr/>
          </p:nvSpPr>
          <p:spPr>
            <a:xfrm>
              <a:off x="6527724" y="3495517"/>
              <a:ext cx="202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  TQC,</a:t>
              </a:r>
              <a:r>
                <a:rPr lang="ko-KR" altLang="en-US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en-US" altLang="ko-KR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DDPG</a:t>
              </a:r>
            </a:p>
            <a:p>
              <a:r>
                <a:rPr lang="ko-KR" altLang="en-US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충전 서비스 사업자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78EFDFF-FCBC-B418-A63D-7BC29D24B383}"/>
              </a:ext>
            </a:extLst>
          </p:cNvPr>
          <p:cNvGrpSpPr/>
          <p:nvPr/>
        </p:nvGrpSpPr>
        <p:grpSpPr>
          <a:xfrm>
            <a:off x="1471711" y="3397297"/>
            <a:ext cx="2302007" cy="1042006"/>
            <a:chOff x="1471711" y="3397297"/>
            <a:chExt cx="2302007" cy="104200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90D0DAB-1FA9-BBE0-4043-16EF23FFED26}"/>
                </a:ext>
              </a:extLst>
            </p:cNvPr>
            <p:cNvSpPr/>
            <p:nvPr/>
          </p:nvSpPr>
          <p:spPr>
            <a:xfrm>
              <a:off x="1471711" y="3397297"/>
              <a:ext cx="1933947" cy="10420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FF6391-4ED2-3E3C-5ED9-BE8CDEEA8B91}"/>
                </a:ext>
              </a:extLst>
            </p:cNvPr>
            <p:cNvSpPr txBox="1"/>
            <p:nvPr/>
          </p:nvSpPr>
          <p:spPr>
            <a:xfrm>
              <a:off x="1746598" y="3737820"/>
              <a:ext cx="2027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ARS</a:t>
              </a:r>
              <a:r>
                <a:rPr lang="ko-KR" altLang="en-US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en-US" altLang="ko-KR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사용</a:t>
              </a:r>
              <a:r>
                <a:rPr lang="en-US" altLang="ko-KR" sz="1800" dirty="0">
                  <a:solidFill>
                    <a:srgbClr val="FF000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X</a:t>
              </a:r>
              <a:endParaRPr lang="ko-KR" altLang="en-US" sz="1800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26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6198</TotalTime>
  <Words>3081</Words>
  <Application>Microsoft Office PowerPoint</Application>
  <PresentationFormat>화면 슬라이드 쇼(16:9)</PresentationFormat>
  <Paragraphs>448</Paragraphs>
  <Slides>29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한컴 말랑말랑 Bold</vt:lpstr>
      <vt:lpstr>한컴 말랑말랑 Regular</vt:lpstr>
      <vt:lpstr>ADLaM Display</vt:lpstr>
      <vt:lpstr>Amasis MT Pro Black</vt:lpstr>
      <vt:lpstr>Arial</vt:lpstr>
      <vt:lpstr>Calibri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이선진</dc:creator>
  <cp:lastModifiedBy>선진 이</cp:lastModifiedBy>
  <cp:revision>12</cp:revision>
  <dcterms:modified xsi:type="dcterms:W3CDTF">2024-10-29T16:28:35Z</dcterms:modified>
</cp:coreProperties>
</file>