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f3c266bcb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f3c266bcb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f3c266bc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f3c266bc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f3c266bcb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f3c266bcb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f3c266bcb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f3c266bcb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1a3f47db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1a3f47db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1a3f47db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1a3f47db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1a3f47db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1a3f47db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294950"/>
            <a:ext cx="5017500" cy="30918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latin typeface="Georgia"/>
                <a:ea typeface="Georgia"/>
                <a:cs typeface="Georgia"/>
                <a:sym typeface="Georgia"/>
              </a:rPr>
              <a:t>Development of an AI Model for Glaucoma Detection through Segmentation</a:t>
            </a:r>
            <a:endParaRPr>
              <a:latin typeface="Georgia"/>
              <a:ea typeface="Georgia"/>
              <a:cs typeface="Georgia"/>
              <a:sym typeface="Georgia"/>
            </a:endParaRPr>
          </a:p>
        </p:txBody>
      </p:sp>
      <p:sp>
        <p:nvSpPr>
          <p:cNvPr id="135" name="Google Shape;135;p13"/>
          <p:cNvSpPr txBox="1"/>
          <p:nvPr>
            <p:ph idx="1" type="subTitle"/>
          </p:nvPr>
        </p:nvSpPr>
        <p:spPr>
          <a:xfrm>
            <a:off x="4616450" y="2996325"/>
            <a:ext cx="4182300" cy="1488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Team EPA (No. 40):</a:t>
            </a:r>
            <a:endParaRPr/>
          </a:p>
          <a:p>
            <a:pPr indent="-311150" lvl="0" marL="457200" rtl="0" algn="l">
              <a:spcBef>
                <a:spcPts val="0"/>
              </a:spcBef>
              <a:spcAft>
                <a:spcPts val="0"/>
              </a:spcAft>
              <a:buSzPts val="1300"/>
              <a:buChar char="-"/>
            </a:pPr>
            <a:r>
              <a:rPr lang="en"/>
              <a:t>배민준 - 201924487</a:t>
            </a:r>
            <a:endParaRPr/>
          </a:p>
          <a:p>
            <a:pPr indent="-311150" lvl="0" marL="457200" rtl="0" algn="l">
              <a:spcBef>
                <a:spcPts val="0"/>
              </a:spcBef>
              <a:spcAft>
                <a:spcPts val="0"/>
              </a:spcAft>
              <a:buSzPts val="1300"/>
              <a:buChar char="-"/>
            </a:pPr>
            <a:r>
              <a:rPr lang="en"/>
              <a:t>Bagheri Mahboubeh - 202155549</a:t>
            </a:r>
            <a:endParaRPr/>
          </a:p>
          <a:p>
            <a:pPr indent="-311150" lvl="0" marL="457200" rtl="0" algn="l">
              <a:spcBef>
                <a:spcPts val="0"/>
              </a:spcBef>
              <a:spcAft>
                <a:spcPts val="0"/>
              </a:spcAft>
              <a:buSzPts val="1300"/>
              <a:buChar char="-"/>
            </a:pPr>
            <a:r>
              <a:rPr lang="en"/>
              <a:t>Calderoni Echeverri Aldo Sigfrido - 202155546</a:t>
            </a:r>
            <a:endParaRPr/>
          </a:p>
          <a:p>
            <a:pPr indent="0" lvl="0" marL="0" rtl="0" algn="r">
              <a:spcBef>
                <a:spcPts val="0"/>
              </a:spcBef>
              <a:spcAft>
                <a:spcPts val="0"/>
              </a:spcAft>
              <a:buNone/>
            </a:pPr>
            <a:r>
              <a:t/>
            </a:r>
            <a:endParaRPr/>
          </a:p>
          <a:p>
            <a:pPr indent="0" lvl="0" marL="0" rtl="0" algn="l">
              <a:spcBef>
                <a:spcPts val="0"/>
              </a:spcBef>
              <a:spcAft>
                <a:spcPts val="0"/>
              </a:spcAft>
              <a:buNone/>
            </a:pPr>
            <a:r>
              <a:rPr lang="en"/>
              <a:t>Professor: 황원주</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307275" y="663675"/>
            <a:ext cx="7038900" cy="60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Background and Objective</a:t>
            </a:r>
            <a:endParaRPr>
              <a:latin typeface="Times New Roman"/>
              <a:ea typeface="Times New Roman"/>
              <a:cs typeface="Times New Roman"/>
              <a:sym typeface="Times New Roman"/>
            </a:endParaRPr>
          </a:p>
        </p:txBody>
      </p:sp>
      <p:sp>
        <p:nvSpPr>
          <p:cNvPr id="141" name="Google Shape;141;p14"/>
          <p:cNvSpPr txBox="1"/>
          <p:nvPr>
            <p:ph idx="1" type="body"/>
          </p:nvPr>
        </p:nvSpPr>
        <p:spPr>
          <a:xfrm>
            <a:off x="92700" y="1369750"/>
            <a:ext cx="8808300" cy="1617900"/>
          </a:xfrm>
          <a:prstGeom prst="rect">
            <a:avLst/>
          </a:prstGeom>
        </p:spPr>
        <p:txBody>
          <a:bodyPr anchorCtr="0" anchor="t" bIns="91425" lIns="91425" spcFirstLastPara="1" rIns="91425" wrap="square" tIns="91425">
            <a:normAutofit/>
          </a:bodyPr>
          <a:lstStyle/>
          <a:p>
            <a:pPr indent="-298450" lvl="0" marL="457200" rtl="0" algn="just">
              <a:spcBef>
                <a:spcPts val="0"/>
              </a:spcBef>
              <a:spcAft>
                <a:spcPts val="0"/>
              </a:spcAft>
              <a:buSzPts val="1100"/>
              <a:buFont typeface="Times New Roman"/>
              <a:buChar char="●"/>
            </a:pPr>
            <a:r>
              <a:rPr lang="en" sz="1100">
                <a:latin typeface="Times New Roman"/>
                <a:ea typeface="Times New Roman"/>
                <a:cs typeface="Times New Roman"/>
                <a:sym typeface="Times New Roman"/>
              </a:rPr>
              <a:t>Glaucoma is a chronic ophthalmology disease caused by damage to the optic nerve, which can lead to permanent blindness. As one of the primary causes of blindness in developed countries, it can result in irreversible vision impairment if not diagnosed and treated early.</a:t>
            </a:r>
            <a:endParaRPr sz="1100">
              <a:latin typeface="Times New Roman"/>
              <a:ea typeface="Times New Roman"/>
              <a:cs typeface="Times New Roman"/>
              <a:sym typeface="Times New Roman"/>
            </a:endParaRPr>
          </a:p>
          <a:p>
            <a:pPr indent="-298450" lvl="0" marL="457200" rtl="0" algn="just">
              <a:spcBef>
                <a:spcPts val="0"/>
              </a:spcBef>
              <a:spcAft>
                <a:spcPts val="0"/>
              </a:spcAft>
              <a:buSzPts val="1100"/>
              <a:buFont typeface="Times New Roman"/>
              <a:buChar char="●"/>
            </a:pPr>
            <a:r>
              <a:rPr lang="en" sz="1100">
                <a:latin typeface="Times New Roman"/>
                <a:ea typeface="Times New Roman"/>
                <a:cs typeface="Times New Roman"/>
                <a:sym typeface="Times New Roman"/>
              </a:rPr>
              <a:t>Automated segmentation of the optic disc and cup enables rapid and accurate assessment of CDR (Cup to Disc Ratio), which is a critical parameter in glaucoma diagnosis.</a:t>
            </a:r>
            <a:endParaRPr sz="1100">
              <a:latin typeface="Times New Roman"/>
              <a:ea typeface="Times New Roman"/>
              <a:cs typeface="Times New Roman"/>
              <a:sym typeface="Times New Roman"/>
            </a:endParaRPr>
          </a:p>
          <a:p>
            <a:pPr indent="-298450" lvl="0" marL="457200" rtl="0" algn="just">
              <a:spcBef>
                <a:spcPts val="0"/>
              </a:spcBef>
              <a:spcAft>
                <a:spcPts val="0"/>
              </a:spcAft>
              <a:buSzPts val="1100"/>
              <a:buFont typeface="Times New Roman"/>
              <a:buChar char="●"/>
            </a:pPr>
            <a:r>
              <a:rPr lang="en" sz="1100">
                <a:latin typeface="Times New Roman"/>
                <a:ea typeface="Times New Roman"/>
                <a:cs typeface="Times New Roman"/>
                <a:sym typeface="Times New Roman"/>
              </a:rPr>
              <a:t>The primary objective of this research was to develop an effective and reliable system for detecting glaucoma through image segmentation techniques. The model’s performance was assessed using standard evaluation metrics such as Dice Coefficient, Intersection over Union (IoU), and Accuracy.</a:t>
            </a:r>
            <a:endParaRPr sz="1100">
              <a:latin typeface="Times New Roman"/>
              <a:ea typeface="Times New Roman"/>
              <a:cs typeface="Times New Roman"/>
              <a:sym typeface="Times New Roman"/>
            </a:endParaRPr>
          </a:p>
        </p:txBody>
      </p:sp>
      <p:pic>
        <p:nvPicPr>
          <p:cNvPr id="142" name="Google Shape;142;p14"/>
          <p:cNvPicPr preferRelativeResize="0"/>
          <p:nvPr/>
        </p:nvPicPr>
        <p:blipFill>
          <a:blip r:embed="rId3">
            <a:alphaModFix/>
          </a:blip>
          <a:stretch>
            <a:fillRect/>
          </a:stretch>
        </p:blipFill>
        <p:spPr>
          <a:xfrm>
            <a:off x="1522024" y="2860800"/>
            <a:ext cx="2953362" cy="2079075"/>
          </a:xfrm>
          <a:prstGeom prst="rect">
            <a:avLst/>
          </a:prstGeom>
          <a:noFill/>
          <a:ln>
            <a:noFill/>
          </a:ln>
        </p:spPr>
      </p:pic>
      <p:pic>
        <p:nvPicPr>
          <p:cNvPr id="143" name="Google Shape;143;p14"/>
          <p:cNvPicPr preferRelativeResize="0"/>
          <p:nvPr/>
        </p:nvPicPr>
        <p:blipFill>
          <a:blip r:embed="rId4">
            <a:alphaModFix/>
          </a:blip>
          <a:stretch>
            <a:fillRect/>
          </a:stretch>
        </p:blipFill>
        <p:spPr>
          <a:xfrm>
            <a:off x="4475375" y="2860801"/>
            <a:ext cx="3214641" cy="1017175"/>
          </a:xfrm>
          <a:prstGeom prst="rect">
            <a:avLst/>
          </a:prstGeom>
          <a:noFill/>
          <a:ln>
            <a:noFill/>
          </a:ln>
        </p:spPr>
      </p:pic>
      <p:pic>
        <p:nvPicPr>
          <p:cNvPr id="144" name="Google Shape;144;p14"/>
          <p:cNvPicPr preferRelativeResize="0"/>
          <p:nvPr/>
        </p:nvPicPr>
        <p:blipFill>
          <a:blip r:embed="rId5">
            <a:alphaModFix/>
          </a:blip>
          <a:stretch>
            <a:fillRect/>
          </a:stretch>
        </p:blipFill>
        <p:spPr>
          <a:xfrm>
            <a:off x="4475375" y="3877975"/>
            <a:ext cx="3214650" cy="106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77975" y="662150"/>
            <a:ext cx="7038900" cy="62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EPA’s Segmentation Model Architecture</a:t>
            </a:r>
            <a:endParaRPr>
              <a:latin typeface="Times New Roman"/>
              <a:ea typeface="Times New Roman"/>
              <a:cs typeface="Times New Roman"/>
              <a:sym typeface="Times New Roman"/>
            </a:endParaRPr>
          </a:p>
        </p:txBody>
      </p:sp>
      <p:sp>
        <p:nvSpPr>
          <p:cNvPr id="150" name="Google Shape;150;p15"/>
          <p:cNvSpPr txBox="1"/>
          <p:nvPr>
            <p:ph idx="1" type="body"/>
          </p:nvPr>
        </p:nvSpPr>
        <p:spPr>
          <a:xfrm>
            <a:off x="336725" y="1567550"/>
            <a:ext cx="8369100" cy="1453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It combines several advanced techniques:</a:t>
            </a:r>
            <a:endParaRPr>
              <a:latin typeface="Times New Roman"/>
              <a:ea typeface="Times New Roman"/>
              <a:cs typeface="Times New Roman"/>
              <a:sym typeface="Times New Roman"/>
            </a:endParaRPr>
          </a:p>
          <a:p>
            <a:pPr indent="-311150" lvl="0" marL="457200" rtl="0" algn="just">
              <a:spcBef>
                <a:spcPts val="1200"/>
              </a:spcBef>
              <a:spcAft>
                <a:spcPts val="0"/>
              </a:spcAft>
              <a:buSzPts val="1300"/>
              <a:buFont typeface="Times New Roman"/>
              <a:buChar char="-"/>
            </a:pPr>
            <a:r>
              <a:rPr lang="en">
                <a:latin typeface="Times New Roman"/>
                <a:ea typeface="Times New Roman"/>
                <a:cs typeface="Times New Roman"/>
                <a:sym typeface="Times New Roman"/>
              </a:rPr>
              <a:t>U-Net (base model)</a:t>
            </a:r>
            <a:endParaRPr>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Char char="-"/>
            </a:pPr>
            <a:r>
              <a:rPr lang="en">
                <a:latin typeface="Times New Roman"/>
                <a:ea typeface="Times New Roman"/>
                <a:cs typeface="Times New Roman"/>
                <a:sym typeface="Times New Roman"/>
              </a:rPr>
              <a:t>CBAM (Convolutional Block Attention Module)</a:t>
            </a:r>
            <a:endParaRPr>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Char char="-"/>
            </a:pPr>
            <a:r>
              <a:rPr lang="en">
                <a:latin typeface="Times New Roman"/>
                <a:ea typeface="Times New Roman"/>
                <a:cs typeface="Times New Roman"/>
                <a:sym typeface="Times New Roman"/>
              </a:rPr>
              <a:t>DC Block (Dual Channel Blocks)</a:t>
            </a:r>
            <a:endParaRPr>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Char char="-"/>
            </a:pPr>
            <a:r>
              <a:rPr lang="en">
                <a:latin typeface="Times New Roman"/>
                <a:ea typeface="Times New Roman"/>
                <a:cs typeface="Times New Roman"/>
                <a:sym typeface="Times New Roman"/>
              </a:rPr>
              <a:t>Transformer Block</a:t>
            </a:r>
            <a:endParaRPr>
              <a:latin typeface="Times New Roman"/>
              <a:ea typeface="Times New Roman"/>
              <a:cs typeface="Times New Roman"/>
              <a:sym typeface="Times New Roman"/>
            </a:endParaRPr>
          </a:p>
        </p:txBody>
      </p:sp>
      <p:pic>
        <p:nvPicPr>
          <p:cNvPr id="151" name="Google Shape;151;p15"/>
          <p:cNvPicPr preferRelativeResize="0"/>
          <p:nvPr/>
        </p:nvPicPr>
        <p:blipFill>
          <a:blip r:embed="rId3">
            <a:alphaModFix/>
          </a:blip>
          <a:stretch>
            <a:fillRect/>
          </a:stretch>
        </p:blipFill>
        <p:spPr>
          <a:xfrm>
            <a:off x="910475" y="3119475"/>
            <a:ext cx="2767737" cy="1817951"/>
          </a:xfrm>
          <a:prstGeom prst="rect">
            <a:avLst/>
          </a:prstGeom>
          <a:noFill/>
          <a:ln>
            <a:noFill/>
          </a:ln>
        </p:spPr>
      </p:pic>
      <p:pic>
        <p:nvPicPr>
          <p:cNvPr id="152" name="Google Shape;152;p15"/>
          <p:cNvPicPr preferRelativeResize="0"/>
          <p:nvPr/>
        </p:nvPicPr>
        <p:blipFill>
          <a:blip r:embed="rId4">
            <a:alphaModFix/>
          </a:blip>
          <a:stretch>
            <a:fillRect/>
          </a:stretch>
        </p:blipFill>
        <p:spPr>
          <a:xfrm>
            <a:off x="3678201" y="3119475"/>
            <a:ext cx="3278576" cy="1817950"/>
          </a:xfrm>
          <a:prstGeom prst="rect">
            <a:avLst/>
          </a:prstGeom>
          <a:noFill/>
          <a:ln>
            <a:noFill/>
          </a:ln>
        </p:spPr>
      </p:pic>
      <p:pic>
        <p:nvPicPr>
          <p:cNvPr id="153" name="Google Shape;153;p15"/>
          <p:cNvPicPr preferRelativeResize="0"/>
          <p:nvPr/>
        </p:nvPicPr>
        <p:blipFill>
          <a:blip r:embed="rId5">
            <a:alphaModFix/>
          </a:blip>
          <a:stretch>
            <a:fillRect/>
          </a:stretch>
        </p:blipFill>
        <p:spPr>
          <a:xfrm>
            <a:off x="6956775" y="3119474"/>
            <a:ext cx="1233861" cy="18179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292625" y="7060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11">
                <a:latin typeface="Times New Roman"/>
                <a:ea typeface="Times New Roman"/>
                <a:cs typeface="Times New Roman"/>
                <a:sym typeface="Times New Roman"/>
              </a:rPr>
              <a:t>EPA’s Segmentation Model Architecture</a:t>
            </a:r>
            <a:endParaRPr sz="251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59" name="Google Shape;159;p16"/>
          <p:cNvSpPr txBox="1"/>
          <p:nvPr>
            <p:ph idx="1" type="body"/>
          </p:nvPr>
        </p:nvSpPr>
        <p:spPr>
          <a:xfrm>
            <a:off x="351350" y="1513875"/>
            <a:ext cx="8457000" cy="1131000"/>
          </a:xfrm>
          <a:prstGeom prst="rect">
            <a:avLst/>
          </a:prstGeom>
        </p:spPr>
        <p:txBody>
          <a:bodyPr anchorCtr="0" anchor="t" bIns="91425" lIns="91425" spcFirstLastPara="1" rIns="91425" wrap="square" tIns="91425">
            <a:normAutofit/>
          </a:bodyPr>
          <a:lstStyle/>
          <a:p>
            <a:pPr indent="0" lvl="0" marL="0" rtl="0" algn="just">
              <a:lnSpc>
                <a:spcPct val="108000"/>
              </a:lnSpc>
              <a:spcBef>
                <a:spcPts val="1200"/>
              </a:spcBef>
              <a:spcAft>
                <a:spcPts val="0"/>
              </a:spcAft>
              <a:buNone/>
            </a:pPr>
            <a:r>
              <a:rPr lang="en">
                <a:latin typeface="Times New Roman"/>
                <a:ea typeface="Times New Roman"/>
                <a:cs typeface="Times New Roman"/>
                <a:sym typeface="Times New Roman"/>
              </a:rPr>
              <a:t>The decision of selecting this methods was made after consulting in several papers what the best tools for medical segmentation were, a research that led us to the new hypothesis that their combination could bring a better solution for this task. Here we attach an image that displays a basic architecture of our model:</a:t>
            </a:r>
            <a:endParaRPr>
              <a:latin typeface="Times New Roman"/>
              <a:ea typeface="Times New Roman"/>
              <a:cs typeface="Times New Roman"/>
              <a:sym typeface="Times New Roman"/>
            </a:endParaRPr>
          </a:p>
          <a:p>
            <a:pPr indent="0" lvl="0" marL="0" rtl="0" algn="l">
              <a:spcBef>
                <a:spcPts val="800"/>
              </a:spcBef>
              <a:spcAft>
                <a:spcPts val="1200"/>
              </a:spcAft>
              <a:buNone/>
            </a:pPr>
            <a:r>
              <a:t/>
            </a:r>
            <a:endParaRPr/>
          </a:p>
        </p:txBody>
      </p:sp>
      <p:pic>
        <p:nvPicPr>
          <p:cNvPr id="160" name="Google Shape;160;p16"/>
          <p:cNvPicPr preferRelativeResize="0"/>
          <p:nvPr/>
        </p:nvPicPr>
        <p:blipFill>
          <a:blip r:embed="rId3">
            <a:alphaModFix/>
          </a:blip>
          <a:stretch>
            <a:fillRect/>
          </a:stretch>
        </p:blipFill>
        <p:spPr>
          <a:xfrm>
            <a:off x="2481212" y="2488800"/>
            <a:ext cx="4181577" cy="2287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87725" y="746650"/>
            <a:ext cx="7038900" cy="64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Function of Each Tool</a:t>
            </a:r>
            <a:endParaRPr>
              <a:latin typeface="Times New Roman"/>
              <a:ea typeface="Times New Roman"/>
              <a:cs typeface="Times New Roman"/>
              <a:sym typeface="Times New Roman"/>
            </a:endParaRPr>
          </a:p>
        </p:txBody>
      </p:sp>
      <p:sp>
        <p:nvSpPr>
          <p:cNvPr id="166" name="Google Shape;166;p17"/>
          <p:cNvSpPr txBox="1"/>
          <p:nvPr>
            <p:ph idx="1" type="body"/>
          </p:nvPr>
        </p:nvSpPr>
        <p:spPr>
          <a:xfrm>
            <a:off x="165925" y="1395850"/>
            <a:ext cx="8514900" cy="2848800"/>
          </a:xfrm>
          <a:prstGeom prst="rect">
            <a:avLst/>
          </a:prstGeom>
        </p:spPr>
        <p:txBody>
          <a:bodyPr anchorCtr="0" anchor="t" bIns="91425" lIns="91425" spcFirstLastPara="1" rIns="91425" wrap="square" tIns="91425">
            <a:normAutofit fontScale="85000" lnSpcReduction="10000"/>
          </a:bodyPr>
          <a:lstStyle/>
          <a:p>
            <a:pPr indent="-298767" lvl="0" marL="457200" rtl="0" algn="just">
              <a:lnSpc>
                <a:spcPct val="108000"/>
              </a:lnSpc>
              <a:spcBef>
                <a:spcPts val="1200"/>
              </a:spcBef>
              <a:spcAft>
                <a:spcPts val="0"/>
              </a:spcAft>
              <a:buSzPct val="100000"/>
              <a:buFont typeface="Times New Roman"/>
              <a:buChar char="●"/>
            </a:pPr>
            <a:r>
              <a:rPr lang="en">
                <a:latin typeface="Times New Roman"/>
                <a:ea typeface="Times New Roman"/>
                <a:cs typeface="Times New Roman"/>
                <a:sym typeface="Times New Roman"/>
              </a:rPr>
              <a:t>U-Net: </a:t>
            </a:r>
            <a:r>
              <a:rPr lang="en">
                <a:latin typeface="Times New Roman"/>
                <a:ea typeface="Times New Roman"/>
                <a:cs typeface="Times New Roman"/>
                <a:sym typeface="Times New Roman"/>
              </a:rPr>
              <a:t>C</a:t>
            </a:r>
            <a:r>
              <a:rPr lang="en">
                <a:latin typeface="Times New Roman"/>
                <a:ea typeface="Times New Roman"/>
                <a:cs typeface="Times New Roman"/>
                <a:sym typeface="Times New Roman"/>
              </a:rPr>
              <a:t>onvolutional neural network architecture designed specifically for medical image segmentation tasks. The U-Net architecture follows a symmetric encoder-decoder structure; its encoder uses successive layers of convolution, max pooling, and non-linear activation functions, whereas its decoder reconstructs the segmentation map by up-sampling the feature maps and combining them with high-resolution features from the encoder through skip connections.</a:t>
            </a:r>
            <a:endParaRPr>
              <a:latin typeface="Times New Roman"/>
              <a:ea typeface="Times New Roman"/>
              <a:cs typeface="Times New Roman"/>
              <a:sym typeface="Times New Roman"/>
            </a:endParaRPr>
          </a:p>
          <a:p>
            <a:pPr indent="-298767" lvl="0" marL="457200" rtl="0" algn="just">
              <a:lnSpc>
                <a:spcPct val="108000"/>
              </a:lnSpc>
              <a:spcBef>
                <a:spcPts val="0"/>
              </a:spcBef>
              <a:spcAft>
                <a:spcPts val="0"/>
              </a:spcAft>
              <a:buSzPct val="100000"/>
              <a:buFont typeface="Times New Roman"/>
              <a:buChar char="●"/>
            </a:pPr>
            <a:r>
              <a:rPr lang="en">
                <a:latin typeface="Times New Roman"/>
                <a:ea typeface="Times New Roman"/>
                <a:cs typeface="Times New Roman"/>
                <a:sym typeface="Times New Roman"/>
              </a:rPr>
              <a:t>DC-Block: </a:t>
            </a:r>
            <a:r>
              <a:rPr lang="en">
                <a:latin typeface="Times New Roman"/>
                <a:ea typeface="Times New Roman"/>
                <a:cs typeface="Times New Roman"/>
                <a:sym typeface="Times New Roman"/>
              </a:rPr>
              <a:t>Combines dense connectivity with the U-Net encoder-decoder design, allowing for efficient feature reuse and precise region identification, particularly beneficial for limited datasets.</a:t>
            </a:r>
            <a:endParaRPr>
              <a:latin typeface="Times New Roman"/>
              <a:ea typeface="Times New Roman"/>
              <a:cs typeface="Times New Roman"/>
              <a:sym typeface="Times New Roman"/>
            </a:endParaRPr>
          </a:p>
          <a:p>
            <a:pPr indent="-298767" lvl="0" marL="457200" rtl="0" algn="just">
              <a:lnSpc>
                <a:spcPct val="108000"/>
              </a:lnSpc>
              <a:spcBef>
                <a:spcPts val="0"/>
              </a:spcBef>
              <a:spcAft>
                <a:spcPts val="0"/>
              </a:spcAft>
              <a:buSzPct val="100000"/>
              <a:buFont typeface="Times New Roman"/>
              <a:buChar char="●"/>
            </a:pPr>
            <a:r>
              <a:rPr lang="en">
                <a:latin typeface="Times New Roman"/>
                <a:ea typeface="Times New Roman"/>
                <a:cs typeface="Times New Roman"/>
                <a:sym typeface="Times New Roman"/>
              </a:rPr>
              <a:t>CBAM: </a:t>
            </a:r>
            <a:r>
              <a:rPr lang="en">
                <a:latin typeface="Times New Roman"/>
                <a:ea typeface="Times New Roman"/>
                <a:cs typeface="Times New Roman"/>
                <a:sym typeface="Times New Roman"/>
              </a:rPr>
              <a:t>Convolutional Block Attention Module is an efficient attention mechanism used in convolutional neural networks (CNNs) to enhance model performance by focusing on the most important features within the data. CBAM applies attention to both the channel and spatial dimensions of feature maps.</a:t>
            </a:r>
            <a:endParaRPr>
              <a:latin typeface="Times New Roman"/>
              <a:ea typeface="Times New Roman"/>
              <a:cs typeface="Times New Roman"/>
              <a:sym typeface="Times New Roman"/>
            </a:endParaRPr>
          </a:p>
          <a:p>
            <a:pPr indent="-298767" lvl="0" marL="457200" rtl="0" algn="just">
              <a:lnSpc>
                <a:spcPct val="108000"/>
              </a:lnSpc>
              <a:spcBef>
                <a:spcPts val="0"/>
              </a:spcBef>
              <a:spcAft>
                <a:spcPts val="0"/>
              </a:spcAft>
              <a:buSzPct val="100000"/>
              <a:buFont typeface="Times New Roman"/>
              <a:buChar char="●"/>
            </a:pPr>
            <a:r>
              <a:rPr lang="en">
                <a:latin typeface="Times New Roman"/>
                <a:ea typeface="Times New Roman"/>
                <a:cs typeface="Times New Roman"/>
                <a:sym typeface="Times New Roman"/>
              </a:rPr>
              <a:t>Transformer:  Transformers use a self-attention mechanism that processes all input tokens simultaneously, enabling greater parallelization.</a:t>
            </a:r>
            <a:endParaRPr>
              <a:latin typeface="Times New Roman"/>
              <a:ea typeface="Times New Roman"/>
              <a:cs typeface="Times New Roman"/>
              <a:sym typeface="Times New Roman"/>
            </a:endParaRPr>
          </a:p>
          <a:p>
            <a:pPr indent="0" lvl="0" marL="0" rtl="0" algn="just">
              <a:lnSpc>
                <a:spcPct val="108000"/>
              </a:lnSpc>
              <a:spcBef>
                <a:spcPts val="1200"/>
              </a:spcBef>
              <a:spcAft>
                <a:spcPts val="0"/>
              </a:spcAft>
              <a:buNone/>
            </a:pPr>
            <a:r>
              <a:t/>
            </a:r>
            <a:endParaRPr>
              <a:latin typeface="Times New Roman"/>
              <a:ea typeface="Times New Roman"/>
              <a:cs typeface="Times New Roman"/>
              <a:sym typeface="Times New Roman"/>
            </a:endParaRPr>
          </a:p>
          <a:p>
            <a:pPr indent="0" lvl="0" marL="0" rtl="0" algn="l">
              <a:lnSpc>
                <a:spcPct val="108000"/>
              </a:lnSpc>
              <a:spcBef>
                <a:spcPts val="1200"/>
              </a:spcBef>
              <a:spcAft>
                <a:spcPts val="0"/>
              </a:spcAft>
              <a:buNone/>
            </a:pPr>
            <a:r>
              <a:t/>
            </a:r>
            <a:endParaRPr/>
          </a:p>
          <a:p>
            <a:pPr indent="0" lvl="0" marL="0" rtl="0" algn="l">
              <a:spcBef>
                <a:spcPts val="800"/>
              </a:spcBef>
              <a:spcAft>
                <a:spcPts val="1200"/>
              </a:spcAft>
              <a:buNone/>
            </a:pPr>
            <a:r>
              <a:t/>
            </a:r>
            <a:endParaRPr/>
          </a:p>
        </p:txBody>
      </p:sp>
      <p:pic>
        <p:nvPicPr>
          <p:cNvPr id="167" name="Google Shape;167;p17"/>
          <p:cNvPicPr preferRelativeResize="0"/>
          <p:nvPr/>
        </p:nvPicPr>
        <p:blipFill>
          <a:blip r:embed="rId3">
            <a:alphaModFix/>
          </a:blip>
          <a:stretch>
            <a:fillRect/>
          </a:stretch>
        </p:blipFill>
        <p:spPr>
          <a:xfrm>
            <a:off x="2867753" y="3298725"/>
            <a:ext cx="3111249" cy="1701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678300"/>
            <a:ext cx="7038900" cy="69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Comparison and Results</a:t>
            </a:r>
            <a:endParaRPr>
              <a:latin typeface="Times New Roman"/>
              <a:ea typeface="Times New Roman"/>
              <a:cs typeface="Times New Roman"/>
              <a:sym typeface="Times New Roman"/>
            </a:endParaRPr>
          </a:p>
        </p:txBody>
      </p:sp>
      <p:sp>
        <p:nvSpPr>
          <p:cNvPr id="173" name="Google Shape;173;p18"/>
          <p:cNvSpPr txBox="1"/>
          <p:nvPr>
            <p:ph idx="1" type="body"/>
          </p:nvPr>
        </p:nvSpPr>
        <p:spPr>
          <a:xfrm>
            <a:off x="484950" y="1673825"/>
            <a:ext cx="8174100" cy="2779500"/>
          </a:xfrm>
          <a:prstGeom prst="rect">
            <a:avLst/>
          </a:prstGeom>
        </p:spPr>
        <p:txBody>
          <a:bodyPr anchorCtr="0" anchor="t" bIns="91425" lIns="91425" spcFirstLastPara="1" rIns="91425" wrap="square" tIns="91425">
            <a:normAutofit/>
          </a:bodyPr>
          <a:lstStyle/>
          <a:p>
            <a:pPr indent="0" lvl="0" marL="0" rtl="0" algn="just">
              <a:lnSpc>
                <a:spcPct val="108000"/>
              </a:lnSpc>
              <a:spcBef>
                <a:spcPts val="1200"/>
              </a:spcBef>
              <a:spcAft>
                <a:spcPts val="0"/>
              </a:spcAft>
              <a:buNone/>
            </a:pPr>
            <a:r>
              <a:rPr lang="en">
                <a:latin typeface="Times New Roman"/>
                <a:ea typeface="Times New Roman"/>
                <a:cs typeface="Times New Roman"/>
                <a:sym typeface="Times New Roman"/>
              </a:rPr>
              <a:t>Although the performance of our model was lower than expected in terms of accuracy, we emphasize that the goal of this project was not merely to surpass U-Net in accuracy but to introduce ingenuity through the integration of state-of-the-art techniques such as CBAM, transformer blocks, and DC-UNet. The novelty of our approach lies in combining these elements, which, despite not yielding higher accuracy in this iteration, opens up new avenues for future refinement and optimization.</a:t>
            </a:r>
            <a:endParaRPr>
              <a:latin typeface="Times New Roman"/>
              <a:ea typeface="Times New Roman"/>
              <a:cs typeface="Times New Roman"/>
              <a:sym typeface="Times New Roman"/>
            </a:endParaRPr>
          </a:p>
          <a:p>
            <a:pPr indent="0" lvl="0" marL="0" rtl="0" algn="l">
              <a:spcBef>
                <a:spcPts val="800"/>
              </a:spcBef>
              <a:spcAft>
                <a:spcPts val="1200"/>
              </a:spcAft>
              <a:buNone/>
            </a:pPr>
            <a:r>
              <a:t/>
            </a:r>
            <a:endParaRPr/>
          </a:p>
        </p:txBody>
      </p:sp>
      <p:pic>
        <p:nvPicPr>
          <p:cNvPr id="174" name="Google Shape;174;p18"/>
          <p:cNvPicPr preferRelativeResize="0"/>
          <p:nvPr/>
        </p:nvPicPr>
        <p:blipFill>
          <a:blip r:embed="rId3">
            <a:alphaModFix/>
          </a:blip>
          <a:stretch>
            <a:fillRect/>
          </a:stretch>
        </p:blipFill>
        <p:spPr>
          <a:xfrm>
            <a:off x="4643413" y="3188850"/>
            <a:ext cx="3898450" cy="1388550"/>
          </a:xfrm>
          <a:prstGeom prst="rect">
            <a:avLst/>
          </a:prstGeom>
          <a:noFill/>
          <a:ln>
            <a:noFill/>
          </a:ln>
        </p:spPr>
      </p:pic>
      <p:pic>
        <p:nvPicPr>
          <p:cNvPr id="175" name="Google Shape;175;p18"/>
          <p:cNvPicPr preferRelativeResize="0"/>
          <p:nvPr/>
        </p:nvPicPr>
        <p:blipFill>
          <a:blip r:embed="rId4">
            <a:alphaModFix/>
          </a:blip>
          <a:stretch>
            <a:fillRect/>
          </a:stretch>
        </p:blipFill>
        <p:spPr>
          <a:xfrm>
            <a:off x="602137" y="3188850"/>
            <a:ext cx="3996149" cy="1388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702725"/>
            <a:ext cx="7038900" cy="60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81" name="Google Shape;181;p19"/>
          <p:cNvSpPr txBox="1"/>
          <p:nvPr>
            <p:ph idx="1" type="body"/>
          </p:nvPr>
        </p:nvSpPr>
        <p:spPr>
          <a:xfrm>
            <a:off x="448975" y="1426050"/>
            <a:ext cx="8320200" cy="2911200"/>
          </a:xfrm>
          <a:prstGeom prst="rect">
            <a:avLst/>
          </a:prstGeom>
        </p:spPr>
        <p:txBody>
          <a:bodyPr anchorCtr="0" anchor="t" bIns="91425" lIns="91425" spcFirstLastPara="1" rIns="91425" wrap="square" tIns="91425">
            <a:normAutofit/>
          </a:bodyPr>
          <a:lstStyle/>
          <a:p>
            <a:pPr indent="0" lvl="0" marL="0" rtl="0" algn="just">
              <a:lnSpc>
                <a:spcPct val="108000"/>
              </a:lnSpc>
              <a:spcBef>
                <a:spcPts val="1200"/>
              </a:spcBef>
              <a:spcAft>
                <a:spcPts val="0"/>
              </a:spcAft>
              <a:buNone/>
            </a:pPr>
            <a:r>
              <a:rPr lang="en">
                <a:latin typeface="Times New Roman"/>
                <a:ea typeface="Times New Roman"/>
                <a:cs typeface="Times New Roman"/>
                <a:sym typeface="Times New Roman"/>
              </a:rPr>
              <a:t>As a summary of our model, the integration of CBAM allowed the model to focus on the most informative regions of the image by enhancing the attention mechanism both spatially and channel-wise. Similarly, the inclusion of transformer blocks facilitated the capture of long-range dependencies within the data, which is crucial in medical image analysis. Additionally, the DC-UNet structure provided the benefits of dense connections, and this enabled</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feature reuse and more effective learning, especially with limited datasets.</a:t>
            </a:r>
            <a:endParaRPr>
              <a:latin typeface="Times New Roman"/>
              <a:ea typeface="Times New Roman"/>
              <a:cs typeface="Times New Roman"/>
              <a:sym typeface="Times New Roman"/>
            </a:endParaRPr>
          </a:p>
          <a:p>
            <a:pPr indent="0" lvl="0" marL="0" rtl="0" algn="just">
              <a:lnSpc>
                <a:spcPct val="108000"/>
              </a:lnSpc>
              <a:spcBef>
                <a:spcPts val="1200"/>
              </a:spcBef>
              <a:spcAft>
                <a:spcPts val="0"/>
              </a:spcAft>
              <a:buNone/>
            </a:pPr>
            <a:r>
              <a:rPr lang="en">
                <a:latin typeface="Times New Roman"/>
                <a:ea typeface="Times New Roman"/>
                <a:cs typeface="Times New Roman"/>
                <a:sym typeface="Times New Roman"/>
              </a:rPr>
              <a:t>Future work can build on this foundation to optimize the model further and explore its applications in different medical domains.</a:t>
            </a:r>
            <a:endParaRPr>
              <a:latin typeface="Times New Roman"/>
              <a:ea typeface="Times New Roman"/>
              <a:cs typeface="Times New Roman"/>
              <a:sym typeface="Times New Roman"/>
            </a:endParaRPr>
          </a:p>
          <a:p>
            <a:pPr indent="0" lvl="0" marL="0" rtl="0" algn="just">
              <a:lnSpc>
                <a:spcPct val="108000"/>
              </a:lnSpc>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800"/>
              </a:spcBef>
              <a:spcAft>
                <a:spcPts val="1200"/>
              </a:spcAft>
              <a:buNone/>
            </a:pPr>
            <a:r>
              <a:t/>
            </a:r>
            <a:endParaRPr/>
          </a:p>
        </p:txBody>
      </p:sp>
      <p:pic>
        <p:nvPicPr>
          <p:cNvPr id="182" name="Google Shape;182;p19"/>
          <p:cNvPicPr preferRelativeResize="0"/>
          <p:nvPr/>
        </p:nvPicPr>
        <p:blipFill>
          <a:blip r:embed="rId3">
            <a:alphaModFix/>
          </a:blip>
          <a:stretch>
            <a:fillRect/>
          </a:stretch>
        </p:blipFill>
        <p:spPr>
          <a:xfrm>
            <a:off x="3056763" y="3206824"/>
            <a:ext cx="3030473" cy="170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0"/>
          <p:cNvPicPr preferRelativeResize="0"/>
          <p:nvPr/>
        </p:nvPicPr>
        <p:blipFill>
          <a:blip r:embed="rId3">
            <a:alphaModFix/>
          </a:blip>
          <a:stretch>
            <a:fillRect/>
          </a:stretch>
        </p:blipFill>
        <p:spPr>
          <a:xfrm>
            <a:off x="1069975" y="557813"/>
            <a:ext cx="7004050" cy="402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