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.jpeg" ContentType="image/jpe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anumSquareNeoTTF-bRg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anumSquareNeoTTF-bRg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anumSquareNeoTTF-bRg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anumSquareNeoTTF-bRg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anumSquareNeoTTF-bRg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anumSquareNeoTTF-bRg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anumSquareNeoTTF-bRg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anumSquareNeoTTF-bRg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anumSquareNeoTTF-bRg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NanumSquareNeoTTF-cBd"/>
          <a:ea typeface="NanumSquareNeoTTF-cBd"/>
          <a:cs typeface="NanumSquareNeoTTF-cB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NanumSquareNeoTTF-cBd"/>
          <a:ea typeface="NanumSquareNeoTTF-cBd"/>
          <a:cs typeface="NanumSquareNeoTTF-cB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NanumSquareNeoTTF-cBd"/>
          <a:ea typeface="NanumSquareNeoTTF-cBd"/>
          <a:cs typeface="NanumSquareNeoTTF-cB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NanumSquareNeoTTF-cBd"/>
          <a:ea typeface="NanumSquareNeoTTF-cBd"/>
          <a:cs typeface="NanumSquareNeoTTF-cB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NanumSquareNeoTTF-cBd"/>
          <a:ea typeface="NanumSquareNeoTTF-cBd"/>
          <a:cs typeface="NanumSquareNeoTTF-cB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NanumSquareNeoTTF-cBd"/>
          <a:ea typeface="NanumSquareNeoTTF-cBd"/>
          <a:cs typeface="NanumSquareNeoTTF-cB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NanumSquareNeoTTF-cBd"/>
          <a:ea typeface="NanumSquareNeoTTF-cBd"/>
          <a:cs typeface="NanumSquareNeoTTF-cB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NanumSquareNeoTTF-cBd"/>
          <a:ea typeface="NanumSquareNeoTTF-cBd"/>
          <a:cs typeface="NanumSquareNeoTTF-cB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NanumSquareNeoTTF-cBd"/>
          <a:ea typeface="NanumSquareNeoTTF-cBd"/>
          <a:cs typeface="NanumSquareNeoTTF-cB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NanumSquareNeoTTF-cBd"/>
          <a:ea typeface="NanumSquareNeoTTF-cBd"/>
          <a:cs typeface="NanumSquareNeoTTF-cB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NanumSquareNeoTTF-cBd"/>
          <a:ea typeface="NanumSquareNeoTTF-cBd"/>
          <a:cs typeface="NanumSquareNeoTTF-cB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NanumSquareNeoTTF-cBd"/>
          <a:ea typeface="NanumSquareNeoTTF-cBd"/>
          <a:cs typeface="NanumSquareNeoTTF-cB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NanumSquareNeoTTF-cBd"/>
          <a:ea typeface="NanumSquareNeoTTF-cBd"/>
          <a:cs typeface="NanumSquareNeoTTF-cB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NanumSquareNeoTTF-cBd"/>
          <a:ea typeface="NanumSquareNeoTTF-cBd"/>
          <a:cs typeface="NanumSquareNeoTTF-cB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NanumSquareNeoTTF-cBd"/>
          <a:ea typeface="NanumSquareNeoTTF-cBd"/>
          <a:cs typeface="NanumSquareNeoTTF-cB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NanumSquareNeoTTF-cBd"/>
          <a:ea typeface="NanumSquareNeoTTF-cBd"/>
          <a:cs typeface="NanumSquareNeoTTF-cB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NanumSquareNeoTTF-cBd"/>
          <a:ea typeface="NanumSquareNeoTTF-cBd"/>
          <a:cs typeface="NanumSquareNeoTTF-cB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NanumSquareNeoTTF-cBd"/>
          <a:ea typeface="NanumSquareNeoTTF-cBd"/>
          <a:cs typeface="NanumSquareNeoTTF-cB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NanumSquareNeoTTF-bRg"/>
      </a:defRPr>
    </a:lvl1pPr>
    <a:lvl2pPr indent="228600" latinLnBrk="0">
      <a:defRPr sz="1200">
        <a:latin typeface="+mj-lt"/>
        <a:ea typeface="+mj-ea"/>
        <a:cs typeface="+mj-cs"/>
        <a:sym typeface="NanumSquareNeoTTF-bRg"/>
      </a:defRPr>
    </a:lvl2pPr>
    <a:lvl3pPr indent="457200" latinLnBrk="0">
      <a:defRPr sz="1200">
        <a:latin typeface="+mj-lt"/>
        <a:ea typeface="+mj-ea"/>
        <a:cs typeface="+mj-cs"/>
        <a:sym typeface="NanumSquareNeoTTF-bRg"/>
      </a:defRPr>
    </a:lvl3pPr>
    <a:lvl4pPr indent="685800" latinLnBrk="0">
      <a:defRPr sz="1200">
        <a:latin typeface="+mj-lt"/>
        <a:ea typeface="+mj-ea"/>
        <a:cs typeface="+mj-cs"/>
        <a:sym typeface="NanumSquareNeoTTF-bRg"/>
      </a:defRPr>
    </a:lvl4pPr>
    <a:lvl5pPr indent="914400" latinLnBrk="0">
      <a:defRPr sz="1200">
        <a:latin typeface="+mj-lt"/>
        <a:ea typeface="+mj-ea"/>
        <a:cs typeface="+mj-cs"/>
        <a:sym typeface="NanumSquareNeoTTF-bRg"/>
      </a:defRPr>
    </a:lvl5pPr>
    <a:lvl6pPr indent="1143000" latinLnBrk="0">
      <a:defRPr sz="1200">
        <a:latin typeface="+mj-lt"/>
        <a:ea typeface="+mj-ea"/>
        <a:cs typeface="+mj-cs"/>
        <a:sym typeface="NanumSquareNeoTTF-bRg"/>
      </a:defRPr>
    </a:lvl6pPr>
    <a:lvl7pPr indent="1371600" latinLnBrk="0">
      <a:defRPr sz="1200">
        <a:latin typeface="+mj-lt"/>
        <a:ea typeface="+mj-ea"/>
        <a:cs typeface="+mj-cs"/>
        <a:sym typeface="NanumSquareNeoTTF-bRg"/>
      </a:defRPr>
    </a:lvl7pPr>
    <a:lvl8pPr indent="1600200" latinLnBrk="0">
      <a:defRPr sz="1200">
        <a:latin typeface="+mj-lt"/>
        <a:ea typeface="+mj-ea"/>
        <a:cs typeface="+mj-cs"/>
        <a:sym typeface="NanumSquareNeoTTF-bRg"/>
      </a:defRPr>
    </a:lvl8pPr>
    <a:lvl9pPr indent="1828800" latinLnBrk="0">
      <a:defRPr sz="1200">
        <a:latin typeface="+mj-lt"/>
        <a:ea typeface="+mj-ea"/>
        <a:cs typeface="+mj-cs"/>
        <a:sym typeface="NanumSquareNeoTTF-bRg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1" name="Shape 1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안녕하세요</a:t>
            </a:r>
            <a:r>
              <a:t>. </a:t>
            </a:r>
            <a:r>
              <a:t>블록체인을 활용한 증명서발급 및위</a:t>
            </a:r>
            <a:r>
              <a:t>· </a:t>
            </a:r>
            <a:r>
              <a:t>변조 방지 시스템 구현 이라는 주제로 졸업과제를 진행하게된 팀 노드커넥션입니다</a:t>
            </a:r>
            <a:r>
              <a:t>.</a:t>
            </a:r>
            <a:endParaRPr sz="14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5" name="Shape 2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위의</a:t>
            </a:r>
            <a:r>
              <a:t> CA </a:t>
            </a:r>
            <a:r>
              <a:t>인증과정을 통해 발급받은</a:t>
            </a:r>
            <a:r>
              <a:t> X.509 </a:t>
            </a:r>
            <a:r>
              <a:t>인증서를 이용하여 데이터 추가 및 수정 과정을 진행한다</a:t>
            </a:r>
            <a:r>
              <a:t>. </a:t>
            </a:r>
            <a:r>
              <a:t>부동산 등기사항증명서 데이터 등록 함수가 호출되면</a:t>
            </a:r>
            <a:r>
              <a:t>, </a:t>
            </a:r>
            <a:r>
              <a:t>해당 데이터를</a:t>
            </a:r>
            <a:r>
              <a:t> sha256 </a:t>
            </a:r>
            <a:r>
              <a:t>해시화하여 고유 발급 코드를 생성한다</a:t>
            </a:r>
            <a:r>
              <a:t>. </a:t>
            </a:r>
            <a:r>
              <a:t>이후 해당 데이터를</a:t>
            </a:r>
            <a:r>
              <a:t> JSON </a:t>
            </a:r>
            <a:r>
              <a:t>문자열로 파싱하여 상태</a:t>
            </a:r>
            <a:r>
              <a:t> DB</a:t>
            </a:r>
            <a:r>
              <a:t>에 저장한다</a:t>
            </a:r>
            <a:r>
              <a:t>. </a:t>
            </a:r>
            <a:r>
              <a:t>저장이 완료되면</a:t>
            </a:r>
            <a:r>
              <a:t>, </a:t>
            </a:r>
            <a:r>
              <a:t>데이터의 해시값을 전달한다</a:t>
            </a:r>
            <a:r>
              <a:t>. </a:t>
            </a:r>
          </a:p>
          <a:p>
            <a:pPr/>
            <a:r>
              <a:t>등기 데이터의 세부항목 추가의 경우에는 추가 요청이 들어온 등기를 검색하고</a:t>
            </a:r>
            <a:r>
              <a:t>, </a:t>
            </a:r>
            <a:r>
              <a:t>해당 데이터를 추가한다</a:t>
            </a:r>
            <a:r>
              <a:t>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0" name="Shape 2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먼저 사용자가 등기 발급을 요청하면</a:t>
            </a:r>
            <a:r>
              <a:t> Hyperledger Fabric</a:t>
            </a:r>
            <a:r>
              <a:t>은 발급자 정보를</a:t>
            </a:r>
            <a:r>
              <a:t> PDC</a:t>
            </a:r>
            <a:r>
              <a:t>에 저장한다</a:t>
            </a:r>
            <a:r>
              <a:t>. </a:t>
            </a:r>
            <a:r>
              <a:t>이후 발급자 정보 해시값과 등기 데이터</a:t>
            </a:r>
            <a:r>
              <a:t>, </a:t>
            </a:r>
            <a:r>
              <a:t>발급 날짜</a:t>
            </a:r>
            <a:r>
              <a:t>, </a:t>
            </a:r>
            <a:r>
              <a:t>만료일을 다시 해시화하여 저장 후 발급한다</a:t>
            </a:r>
            <a:r>
              <a:t>.</a:t>
            </a:r>
          </a:p>
          <a:p>
            <a:pPr/>
            <a:r>
              <a:t>이렇게 발급된 해시는 데이터베이스에도 저장되어</a:t>
            </a:r>
            <a:r>
              <a:t>, </a:t>
            </a:r>
            <a:r>
              <a:t>사용자별 발급 내역을 빠르게 조회 가능하도록 구현하였다</a:t>
            </a:r>
            <a:r>
              <a:t>. </a:t>
            </a:r>
            <a:r>
              <a:t>이후 해시값을 조회할 때</a:t>
            </a:r>
            <a:r>
              <a:t> QR</a:t>
            </a:r>
            <a:r>
              <a:t>코드를 함께 제공하여 보다 빠르게 조회가 가능하도록 하였다</a:t>
            </a:r>
            <a:r>
              <a:t>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6" name="Shape 3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해당 유저의 과거 발급 내역 조회는 데이터베이스를 이용하였다</a:t>
            </a:r>
            <a:r>
              <a:t>. </a:t>
            </a:r>
            <a:r>
              <a:t>모든 데이터를 온체인화 하고 모든</a:t>
            </a:r>
            <a:r>
              <a:t> API</a:t>
            </a:r>
            <a:r>
              <a:t>에 온체인 호출이 발생하면 부하가 많이 걸리기 때문에 핵심 데이터인 부동산 등기사항증명서와 발급 데이터만 저장하고</a:t>
            </a:r>
            <a:r>
              <a:t>, </a:t>
            </a:r>
            <a:r>
              <a:t>유저별 발급 내역은 데이터베이스에 저장하였다</a:t>
            </a:r>
            <a:r>
              <a:t>. </a:t>
            </a:r>
          </a:p>
          <a:p>
            <a:pPr/>
            <a:r>
              <a:t>발급된 등기 내역을 조회 시에는 등기 주소와 해시값 혹은</a:t>
            </a:r>
            <a:r>
              <a:t> QR</a:t>
            </a:r>
            <a:r>
              <a:t>코드를 이용하여 실제 발급된 정보를 조회한다</a:t>
            </a:r>
            <a:r>
              <a:t>. </a:t>
            </a:r>
            <a:r>
              <a:t>조회 시에는 발급 당시의 데이터와 현재 최신 데이터를 함께 보여주어 발급 이후에 추가된 내역을 빠르게 확인할 수 있도록 구현하였다</a:t>
            </a:r>
            <a:r>
              <a:t>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0" name="Shape 3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부동산 등기사항증명서를 확인할 수 있는 페이지이다</a:t>
            </a:r>
            <a:r>
              <a:t>. </a:t>
            </a:r>
            <a:r>
              <a:t>이 페이지에서는 현재 등기사항과 관련 없이 발급 당시의 등기사항이 보여지며</a:t>
            </a:r>
            <a:r>
              <a:t>, </a:t>
            </a:r>
            <a:r>
              <a:t>증명서 상단에 검증 해시</a:t>
            </a:r>
            <a:r>
              <a:t>, </a:t>
            </a:r>
            <a:r>
              <a:t>부동산</a:t>
            </a:r>
            <a:r>
              <a:t> ID, </a:t>
            </a:r>
            <a:r>
              <a:t>트랜잭션</a:t>
            </a:r>
            <a:r>
              <a:t> ID </a:t>
            </a:r>
            <a:r>
              <a:t>등 발급 정보가 보여진다</a:t>
            </a:r>
            <a:r>
              <a:t>. </a:t>
            </a:r>
            <a:r>
              <a:t>발급 정보 하단의 검증</a:t>
            </a:r>
            <a:r>
              <a:t> QR</a:t>
            </a:r>
            <a:r>
              <a:t>코드를 스캔하면 검증 정보 및 부동산 등기사항증명서 변경 내역을 조회할 수 있는 페이지로 이동한다</a:t>
            </a:r>
            <a:r>
              <a:t>.</a:t>
            </a:r>
          </a:p>
          <a:p>
            <a:p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9" name="Shape 3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부동산 등기사항증명서의 변경 내역을 확인할 수 있는 페이지이다</a:t>
            </a:r>
            <a:r>
              <a:t>. </a:t>
            </a:r>
            <a:r>
              <a:t>발급 당시에는 없었던 새로운 항목이 있을 경우 연두색 배경으로 항목을 표시했다</a:t>
            </a:r>
            <a:r>
              <a:t>. </a:t>
            </a:r>
            <a:r>
              <a:t>따라서 추후 실제 부동산 계약 시 등기사항의 변경 내역을 실시간으로 확인할 수 있는 장점이 있다</a:t>
            </a:r>
            <a:r>
              <a:t>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8" name="Shape 3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등기 관리 페이지의 등기 수정 화면이다</a:t>
            </a:r>
            <a:r>
              <a:t>. </a:t>
            </a:r>
            <a:r>
              <a:t>이 페이지에서는 이미 등록된 등기에서 등기사항을 추가해야 할 경우</a:t>
            </a:r>
            <a:r>
              <a:t>, </a:t>
            </a:r>
            <a:r>
              <a:t>각 항목의 등기사항 내용을 입력 후 우측의 확인 버튼을 누르면 등기사항이 추가된다</a:t>
            </a:r>
            <a:r>
              <a:t>. </a:t>
            </a:r>
            <a:r>
              <a:t>로그인한 등기소 회원의 관할 구역이 아닌 주소로 수정을 시도할 경우 수정이 거부된다</a:t>
            </a:r>
            <a:r>
              <a:t>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6" name="Shape 4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Hyperledger Fabric</a:t>
            </a:r>
            <a:r>
              <a:t>의 분산 원장 기술은 중앙 서버에서 데이터가 관리되는 전통적인 방식과 달 리</a:t>
            </a:r>
            <a:r>
              <a:t>, </a:t>
            </a:r>
            <a:r>
              <a:t>네트워크에 참여하는 모든 노드가 데이터를 공유하고 검증하기 때문에 정보의 위조 및 변조 를 원천적으로 방지할 수 있다</a:t>
            </a:r>
            <a:r>
              <a:t>. </a:t>
            </a:r>
            <a:r>
              <a:t>시스템이 실제로 구현되었을 때 각 등기소의 피어 노드에서 모든 기록이 실시간으로 갱신되고</a:t>
            </a:r>
            <a:r>
              <a:t>, </a:t>
            </a:r>
            <a:r>
              <a:t>각 노드 간 합의가 이루어져야만 정보가 변경될 수 있다는 점에서 정보의 무결성을 확보하였다</a:t>
            </a:r>
            <a:r>
              <a:t>. </a:t>
            </a:r>
            <a:br/>
            <a:br/>
            <a:r>
              <a:t>블록체인을 통해 누구나 등기 정보를 열람하고</a:t>
            </a:r>
            <a:r>
              <a:t>, </a:t>
            </a:r>
            <a:r>
              <a:t>변경 내역을 실시간으로 확인할 수 있어 투명성 이 크게 강화되었다</a:t>
            </a:r>
            <a:r>
              <a:t>. </a:t>
            </a:r>
            <a:r>
              <a:t>특히 부동산 거래 시 등기 정보의 위조 여부를 즉시 확인할 수 있다는 점에 서 사기 방지의 중요한 도구로 작용할 수 있었다</a:t>
            </a:r>
            <a:r>
              <a:t>. </a:t>
            </a:r>
          </a:p>
          <a:p>
            <a:pPr/>
          </a:p>
          <a:p>
            <a:pPr/>
            <a:r>
              <a:t>등기가 많아질수록 확장성이 중요한데</a:t>
            </a:r>
            <a:r>
              <a:t>, </a:t>
            </a:r>
            <a:r>
              <a:t>피어 노드를 추가로 구성할 수 있다는 점에서 확장성 또 한 확보할 수 있었다</a:t>
            </a:r>
            <a:r>
              <a:t>. </a:t>
            </a:r>
            <a:r>
              <a:t>예를 들어</a:t>
            </a:r>
            <a:r>
              <a:t>, </a:t>
            </a:r>
            <a:r>
              <a:t>새로운 등기소가 생길 때마다 해당 등기소의 피어 노드를 추가 하여 시스템을 유연하게 확장할 수 있다</a:t>
            </a:r>
            <a:r>
              <a:t>. </a:t>
            </a:r>
            <a:r>
              <a:t>이로 인해 네트워크 트래픽 증가에도 불구하고 성능 저 하 없이 안정적인 트랜잭션 처리 속도를 유지할 수 있을 것이다</a:t>
            </a:r>
            <a:r>
              <a:t>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4" name="Shape 4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 연구는 부동산 등기사항증명서 발급 시스템에 블록체인 기술을 도입함으로써 부동산 사기 예방에 기여할 수 있음을 증명하였다</a:t>
            </a:r>
            <a:r>
              <a:t>. Hyperledger Fabric</a:t>
            </a:r>
            <a:r>
              <a:t>을 활용한 블록체인 기술은 정보의 위</a:t>
            </a:r>
            <a:r>
              <a:t>·</a:t>
            </a:r>
            <a:r>
              <a:t>변 조를 원천적으로 차단하고</a:t>
            </a:r>
            <a:r>
              <a:t>, </a:t>
            </a:r>
            <a:r>
              <a:t>검증 기능으로 등기의 투명성을 보장하며</a:t>
            </a:r>
            <a:r>
              <a:t>, </a:t>
            </a:r>
            <a:r>
              <a:t>부동산 거래의 신뢰성을 높 일 수 있음을 확인하였다</a:t>
            </a:r>
            <a:r>
              <a:t>. </a:t>
            </a:r>
            <a:r>
              <a:t>블록체인 기술을 도입한 부동산 등기 시스템은 기존 시스템의 한계를 극복하고</a:t>
            </a:r>
            <a:r>
              <a:t>, </a:t>
            </a:r>
            <a:r>
              <a:t>부동산 거래의 안전성과 효율성을 높이는 데 중요한 역할을 할 수 있다</a:t>
            </a:r>
            <a:r>
              <a:t>. </a:t>
            </a:r>
            <a:r>
              <a:t>특히 중앙 집중화된 시스템에서 발생할 수 있는 위조</a:t>
            </a:r>
            <a:r>
              <a:t>, </a:t>
            </a:r>
            <a:r>
              <a:t>변조</a:t>
            </a:r>
            <a:r>
              <a:t>, </a:t>
            </a:r>
            <a:r>
              <a:t>데이터 유출 등의 문제를 해결하며</a:t>
            </a:r>
            <a:r>
              <a:t>, </a:t>
            </a:r>
            <a:r>
              <a:t>이를 통해 부동산 거래 당사자들이 더욱 신뢰할 수 있는 환경을 제공할 수 있다</a:t>
            </a:r>
            <a:r>
              <a:t>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목차로는</a:t>
            </a:r>
            <a:r>
              <a:t>, </a:t>
            </a:r>
            <a:r>
              <a:t>과제 배경</a:t>
            </a:r>
            <a:r>
              <a:t>, </a:t>
            </a:r>
            <a:r>
              <a:t>과제 목표</a:t>
            </a:r>
            <a:r>
              <a:t>, </a:t>
            </a:r>
            <a:r>
              <a:t>연구 내용 순으로 진행하겠습니다</a:t>
            </a:r>
            <a:r>
              <a:t>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Shape 1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전세 사기 수법이 점점 교묘해지고</a:t>
            </a:r>
            <a:r>
              <a:t>, </a:t>
            </a:r>
            <a:r>
              <a:t>현재의 부동산 거래 시스템으로는 이를 완전히 방지하는데 한계가 있다는 지적이 나오고 있습니다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2023</a:t>
            </a:r>
            <a:r>
              <a:t>년 경찰청이 발표한 전세사기 검거 현황에 따르면</a:t>
            </a:r>
            <a:r>
              <a:t>, </a:t>
            </a:r>
            <a:r>
              <a:t>총 </a:t>
            </a:r>
            <a:r>
              <a:t>2,188</a:t>
            </a:r>
            <a:r>
              <a:t>명이 전세 사기 혐의로 검거되었으며</a:t>
            </a:r>
            <a:r>
              <a:t>, </a:t>
            </a:r>
            <a:r>
              <a:t>그중 부동산 권리관계 허위 고지 </a:t>
            </a:r>
            <a:r>
              <a:t>78</a:t>
            </a:r>
            <a:r>
              <a:t>명</a:t>
            </a:r>
            <a:r>
              <a:t>, </a:t>
            </a:r>
            <a:r>
              <a:t>무권한 계약 </a:t>
            </a:r>
            <a:r>
              <a:t>49</a:t>
            </a:r>
            <a:r>
              <a:t>명이 검거되었습니다</a:t>
            </a:r>
            <a:br/>
            <a:r>
              <a:t>이러한 유형의 사기 수법들은 모두 임차인의 권리가 법적 보호를 받기 전후의 시간차를 악용하는 방식으로</a:t>
            </a:r>
            <a:r>
              <a:t>, </a:t>
            </a:r>
            <a:r>
              <a:t>임차인에게 큰 피해를 줍니다</a:t>
            </a:r>
            <a:r>
              <a:t>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부동산 계약에서 사기가 발생하는 주요 원인은</a:t>
            </a:r>
            <a:r>
              <a:t>, </a:t>
            </a:r>
            <a:r>
              <a:t>계약 전 필요한 정보를 충분히 확인할 수 없기 때문이다</a:t>
            </a:r>
            <a:r>
              <a:t>. </a:t>
            </a:r>
            <a:r>
              <a:t>특히 부동산 중개인을 끼지 않고 집주인</a:t>
            </a:r>
            <a:r>
              <a:t>(</a:t>
            </a:r>
            <a:r>
              <a:t>임대인</a:t>
            </a:r>
            <a:r>
              <a:t>)</a:t>
            </a:r>
            <a:r>
              <a:t>과 직접 거래하는 경우</a:t>
            </a:r>
            <a:r>
              <a:t>, </a:t>
            </a:r>
            <a:r>
              <a:t>해당 집의 상태나 소유권을 정확히 파악하는 데 한계가 있다</a:t>
            </a:r>
            <a:r>
              <a:t>. </a:t>
            </a:r>
            <a:r>
              <a:t>예를 들어</a:t>
            </a:r>
            <a:r>
              <a:t>, </a:t>
            </a:r>
            <a:r>
              <a:t>집에 누가 살고 있는지를 확인하려면 ‘주민등록 전입세대 열람’을 신청해야 하지만</a:t>
            </a:r>
            <a:r>
              <a:t>, </a:t>
            </a:r>
            <a:r>
              <a:t>이 서류는 계약을 진행하기 전에는 신청할 수 없다</a:t>
            </a:r>
            <a:r>
              <a:t>. </a:t>
            </a:r>
            <a:r>
              <a:t>이로 인해 부동산 거래의 중요한 정보를 사전에 확인하지 못하는 상황이 발생해 전세 사기의 위험이 커진다</a:t>
            </a:r>
            <a:br/>
            <a:b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Shape 2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NanumSquareNeoTTF-cBd"/>
                <a:ea typeface="NanumSquareNeoTTF-cBd"/>
                <a:cs typeface="NanumSquareNeoTTF-cBd"/>
                <a:sym typeface="NanumSquareNeoTTF-cBd"/>
              </a:defRPr>
            </a:pPr>
            <a:r>
              <a:t>전세사기를 막기 위한 대책을 찾기 위해 공인중개사협회와 </a:t>
            </a:r>
            <a:r>
              <a:t>IT </a:t>
            </a:r>
            <a:r>
              <a:t>업계 등 각계 전문가들이 한자리에 모여 토론회를 가졌는데요</a:t>
            </a:r>
            <a:r>
              <a:t>.</a:t>
            </a:r>
          </a:p>
          <a:p>
            <a:pPr>
              <a:defRPr b="1">
                <a:latin typeface="NanumSquareNeoTTF-cBd"/>
                <a:ea typeface="NanumSquareNeoTTF-cBd"/>
                <a:cs typeface="NanumSquareNeoTTF-cBd"/>
                <a:sym typeface="NanumSquareNeoTTF-cBd"/>
              </a:defRPr>
            </a:pPr>
            <a:r>
              <a:t>토론회에서는 블록체인을 활용하면 시간과 공간의 제약 없이 실시간 본인 인증으로 부동산 물건의 이력을 확인하고 관리할 수 있어 전세사기를 막을 수 있다는 의견이 나왔습니다</a:t>
            </a:r>
            <a:r>
              <a:t>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 과제에서는 급증하는</a:t>
            </a:r>
            <a:r>
              <a:t> ‘</a:t>
            </a:r>
            <a:r>
              <a:t>시간차 전세 사기</a:t>
            </a:r>
            <a:r>
              <a:t>’</a:t>
            </a:r>
            <a:r>
              <a:t>와 같은 부동산 사기 수법 등 부동산 사기를 예방하기 위한 등기사항증명서 발급 시스템 구현을 목표로 한다</a:t>
            </a:r>
            <a:r>
              <a:t>. </a:t>
            </a:r>
            <a:r>
              <a:t>등기사항증명서 등록 및 조회를 블록체인 상에서 진행하여 정보의 위</a:t>
            </a:r>
            <a:r>
              <a:t>·</a:t>
            </a:r>
            <a:r>
              <a:t>변조를 방지하고 전세 사기를 예방하여 보다 안전하고 투명한 부동산 거래 환경을 조성할 수 있을 것이다</a:t>
            </a:r>
            <a:r>
              <a:t>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JWE </a:t>
            </a:r>
            <a:r>
              <a:t>토큰 방식을 이용한 로그인은 민원인과 등기소의 로그인 과정에서 민감한 정보를 암호화하고 보호함으로써 정보의 보안성과 신뢰를 확보할 수 있다</a:t>
            </a:r>
            <a:r>
              <a:t>.</a:t>
            </a:r>
          </a:p>
          <a:p>
            <a:pPr/>
            <a:r>
              <a:t>부동산의 등기 정보는 등기소에서 입력한 후 블록체인에 기록된다</a:t>
            </a:r>
            <a:r>
              <a:t>. </a:t>
            </a:r>
            <a:r>
              <a:t>이 과정에서 발생하는 모든 트랜잭션은 해시값으로 암호화되어 블록체인 네트워크에 저장되며</a:t>
            </a:r>
            <a:r>
              <a:t>, </a:t>
            </a:r>
            <a:r>
              <a:t>사용자가 해당 등기 정보를 조회하거나 검증할 때 블록체인 상에 저장된 해시값과 실제 데이터를 비교하여 위</a:t>
            </a:r>
            <a:r>
              <a:t>·</a:t>
            </a:r>
            <a:r>
              <a:t>변조 여부를 확인할 수 있다</a:t>
            </a:r>
            <a:r>
              <a:t>.</a:t>
            </a:r>
          </a:p>
          <a:p>
            <a:pPr/>
            <a:r>
              <a:t>또한</a:t>
            </a:r>
            <a:r>
              <a:t>, </a:t>
            </a:r>
            <a:r>
              <a:t>민원인이 발급한 부동산 등기사항증명서 상단에는 검증 링크가</a:t>
            </a:r>
            <a:r>
              <a:t> QR</a:t>
            </a:r>
            <a:r>
              <a:t>코드 형태로 제공되며</a:t>
            </a:r>
            <a:r>
              <a:t>, </a:t>
            </a:r>
            <a:r>
              <a:t>모든 사용자는 이</a:t>
            </a:r>
            <a:r>
              <a:t> QR </a:t>
            </a:r>
            <a:r>
              <a:t>코드를 스캔하여 블록체인 상의 등기 정보와 대조하는 방식의 검증 요청을 할 수 있다</a:t>
            </a:r>
            <a:r>
              <a:t>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9" name="Shape 2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사용자가 시스템에 회원가입 요청을 하면 요청한 아이디와 비밀번호로</a:t>
            </a:r>
            <a:r>
              <a:t> CA Client</a:t>
            </a:r>
            <a:r>
              <a:t>에</a:t>
            </a:r>
            <a:r>
              <a:t> CA </a:t>
            </a:r>
            <a:r>
              <a:t>등록 요청을 전송한다</a:t>
            </a:r>
            <a:r>
              <a:t>. </a:t>
            </a:r>
            <a:r>
              <a:t>이후</a:t>
            </a:r>
            <a:r>
              <a:t> CA </a:t>
            </a:r>
            <a:r>
              <a:t>서버에서 완료되면</a:t>
            </a:r>
            <a:r>
              <a:t>, enroll </a:t>
            </a:r>
            <a:r>
              <a:t>요청을 전송하여 트랜잭션 생성을 위해 필요한</a:t>
            </a:r>
            <a:r>
              <a:t> X.509 </a:t>
            </a:r>
            <a:r>
              <a:t>인증서를 발급받는다</a:t>
            </a:r>
            <a:r>
              <a:t>.</a:t>
            </a:r>
          </a:p>
          <a:p>
            <a:pPr/>
            <a:r>
              <a:t>개인 회원은</a:t>
            </a:r>
            <a:r>
              <a:t> ViewerMSP, </a:t>
            </a:r>
            <a:r>
              <a:t>등기소 회원은</a:t>
            </a:r>
            <a:r>
              <a:t> RegistryMSP</a:t>
            </a:r>
            <a:r>
              <a:t>로</a:t>
            </a:r>
            <a:r>
              <a:t> CA </a:t>
            </a:r>
            <a:r>
              <a:t>가입 및 인증을 진행하여 향후 권한제어에 활용하였다</a:t>
            </a:r>
            <a:r>
              <a:t>. </a:t>
            </a:r>
            <a:r>
              <a:t>등기소 회원의 경우에는 데이터베이스에 저장된 가입 인증 코드를 입력해야 가입할 수 있도록 구현하였다</a:t>
            </a:r>
            <a:r>
              <a:t>.</a:t>
            </a:r>
          </a:p>
          <a:p>
            <a:pPr/>
            <a:r>
              <a:t>이후 로그인은 데이터베이스에 저장된 아이디와 비밀번호를 통해 진행된다</a:t>
            </a:r>
            <a:r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>
                <a:latin typeface="NanumSquareNeoTTF-cBd"/>
                <a:ea typeface="NanumSquareNeoTTF-cBd"/>
                <a:cs typeface="NanumSquareNeoTTF-cBd"/>
                <a:sym typeface="NanumSquareNeoTTF-cBd"/>
              </a:defRPr>
            </a:lvl1pPr>
            <a:lvl2pPr marL="0" indent="457200">
              <a:buSzTx/>
              <a:buFontTx/>
              <a:buNone/>
              <a:defRPr b="1" sz="2400">
                <a:latin typeface="NanumSquareNeoTTF-cBd"/>
                <a:ea typeface="NanumSquareNeoTTF-cBd"/>
                <a:cs typeface="NanumSquareNeoTTF-cBd"/>
                <a:sym typeface="NanumSquareNeoTTF-cBd"/>
              </a:defRPr>
            </a:lvl2pPr>
            <a:lvl3pPr marL="0" indent="914400">
              <a:buSzTx/>
              <a:buFontTx/>
              <a:buNone/>
              <a:defRPr b="1" sz="2400">
                <a:latin typeface="NanumSquareNeoTTF-cBd"/>
                <a:ea typeface="NanumSquareNeoTTF-cBd"/>
                <a:cs typeface="NanumSquareNeoTTF-cBd"/>
                <a:sym typeface="NanumSquareNeoTTF-cBd"/>
              </a:defRPr>
            </a:lvl3pPr>
            <a:lvl4pPr marL="0" indent="1371600">
              <a:buSzTx/>
              <a:buFontTx/>
              <a:buNone/>
              <a:defRPr b="1" sz="2400">
                <a:latin typeface="NanumSquareNeoTTF-cBd"/>
                <a:ea typeface="NanumSquareNeoTTF-cBd"/>
                <a:cs typeface="NanumSquareNeoTTF-cBd"/>
                <a:sym typeface="NanumSquareNeoTTF-cBd"/>
              </a:defRPr>
            </a:lvl4pPr>
            <a:lvl5pPr marL="0" indent="1828800">
              <a:buSzTx/>
              <a:buFontTx/>
              <a:buNone/>
              <a:defRPr b="1" sz="2400">
                <a:latin typeface="NanumSquareNeoTTF-cBd"/>
                <a:ea typeface="NanumSquareNeoTTF-cBd"/>
                <a:cs typeface="NanumSquareNeoTTF-cBd"/>
                <a:sym typeface="NanumSquareNeoTTF-cBd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>
                <a:latin typeface="NanumSquareNeoTTF-cBd"/>
                <a:ea typeface="NanumSquareNeoTTF-cBd"/>
                <a:cs typeface="NanumSquareNeoTTF-cBd"/>
                <a:sym typeface="NanumSquareNeoTTF-cBd"/>
              </a:defRPr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71199" y="6410642"/>
            <a:ext cx="282602" cy="256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NanumSquareNeoTTF-bRg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NanumSquareNeoTTF-bRg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NanumSquareNeoTTF-bRg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NanumSquareNeoTTF-bRg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NanumSquareNeoTTF-bRg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NanumSquareNeoTTF-bRg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NanumSquareNeoTTF-bRg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NanumSquareNeoTTF-bRg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NanumSquareNeoTTF-bRg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NanumSquareNeoTTF-bRg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NanumSquareNeoTTF-bRg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NanumSquareNeoTTF-bRg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NanumSquareNeoTTF-bRg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NanumSquareNeoTTF-bRg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NanumSquareNeoTTF-bRg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NanumSquareNeoTTF-bRg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NanumSquareNeoTTF-bRg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NanumSquareNeoTTF-bRg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NanumSquareNeoTTF-bRg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NanumSquareNeoTTF-bRg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NanumSquareNeoTTF-bRg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NanumSquareNeoTTF-bRg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NanumSquareNeoTTF-bRg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NanumSquareNeoTTF-bRg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NanumSquareNeoTTF-bRg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NanumSquareNeoTTF-bRg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NanumSquareNeoTTF-bRg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2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15"/>
          <p:cNvSpPr/>
          <p:nvPr/>
        </p:nvSpPr>
        <p:spPr>
          <a:xfrm>
            <a:off x="0" y="-1"/>
            <a:ext cx="12192000" cy="655985"/>
          </a:xfrm>
          <a:prstGeom prst="rect">
            <a:avLst/>
          </a:prstGeom>
          <a:solidFill>
            <a:srgbClr val="004EA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95" name="그림 17" descr="그림 1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496" y="97156"/>
            <a:ext cx="2462770" cy="447263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TextBox 21"/>
          <p:cNvSpPr txBox="1"/>
          <p:nvPr/>
        </p:nvSpPr>
        <p:spPr>
          <a:xfrm>
            <a:off x="1268303" y="1801439"/>
            <a:ext cx="9655394" cy="148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 sz="4000"/>
            </a:pPr>
            <a:r>
              <a:t>블록체인을 활용한 증명서 발급 및 </a:t>
            </a:r>
          </a:p>
          <a:p>
            <a:pPr algn="ctr">
              <a:lnSpc>
                <a:spcPct val="150000"/>
              </a:lnSpc>
              <a:defRPr sz="4000"/>
            </a:pPr>
            <a:r>
              <a:t>위</a:t>
            </a:r>
            <a:r>
              <a:t>·</a:t>
            </a:r>
            <a:r>
              <a:t>변조 방지 시스템 구현</a:t>
            </a:r>
          </a:p>
        </p:txBody>
      </p:sp>
      <p:sp>
        <p:nvSpPr>
          <p:cNvPr id="97" name="TextBox 6"/>
          <p:cNvSpPr txBox="1"/>
          <p:nvPr/>
        </p:nvSpPr>
        <p:spPr>
          <a:xfrm>
            <a:off x="4173088" y="4651261"/>
            <a:ext cx="3845824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</a:pPr>
            <a:r>
              <a:t>D</a:t>
            </a:r>
            <a:r>
              <a:t>조, </a:t>
            </a:r>
            <a:r>
              <a:t>42, node-connection</a:t>
            </a:r>
            <a:endParaRPr sz="2000"/>
          </a:p>
          <a:p>
            <a:pPr algn="ctr">
              <a:lnSpc>
                <a:spcPct val="150000"/>
              </a:lnSpc>
            </a:pPr>
            <a:r>
              <a:t>이현빈 문석준 진예규</a:t>
            </a:r>
          </a:p>
        </p:txBody>
      </p:sp>
      <p:pic>
        <p:nvPicPr>
          <p:cNvPr id="98" name="그림 26" descr="그림 2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87479" y="4907084"/>
            <a:ext cx="1932689" cy="1881898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직사각형 27"/>
          <p:cNvSpPr/>
          <p:nvPr/>
        </p:nvSpPr>
        <p:spPr>
          <a:xfrm>
            <a:off x="9978886" y="4838065"/>
            <a:ext cx="2133251" cy="2019936"/>
          </a:xfrm>
          <a:prstGeom prst="rect">
            <a:avLst/>
          </a:prstGeom>
          <a:solidFill>
            <a:srgbClr val="FFFFFF">
              <a:alpha val="63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0" advTm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직사각형 62"/>
          <p:cNvSpPr/>
          <p:nvPr/>
        </p:nvSpPr>
        <p:spPr>
          <a:xfrm flipV="1" rot="5400000">
            <a:off x="-2607773" y="3734132"/>
            <a:ext cx="6202021" cy="45720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2" name="직사각형 1"/>
          <p:cNvSpPr/>
          <p:nvPr/>
        </p:nvSpPr>
        <p:spPr>
          <a:xfrm>
            <a:off x="-1" y="-134"/>
            <a:ext cx="2941985" cy="656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91" fill="norm" stroke="1" extrusionOk="0">
                <a:moveTo>
                  <a:pt x="0" y="4"/>
                </a:moveTo>
                <a:lnTo>
                  <a:pt x="21600" y="4"/>
                </a:lnTo>
                <a:cubicBezTo>
                  <a:pt x="21555" y="-209"/>
                  <a:pt x="18705" y="7457"/>
                  <a:pt x="18681" y="10698"/>
                </a:cubicBezTo>
                <a:lnTo>
                  <a:pt x="21600" y="21391"/>
                </a:lnTo>
                <a:lnTo>
                  <a:pt x="0" y="21391"/>
                </a:lnTo>
                <a:lnTo>
                  <a:pt x="0" y="4"/>
                </a:lnTo>
                <a:close/>
              </a:path>
            </a:pathLst>
          </a:custGeom>
          <a:solidFill>
            <a:srgbClr val="004EA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3" name="TextBox 10"/>
          <p:cNvSpPr txBox="1"/>
          <p:nvPr/>
        </p:nvSpPr>
        <p:spPr>
          <a:xfrm>
            <a:off x="95979" y="66314"/>
            <a:ext cx="602760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02.</a:t>
            </a:r>
          </a:p>
        </p:txBody>
      </p:sp>
      <p:sp>
        <p:nvSpPr>
          <p:cNvPr id="234" name="TextBox 65"/>
          <p:cNvSpPr txBox="1"/>
          <p:nvPr/>
        </p:nvSpPr>
        <p:spPr>
          <a:xfrm>
            <a:off x="480781" y="2391009"/>
            <a:ext cx="7063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235" name="그림 29" descr="그림 2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4483" y="1985713"/>
            <a:ext cx="8899958" cy="3990729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TextBox 11"/>
          <p:cNvSpPr txBox="1"/>
          <p:nvPr/>
        </p:nvSpPr>
        <p:spPr>
          <a:xfrm>
            <a:off x="790177" y="66314"/>
            <a:ext cx="1692400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과제 내용</a:t>
            </a:r>
          </a:p>
        </p:txBody>
      </p:sp>
      <p:grpSp>
        <p:nvGrpSpPr>
          <p:cNvPr id="239" name="타원 15"/>
          <p:cNvGrpSpPr/>
          <p:nvPr/>
        </p:nvGrpSpPr>
        <p:grpSpPr>
          <a:xfrm>
            <a:off x="313237" y="2422974"/>
            <a:ext cx="360001" cy="360001"/>
            <a:chOff x="0" y="5420"/>
            <a:chExt cx="359999" cy="359999"/>
          </a:xfrm>
        </p:grpSpPr>
        <p:sp>
          <p:nvSpPr>
            <p:cNvPr id="237" name="원"/>
            <p:cNvSpPr/>
            <p:nvPr/>
          </p:nvSpPr>
          <p:spPr>
            <a:xfrm>
              <a:off x="0" y="5420"/>
              <a:ext cx="360000" cy="360001"/>
            </a:xfrm>
            <a:prstGeom prst="ellipse">
              <a:avLst/>
            </a:prstGeom>
            <a:solidFill>
              <a:srgbClr val="00994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8" name="2"/>
            <p:cNvSpPr txBox="1"/>
            <p:nvPr/>
          </p:nvSpPr>
          <p:spPr>
            <a:xfrm>
              <a:off x="98440" y="12699"/>
              <a:ext cx="163120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pic>
        <p:nvPicPr>
          <p:cNvPr id="240" name="그림 26" descr="그림 2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87479" y="4907084"/>
            <a:ext cx="1932689" cy="1881898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직사각형 27"/>
          <p:cNvSpPr/>
          <p:nvPr/>
        </p:nvSpPr>
        <p:spPr>
          <a:xfrm>
            <a:off x="9987198" y="4838065"/>
            <a:ext cx="2133251" cy="2019936"/>
          </a:xfrm>
          <a:prstGeom prst="rect">
            <a:avLst/>
          </a:prstGeom>
          <a:solidFill>
            <a:srgbClr val="FFFFFF">
              <a:alpha val="63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2" name="TextBox 30"/>
          <p:cNvSpPr txBox="1"/>
          <p:nvPr/>
        </p:nvSpPr>
        <p:spPr>
          <a:xfrm>
            <a:off x="1155512" y="1048962"/>
            <a:ext cx="9656743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2F5597"/>
                </a:solidFill>
              </a:defRPr>
            </a:lvl1pPr>
          </a:lstStyle>
          <a:p>
            <a:pPr/>
            <a:r>
              <a:t>서비스 흐름도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12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직사각형 62"/>
          <p:cNvSpPr/>
          <p:nvPr/>
        </p:nvSpPr>
        <p:spPr>
          <a:xfrm flipV="1" rot="5400000">
            <a:off x="-2607773" y="3734132"/>
            <a:ext cx="6202021" cy="45720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7" name="직사각형 1"/>
          <p:cNvSpPr/>
          <p:nvPr/>
        </p:nvSpPr>
        <p:spPr>
          <a:xfrm>
            <a:off x="-1" y="-134"/>
            <a:ext cx="2941985" cy="656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91" fill="norm" stroke="1" extrusionOk="0">
                <a:moveTo>
                  <a:pt x="0" y="4"/>
                </a:moveTo>
                <a:lnTo>
                  <a:pt x="21600" y="4"/>
                </a:lnTo>
                <a:cubicBezTo>
                  <a:pt x="21555" y="-209"/>
                  <a:pt x="18705" y="7457"/>
                  <a:pt x="18681" y="10698"/>
                </a:cubicBezTo>
                <a:lnTo>
                  <a:pt x="21600" y="21391"/>
                </a:lnTo>
                <a:lnTo>
                  <a:pt x="0" y="21391"/>
                </a:lnTo>
                <a:lnTo>
                  <a:pt x="0" y="4"/>
                </a:lnTo>
                <a:close/>
              </a:path>
            </a:pathLst>
          </a:custGeom>
          <a:solidFill>
            <a:srgbClr val="004EA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48" name="그림 26" descr="그림 2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87479" y="4907084"/>
            <a:ext cx="1932689" cy="1881898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직사각형 27"/>
          <p:cNvSpPr/>
          <p:nvPr/>
        </p:nvSpPr>
        <p:spPr>
          <a:xfrm>
            <a:off x="9978886" y="4838065"/>
            <a:ext cx="2133251" cy="2019936"/>
          </a:xfrm>
          <a:prstGeom prst="rect">
            <a:avLst/>
          </a:prstGeom>
          <a:solidFill>
            <a:srgbClr val="FFFFFF">
              <a:alpha val="63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0" name="TextBox 19"/>
          <p:cNvSpPr txBox="1"/>
          <p:nvPr/>
        </p:nvSpPr>
        <p:spPr>
          <a:xfrm>
            <a:off x="790178" y="66314"/>
            <a:ext cx="1692400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과제 내용</a:t>
            </a:r>
          </a:p>
        </p:txBody>
      </p:sp>
      <p:sp>
        <p:nvSpPr>
          <p:cNvPr id="251" name="TextBox 65"/>
          <p:cNvSpPr txBox="1"/>
          <p:nvPr/>
        </p:nvSpPr>
        <p:spPr>
          <a:xfrm>
            <a:off x="480781" y="2391009"/>
            <a:ext cx="7063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52" name="TextBox 30"/>
          <p:cNvSpPr txBox="1"/>
          <p:nvPr/>
        </p:nvSpPr>
        <p:spPr>
          <a:xfrm>
            <a:off x="1155512" y="1048962"/>
            <a:ext cx="942082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2F5597"/>
                </a:solidFill>
              </a:defRPr>
            </a:pPr>
            <a:r>
              <a:t>Hyperledger Fabric </a:t>
            </a:r>
            <a:r>
              <a:t>시나리오 - CA 인증</a:t>
            </a:r>
          </a:p>
        </p:txBody>
      </p:sp>
      <p:pic>
        <p:nvPicPr>
          <p:cNvPr id="253" name="그림 31" descr="그림 3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02756" y="2209435"/>
            <a:ext cx="7386488" cy="4022081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TextBox 14"/>
          <p:cNvSpPr txBox="1"/>
          <p:nvPr/>
        </p:nvSpPr>
        <p:spPr>
          <a:xfrm>
            <a:off x="95979" y="66314"/>
            <a:ext cx="602760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02.</a:t>
            </a:r>
          </a:p>
        </p:txBody>
      </p:sp>
      <p:grpSp>
        <p:nvGrpSpPr>
          <p:cNvPr id="257" name="타원 15"/>
          <p:cNvGrpSpPr/>
          <p:nvPr/>
        </p:nvGrpSpPr>
        <p:grpSpPr>
          <a:xfrm>
            <a:off x="313237" y="2422974"/>
            <a:ext cx="360001" cy="360001"/>
            <a:chOff x="0" y="5420"/>
            <a:chExt cx="359999" cy="359999"/>
          </a:xfrm>
        </p:grpSpPr>
        <p:sp>
          <p:nvSpPr>
            <p:cNvPr id="255" name="원"/>
            <p:cNvSpPr/>
            <p:nvPr/>
          </p:nvSpPr>
          <p:spPr>
            <a:xfrm>
              <a:off x="0" y="5420"/>
              <a:ext cx="360000" cy="360001"/>
            </a:xfrm>
            <a:prstGeom prst="ellipse">
              <a:avLst/>
            </a:prstGeom>
            <a:solidFill>
              <a:srgbClr val="00994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6" name="2"/>
            <p:cNvSpPr txBox="1"/>
            <p:nvPr/>
          </p:nvSpPr>
          <p:spPr>
            <a:xfrm>
              <a:off x="98440" y="12699"/>
              <a:ext cx="163120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12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직사각형 62"/>
          <p:cNvSpPr/>
          <p:nvPr/>
        </p:nvSpPr>
        <p:spPr>
          <a:xfrm flipV="1" rot="5400000">
            <a:off x="-2607773" y="3734132"/>
            <a:ext cx="6202021" cy="45720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62" name="그림 26" descr="그림 2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87479" y="4907084"/>
            <a:ext cx="1932689" cy="1881898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직사각형 27"/>
          <p:cNvSpPr/>
          <p:nvPr/>
        </p:nvSpPr>
        <p:spPr>
          <a:xfrm>
            <a:off x="9978886" y="4838065"/>
            <a:ext cx="2133251" cy="2019936"/>
          </a:xfrm>
          <a:prstGeom prst="rect">
            <a:avLst/>
          </a:prstGeom>
          <a:solidFill>
            <a:srgbClr val="FFFFFF">
              <a:alpha val="63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4" name="TextBox 65"/>
          <p:cNvSpPr txBox="1"/>
          <p:nvPr/>
        </p:nvSpPr>
        <p:spPr>
          <a:xfrm>
            <a:off x="480781" y="2391009"/>
            <a:ext cx="7063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265" name="그림 13" descr="그림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5369" y="2153023"/>
            <a:ext cx="5428894" cy="27118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그림 14" descr="그림 1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04894" y="2153023"/>
            <a:ext cx="5291737" cy="2690071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직사각형 1"/>
          <p:cNvSpPr/>
          <p:nvPr/>
        </p:nvSpPr>
        <p:spPr>
          <a:xfrm>
            <a:off x="-1" y="-134"/>
            <a:ext cx="2941985" cy="656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91" fill="norm" stroke="1" extrusionOk="0">
                <a:moveTo>
                  <a:pt x="0" y="4"/>
                </a:moveTo>
                <a:lnTo>
                  <a:pt x="21600" y="4"/>
                </a:lnTo>
                <a:cubicBezTo>
                  <a:pt x="21555" y="-209"/>
                  <a:pt x="18705" y="7457"/>
                  <a:pt x="18681" y="10698"/>
                </a:cubicBezTo>
                <a:lnTo>
                  <a:pt x="21600" y="21391"/>
                </a:lnTo>
                <a:lnTo>
                  <a:pt x="0" y="21391"/>
                </a:lnTo>
                <a:lnTo>
                  <a:pt x="0" y="4"/>
                </a:lnTo>
                <a:close/>
              </a:path>
            </a:pathLst>
          </a:custGeom>
          <a:solidFill>
            <a:srgbClr val="004EA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8" name="TextBox 28"/>
          <p:cNvSpPr txBox="1"/>
          <p:nvPr/>
        </p:nvSpPr>
        <p:spPr>
          <a:xfrm>
            <a:off x="790178" y="66314"/>
            <a:ext cx="1692400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과제 내용</a:t>
            </a:r>
          </a:p>
        </p:txBody>
      </p:sp>
      <p:sp>
        <p:nvSpPr>
          <p:cNvPr id="269" name="TextBox 29"/>
          <p:cNvSpPr txBox="1"/>
          <p:nvPr/>
        </p:nvSpPr>
        <p:spPr>
          <a:xfrm>
            <a:off x="95979" y="66314"/>
            <a:ext cx="602760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02.</a:t>
            </a:r>
          </a:p>
        </p:txBody>
      </p:sp>
      <p:grpSp>
        <p:nvGrpSpPr>
          <p:cNvPr id="272" name="타원 15"/>
          <p:cNvGrpSpPr/>
          <p:nvPr/>
        </p:nvGrpSpPr>
        <p:grpSpPr>
          <a:xfrm>
            <a:off x="313237" y="2422974"/>
            <a:ext cx="360001" cy="360001"/>
            <a:chOff x="0" y="5420"/>
            <a:chExt cx="359999" cy="359999"/>
          </a:xfrm>
        </p:grpSpPr>
        <p:sp>
          <p:nvSpPr>
            <p:cNvPr id="270" name="원"/>
            <p:cNvSpPr/>
            <p:nvPr/>
          </p:nvSpPr>
          <p:spPr>
            <a:xfrm>
              <a:off x="0" y="5420"/>
              <a:ext cx="360000" cy="360001"/>
            </a:xfrm>
            <a:prstGeom prst="ellipse">
              <a:avLst/>
            </a:prstGeom>
            <a:solidFill>
              <a:srgbClr val="00994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1" name="2"/>
            <p:cNvSpPr txBox="1"/>
            <p:nvPr/>
          </p:nvSpPr>
          <p:spPr>
            <a:xfrm>
              <a:off x="98440" y="12699"/>
              <a:ext cx="163120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73" name="TextBox 30"/>
          <p:cNvSpPr txBox="1"/>
          <p:nvPr/>
        </p:nvSpPr>
        <p:spPr>
          <a:xfrm>
            <a:off x="1155512" y="1048962"/>
            <a:ext cx="9656743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2F5597"/>
                </a:solidFill>
              </a:defRPr>
            </a:pPr>
            <a:r>
              <a:t>Hyperledger Fabric </a:t>
            </a:r>
            <a:r>
              <a:t>시나리오 - 등록 및 수정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12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사각형 62"/>
          <p:cNvSpPr/>
          <p:nvPr/>
        </p:nvSpPr>
        <p:spPr>
          <a:xfrm flipV="1" rot="5400000">
            <a:off x="-2607773" y="3734132"/>
            <a:ext cx="6202021" cy="45720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78" name="그림 26" descr="그림 2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87479" y="4907084"/>
            <a:ext cx="1932689" cy="1881898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직사각형 27"/>
          <p:cNvSpPr/>
          <p:nvPr/>
        </p:nvSpPr>
        <p:spPr>
          <a:xfrm>
            <a:off x="9978886" y="4838065"/>
            <a:ext cx="2133251" cy="2019936"/>
          </a:xfrm>
          <a:prstGeom prst="rect">
            <a:avLst/>
          </a:prstGeom>
          <a:solidFill>
            <a:srgbClr val="FFFFFF">
              <a:alpha val="63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0" name="TextBox 65"/>
          <p:cNvSpPr txBox="1"/>
          <p:nvPr/>
        </p:nvSpPr>
        <p:spPr>
          <a:xfrm>
            <a:off x="480781" y="2391009"/>
            <a:ext cx="7063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281" name="그림 15" descr="그림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47480" y="2294052"/>
            <a:ext cx="7497040" cy="3382045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직사각형 1"/>
          <p:cNvSpPr/>
          <p:nvPr/>
        </p:nvSpPr>
        <p:spPr>
          <a:xfrm>
            <a:off x="-1" y="-134"/>
            <a:ext cx="2941985" cy="656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91" fill="norm" stroke="1" extrusionOk="0">
                <a:moveTo>
                  <a:pt x="0" y="4"/>
                </a:moveTo>
                <a:lnTo>
                  <a:pt x="21600" y="4"/>
                </a:lnTo>
                <a:cubicBezTo>
                  <a:pt x="21555" y="-209"/>
                  <a:pt x="18705" y="7457"/>
                  <a:pt x="18681" y="10698"/>
                </a:cubicBezTo>
                <a:lnTo>
                  <a:pt x="21600" y="21391"/>
                </a:lnTo>
                <a:lnTo>
                  <a:pt x="0" y="21391"/>
                </a:lnTo>
                <a:lnTo>
                  <a:pt x="0" y="4"/>
                </a:lnTo>
                <a:close/>
              </a:path>
            </a:pathLst>
          </a:custGeom>
          <a:solidFill>
            <a:srgbClr val="004EA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3" name="TextBox 19"/>
          <p:cNvSpPr txBox="1"/>
          <p:nvPr/>
        </p:nvSpPr>
        <p:spPr>
          <a:xfrm>
            <a:off x="790178" y="66314"/>
            <a:ext cx="1692400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과제 내용</a:t>
            </a:r>
          </a:p>
        </p:txBody>
      </p:sp>
      <p:sp>
        <p:nvSpPr>
          <p:cNvPr id="284" name="TextBox 20"/>
          <p:cNvSpPr txBox="1"/>
          <p:nvPr/>
        </p:nvSpPr>
        <p:spPr>
          <a:xfrm>
            <a:off x="95979" y="66314"/>
            <a:ext cx="602760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02.</a:t>
            </a:r>
          </a:p>
        </p:txBody>
      </p:sp>
      <p:grpSp>
        <p:nvGrpSpPr>
          <p:cNvPr id="287" name="타원 15"/>
          <p:cNvGrpSpPr/>
          <p:nvPr/>
        </p:nvGrpSpPr>
        <p:grpSpPr>
          <a:xfrm>
            <a:off x="313237" y="2422974"/>
            <a:ext cx="360001" cy="360001"/>
            <a:chOff x="0" y="5420"/>
            <a:chExt cx="359999" cy="359999"/>
          </a:xfrm>
        </p:grpSpPr>
        <p:sp>
          <p:nvSpPr>
            <p:cNvPr id="285" name="원"/>
            <p:cNvSpPr/>
            <p:nvPr/>
          </p:nvSpPr>
          <p:spPr>
            <a:xfrm>
              <a:off x="0" y="5420"/>
              <a:ext cx="360000" cy="360001"/>
            </a:xfrm>
            <a:prstGeom prst="ellipse">
              <a:avLst/>
            </a:prstGeom>
            <a:solidFill>
              <a:srgbClr val="00994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6" name="2"/>
            <p:cNvSpPr txBox="1"/>
            <p:nvPr/>
          </p:nvSpPr>
          <p:spPr>
            <a:xfrm>
              <a:off x="98440" y="12699"/>
              <a:ext cx="163120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88" name="TextBox 30"/>
          <p:cNvSpPr txBox="1"/>
          <p:nvPr/>
        </p:nvSpPr>
        <p:spPr>
          <a:xfrm>
            <a:off x="1155512" y="1048962"/>
            <a:ext cx="8847118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2F5597"/>
                </a:solidFill>
              </a:defRPr>
            </a:pPr>
            <a:r>
              <a:t>Hyperledger Fabric </a:t>
            </a:r>
            <a:r>
              <a:t>시나리오 - 발급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12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직사각형 62"/>
          <p:cNvSpPr/>
          <p:nvPr/>
        </p:nvSpPr>
        <p:spPr>
          <a:xfrm flipV="1" rot="5400000">
            <a:off x="-2607773" y="3734132"/>
            <a:ext cx="6202021" cy="45720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93" name="그림 26" descr="그림 2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87479" y="4907084"/>
            <a:ext cx="1932689" cy="1881898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직사각형 27"/>
          <p:cNvSpPr/>
          <p:nvPr/>
        </p:nvSpPr>
        <p:spPr>
          <a:xfrm>
            <a:off x="9978886" y="4838065"/>
            <a:ext cx="2133251" cy="2019936"/>
          </a:xfrm>
          <a:prstGeom prst="rect">
            <a:avLst/>
          </a:prstGeom>
          <a:solidFill>
            <a:srgbClr val="FFFFFF">
              <a:alpha val="63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5" name="TextBox 65"/>
          <p:cNvSpPr txBox="1"/>
          <p:nvPr/>
        </p:nvSpPr>
        <p:spPr>
          <a:xfrm>
            <a:off x="480781" y="2391009"/>
            <a:ext cx="7063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296" name="그림 13" descr="그림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3839" y="2050326"/>
            <a:ext cx="5408756" cy="2692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그림 14" descr="그림 1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43629" y="1987502"/>
            <a:ext cx="4594532" cy="2882996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직사각형 1"/>
          <p:cNvSpPr/>
          <p:nvPr/>
        </p:nvSpPr>
        <p:spPr>
          <a:xfrm>
            <a:off x="-1" y="-134"/>
            <a:ext cx="2941985" cy="656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91" fill="norm" stroke="1" extrusionOk="0">
                <a:moveTo>
                  <a:pt x="0" y="4"/>
                </a:moveTo>
                <a:lnTo>
                  <a:pt x="21600" y="4"/>
                </a:lnTo>
                <a:cubicBezTo>
                  <a:pt x="21555" y="-209"/>
                  <a:pt x="18705" y="7457"/>
                  <a:pt x="18681" y="10698"/>
                </a:cubicBezTo>
                <a:lnTo>
                  <a:pt x="21600" y="21391"/>
                </a:lnTo>
                <a:lnTo>
                  <a:pt x="0" y="21391"/>
                </a:lnTo>
                <a:lnTo>
                  <a:pt x="0" y="4"/>
                </a:lnTo>
                <a:close/>
              </a:path>
            </a:pathLst>
          </a:custGeom>
          <a:solidFill>
            <a:srgbClr val="004EA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9" name="TextBox 19"/>
          <p:cNvSpPr txBox="1"/>
          <p:nvPr/>
        </p:nvSpPr>
        <p:spPr>
          <a:xfrm>
            <a:off x="790178" y="66314"/>
            <a:ext cx="1692400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과제 내용</a:t>
            </a:r>
          </a:p>
        </p:txBody>
      </p:sp>
      <p:sp>
        <p:nvSpPr>
          <p:cNvPr id="300" name="TextBox 20"/>
          <p:cNvSpPr txBox="1"/>
          <p:nvPr/>
        </p:nvSpPr>
        <p:spPr>
          <a:xfrm>
            <a:off x="95979" y="66314"/>
            <a:ext cx="602760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02.</a:t>
            </a:r>
          </a:p>
        </p:txBody>
      </p:sp>
      <p:grpSp>
        <p:nvGrpSpPr>
          <p:cNvPr id="303" name="타원 15"/>
          <p:cNvGrpSpPr/>
          <p:nvPr/>
        </p:nvGrpSpPr>
        <p:grpSpPr>
          <a:xfrm>
            <a:off x="313237" y="2422974"/>
            <a:ext cx="360001" cy="360001"/>
            <a:chOff x="0" y="5420"/>
            <a:chExt cx="359999" cy="359999"/>
          </a:xfrm>
        </p:grpSpPr>
        <p:sp>
          <p:nvSpPr>
            <p:cNvPr id="301" name="원"/>
            <p:cNvSpPr/>
            <p:nvPr/>
          </p:nvSpPr>
          <p:spPr>
            <a:xfrm>
              <a:off x="0" y="5420"/>
              <a:ext cx="360000" cy="360001"/>
            </a:xfrm>
            <a:prstGeom prst="ellipse">
              <a:avLst/>
            </a:prstGeom>
            <a:solidFill>
              <a:srgbClr val="00994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2" name="2"/>
            <p:cNvSpPr txBox="1"/>
            <p:nvPr/>
          </p:nvSpPr>
          <p:spPr>
            <a:xfrm>
              <a:off x="98440" y="12699"/>
              <a:ext cx="163120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304" name="TextBox 30"/>
          <p:cNvSpPr txBox="1"/>
          <p:nvPr/>
        </p:nvSpPr>
        <p:spPr>
          <a:xfrm>
            <a:off x="1155512" y="1048962"/>
            <a:ext cx="8380205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2F5597"/>
                </a:solidFill>
              </a:defRPr>
            </a:pPr>
            <a:r>
              <a:t>Hyperledger Fabric </a:t>
            </a:r>
            <a:r>
              <a:t>시나리오 - 조회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12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직사각형 62"/>
          <p:cNvSpPr/>
          <p:nvPr/>
        </p:nvSpPr>
        <p:spPr>
          <a:xfrm flipV="1" rot="5400000">
            <a:off x="-2607773" y="3734132"/>
            <a:ext cx="6202021" cy="45720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09" name="그림 26" descr="그림 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87479" y="4907084"/>
            <a:ext cx="1932689" cy="1881898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직사각형 27"/>
          <p:cNvSpPr/>
          <p:nvPr/>
        </p:nvSpPr>
        <p:spPr>
          <a:xfrm>
            <a:off x="9978886" y="4838065"/>
            <a:ext cx="2133251" cy="2019936"/>
          </a:xfrm>
          <a:prstGeom prst="rect">
            <a:avLst/>
          </a:prstGeom>
          <a:solidFill>
            <a:srgbClr val="FFFFFF">
              <a:alpha val="63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1" name="TextBox 65"/>
          <p:cNvSpPr txBox="1"/>
          <p:nvPr/>
        </p:nvSpPr>
        <p:spPr>
          <a:xfrm>
            <a:off x="480781" y="2391009"/>
            <a:ext cx="7063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12" name="직사각형 2"/>
          <p:cNvSpPr txBox="1"/>
          <p:nvPr/>
        </p:nvSpPr>
        <p:spPr>
          <a:xfrm>
            <a:off x="681640" y="5194376"/>
            <a:ext cx="331340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algn="just">
              <a:lnSpc>
                <a:spcPct val="107000"/>
              </a:lnSpc>
              <a:spcBef>
                <a:spcPts val="800"/>
              </a:spcBef>
              <a:defRPr b="1" sz="1400">
                <a:latin typeface="NanumSquareNeoTTF-cBd"/>
                <a:ea typeface="NanumSquareNeoTTF-cBd"/>
                <a:cs typeface="NanumSquareNeoTTF-cBd"/>
                <a:sym typeface="NanumSquareNeoTTF-cBd"/>
              </a:defRPr>
            </a:pPr>
            <a:r>
              <a:t>개인</a:t>
            </a:r>
            <a:r>
              <a:t>(</a:t>
            </a:r>
            <a:r>
              <a:t>민원인</a:t>
            </a:r>
            <a:r>
              <a:t>) </a:t>
            </a:r>
            <a:r>
              <a:t>회원가입 페이지 </a:t>
            </a:r>
          </a:p>
        </p:txBody>
      </p:sp>
      <p:pic>
        <p:nvPicPr>
          <p:cNvPr id="313" name="그림 15" descr="그림 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8770" y="2063146"/>
            <a:ext cx="2578736" cy="30943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그림 16" descr="그림 1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64901" y="2041381"/>
            <a:ext cx="2454276" cy="307721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그림 17" descr="그림 1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40090" y="2380702"/>
            <a:ext cx="4075431" cy="2555241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직사각형 18"/>
          <p:cNvSpPr txBox="1"/>
          <p:nvPr/>
        </p:nvSpPr>
        <p:spPr>
          <a:xfrm>
            <a:off x="4051953" y="5177506"/>
            <a:ext cx="283476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algn="just">
              <a:lnSpc>
                <a:spcPct val="107000"/>
              </a:lnSpc>
              <a:spcBef>
                <a:spcPts val="800"/>
              </a:spcBef>
              <a:defRPr b="1" sz="1400">
                <a:latin typeface="NanumSquareNeoTTF-cBd"/>
                <a:ea typeface="NanumSquareNeoTTF-cBd"/>
                <a:cs typeface="NanumSquareNeoTTF-cBd"/>
                <a:sym typeface="NanumSquareNeoTTF-cBd"/>
              </a:defRPr>
            </a:pPr>
            <a:r>
              <a:t>등기소</a:t>
            </a:r>
            <a:r>
              <a:t> </a:t>
            </a:r>
            <a:r>
              <a:t>회원가입 페이지 </a:t>
            </a:r>
          </a:p>
        </p:txBody>
      </p:sp>
      <p:sp>
        <p:nvSpPr>
          <p:cNvPr id="317" name="직사각형 20"/>
          <p:cNvSpPr txBox="1"/>
          <p:nvPr/>
        </p:nvSpPr>
        <p:spPr>
          <a:xfrm>
            <a:off x="7735156" y="5173609"/>
            <a:ext cx="2116989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algn="just">
              <a:lnSpc>
                <a:spcPct val="107000"/>
              </a:lnSpc>
              <a:spcBef>
                <a:spcPts val="800"/>
              </a:spcBef>
              <a:defRPr b="1" sz="1400">
                <a:latin typeface="NanumSquareNeoTTF-cBd"/>
                <a:ea typeface="NanumSquareNeoTTF-cBd"/>
                <a:cs typeface="NanumSquareNeoTTF-cBd"/>
                <a:sym typeface="NanumSquareNeoTTF-cBd"/>
              </a:defRPr>
            </a:pPr>
            <a:r>
              <a:t>로그인 페이지 </a:t>
            </a:r>
          </a:p>
        </p:txBody>
      </p:sp>
      <p:sp>
        <p:nvSpPr>
          <p:cNvPr id="318" name="직사각형 1"/>
          <p:cNvSpPr/>
          <p:nvPr/>
        </p:nvSpPr>
        <p:spPr>
          <a:xfrm>
            <a:off x="-1" y="-134"/>
            <a:ext cx="2941985" cy="656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91" fill="norm" stroke="1" extrusionOk="0">
                <a:moveTo>
                  <a:pt x="0" y="4"/>
                </a:moveTo>
                <a:lnTo>
                  <a:pt x="21600" y="4"/>
                </a:lnTo>
                <a:cubicBezTo>
                  <a:pt x="21555" y="-209"/>
                  <a:pt x="18705" y="7457"/>
                  <a:pt x="18681" y="10698"/>
                </a:cubicBezTo>
                <a:lnTo>
                  <a:pt x="21600" y="21391"/>
                </a:lnTo>
                <a:lnTo>
                  <a:pt x="0" y="21391"/>
                </a:lnTo>
                <a:lnTo>
                  <a:pt x="0" y="4"/>
                </a:lnTo>
                <a:close/>
              </a:path>
            </a:pathLst>
          </a:custGeom>
          <a:solidFill>
            <a:srgbClr val="004EA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9" name="TextBox 24"/>
          <p:cNvSpPr txBox="1"/>
          <p:nvPr/>
        </p:nvSpPr>
        <p:spPr>
          <a:xfrm>
            <a:off x="790178" y="66314"/>
            <a:ext cx="1692400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과제 내용</a:t>
            </a:r>
          </a:p>
        </p:txBody>
      </p:sp>
      <p:sp>
        <p:nvSpPr>
          <p:cNvPr id="320" name="TextBox 25"/>
          <p:cNvSpPr txBox="1"/>
          <p:nvPr/>
        </p:nvSpPr>
        <p:spPr>
          <a:xfrm>
            <a:off x="95979" y="66314"/>
            <a:ext cx="602760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02.</a:t>
            </a:r>
          </a:p>
        </p:txBody>
      </p:sp>
      <p:grpSp>
        <p:nvGrpSpPr>
          <p:cNvPr id="323" name="타원 15"/>
          <p:cNvGrpSpPr/>
          <p:nvPr/>
        </p:nvGrpSpPr>
        <p:grpSpPr>
          <a:xfrm>
            <a:off x="313237" y="2422974"/>
            <a:ext cx="360001" cy="360001"/>
            <a:chOff x="0" y="5420"/>
            <a:chExt cx="359999" cy="359999"/>
          </a:xfrm>
        </p:grpSpPr>
        <p:sp>
          <p:nvSpPr>
            <p:cNvPr id="321" name="원"/>
            <p:cNvSpPr/>
            <p:nvPr/>
          </p:nvSpPr>
          <p:spPr>
            <a:xfrm>
              <a:off x="0" y="5420"/>
              <a:ext cx="360000" cy="360001"/>
            </a:xfrm>
            <a:prstGeom prst="ellipse">
              <a:avLst/>
            </a:prstGeom>
            <a:solidFill>
              <a:srgbClr val="00994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2" name="2"/>
            <p:cNvSpPr txBox="1"/>
            <p:nvPr/>
          </p:nvSpPr>
          <p:spPr>
            <a:xfrm>
              <a:off x="98440" y="12699"/>
              <a:ext cx="163120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324" name="TextBox 30"/>
          <p:cNvSpPr txBox="1"/>
          <p:nvPr/>
        </p:nvSpPr>
        <p:spPr>
          <a:xfrm>
            <a:off x="1155512" y="1048962"/>
            <a:ext cx="8380205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2F5597"/>
                </a:solidFill>
              </a:defRPr>
            </a:lvl1pPr>
          </a:lstStyle>
          <a:p>
            <a:pPr/>
            <a:r>
              <a:t>페이지 구현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12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직사각형 62"/>
          <p:cNvSpPr/>
          <p:nvPr/>
        </p:nvSpPr>
        <p:spPr>
          <a:xfrm flipV="1" rot="5400000">
            <a:off x="-2607773" y="3734132"/>
            <a:ext cx="6202021" cy="45720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27" name="그림 26" descr="그림 2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87479" y="4907084"/>
            <a:ext cx="1932689" cy="1881898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직사각형 27"/>
          <p:cNvSpPr/>
          <p:nvPr/>
        </p:nvSpPr>
        <p:spPr>
          <a:xfrm>
            <a:off x="9978886" y="4838065"/>
            <a:ext cx="2133251" cy="2019936"/>
          </a:xfrm>
          <a:prstGeom prst="rect">
            <a:avLst/>
          </a:prstGeom>
          <a:solidFill>
            <a:srgbClr val="FFFFFF">
              <a:alpha val="63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9" name="TextBox 65"/>
          <p:cNvSpPr txBox="1"/>
          <p:nvPr/>
        </p:nvSpPr>
        <p:spPr>
          <a:xfrm>
            <a:off x="480781" y="2391009"/>
            <a:ext cx="7063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30" name="직사각형 2"/>
          <p:cNvSpPr txBox="1"/>
          <p:nvPr/>
        </p:nvSpPr>
        <p:spPr>
          <a:xfrm>
            <a:off x="4334305" y="5625425"/>
            <a:ext cx="228554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algn="just">
              <a:lnSpc>
                <a:spcPct val="107000"/>
              </a:lnSpc>
              <a:spcBef>
                <a:spcPts val="800"/>
              </a:spcBef>
              <a:defRPr b="1" sz="1400">
                <a:latin typeface="NanumSquareNeoTTF-cBd"/>
                <a:ea typeface="NanumSquareNeoTTF-cBd"/>
                <a:cs typeface="NanumSquareNeoTTF-cBd"/>
                <a:sym typeface="NanumSquareNeoTTF-cBd"/>
              </a:defRPr>
            </a:pPr>
            <a:r>
              <a:t>발급 정보 페이지</a:t>
            </a:r>
          </a:p>
        </p:txBody>
      </p:sp>
      <p:pic>
        <p:nvPicPr>
          <p:cNvPr id="331" name="그림 21" descr="그림 2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53794" y="2041381"/>
            <a:ext cx="3884412" cy="3337760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직사각형 1"/>
          <p:cNvSpPr/>
          <p:nvPr/>
        </p:nvSpPr>
        <p:spPr>
          <a:xfrm>
            <a:off x="-1" y="-134"/>
            <a:ext cx="2941985" cy="656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91" fill="norm" stroke="1" extrusionOk="0">
                <a:moveTo>
                  <a:pt x="0" y="4"/>
                </a:moveTo>
                <a:lnTo>
                  <a:pt x="21600" y="4"/>
                </a:lnTo>
                <a:cubicBezTo>
                  <a:pt x="21555" y="-209"/>
                  <a:pt x="18705" y="7457"/>
                  <a:pt x="18681" y="10698"/>
                </a:cubicBezTo>
                <a:lnTo>
                  <a:pt x="21600" y="21391"/>
                </a:lnTo>
                <a:lnTo>
                  <a:pt x="0" y="21391"/>
                </a:lnTo>
                <a:lnTo>
                  <a:pt x="0" y="4"/>
                </a:lnTo>
                <a:close/>
              </a:path>
            </a:pathLst>
          </a:custGeom>
          <a:solidFill>
            <a:srgbClr val="004EA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3" name="TextBox 16"/>
          <p:cNvSpPr txBox="1"/>
          <p:nvPr/>
        </p:nvSpPr>
        <p:spPr>
          <a:xfrm>
            <a:off x="790178" y="66314"/>
            <a:ext cx="1692400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과제 내용</a:t>
            </a:r>
          </a:p>
        </p:txBody>
      </p:sp>
      <p:sp>
        <p:nvSpPr>
          <p:cNvPr id="334" name="TextBox 17"/>
          <p:cNvSpPr txBox="1"/>
          <p:nvPr/>
        </p:nvSpPr>
        <p:spPr>
          <a:xfrm>
            <a:off x="95979" y="66314"/>
            <a:ext cx="602760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02.</a:t>
            </a:r>
          </a:p>
        </p:txBody>
      </p:sp>
      <p:grpSp>
        <p:nvGrpSpPr>
          <p:cNvPr id="337" name="타원 15"/>
          <p:cNvGrpSpPr/>
          <p:nvPr/>
        </p:nvGrpSpPr>
        <p:grpSpPr>
          <a:xfrm>
            <a:off x="313237" y="2422974"/>
            <a:ext cx="360001" cy="360001"/>
            <a:chOff x="0" y="5420"/>
            <a:chExt cx="359999" cy="359999"/>
          </a:xfrm>
        </p:grpSpPr>
        <p:sp>
          <p:nvSpPr>
            <p:cNvPr id="335" name="원"/>
            <p:cNvSpPr/>
            <p:nvPr/>
          </p:nvSpPr>
          <p:spPr>
            <a:xfrm>
              <a:off x="0" y="5420"/>
              <a:ext cx="360000" cy="360001"/>
            </a:xfrm>
            <a:prstGeom prst="ellipse">
              <a:avLst/>
            </a:prstGeom>
            <a:solidFill>
              <a:srgbClr val="00994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6" name="2"/>
            <p:cNvSpPr txBox="1"/>
            <p:nvPr/>
          </p:nvSpPr>
          <p:spPr>
            <a:xfrm>
              <a:off x="98440" y="12699"/>
              <a:ext cx="163120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338" name="TextBox 30"/>
          <p:cNvSpPr txBox="1"/>
          <p:nvPr/>
        </p:nvSpPr>
        <p:spPr>
          <a:xfrm>
            <a:off x="1155512" y="1048962"/>
            <a:ext cx="8380205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2F5597"/>
                </a:solidFill>
              </a:defRPr>
            </a:lvl1pPr>
          </a:lstStyle>
          <a:p>
            <a:pPr/>
            <a:r>
              <a:t>페이지 구현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12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직사각형 62"/>
          <p:cNvSpPr/>
          <p:nvPr/>
        </p:nvSpPr>
        <p:spPr>
          <a:xfrm flipV="1" rot="5400000">
            <a:off x="-2607773" y="3734132"/>
            <a:ext cx="6202021" cy="45720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3" name="직사각형 1"/>
          <p:cNvSpPr/>
          <p:nvPr/>
        </p:nvSpPr>
        <p:spPr>
          <a:xfrm>
            <a:off x="-1" y="-134"/>
            <a:ext cx="2941985" cy="656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91" fill="norm" stroke="1" extrusionOk="0">
                <a:moveTo>
                  <a:pt x="0" y="4"/>
                </a:moveTo>
                <a:lnTo>
                  <a:pt x="21600" y="4"/>
                </a:lnTo>
                <a:cubicBezTo>
                  <a:pt x="21555" y="-209"/>
                  <a:pt x="18705" y="7457"/>
                  <a:pt x="18681" y="10698"/>
                </a:cubicBezTo>
                <a:lnTo>
                  <a:pt x="21600" y="21391"/>
                </a:lnTo>
                <a:lnTo>
                  <a:pt x="0" y="21391"/>
                </a:lnTo>
                <a:lnTo>
                  <a:pt x="0" y="4"/>
                </a:lnTo>
                <a:close/>
              </a:path>
            </a:pathLst>
          </a:custGeom>
          <a:solidFill>
            <a:srgbClr val="004EA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44" name="그림 26" descr="그림 2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87479" y="4907084"/>
            <a:ext cx="1932689" cy="1881898"/>
          </a:xfrm>
          <a:prstGeom prst="rect">
            <a:avLst/>
          </a:prstGeom>
          <a:ln w="12700">
            <a:miter lim="400000"/>
          </a:ln>
        </p:spPr>
      </p:pic>
      <p:sp>
        <p:nvSpPr>
          <p:cNvPr id="345" name="직사각형 27"/>
          <p:cNvSpPr/>
          <p:nvPr/>
        </p:nvSpPr>
        <p:spPr>
          <a:xfrm>
            <a:off x="9978886" y="4838065"/>
            <a:ext cx="2133251" cy="2019936"/>
          </a:xfrm>
          <a:prstGeom prst="rect">
            <a:avLst/>
          </a:prstGeom>
          <a:solidFill>
            <a:srgbClr val="FFFFFF">
              <a:alpha val="63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6" name="TextBox 10"/>
          <p:cNvSpPr txBox="1"/>
          <p:nvPr/>
        </p:nvSpPr>
        <p:spPr>
          <a:xfrm>
            <a:off x="95979" y="66315"/>
            <a:ext cx="534521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02.</a:t>
            </a:r>
          </a:p>
        </p:txBody>
      </p:sp>
      <p:sp>
        <p:nvSpPr>
          <p:cNvPr id="347" name="TextBox 65"/>
          <p:cNvSpPr txBox="1"/>
          <p:nvPr/>
        </p:nvSpPr>
        <p:spPr>
          <a:xfrm>
            <a:off x="480781" y="2391009"/>
            <a:ext cx="7063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48" name="직사각형 2"/>
          <p:cNvSpPr txBox="1"/>
          <p:nvPr/>
        </p:nvSpPr>
        <p:spPr>
          <a:xfrm>
            <a:off x="4469835" y="5727307"/>
            <a:ext cx="190487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algn="just">
              <a:lnSpc>
                <a:spcPct val="107000"/>
              </a:lnSpc>
              <a:spcBef>
                <a:spcPts val="800"/>
              </a:spcBef>
              <a:defRPr b="1" sz="1400">
                <a:latin typeface="NanumSquareNeoTTF-cBd"/>
                <a:ea typeface="NanumSquareNeoTTF-cBd"/>
                <a:cs typeface="NanumSquareNeoTTF-cBd"/>
                <a:sym typeface="NanumSquareNeoTTF-cBd"/>
              </a:defRPr>
            </a:pPr>
            <a:r>
              <a:t>검증 페이지</a:t>
            </a:r>
          </a:p>
        </p:txBody>
      </p:sp>
      <p:pic>
        <p:nvPicPr>
          <p:cNvPr id="349" name="그림 13" descr="그림 13"/>
          <p:cNvPicPr>
            <a:picLocks noChangeAspect="1"/>
          </p:cNvPicPr>
          <p:nvPr/>
        </p:nvPicPr>
        <p:blipFill>
          <a:blip r:embed="rId4">
            <a:extLst/>
          </a:blip>
          <a:srcRect l="0" t="0" r="0" b="6985"/>
          <a:stretch>
            <a:fillRect/>
          </a:stretch>
        </p:blipFill>
        <p:spPr>
          <a:xfrm>
            <a:off x="3691731" y="2041381"/>
            <a:ext cx="4808520" cy="3518595"/>
          </a:xfrm>
          <a:prstGeom prst="rect">
            <a:avLst/>
          </a:prstGeom>
          <a:ln w="12700">
            <a:miter lim="400000"/>
          </a:ln>
        </p:spPr>
      </p:pic>
      <p:sp>
        <p:nvSpPr>
          <p:cNvPr id="350" name="TextBox 12"/>
          <p:cNvSpPr txBox="1"/>
          <p:nvPr/>
        </p:nvSpPr>
        <p:spPr>
          <a:xfrm>
            <a:off x="721938" y="66314"/>
            <a:ext cx="1692400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과제 내용</a:t>
            </a:r>
          </a:p>
        </p:txBody>
      </p:sp>
      <p:sp>
        <p:nvSpPr>
          <p:cNvPr id="351" name="직사각형 1"/>
          <p:cNvSpPr/>
          <p:nvPr/>
        </p:nvSpPr>
        <p:spPr>
          <a:xfrm>
            <a:off x="-1" y="-134"/>
            <a:ext cx="2941985" cy="656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91" fill="norm" stroke="1" extrusionOk="0">
                <a:moveTo>
                  <a:pt x="0" y="4"/>
                </a:moveTo>
                <a:lnTo>
                  <a:pt x="21600" y="4"/>
                </a:lnTo>
                <a:cubicBezTo>
                  <a:pt x="21555" y="-209"/>
                  <a:pt x="18705" y="7457"/>
                  <a:pt x="18681" y="10698"/>
                </a:cubicBezTo>
                <a:lnTo>
                  <a:pt x="21600" y="21391"/>
                </a:lnTo>
                <a:lnTo>
                  <a:pt x="0" y="21391"/>
                </a:lnTo>
                <a:lnTo>
                  <a:pt x="0" y="4"/>
                </a:lnTo>
                <a:close/>
              </a:path>
            </a:pathLst>
          </a:custGeom>
          <a:solidFill>
            <a:srgbClr val="004EA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2" name="TextBox 16"/>
          <p:cNvSpPr txBox="1"/>
          <p:nvPr/>
        </p:nvSpPr>
        <p:spPr>
          <a:xfrm>
            <a:off x="790178" y="66314"/>
            <a:ext cx="1692400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과제 내용</a:t>
            </a:r>
          </a:p>
        </p:txBody>
      </p:sp>
      <p:sp>
        <p:nvSpPr>
          <p:cNvPr id="353" name="TextBox 17"/>
          <p:cNvSpPr txBox="1"/>
          <p:nvPr/>
        </p:nvSpPr>
        <p:spPr>
          <a:xfrm>
            <a:off x="95979" y="66314"/>
            <a:ext cx="602760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02.</a:t>
            </a:r>
          </a:p>
        </p:txBody>
      </p:sp>
      <p:grpSp>
        <p:nvGrpSpPr>
          <p:cNvPr id="356" name="타원 15"/>
          <p:cNvGrpSpPr/>
          <p:nvPr/>
        </p:nvGrpSpPr>
        <p:grpSpPr>
          <a:xfrm>
            <a:off x="313237" y="2422974"/>
            <a:ext cx="360001" cy="360001"/>
            <a:chOff x="0" y="5420"/>
            <a:chExt cx="359999" cy="359999"/>
          </a:xfrm>
        </p:grpSpPr>
        <p:sp>
          <p:nvSpPr>
            <p:cNvPr id="354" name="원"/>
            <p:cNvSpPr/>
            <p:nvPr/>
          </p:nvSpPr>
          <p:spPr>
            <a:xfrm>
              <a:off x="0" y="5420"/>
              <a:ext cx="360000" cy="360001"/>
            </a:xfrm>
            <a:prstGeom prst="ellipse">
              <a:avLst/>
            </a:prstGeom>
            <a:solidFill>
              <a:srgbClr val="00994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5" name="2"/>
            <p:cNvSpPr txBox="1"/>
            <p:nvPr/>
          </p:nvSpPr>
          <p:spPr>
            <a:xfrm>
              <a:off x="98440" y="12699"/>
              <a:ext cx="163120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357" name="TextBox 30"/>
          <p:cNvSpPr txBox="1"/>
          <p:nvPr/>
        </p:nvSpPr>
        <p:spPr>
          <a:xfrm>
            <a:off x="1155512" y="1048962"/>
            <a:ext cx="8380205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2F5597"/>
                </a:solidFill>
              </a:defRPr>
            </a:lvl1pPr>
          </a:lstStyle>
          <a:p>
            <a:pPr/>
            <a:r>
              <a:t>페이지 구현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12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직사각형 62"/>
          <p:cNvSpPr/>
          <p:nvPr/>
        </p:nvSpPr>
        <p:spPr>
          <a:xfrm flipV="1" rot="5400000">
            <a:off x="-2607773" y="3734132"/>
            <a:ext cx="6202021" cy="45720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2" name="직사각형 1"/>
          <p:cNvSpPr/>
          <p:nvPr/>
        </p:nvSpPr>
        <p:spPr>
          <a:xfrm>
            <a:off x="-1" y="-134"/>
            <a:ext cx="2941985" cy="656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91" fill="norm" stroke="1" extrusionOk="0">
                <a:moveTo>
                  <a:pt x="0" y="4"/>
                </a:moveTo>
                <a:lnTo>
                  <a:pt x="21600" y="4"/>
                </a:lnTo>
                <a:cubicBezTo>
                  <a:pt x="21555" y="-209"/>
                  <a:pt x="18705" y="7457"/>
                  <a:pt x="18681" y="10698"/>
                </a:cubicBezTo>
                <a:lnTo>
                  <a:pt x="21600" y="21391"/>
                </a:lnTo>
                <a:lnTo>
                  <a:pt x="0" y="21391"/>
                </a:lnTo>
                <a:lnTo>
                  <a:pt x="0" y="4"/>
                </a:lnTo>
                <a:close/>
              </a:path>
            </a:pathLst>
          </a:custGeom>
          <a:solidFill>
            <a:srgbClr val="004EA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63" name="그림 26" descr="그림 2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87479" y="4907084"/>
            <a:ext cx="1932689" cy="1881898"/>
          </a:xfrm>
          <a:prstGeom prst="rect">
            <a:avLst/>
          </a:prstGeom>
          <a:ln w="12700">
            <a:miter lim="400000"/>
          </a:ln>
        </p:spPr>
      </p:pic>
      <p:sp>
        <p:nvSpPr>
          <p:cNvPr id="364" name="직사각형 27"/>
          <p:cNvSpPr/>
          <p:nvPr/>
        </p:nvSpPr>
        <p:spPr>
          <a:xfrm>
            <a:off x="9978886" y="4838065"/>
            <a:ext cx="2133251" cy="2019936"/>
          </a:xfrm>
          <a:prstGeom prst="rect">
            <a:avLst/>
          </a:prstGeom>
          <a:solidFill>
            <a:srgbClr val="FFFFFF">
              <a:alpha val="63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5" name="TextBox 10"/>
          <p:cNvSpPr txBox="1"/>
          <p:nvPr/>
        </p:nvSpPr>
        <p:spPr>
          <a:xfrm>
            <a:off x="95979" y="66315"/>
            <a:ext cx="534521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02.</a:t>
            </a:r>
          </a:p>
        </p:txBody>
      </p:sp>
      <p:sp>
        <p:nvSpPr>
          <p:cNvPr id="366" name="TextBox 65"/>
          <p:cNvSpPr txBox="1"/>
          <p:nvPr/>
        </p:nvSpPr>
        <p:spPr>
          <a:xfrm>
            <a:off x="480781" y="2391009"/>
            <a:ext cx="7063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67" name="직사각형 2"/>
          <p:cNvSpPr txBox="1"/>
          <p:nvPr/>
        </p:nvSpPr>
        <p:spPr>
          <a:xfrm>
            <a:off x="4552708" y="6051526"/>
            <a:ext cx="228554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algn="just">
              <a:lnSpc>
                <a:spcPct val="107000"/>
              </a:lnSpc>
              <a:spcBef>
                <a:spcPts val="800"/>
              </a:spcBef>
              <a:defRPr b="1" sz="1400">
                <a:latin typeface="NanumSquareNeoTTF-cBd"/>
                <a:ea typeface="NanumSquareNeoTTF-cBd"/>
                <a:cs typeface="NanumSquareNeoTTF-cBd"/>
                <a:sym typeface="NanumSquareNeoTTF-cBd"/>
              </a:defRPr>
            </a:pPr>
            <a:r>
              <a:t>등기 관리 페이지</a:t>
            </a:r>
          </a:p>
        </p:txBody>
      </p:sp>
      <p:pic>
        <p:nvPicPr>
          <p:cNvPr id="368" name="그림 15" descr="그림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15382" y="2041381"/>
            <a:ext cx="5161236" cy="3928841"/>
          </a:xfrm>
          <a:prstGeom prst="rect">
            <a:avLst/>
          </a:prstGeom>
          <a:ln w="12700">
            <a:miter lim="400000"/>
          </a:ln>
        </p:spPr>
      </p:pic>
      <p:sp>
        <p:nvSpPr>
          <p:cNvPr id="369" name="TextBox 12"/>
          <p:cNvSpPr txBox="1"/>
          <p:nvPr/>
        </p:nvSpPr>
        <p:spPr>
          <a:xfrm>
            <a:off x="721938" y="66314"/>
            <a:ext cx="1692400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과제 내용</a:t>
            </a:r>
          </a:p>
        </p:txBody>
      </p:sp>
      <p:sp>
        <p:nvSpPr>
          <p:cNvPr id="370" name="직사각형 1"/>
          <p:cNvSpPr/>
          <p:nvPr/>
        </p:nvSpPr>
        <p:spPr>
          <a:xfrm>
            <a:off x="-1" y="-134"/>
            <a:ext cx="2941985" cy="656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91" fill="norm" stroke="1" extrusionOk="0">
                <a:moveTo>
                  <a:pt x="0" y="4"/>
                </a:moveTo>
                <a:lnTo>
                  <a:pt x="21600" y="4"/>
                </a:lnTo>
                <a:cubicBezTo>
                  <a:pt x="21555" y="-209"/>
                  <a:pt x="18705" y="7457"/>
                  <a:pt x="18681" y="10698"/>
                </a:cubicBezTo>
                <a:lnTo>
                  <a:pt x="21600" y="21391"/>
                </a:lnTo>
                <a:lnTo>
                  <a:pt x="0" y="21391"/>
                </a:lnTo>
                <a:lnTo>
                  <a:pt x="0" y="4"/>
                </a:lnTo>
                <a:close/>
              </a:path>
            </a:pathLst>
          </a:custGeom>
          <a:solidFill>
            <a:srgbClr val="004EA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1" name="TextBox 16"/>
          <p:cNvSpPr txBox="1"/>
          <p:nvPr/>
        </p:nvSpPr>
        <p:spPr>
          <a:xfrm>
            <a:off x="790178" y="66314"/>
            <a:ext cx="1692400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과제 내용</a:t>
            </a:r>
          </a:p>
        </p:txBody>
      </p:sp>
      <p:sp>
        <p:nvSpPr>
          <p:cNvPr id="372" name="TextBox 17"/>
          <p:cNvSpPr txBox="1"/>
          <p:nvPr/>
        </p:nvSpPr>
        <p:spPr>
          <a:xfrm>
            <a:off x="95979" y="66314"/>
            <a:ext cx="602760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02.</a:t>
            </a:r>
          </a:p>
        </p:txBody>
      </p:sp>
      <p:grpSp>
        <p:nvGrpSpPr>
          <p:cNvPr id="375" name="타원 15"/>
          <p:cNvGrpSpPr/>
          <p:nvPr/>
        </p:nvGrpSpPr>
        <p:grpSpPr>
          <a:xfrm>
            <a:off x="313237" y="2422974"/>
            <a:ext cx="360001" cy="360001"/>
            <a:chOff x="0" y="5420"/>
            <a:chExt cx="359999" cy="359999"/>
          </a:xfrm>
        </p:grpSpPr>
        <p:sp>
          <p:nvSpPr>
            <p:cNvPr id="373" name="원"/>
            <p:cNvSpPr/>
            <p:nvPr/>
          </p:nvSpPr>
          <p:spPr>
            <a:xfrm>
              <a:off x="0" y="5420"/>
              <a:ext cx="360000" cy="360001"/>
            </a:xfrm>
            <a:prstGeom prst="ellipse">
              <a:avLst/>
            </a:prstGeom>
            <a:solidFill>
              <a:srgbClr val="00994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4" name="2"/>
            <p:cNvSpPr txBox="1"/>
            <p:nvPr/>
          </p:nvSpPr>
          <p:spPr>
            <a:xfrm>
              <a:off x="98440" y="12699"/>
              <a:ext cx="163120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376" name="TextBox 30"/>
          <p:cNvSpPr txBox="1"/>
          <p:nvPr/>
        </p:nvSpPr>
        <p:spPr>
          <a:xfrm>
            <a:off x="1155512" y="1048962"/>
            <a:ext cx="8380205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2F5597"/>
                </a:solidFill>
              </a:defRPr>
            </a:lvl1pPr>
          </a:lstStyle>
          <a:p>
            <a:pPr/>
            <a:r>
              <a:t>페이지 구현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12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직사각형 10"/>
          <p:cNvSpPr/>
          <p:nvPr/>
        </p:nvSpPr>
        <p:spPr>
          <a:xfrm flipV="1" rot="5400000">
            <a:off x="-2607773" y="3734132"/>
            <a:ext cx="6202021" cy="45720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1" name="직사각형 1"/>
          <p:cNvSpPr/>
          <p:nvPr/>
        </p:nvSpPr>
        <p:spPr>
          <a:xfrm>
            <a:off x="-1" y="-134"/>
            <a:ext cx="2941985" cy="656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91" fill="norm" stroke="1" extrusionOk="0">
                <a:moveTo>
                  <a:pt x="0" y="4"/>
                </a:moveTo>
                <a:lnTo>
                  <a:pt x="21600" y="4"/>
                </a:lnTo>
                <a:cubicBezTo>
                  <a:pt x="21555" y="-209"/>
                  <a:pt x="18705" y="7457"/>
                  <a:pt x="18681" y="10698"/>
                </a:cubicBezTo>
                <a:lnTo>
                  <a:pt x="21600" y="21391"/>
                </a:lnTo>
                <a:lnTo>
                  <a:pt x="0" y="21391"/>
                </a:lnTo>
                <a:lnTo>
                  <a:pt x="0" y="4"/>
                </a:lnTo>
                <a:close/>
              </a:path>
            </a:pathLst>
          </a:custGeom>
          <a:solidFill>
            <a:srgbClr val="004EA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2" name="TextBox 2"/>
          <p:cNvSpPr txBox="1"/>
          <p:nvPr/>
        </p:nvSpPr>
        <p:spPr>
          <a:xfrm>
            <a:off x="125231" y="97093"/>
            <a:ext cx="2349925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CONTENTS</a:t>
            </a:r>
          </a:p>
        </p:txBody>
      </p:sp>
      <p:sp>
        <p:nvSpPr>
          <p:cNvPr id="383" name="TextBox 19"/>
          <p:cNvSpPr txBox="1"/>
          <p:nvPr/>
        </p:nvSpPr>
        <p:spPr>
          <a:xfrm>
            <a:off x="2243276" y="1478540"/>
            <a:ext cx="4113584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000"/>
            </a:lvl1pPr>
          </a:lstStyle>
          <a:p>
            <a:pPr/>
            <a:r>
              <a:t>연구 결과</a:t>
            </a:r>
          </a:p>
        </p:txBody>
      </p:sp>
      <p:sp>
        <p:nvSpPr>
          <p:cNvPr id="384" name="직선 연결선 28"/>
          <p:cNvSpPr/>
          <p:nvPr/>
        </p:nvSpPr>
        <p:spPr>
          <a:xfrm>
            <a:off x="2017559" y="2494203"/>
            <a:ext cx="4601903" cy="1"/>
          </a:xfrm>
          <a:prstGeom prst="line">
            <a:avLst/>
          </a:prstGeom>
          <a:ln w="38100">
            <a:solidFill>
              <a:srgbClr val="004EA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85" name="TextBox 13"/>
          <p:cNvSpPr txBox="1"/>
          <p:nvPr/>
        </p:nvSpPr>
        <p:spPr>
          <a:xfrm>
            <a:off x="460903" y="3573764"/>
            <a:ext cx="706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86" name="TextBox 15"/>
          <p:cNvSpPr txBox="1"/>
          <p:nvPr/>
        </p:nvSpPr>
        <p:spPr>
          <a:xfrm>
            <a:off x="2063279" y="3168787"/>
            <a:ext cx="5404096" cy="127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200000"/>
              </a:lnSpc>
              <a:defRPr sz="2800"/>
            </a:pPr>
            <a:r>
              <a:t>√</a:t>
            </a:r>
            <a:r>
              <a:t> </a:t>
            </a:r>
            <a:r>
              <a:t>개선된 내용</a:t>
            </a:r>
          </a:p>
          <a:p>
            <a:pPr>
              <a:lnSpc>
                <a:spcPct val="200000"/>
              </a:lnSpc>
              <a:defRPr sz="2800"/>
            </a:pPr>
            <a:r>
              <a:t>√ 연구 결론</a:t>
            </a:r>
          </a:p>
        </p:txBody>
      </p:sp>
      <p:pic>
        <p:nvPicPr>
          <p:cNvPr id="387" name="그림 26" descr="그림 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87479" y="4907084"/>
            <a:ext cx="1932689" cy="1881898"/>
          </a:xfrm>
          <a:prstGeom prst="rect">
            <a:avLst/>
          </a:prstGeom>
          <a:ln w="12700">
            <a:miter lim="400000"/>
          </a:ln>
        </p:spPr>
      </p:pic>
      <p:sp>
        <p:nvSpPr>
          <p:cNvPr id="388" name="직사각형 27"/>
          <p:cNvSpPr/>
          <p:nvPr/>
        </p:nvSpPr>
        <p:spPr>
          <a:xfrm>
            <a:off x="9978886" y="4838065"/>
            <a:ext cx="2133251" cy="2019936"/>
          </a:xfrm>
          <a:prstGeom prst="rect">
            <a:avLst/>
          </a:prstGeom>
          <a:solidFill>
            <a:srgbClr val="FFFFFF">
              <a:alpha val="63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91" name="타원 16"/>
          <p:cNvGrpSpPr/>
          <p:nvPr/>
        </p:nvGrpSpPr>
        <p:grpSpPr>
          <a:xfrm>
            <a:off x="313237" y="3576991"/>
            <a:ext cx="360001" cy="360001"/>
            <a:chOff x="0" y="5420"/>
            <a:chExt cx="359999" cy="359999"/>
          </a:xfrm>
        </p:grpSpPr>
        <p:sp>
          <p:nvSpPr>
            <p:cNvPr id="389" name="원"/>
            <p:cNvSpPr/>
            <p:nvPr/>
          </p:nvSpPr>
          <p:spPr>
            <a:xfrm>
              <a:off x="0" y="5420"/>
              <a:ext cx="360000" cy="360001"/>
            </a:xfrm>
            <a:prstGeom prst="ellipse">
              <a:avLst/>
            </a:prstGeom>
            <a:solidFill>
              <a:srgbClr val="00994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0" name="3"/>
            <p:cNvSpPr txBox="1"/>
            <p:nvPr/>
          </p:nvSpPr>
          <p:spPr>
            <a:xfrm>
              <a:off x="98440" y="12699"/>
              <a:ext cx="163120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12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"/>
          <p:cNvSpPr/>
          <p:nvPr/>
        </p:nvSpPr>
        <p:spPr>
          <a:xfrm>
            <a:off x="-1" y="-134"/>
            <a:ext cx="2941985" cy="656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91" fill="norm" stroke="1" extrusionOk="0">
                <a:moveTo>
                  <a:pt x="0" y="4"/>
                </a:moveTo>
                <a:lnTo>
                  <a:pt x="21600" y="4"/>
                </a:lnTo>
                <a:cubicBezTo>
                  <a:pt x="21555" y="-209"/>
                  <a:pt x="18705" y="7457"/>
                  <a:pt x="18681" y="10698"/>
                </a:cubicBezTo>
                <a:lnTo>
                  <a:pt x="21600" y="21391"/>
                </a:lnTo>
                <a:lnTo>
                  <a:pt x="0" y="21391"/>
                </a:lnTo>
                <a:lnTo>
                  <a:pt x="0" y="4"/>
                </a:lnTo>
                <a:close/>
              </a:path>
            </a:pathLst>
          </a:custGeom>
          <a:solidFill>
            <a:srgbClr val="004EA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4" name="TextBox 2"/>
          <p:cNvSpPr txBox="1"/>
          <p:nvPr/>
        </p:nvSpPr>
        <p:spPr>
          <a:xfrm>
            <a:off x="125231" y="97093"/>
            <a:ext cx="2349925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CONTENTS</a:t>
            </a:r>
          </a:p>
        </p:txBody>
      </p:sp>
      <p:grpSp>
        <p:nvGrpSpPr>
          <p:cNvPr id="107" name="사각형: 둥근 모서리 6"/>
          <p:cNvGrpSpPr/>
          <p:nvPr/>
        </p:nvGrpSpPr>
        <p:grpSpPr>
          <a:xfrm>
            <a:off x="1829741" y="1655152"/>
            <a:ext cx="1785380" cy="1162880"/>
            <a:chOff x="0" y="0"/>
            <a:chExt cx="1785379" cy="1162879"/>
          </a:xfrm>
        </p:grpSpPr>
        <p:sp>
          <p:nvSpPr>
            <p:cNvPr id="105" name="모서리가 둥근 직사각형"/>
            <p:cNvSpPr/>
            <p:nvPr/>
          </p:nvSpPr>
          <p:spPr>
            <a:xfrm>
              <a:off x="0" y="0"/>
              <a:ext cx="1785380" cy="1162880"/>
            </a:xfrm>
            <a:prstGeom prst="roundRect">
              <a:avLst>
                <a:gd name="adj" fmla="val 16667"/>
              </a:avLst>
            </a:prstGeom>
            <a:noFill/>
            <a:ln w="38100" cap="flat">
              <a:solidFill>
                <a:srgbClr val="004EA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" name="과제 배경"/>
            <p:cNvSpPr txBox="1"/>
            <p:nvPr/>
          </p:nvSpPr>
          <p:spPr>
            <a:xfrm>
              <a:off x="121536" y="408719"/>
              <a:ext cx="1542307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과제 배경</a:t>
              </a:r>
            </a:p>
          </p:txBody>
        </p:sp>
      </p:grpSp>
      <p:grpSp>
        <p:nvGrpSpPr>
          <p:cNvPr id="110" name="사각형: 둥근 모서리 7"/>
          <p:cNvGrpSpPr/>
          <p:nvPr/>
        </p:nvGrpSpPr>
        <p:grpSpPr>
          <a:xfrm>
            <a:off x="5203311" y="2736952"/>
            <a:ext cx="1785380" cy="1162880"/>
            <a:chOff x="0" y="0"/>
            <a:chExt cx="1785379" cy="1162879"/>
          </a:xfrm>
        </p:grpSpPr>
        <p:sp>
          <p:nvSpPr>
            <p:cNvPr id="108" name="모서리가 둥근 직사각형"/>
            <p:cNvSpPr/>
            <p:nvPr/>
          </p:nvSpPr>
          <p:spPr>
            <a:xfrm>
              <a:off x="0" y="0"/>
              <a:ext cx="1785380" cy="1162880"/>
            </a:xfrm>
            <a:prstGeom prst="roundRect">
              <a:avLst>
                <a:gd name="adj" fmla="val 16667"/>
              </a:avLst>
            </a:prstGeom>
            <a:noFill/>
            <a:ln w="38100" cap="flat">
              <a:solidFill>
                <a:srgbClr val="004EA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" name="과제 목표"/>
            <p:cNvSpPr txBox="1"/>
            <p:nvPr/>
          </p:nvSpPr>
          <p:spPr>
            <a:xfrm>
              <a:off x="121536" y="408719"/>
              <a:ext cx="1542307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과제 목표</a:t>
              </a:r>
            </a:p>
          </p:txBody>
        </p:sp>
      </p:grpSp>
      <p:grpSp>
        <p:nvGrpSpPr>
          <p:cNvPr id="113" name="사각형: 둥근 모서리 9"/>
          <p:cNvGrpSpPr/>
          <p:nvPr/>
        </p:nvGrpSpPr>
        <p:grpSpPr>
          <a:xfrm>
            <a:off x="8576879" y="1672287"/>
            <a:ext cx="1785380" cy="1162880"/>
            <a:chOff x="0" y="0"/>
            <a:chExt cx="1785379" cy="1162879"/>
          </a:xfrm>
        </p:grpSpPr>
        <p:sp>
          <p:nvSpPr>
            <p:cNvPr id="111" name="모서리가 둥근 직사각형"/>
            <p:cNvSpPr/>
            <p:nvPr/>
          </p:nvSpPr>
          <p:spPr>
            <a:xfrm>
              <a:off x="0" y="0"/>
              <a:ext cx="1785380" cy="1162880"/>
            </a:xfrm>
            <a:prstGeom prst="roundRect">
              <a:avLst>
                <a:gd name="adj" fmla="val 16667"/>
              </a:avLst>
            </a:prstGeom>
            <a:noFill/>
            <a:ln w="38100" cap="flat">
              <a:solidFill>
                <a:srgbClr val="004EA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" name="연구 내용"/>
            <p:cNvSpPr txBox="1"/>
            <p:nvPr/>
          </p:nvSpPr>
          <p:spPr>
            <a:xfrm>
              <a:off x="121536" y="408719"/>
              <a:ext cx="1542307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연구 내용</a:t>
              </a:r>
            </a:p>
          </p:txBody>
        </p:sp>
      </p:grpSp>
      <p:pic>
        <p:nvPicPr>
          <p:cNvPr id="114" name="그림 13" descr="그림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87479" y="4907084"/>
            <a:ext cx="1932689" cy="1881898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직사각형 14"/>
          <p:cNvSpPr/>
          <p:nvPr/>
        </p:nvSpPr>
        <p:spPr>
          <a:xfrm>
            <a:off x="9978886" y="4850765"/>
            <a:ext cx="2133251" cy="2019936"/>
          </a:xfrm>
          <a:prstGeom prst="rect">
            <a:avLst/>
          </a:prstGeom>
          <a:solidFill>
            <a:srgbClr val="FFFFFF">
              <a:alpha val="63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18" name="타원 15"/>
          <p:cNvGrpSpPr/>
          <p:nvPr/>
        </p:nvGrpSpPr>
        <p:grpSpPr>
          <a:xfrm>
            <a:off x="5916000" y="2556952"/>
            <a:ext cx="360001" cy="360001"/>
            <a:chOff x="0" y="5420"/>
            <a:chExt cx="359999" cy="359999"/>
          </a:xfrm>
        </p:grpSpPr>
        <p:sp>
          <p:nvSpPr>
            <p:cNvPr id="116" name="원"/>
            <p:cNvSpPr/>
            <p:nvPr/>
          </p:nvSpPr>
          <p:spPr>
            <a:xfrm>
              <a:off x="0" y="5420"/>
              <a:ext cx="360000" cy="360001"/>
            </a:xfrm>
            <a:prstGeom prst="ellipse">
              <a:avLst/>
            </a:prstGeom>
            <a:solidFill>
              <a:srgbClr val="00994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" name="2"/>
            <p:cNvSpPr txBox="1"/>
            <p:nvPr/>
          </p:nvSpPr>
          <p:spPr>
            <a:xfrm>
              <a:off x="98440" y="12699"/>
              <a:ext cx="163120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21" name="타원 16"/>
          <p:cNvGrpSpPr/>
          <p:nvPr/>
        </p:nvGrpSpPr>
        <p:grpSpPr>
          <a:xfrm>
            <a:off x="9289569" y="1507552"/>
            <a:ext cx="360001" cy="360001"/>
            <a:chOff x="0" y="5420"/>
            <a:chExt cx="359999" cy="359999"/>
          </a:xfrm>
        </p:grpSpPr>
        <p:sp>
          <p:nvSpPr>
            <p:cNvPr id="119" name="원"/>
            <p:cNvSpPr/>
            <p:nvPr/>
          </p:nvSpPr>
          <p:spPr>
            <a:xfrm>
              <a:off x="0" y="5420"/>
              <a:ext cx="360000" cy="360001"/>
            </a:xfrm>
            <a:prstGeom prst="ellipse">
              <a:avLst/>
            </a:prstGeom>
            <a:solidFill>
              <a:srgbClr val="00994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" name="3"/>
            <p:cNvSpPr txBox="1"/>
            <p:nvPr/>
          </p:nvSpPr>
          <p:spPr>
            <a:xfrm>
              <a:off x="98440" y="12699"/>
              <a:ext cx="163120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22" name="직선 화살표 연결선 20"/>
          <p:cNvSpPr/>
          <p:nvPr/>
        </p:nvSpPr>
        <p:spPr>
          <a:xfrm flipH="1">
            <a:off x="2722430" y="2818030"/>
            <a:ext cx="2" cy="2238436"/>
          </a:xfrm>
          <a:prstGeom prst="line">
            <a:avLst/>
          </a:prstGeom>
          <a:ln w="38100">
            <a:solidFill>
              <a:srgbClr val="004EA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3" name="직선 화살표 연결선 21"/>
          <p:cNvSpPr/>
          <p:nvPr/>
        </p:nvSpPr>
        <p:spPr>
          <a:xfrm>
            <a:off x="6093769" y="3899831"/>
            <a:ext cx="2232" cy="1166428"/>
          </a:xfrm>
          <a:prstGeom prst="line">
            <a:avLst/>
          </a:prstGeom>
          <a:ln w="38100">
            <a:solidFill>
              <a:srgbClr val="004EA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4" name="직선 화살표 연결선 23"/>
          <p:cNvSpPr/>
          <p:nvPr/>
        </p:nvSpPr>
        <p:spPr>
          <a:xfrm flipH="1">
            <a:off x="9471890" y="2835166"/>
            <a:ext cx="3" cy="2238436"/>
          </a:xfrm>
          <a:prstGeom prst="line">
            <a:avLst/>
          </a:prstGeom>
          <a:ln w="38100">
            <a:solidFill>
              <a:srgbClr val="004EA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5" name="직사각형 26"/>
          <p:cNvSpPr/>
          <p:nvPr/>
        </p:nvSpPr>
        <p:spPr>
          <a:xfrm>
            <a:off x="0" y="5067891"/>
            <a:ext cx="12192000" cy="61766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28" name="타원 15"/>
          <p:cNvGrpSpPr/>
          <p:nvPr/>
        </p:nvGrpSpPr>
        <p:grpSpPr>
          <a:xfrm>
            <a:off x="2542430" y="1486277"/>
            <a:ext cx="360001" cy="360001"/>
            <a:chOff x="0" y="5420"/>
            <a:chExt cx="359999" cy="359999"/>
          </a:xfrm>
        </p:grpSpPr>
        <p:sp>
          <p:nvSpPr>
            <p:cNvPr id="126" name="원"/>
            <p:cNvSpPr/>
            <p:nvPr/>
          </p:nvSpPr>
          <p:spPr>
            <a:xfrm>
              <a:off x="0" y="5420"/>
              <a:ext cx="360000" cy="360001"/>
            </a:xfrm>
            <a:prstGeom prst="ellipse">
              <a:avLst/>
            </a:prstGeom>
            <a:solidFill>
              <a:srgbClr val="00994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" name="1"/>
            <p:cNvSpPr txBox="1"/>
            <p:nvPr/>
          </p:nvSpPr>
          <p:spPr>
            <a:xfrm>
              <a:off x="98440" y="12699"/>
              <a:ext cx="163120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0" advTm="1000" p14:dur="12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직사각형 18"/>
          <p:cNvSpPr/>
          <p:nvPr/>
        </p:nvSpPr>
        <p:spPr>
          <a:xfrm flipV="1" rot="5400000">
            <a:off x="-2607773" y="3734132"/>
            <a:ext cx="6202021" cy="45720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4" name="직사각형 1"/>
          <p:cNvSpPr/>
          <p:nvPr/>
        </p:nvSpPr>
        <p:spPr>
          <a:xfrm>
            <a:off x="-1" y="-134"/>
            <a:ext cx="2941985" cy="656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91" fill="norm" stroke="1" extrusionOk="0">
                <a:moveTo>
                  <a:pt x="0" y="4"/>
                </a:moveTo>
                <a:lnTo>
                  <a:pt x="21600" y="4"/>
                </a:lnTo>
                <a:cubicBezTo>
                  <a:pt x="21555" y="-209"/>
                  <a:pt x="18705" y="7457"/>
                  <a:pt x="18681" y="10698"/>
                </a:cubicBezTo>
                <a:lnTo>
                  <a:pt x="21600" y="21391"/>
                </a:lnTo>
                <a:lnTo>
                  <a:pt x="0" y="21391"/>
                </a:lnTo>
                <a:lnTo>
                  <a:pt x="0" y="4"/>
                </a:lnTo>
                <a:close/>
              </a:path>
            </a:pathLst>
          </a:custGeom>
          <a:solidFill>
            <a:srgbClr val="004EA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95" name="그림 26" descr="그림 2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87479" y="4907084"/>
            <a:ext cx="1932689" cy="1881898"/>
          </a:xfrm>
          <a:prstGeom prst="rect">
            <a:avLst/>
          </a:prstGeom>
          <a:ln w="12700">
            <a:miter lim="400000"/>
          </a:ln>
        </p:spPr>
      </p:pic>
      <p:sp>
        <p:nvSpPr>
          <p:cNvPr id="396" name="직사각형 27"/>
          <p:cNvSpPr/>
          <p:nvPr/>
        </p:nvSpPr>
        <p:spPr>
          <a:xfrm>
            <a:off x="9978886" y="4838065"/>
            <a:ext cx="2133251" cy="2019936"/>
          </a:xfrm>
          <a:prstGeom prst="rect">
            <a:avLst/>
          </a:prstGeom>
          <a:solidFill>
            <a:srgbClr val="FFFFFF">
              <a:alpha val="63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7" name="TextBox 19"/>
          <p:cNvSpPr txBox="1"/>
          <p:nvPr/>
        </p:nvSpPr>
        <p:spPr>
          <a:xfrm>
            <a:off x="721938" y="66314"/>
            <a:ext cx="1692400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연구 결과</a:t>
            </a:r>
          </a:p>
        </p:txBody>
      </p:sp>
      <p:sp>
        <p:nvSpPr>
          <p:cNvPr id="398" name="TextBox 10"/>
          <p:cNvSpPr txBox="1"/>
          <p:nvPr/>
        </p:nvSpPr>
        <p:spPr>
          <a:xfrm>
            <a:off x="95980" y="66314"/>
            <a:ext cx="615751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03.</a:t>
            </a:r>
          </a:p>
        </p:txBody>
      </p:sp>
      <p:sp>
        <p:nvSpPr>
          <p:cNvPr id="399" name="TextBox 20"/>
          <p:cNvSpPr txBox="1"/>
          <p:nvPr/>
        </p:nvSpPr>
        <p:spPr>
          <a:xfrm>
            <a:off x="460903" y="3573764"/>
            <a:ext cx="706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00" name="TextBox 34"/>
          <p:cNvSpPr txBox="1"/>
          <p:nvPr/>
        </p:nvSpPr>
        <p:spPr>
          <a:xfrm>
            <a:off x="1089769" y="2041381"/>
            <a:ext cx="8511691" cy="174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200000"/>
              </a:lnSpc>
              <a:defRPr sz="2400"/>
            </a:pPr>
            <a:r>
              <a:t>√ 위조 및 변조 방지 효과</a:t>
            </a:r>
          </a:p>
          <a:p>
            <a:pPr>
              <a:lnSpc>
                <a:spcPct val="200000"/>
              </a:lnSpc>
              <a:defRPr sz="2400"/>
            </a:pPr>
            <a:r>
              <a:t>√ 정보 접근성 및 투명성 향상 </a:t>
            </a:r>
          </a:p>
          <a:p>
            <a:pPr>
              <a:lnSpc>
                <a:spcPct val="200000"/>
              </a:lnSpc>
              <a:defRPr sz="2400"/>
            </a:pPr>
            <a:r>
              <a:t>√ 시스템 성능 및 확장성</a:t>
            </a:r>
          </a:p>
        </p:txBody>
      </p:sp>
      <p:grpSp>
        <p:nvGrpSpPr>
          <p:cNvPr id="403" name="타원 16"/>
          <p:cNvGrpSpPr/>
          <p:nvPr/>
        </p:nvGrpSpPr>
        <p:grpSpPr>
          <a:xfrm>
            <a:off x="313237" y="3576991"/>
            <a:ext cx="360001" cy="360001"/>
            <a:chOff x="0" y="5420"/>
            <a:chExt cx="359999" cy="359999"/>
          </a:xfrm>
        </p:grpSpPr>
        <p:sp>
          <p:nvSpPr>
            <p:cNvPr id="401" name="원"/>
            <p:cNvSpPr/>
            <p:nvPr/>
          </p:nvSpPr>
          <p:spPr>
            <a:xfrm>
              <a:off x="0" y="5420"/>
              <a:ext cx="360000" cy="360001"/>
            </a:xfrm>
            <a:prstGeom prst="ellipse">
              <a:avLst/>
            </a:prstGeom>
            <a:solidFill>
              <a:srgbClr val="00994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2" name="3"/>
            <p:cNvSpPr txBox="1"/>
            <p:nvPr/>
          </p:nvSpPr>
          <p:spPr>
            <a:xfrm>
              <a:off x="98440" y="12699"/>
              <a:ext cx="163120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404" name="TextBox 30"/>
          <p:cNvSpPr txBox="1"/>
          <p:nvPr/>
        </p:nvSpPr>
        <p:spPr>
          <a:xfrm>
            <a:off x="1155512" y="1048962"/>
            <a:ext cx="8380205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2F5597"/>
                </a:solidFill>
              </a:defRPr>
            </a:lvl1pPr>
          </a:lstStyle>
          <a:p>
            <a:pPr/>
            <a:r>
              <a:t>개선된 내용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12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직사각형 18"/>
          <p:cNvSpPr/>
          <p:nvPr/>
        </p:nvSpPr>
        <p:spPr>
          <a:xfrm flipV="1" rot="5400000">
            <a:off x="-2607773" y="3734132"/>
            <a:ext cx="6202021" cy="45720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9" name="직사각형 1"/>
          <p:cNvSpPr/>
          <p:nvPr/>
        </p:nvSpPr>
        <p:spPr>
          <a:xfrm>
            <a:off x="-1" y="-134"/>
            <a:ext cx="2941985" cy="656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91" fill="norm" stroke="1" extrusionOk="0">
                <a:moveTo>
                  <a:pt x="0" y="4"/>
                </a:moveTo>
                <a:lnTo>
                  <a:pt x="21600" y="4"/>
                </a:lnTo>
                <a:cubicBezTo>
                  <a:pt x="21555" y="-209"/>
                  <a:pt x="18705" y="7457"/>
                  <a:pt x="18681" y="10698"/>
                </a:cubicBezTo>
                <a:lnTo>
                  <a:pt x="21600" y="21391"/>
                </a:lnTo>
                <a:lnTo>
                  <a:pt x="0" y="21391"/>
                </a:lnTo>
                <a:lnTo>
                  <a:pt x="0" y="4"/>
                </a:lnTo>
                <a:close/>
              </a:path>
            </a:pathLst>
          </a:custGeom>
          <a:solidFill>
            <a:srgbClr val="004EA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10" name="그림 26" descr="그림 2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87479" y="4907084"/>
            <a:ext cx="1932689" cy="1881898"/>
          </a:xfrm>
          <a:prstGeom prst="rect">
            <a:avLst/>
          </a:prstGeom>
          <a:ln w="12700">
            <a:miter lim="400000"/>
          </a:ln>
        </p:spPr>
      </p:pic>
      <p:sp>
        <p:nvSpPr>
          <p:cNvPr id="411" name="직사각형 27"/>
          <p:cNvSpPr/>
          <p:nvPr/>
        </p:nvSpPr>
        <p:spPr>
          <a:xfrm>
            <a:off x="9978886" y="4838065"/>
            <a:ext cx="2133251" cy="2019936"/>
          </a:xfrm>
          <a:prstGeom prst="rect">
            <a:avLst/>
          </a:prstGeom>
          <a:solidFill>
            <a:srgbClr val="FFFFFF">
              <a:alpha val="63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2" name="TextBox 10"/>
          <p:cNvSpPr txBox="1"/>
          <p:nvPr/>
        </p:nvSpPr>
        <p:spPr>
          <a:xfrm>
            <a:off x="95979" y="66315"/>
            <a:ext cx="534521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03.</a:t>
            </a:r>
          </a:p>
        </p:txBody>
      </p:sp>
      <p:sp>
        <p:nvSpPr>
          <p:cNvPr id="413" name="TextBox 20"/>
          <p:cNvSpPr txBox="1"/>
          <p:nvPr/>
        </p:nvSpPr>
        <p:spPr>
          <a:xfrm>
            <a:off x="460903" y="3573764"/>
            <a:ext cx="706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pic>
        <p:nvPicPr>
          <p:cNvPr id="414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58291" y="2145909"/>
            <a:ext cx="6275418" cy="3765251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TextBox 11"/>
          <p:cNvSpPr txBox="1"/>
          <p:nvPr/>
        </p:nvSpPr>
        <p:spPr>
          <a:xfrm>
            <a:off x="721938" y="66314"/>
            <a:ext cx="1692400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연구 결과</a:t>
            </a:r>
          </a:p>
        </p:txBody>
      </p:sp>
      <p:sp>
        <p:nvSpPr>
          <p:cNvPr id="416" name="직사각형 1"/>
          <p:cNvSpPr/>
          <p:nvPr/>
        </p:nvSpPr>
        <p:spPr>
          <a:xfrm>
            <a:off x="-1" y="-134"/>
            <a:ext cx="2941985" cy="656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91" fill="norm" stroke="1" extrusionOk="0">
                <a:moveTo>
                  <a:pt x="0" y="4"/>
                </a:moveTo>
                <a:lnTo>
                  <a:pt x="21600" y="4"/>
                </a:lnTo>
                <a:cubicBezTo>
                  <a:pt x="21555" y="-209"/>
                  <a:pt x="18705" y="7457"/>
                  <a:pt x="18681" y="10698"/>
                </a:cubicBezTo>
                <a:lnTo>
                  <a:pt x="21600" y="21391"/>
                </a:lnTo>
                <a:lnTo>
                  <a:pt x="0" y="21391"/>
                </a:lnTo>
                <a:lnTo>
                  <a:pt x="0" y="4"/>
                </a:lnTo>
                <a:close/>
              </a:path>
            </a:pathLst>
          </a:custGeom>
          <a:solidFill>
            <a:srgbClr val="004EA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7" name="TextBox 14"/>
          <p:cNvSpPr txBox="1"/>
          <p:nvPr/>
        </p:nvSpPr>
        <p:spPr>
          <a:xfrm>
            <a:off x="721938" y="66314"/>
            <a:ext cx="1692400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연구 결과</a:t>
            </a:r>
          </a:p>
        </p:txBody>
      </p:sp>
      <p:sp>
        <p:nvSpPr>
          <p:cNvPr id="418" name="TextBox 15"/>
          <p:cNvSpPr txBox="1"/>
          <p:nvPr/>
        </p:nvSpPr>
        <p:spPr>
          <a:xfrm>
            <a:off x="95980" y="66314"/>
            <a:ext cx="615751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03.</a:t>
            </a:r>
          </a:p>
        </p:txBody>
      </p:sp>
      <p:grpSp>
        <p:nvGrpSpPr>
          <p:cNvPr id="421" name="타원 16"/>
          <p:cNvGrpSpPr/>
          <p:nvPr/>
        </p:nvGrpSpPr>
        <p:grpSpPr>
          <a:xfrm>
            <a:off x="313237" y="3576991"/>
            <a:ext cx="360001" cy="360001"/>
            <a:chOff x="0" y="5420"/>
            <a:chExt cx="359999" cy="359999"/>
          </a:xfrm>
        </p:grpSpPr>
        <p:sp>
          <p:nvSpPr>
            <p:cNvPr id="419" name="원"/>
            <p:cNvSpPr/>
            <p:nvPr/>
          </p:nvSpPr>
          <p:spPr>
            <a:xfrm>
              <a:off x="0" y="5420"/>
              <a:ext cx="360000" cy="360001"/>
            </a:xfrm>
            <a:prstGeom prst="ellipse">
              <a:avLst/>
            </a:prstGeom>
            <a:solidFill>
              <a:srgbClr val="00994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0" name="3"/>
            <p:cNvSpPr txBox="1"/>
            <p:nvPr/>
          </p:nvSpPr>
          <p:spPr>
            <a:xfrm>
              <a:off x="98440" y="12699"/>
              <a:ext cx="163120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422" name="TextBox 30"/>
          <p:cNvSpPr txBox="1"/>
          <p:nvPr/>
        </p:nvSpPr>
        <p:spPr>
          <a:xfrm>
            <a:off x="1155512" y="1048962"/>
            <a:ext cx="8380205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2F5597"/>
                </a:solidFill>
              </a:defRPr>
            </a:lvl1pPr>
          </a:lstStyle>
          <a:p>
            <a:pPr/>
            <a:r>
              <a:t>연구 결론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12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직사각형 15"/>
          <p:cNvSpPr/>
          <p:nvPr/>
        </p:nvSpPr>
        <p:spPr>
          <a:xfrm>
            <a:off x="0" y="-1"/>
            <a:ext cx="12192000" cy="655985"/>
          </a:xfrm>
          <a:prstGeom prst="rect">
            <a:avLst/>
          </a:prstGeom>
          <a:solidFill>
            <a:srgbClr val="004EA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27" name="그림 17" descr="그림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496" y="97156"/>
            <a:ext cx="2462770" cy="447263"/>
          </a:xfrm>
          <a:prstGeom prst="rect">
            <a:avLst/>
          </a:prstGeom>
          <a:ln w="12700">
            <a:miter lim="400000"/>
          </a:ln>
        </p:spPr>
      </p:pic>
      <p:sp>
        <p:nvSpPr>
          <p:cNvPr id="428" name="TextBox 21"/>
          <p:cNvSpPr txBox="1"/>
          <p:nvPr/>
        </p:nvSpPr>
        <p:spPr>
          <a:xfrm>
            <a:off x="4461113" y="3021329"/>
            <a:ext cx="3269774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800"/>
            </a:lvl1pPr>
          </a:lstStyle>
          <a:p>
            <a:pPr/>
            <a:r>
              <a:t>감사합니다</a:t>
            </a:r>
          </a:p>
        </p:txBody>
      </p:sp>
      <p:pic>
        <p:nvPicPr>
          <p:cNvPr id="429" name="그림 26" descr="그림 2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87479" y="4907084"/>
            <a:ext cx="1932689" cy="1881898"/>
          </a:xfrm>
          <a:prstGeom prst="rect">
            <a:avLst/>
          </a:prstGeom>
          <a:ln w="12700">
            <a:miter lim="400000"/>
          </a:ln>
        </p:spPr>
      </p:pic>
      <p:sp>
        <p:nvSpPr>
          <p:cNvPr id="430" name="직사각형 27"/>
          <p:cNvSpPr/>
          <p:nvPr/>
        </p:nvSpPr>
        <p:spPr>
          <a:xfrm>
            <a:off x="9978886" y="4838065"/>
            <a:ext cx="2133251" cy="2019936"/>
          </a:xfrm>
          <a:prstGeom prst="rect">
            <a:avLst/>
          </a:prstGeom>
          <a:solidFill>
            <a:srgbClr val="FFFFFF">
              <a:alpha val="63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12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직사각형 31"/>
          <p:cNvSpPr/>
          <p:nvPr/>
        </p:nvSpPr>
        <p:spPr>
          <a:xfrm flipV="1" rot="5400000">
            <a:off x="-2607773" y="3734132"/>
            <a:ext cx="6202021" cy="45720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3" name="직사각형 1"/>
          <p:cNvSpPr/>
          <p:nvPr/>
        </p:nvSpPr>
        <p:spPr>
          <a:xfrm>
            <a:off x="-1" y="-134"/>
            <a:ext cx="2941985" cy="656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91" fill="norm" stroke="1" extrusionOk="0">
                <a:moveTo>
                  <a:pt x="0" y="4"/>
                </a:moveTo>
                <a:lnTo>
                  <a:pt x="21600" y="4"/>
                </a:lnTo>
                <a:cubicBezTo>
                  <a:pt x="21555" y="-209"/>
                  <a:pt x="18705" y="7457"/>
                  <a:pt x="18681" y="10698"/>
                </a:cubicBezTo>
                <a:lnTo>
                  <a:pt x="21600" y="21391"/>
                </a:lnTo>
                <a:lnTo>
                  <a:pt x="0" y="21391"/>
                </a:lnTo>
                <a:lnTo>
                  <a:pt x="0" y="4"/>
                </a:lnTo>
                <a:close/>
              </a:path>
            </a:pathLst>
          </a:custGeom>
          <a:solidFill>
            <a:srgbClr val="004EA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TextBox 2"/>
          <p:cNvSpPr txBox="1"/>
          <p:nvPr/>
        </p:nvSpPr>
        <p:spPr>
          <a:xfrm>
            <a:off x="125231" y="97093"/>
            <a:ext cx="2349925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CONTENTS</a:t>
            </a:r>
          </a:p>
        </p:txBody>
      </p:sp>
      <p:sp>
        <p:nvSpPr>
          <p:cNvPr id="135" name="TextBox 12"/>
          <p:cNvSpPr txBox="1"/>
          <p:nvPr/>
        </p:nvSpPr>
        <p:spPr>
          <a:xfrm>
            <a:off x="2063277" y="3019292"/>
            <a:ext cx="5404096" cy="1075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800"/>
            </a:pPr>
            <a:r>
              <a:t>√  전세사기의 위험성 </a:t>
            </a:r>
          </a:p>
          <a:p>
            <a:pPr>
              <a:lnSpc>
                <a:spcPct val="150000"/>
              </a:lnSpc>
              <a:defRPr sz="2800"/>
            </a:pPr>
            <a:r>
              <a:t>√  시간차 전세사기</a:t>
            </a:r>
          </a:p>
        </p:txBody>
      </p:sp>
      <p:sp>
        <p:nvSpPr>
          <p:cNvPr id="136" name="TextBox 19"/>
          <p:cNvSpPr txBox="1"/>
          <p:nvPr/>
        </p:nvSpPr>
        <p:spPr>
          <a:xfrm>
            <a:off x="2243277" y="1478540"/>
            <a:ext cx="4515725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000"/>
            </a:lvl1pPr>
          </a:lstStyle>
          <a:p>
            <a:pPr/>
            <a:r>
              <a:t>과제 배경</a:t>
            </a:r>
          </a:p>
        </p:txBody>
      </p:sp>
      <p:sp>
        <p:nvSpPr>
          <p:cNvPr id="137" name="직선 연결선 28"/>
          <p:cNvSpPr/>
          <p:nvPr/>
        </p:nvSpPr>
        <p:spPr>
          <a:xfrm>
            <a:off x="2017559" y="2494203"/>
            <a:ext cx="4601903" cy="1"/>
          </a:xfrm>
          <a:prstGeom prst="line">
            <a:avLst/>
          </a:prstGeom>
          <a:ln w="38100">
            <a:solidFill>
              <a:srgbClr val="004EA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8" name="TextBox 32"/>
          <p:cNvSpPr txBox="1"/>
          <p:nvPr/>
        </p:nvSpPr>
        <p:spPr>
          <a:xfrm>
            <a:off x="460903" y="1128738"/>
            <a:ext cx="706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139" name="그림 26" descr="그림 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87479" y="4907084"/>
            <a:ext cx="1932689" cy="1881898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직사각형 27"/>
          <p:cNvSpPr/>
          <p:nvPr/>
        </p:nvSpPr>
        <p:spPr>
          <a:xfrm>
            <a:off x="9978886" y="4838065"/>
            <a:ext cx="2133251" cy="2019936"/>
          </a:xfrm>
          <a:prstGeom prst="rect">
            <a:avLst/>
          </a:prstGeom>
          <a:solidFill>
            <a:srgbClr val="FFFFFF">
              <a:alpha val="63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43" name="타원 15"/>
          <p:cNvGrpSpPr/>
          <p:nvPr/>
        </p:nvGrpSpPr>
        <p:grpSpPr>
          <a:xfrm>
            <a:off x="313237" y="1114635"/>
            <a:ext cx="360001" cy="360001"/>
            <a:chOff x="0" y="5420"/>
            <a:chExt cx="359999" cy="359999"/>
          </a:xfrm>
        </p:grpSpPr>
        <p:sp>
          <p:nvSpPr>
            <p:cNvPr id="141" name="원"/>
            <p:cNvSpPr/>
            <p:nvPr/>
          </p:nvSpPr>
          <p:spPr>
            <a:xfrm>
              <a:off x="0" y="5420"/>
              <a:ext cx="360000" cy="360001"/>
            </a:xfrm>
            <a:prstGeom prst="ellipse">
              <a:avLst/>
            </a:prstGeom>
            <a:solidFill>
              <a:srgbClr val="00994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" name="1"/>
            <p:cNvSpPr txBox="1"/>
            <p:nvPr/>
          </p:nvSpPr>
          <p:spPr>
            <a:xfrm>
              <a:off x="98440" y="12699"/>
              <a:ext cx="163120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0" advTm="4000" p14:dur="12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직사각형 18"/>
          <p:cNvSpPr/>
          <p:nvPr/>
        </p:nvSpPr>
        <p:spPr>
          <a:xfrm flipV="1" rot="5400000">
            <a:off x="-2607773" y="3734132"/>
            <a:ext cx="6202021" cy="45720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6" name="직사각형 1"/>
          <p:cNvSpPr/>
          <p:nvPr/>
        </p:nvSpPr>
        <p:spPr>
          <a:xfrm>
            <a:off x="-1" y="-134"/>
            <a:ext cx="2941985" cy="656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91" fill="norm" stroke="1" extrusionOk="0">
                <a:moveTo>
                  <a:pt x="0" y="4"/>
                </a:moveTo>
                <a:lnTo>
                  <a:pt x="21600" y="4"/>
                </a:lnTo>
                <a:cubicBezTo>
                  <a:pt x="21555" y="-209"/>
                  <a:pt x="18705" y="7457"/>
                  <a:pt x="18681" y="10698"/>
                </a:cubicBezTo>
                <a:lnTo>
                  <a:pt x="21600" y="21391"/>
                </a:lnTo>
                <a:lnTo>
                  <a:pt x="0" y="21391"/>
                </a:lnTo>
                <a:lnTo>
                  <a:pt x="0" y="4"/>
                </a:lnTo>
                <a:close/>
              </a:path>
            </a:pathLst>
          </a:custGeom>
          <a:solidFill>
            <a:srgbClr val="004EA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47" name="그림 26" descr="그림 2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87479" y="4907084"/>
            <a:ext cx="1932689" cy="1881898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직사각형 27"/>
          <p:cNvSpPr/>
          <p:nvPr/>
        </p:nvSpPr>
        <p:spPr>
          <a:xfrm>
            <a:off x="9978886" y="4838065"/>
            <a:ext cx="2133251" cy="2019936"/>
          </a:xfrm>
          <a:prstGeom prst="rect">
            <a:avLst/>
          </a:prstGeom>
          <a:solidFill>
            <a:srgbClr val="FFFFFF">
              <a:alpha val="63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9" name="TextBox 19"/>
          <p:cNvSpPr txBox="1"/>
          <p:nvPr/>
        </p:nvSpPr>
        <p:spPr>
          <a:xfrm>
            <a:off x="721938" y="66314"/>
            <a:ext cx="1692400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과제 배경</a:t>
            </a:r>
          </a:p>
        </p:txBody>
      </p:sp>
      <p:sp>
        <p:nvSpPr>
          <p:cNvPr id="150" name="TextBox 10"/>
          <p:cNvSpPr txBox="1"/>
          <p:nvPr/>
        </p:nvSpPr>
        <p:spPr>
          <a:xfrm>
            <a:off x="95979" y="66314"/>
            <a:ext cx="534521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01.</a:t>
            </a:r>
          </a:p>
        </p:txBody>
      </p:sp>
      <p:sp>
        <p:nvSpPr>
          <p:cNvPr id="151" name="TextBox 20"/>
          <p:cNvSpPr txBox="1"/>
          <p:nvPr/>
        </p:nvSpPr>
        <p:spPr>
          <a:xfrm>
            <a:off x="460903" y="1128738"/>
            <a:ext cx="706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152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1136" y="1643461"/>
            <a:ext cx="4989091" cy="3571078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TextBox 2"/>
          <p:cNvSpPr txBox="1"/>
          <p:nvPr/>
        </p:nvSpPr>
        <p:spPr>
          <a:xfrm>
            <a:off x="6823346" y="2386636"/>
            <a:ext cx="4423552" cy="184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4000">
                <a:solidFill>
                  <a:srgbClr val="FF0000"/>
                </a:solidFill>
                <a:latin typeface="NanumSquareNeoTTF-cBd"/>
                <a:ea typeface="NanumSquareNeoTTF-cBd"/>
                <a:cs typeface="NanumSquareNeoTTF-cBd"/>
                <a:sym typeface="NanumSquareNeoTTF-cBd"/>
              </a:defRPr>
            </a:pPr>
            <a:r>
              <a:rPr b="0">
                <a:latin typeface="+mj-lt"/>
                <a:ea typeface="+mj-ea"/>
                <a:cs typeface="+mj-cs"/>
                <a:sym typeface="NanumSquareNeoTTF-bRg"/>
              </a:rPr>
              <a:t>전세사기의 증가</a:t>
            </a:r>
            <a:endParaRPr b="0">
              <a:latin typeface="+mj-lt"/>
              <a:ea typeface="+mj-ea"/>
              <a:cs typeface="+mj-cs"/>
              <a:sym typeface="NanumSquareNeoTTF-bRg"/>
            </a:endParaRPr>
          </a:p>
          <a:p>
            <a:pPr>
              <a:defRPr b="1" sz="4000">
                <a:solidFill>
                  <a:srgbClr val="FF0000"/>
                </a:solidFill>
                <a:latin typeface="NanumSquareNeoTTF-cBd"/>
                <a:ea typeface="NanumSquareNeoTTF-cBd"/>
                <a:cs typeface="NanumSquareNeoTTF-cBd"/>
                <a:sym typeface="NanumSquareNeoTTF-cBd"/>
              </a:defRPr>
            </a:pPr>
            <a:endParaRPr b="0">
              <a:latin typeface="+mj-lt"/>
              <a:ea typeface="+mj-ea"/>
              <a:cs typeface="+mj-cs"/>
              <a:sym typeface="NanumSquareNeoTTF-bRg"/>
            </a:endParaRPr>
          </a:p>
          <a:p>
            <a:pPr>
              <a:lnSpc>
                <a:spcPct val="150000"/>
              </a:lnSpc>
            </a:pPr>
            <a:r>
              <a:t>사기방식이 더욱 교묘</a:t>
            </a:r>
            <a:r>
              <a:t> </a:t>
            </a:r>
          </a:p>
          <a:p>
            <a:pPr>
              <a:lnSpc>
                <a:spcPct val="150000"/>
              </a:lnSpc>
            </a:pPr>
            <a:r>
              <a:t>현재 시스템으로는 방지하는데 한계</a:t>
            </a:r>
          </a:p>
        </p:txBody>
      </p:sp>
      <p:grpSp>
        <p:nvGrpSpPr>
          <p:cNvPr id="156" name="타원 15"/>
          <p:cNvGrpSpPr/>
          <p:nvPr/>
        </p:nvGrpSpPr>
        <p:grpSpPr>
          <a:xfrm>
            <a:off x="313237" y="1114635"/>
            <a:ext cx="360001" cy="360001"/>
            <a:chOff x="0" y="5420"/>
            <a:chExt cx="359999" cy="359999"/>
          </a:xfrm>
        </p:grpSpPr>
        <p:sp>
          <p:nvSpPr>
            <p:cNvPr id="154" name="원"/>
            <p:cNvSpPr/>
            <p:nvPr/>
          </p:nvSpPr>
          <p:spPr>
            <a:xfrm>
              <a:off x="0" y="5420"/>
              <a:ext cx="360000" cy="360001"/>
            </a:xfrm>
            <a:prstGeom prst="ellipse">
              <a:avLst/>
            </a:prstGeom>
            <a:solidFill>
              <a:srgbClr val="00994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5" name="1"/>
            <p:cNvSpPr txBox="1"/>
            <p:nvPr/>
          </p:nvSpPr>
          <p:spPr>
            <a:xfrm>
              <a:off x="98440" y="12699"/>
              <a:ext cx="163120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12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직사각형 18"/>
          <p:cNvSpPr/>
          <p:nvPr/>
        </p:nvSpPr>
        <p:spPr>
          <a:xfrm flipV="1" rot="5400000">
            <a:off x="-2607773" y="3734132"/>
            <a:ext cx="6202021" cy="45720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직사각형 1"/>
          <p:cNvSpPr/>
          <p:nvPr/>
        </p:nvSpPr>
        <p:spPr>
          <a:xfrm>
            <a:off x="-1" y="-134"/>
            <a:ext cx="2941985" cy="656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91" fill="norm" stroke="1" extrusionOk="0">
                <a:moveTo>
                  <a:pt x="0" y="4"/>
                </a:moveTo>
                <a:lnTo>
                  <a:pt x="21600" y="4"/>
                </a:lnTo>
                <a:cubicBezTo>
                  <a:pt x="21555" y="-209"/>
                  <a:pt x="18705" y="7457"/>
                  <a:pt x="18681" y="10698"/>
                </a:cubicBezTo>
                <a:lnTo>
                  <a:pt x="21600" y="21391"/>
                </a:lnTo>
                <a:lnTo>
                  <a:pt x="0" y="21391"/>
                </a:lnTo>
                <a:lnTo>
                  <a:pt x="0" y="4"/>
                </a:lnTo>
                <a:close/>
              </a:path>
            </a:pathLst>
          </a:custGeom>
          <a:solidFill>
            <a:srgbClr val="004EA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62" name="그림 26" descr="그림 2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87479" y="4907084"/>
            <a:ext cx="1932689" cy="1881898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직사각형 27"/>
          <p:cNvSpPr/>
          <p:nvPr/>
        </p:nvSpPr>
        <p:spPr>
          <a:xfrm>
            <a:off x="9978886" y="4838065"/>
            <a:ext cx="2133251" cy="2019936"/>
          </a:xfrm>
          <a:prstGeom prst="rect">
            <a:avLst/>
          </a:prstGeom>
          <a:solidFill>
            <a:srgbClr val="FFFFFF">
              <a:alpha val="63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4" name="TextBox 19"/>
          <p:cNvSpPr txBox="1"/>
          <p:nvPr/>
        </p:nvSpPr>
        <p:spPr>
          <a:xfrm>
            <a:off x="721938" y="66314"/>
            <a:ext cx="1692400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과제 배경</a:t>
            </a:r>
          </a:p>
        </p:txBody>
      </p:sp>
      <p:sp>
        <p:nvSpPr>
          <p:cNvPr id="165" name="TextBox 10"/>
          <p:cNvSpPr txBox="1"/>
          <p:nvPr/>
        </p:nvSpPr>
        <p:spPr>
          <a:xfrm>
            <a:off x="95979" y="66314"/>
            <a:ext cx="534521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01.</a:t>
            </a:r>
          </a:p>
        </p:txBody>
      </p:sp>
      <p:sp>
        <p:nvSpPr>
          <p:cNvPr id="166" name="TextBox 20"/>
          <p:cNvSpPr txBox="1"/>
          <p:nvPr/>
        </p:nvSpPr>
        <p:spPr>
          <a:xfrm>
            <a:off x="460903" y="1128738"/>
            <a:ext cx="706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7" name="TextBox 4"/>
          <p:cNvSpPr txBox="1"/>
          <p:nvPr/>
        </p:nvSpPr>
        <p:spPr>
          <a:xfrm>
            <a:off x="1039070" y="4566154"/>
            <a:ext cx="9318893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000"/>
            </a:pPr>
            <a:r>
              <a:t>√  전세사기의 다양한 방법출현</a:t>
            </a:r>
          </a:p>
          <a:p>
            <a:pPr>
              <a:lnSpc>
                <a:spcPct val="150000"/>
              </a:lnSpc>
              <a:defRPr sz="2000"/>
            </a:pPr>
            <a:r>
              <a:t>√  부동산 권리관계 허위 고지</a:t>
            </a:r>
            <a:r>
              <a:t>, </a:t>
            </a:r>
            <a:r>
              <a:t>계약 임차인의 무권한 시간을 악용한 방식</a:t>
            </a:r>
          </a:p>
        </p:txBody>
      </p:sp>
      <p:pic>
        <p:nvPicPr>
          <p:cNvPr id="168" name="그림 6" descr="그림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6312" y="1628462"/>
            <a:ext cx="10239376" cy="23812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1" name="타원 15"/>
          <p:cNvGrpSpPr/>
          <p:nvPr/>
        </p:nvGrpSpPr>
        <p:grpSpPr>
          <a:xfrm>
            <a:off x="313237" y="1114635"/>
            <a:ext cx="360001" cy="360001"/>
            <a:chOff x="0" y="5420"/>
            <a:chExt cx="359999" cy="359999"/>
          </a:xfrm>
        </p:grpSpPr>
        <p:sp>
          <p:nvSpPr>
            <p:cNvPr id="169" name="원"/>
            <p:cNvSpPr/>
            <p:nvPr/>
          </p:nvSpPr>
          <p:spPr>
            <a:xfrm>
              <a:off x="0" y="5420"/>
              <a:ext cx="360000" cy="360001"/>
            </a:xfrm>
            <a:prstGeom prst="ellipse">
              <a:avLst/>
            </a:prstGeom>
            <a:solidFill>
              <a:srgbClr val="00994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0" name="1"/>
            <p:cNvSpPr txBox="1"/>
            <p:nvPr/>
          </p:nvSpPr>
          <p:spPr>
            <a:xfrm>
              <a:off x="98440" y="12699"/>
              <a:ext cx="163120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12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직사각형 18"/>
          <p:cNvSpPr/>
          <p:nvPr/>
        </p:nvSpPr>
        <p:spPr>
          <a:xfrm flipV="1" rot="5400000">
            <a:off x="-2607773" y="3734132"/>
            <a:ext cx="6202021" cy="45720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6" name="직사각형 1"/>
          <p:cNvSpPr/>
          <p:nvPr/>
        </p:nvSpPr>
        <p:spPr>
          <a:xfrm>
            <a:off x="-1" y="-134"/>
            <a:ext cx="2941985" cy="656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91" fill="norm" stroke="1" extrusionOk="0">
                <a:moveTo>
                  <a:pt x="0" y="4"/>
                </a:moveTo>
                <a:lnTo>
                  <a:pt x="21600" y="4"/>
                </a:lnTo>
                <a:cubicBezTo>
                  <a:pt x="21555" y="-209"/>
                  <a:pt x="18705" y="7457"/>
                  <a:pt x="18681" y="10698"/>
                </a:cubicBezTo>
                <a:lnTo>
                  <a:pt x="21600" y="21391"/>
                </a:lnTo>
                <a:lnTo>
                  <a:pt x="0" y="21391"/>
                </a:lnTo>
                <a:lnTo>
                  <a:pt x="0" y="4"/>
                </a:lnTo>
                <a:close/>
              </a:path>
            </a:pathLst>
          </a:custGeom>
          <a:solidFill>
            <a:srgbClr val="004EA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77" name="그림 26" descr="그림 2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87479" y="4907084"/>
            <a:ext cx="1932689" cy="1881898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직사각형 27"/>
          <p:cNvSpPr/>
          <p:nvPr/>
        </p:nvSpPr>
        <p:spPr>
          <a:xfrm>
            <a:off x="9978886" y="4838065"/>
            <a:ext cx="2133251" cy="2019936"/>
          </a:xfrm>
          <a:prstGeom prst="rect">
            <a:avLst/>
          </a:prstGeom>
          <a:solidFill>
            <a:srgbClr val="FFFFFF">
              <a:alpha val="63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9" name="TextBox 19"/>
          <p:cNvSpPr txBox="1"/>
          <p:nvPr/>
        </p:nvSpPr>
        <p:spPr>
          <a:xfrm>
            <a:off x="721938" y="66314"/>
            <a:ext cx="1692400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과제 배경</a:t>
            </a:r>
          </a:p>
        </p:txBody>
      </p:sp>
      <p:sp>
        <p:nvSpPr>
          <p:cNvPr id="180" name="TextBox 10"/>
          <p:cNvSpPr txBox="1"/>
          <p:nvPr/>
        </p:nvSpPr>
        <p:spPr>
          <a:xfrm>
            <a:off x="95979" y="66314"/>
            <a:ext cx="534521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01.</a:t>
            </a:r>
          </a:p>
        </p:txBody>
      </p:sp>
      <p:sp>
        <p:nvSpPr>
          <p:cNvPr id="181" name="TextBox 20"/>
          <p:cNvSpPr txBox="1"/>
          <p:nvPr/>
        </p:nvSpPr>
        <p:spPr>
          <a:xfrm>
            <a:off x="460903" y="1128738"/>
            <a:ext cx="706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182" name="그림 2" descr="그림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8217" y="2419032"/>
            <a:ext cx="10997425" cy="201993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5" name="타원 15"/>
          <p:cNvGrpSpPr/>
          <p:nvPr/>
        </p:nvGrpSpPr>
        <p:grpSpPr>
          <a:xfrm>
            <a:off x="313237" y="1114635"/>
            <a:ext cx="360001" cy="360001"/>
            <a:chOff x="0" y="5420"/>
            <a:chExt cx="359999" cy="359999"/>
          </a:xfrm>
        </p:grpSpPr>
        <p:sp>
          <p:nvSpPr>
            <p:cNvPr id="183" name="원"/>
            <p:cNvSpPr/>
            <p:nvPr/>
          </p:nvSpPr>
          <p:spPr>
            <a:xfrm>
              <a:off x="0" y="5420"/>
              <a:ext cx="360000" cy="360001"/>
            </a:xfrm>
            <a:prstGeom prst="ellipse">
              <a:avLst/>
            </a:prstGeom>
            <a:solidFill>
              <a:srgbClr val="00994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4" name="1"/>
            <p:cNvSpPr txBox="1"/>
            <p:nvPr/>
          </p:nvSpPr>
          <p:spPr>
            <a:xfrm>
              <a:off x="98440" y="12699"/>
              <a:ext cx="163120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12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직사각형 18"/>
          <p:cNvSpPr/>
          <p:nvPr/>
        </p:nvSpPr>
        <p:spPr>
          <a:xfrm flipV="1" rot="5400000">
            <a:off x="-2607773" y="3734132"/>
            <a:ext cx="6202021" cy="45720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" name="직사각형 1"/>
          <p:cNvSpPr/>
          <p:nvPr/>
        </p:nvSpPr>
        <p:spPr>
          <a:xfrm>
            <a:off x="-1" y="-134"/>
            <a:ext cx="2941985" cy="656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91" fill="norm" stroke="1" extrusionOk="0">
                <a:moveTo>
                  <a:pt x="0" y="4"/>
                </a:moveTo>
                <a:lnTo>
                  <a:pt x="21600" y="4"/>
                </a:lnTo>
                <a:cubicBezTo>
                  <a:pt x="21555" y="-209"/>
                  <a:pt x="18705" y="7457"/>
                  <a:pt x="18681" y="10698"/>
                </a:cubicBezTo>
                <a:lnTo>
                  <a:pt x="21600" y="21391"/>
                </a:lnTo>
                <a:lnTo>
                  <a:pt x="0" y="21391"/>
                </a:lnTo>
                <a:lnTo>
                  <a:pt x="0" y="4"/>
                </a:lnTo>
                <a:close/>
              </a:path>
            </a:pathLst>
          </a:custGeom>
          <a:solidFill>
            <a:srgbClr val="004EA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91" name="그림 26" descr="그림 2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87479" y="4907084"/>
            <a:ext cx="1932689" cy="1881898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직사각형 27"/>
          <p:cNvSpPr/>
          <p:nvPr/>
        </p:nvSpPr>
        <p:spPr>
          <a:xfrm>
            <a:off x="9978886" y="4838065"/>
            <a:ext cx="2133251" cy="2019936"/>
          </a:xfrm>
          <a:prstGeom prst="rect">
            <a:avLst/>
          </a:prstGeom>
          <a:solidFill>
            <a:srgbClr val="FFFFFF">
              <a:alpha val="63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3" name="TextBox 19"/>
          <p:cNvSpPr txBox="1"/>
          <p:nvPr/>
        </p:nvSpPr>
        <p:spPr>
          <a:xfrm>
            <a:off x="721938" y="66314"/>
            <a:ext cx="1692400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과제 배경</a:t>
            </a:r>
          </a:p>
        </p:txBody>
      </p:sp>
      <p:sp>
        <p:nvSpPr>
          <p:cNvPr id="194" name="TextBox 10"/>
          <p:cNvSpPr txBox="1"/>
          <p:nvPr/>
        </p:nvSpPr>
        <p:spPr>
          <a:xfrm>
            <a:off x="95979" y="66314"/>
            <a:ext cx="534521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01.</a:t>
            </a:r>
          </a:p>
        </p:txBody>
      </p:sp>
      <p:sp>
        <p:nvSpPr>
          <p:cNvPr id="195" name="TextBox 20"/>
          <p:cNvSpPr txBox="1"/>
          <p:nvPr/>
        </p:nvSpPr>
        <p:spPr>
          <a:xfrm>
            <a:off x="460903" y="1128738"/>
            <a:ext cx="706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196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87466" y="1520555"/>
            <a:ext cx="6817068" cy="381689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9" name="타원 15"/>
          <p:cNvGrpSpPr/>
          <p:nvPr/>
        </p:nvGrpSpPr>
        <p:grpSpPr>
          <a:xfrm>
            <a:off x="313237" y="1114635"/>
            <a:ext cx="360001" cy="360001"/>
            <a:chOff x="0" y="5420"/>
            <a:chExt cx="359999" cy="359999"/>
          </a:xfrm>
        </p:grpSpPr>
        <p:sp>
          <p:nvSpPr>
            <p:cNvPr id="197" name="원"/>
            <p:cNvSpPr/>
            <p:nvPr/>
          </p:nvSpPr>
          <p:spPr>
            <a:xfrm>
              <a:off x="0" y="5420"/>
              <a:ext cx="360000" cy="360001"/>
            </a:xfrm>
            <a:prstGeom prst="ellipse">
              <a:avLst/>
            </a:prstGeom>
            <a:solidFill>
              <a:srgbClr val="00994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8" name="1"/>
            <p:cNvSpPr txBox="1"/>
            <p:nvPr/>
          </p:nvSpPr>
          <p:spPr>
            <a:xfrm>
              <a:off x="98440" y="12699"/>
              <a:ext cx="163120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12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직사각형 18"/>
          <p:cNvSpPr/>
          <p:nvPr/>
        </p:nvSpPr>
        <p:spPr>
          <a:xfrm flipV="1" rot="5400000">
            <a:off x="-2607773" y="3734132"/>
            <a:ext cx="6202021" cy="45720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4" name="직사각형 1"/>
          <p:cNvSpPr/>
          <p:nvPr/>
        </p:nvSpPr>
        <p:spPr>
          <a:xfrm>
            <a:off x="-1" y="-134"/>
            <a:ext cx="2941985" cy="656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91" fill="norm" stroke="1" extrusionOk="0">
                <a:moveTo>
                  <a:pt x="0" y="4"/>
                </a:moveTo>
                <a:lnTo>
                  <a:pt x="21600" y="4"/>
                </a:lnTo>
                <a:cubicBezTo>
                  <a:pt x="21555" y="-209"/>
                  <a:pt x="18705" y="7457"/>
                  <a:pt x="18681" y="10698"/>
                </a:cubicBezTo>
                <a:lnTo>
                  <a:pt x="21600" y="21391"/>
                </a:lnTo>
                <a:lnTo>
                  <a:pt x="0" y="21391"/>
                </a:lnTo>
                <a:lnTo>
                  <a:pt x="0" y="4"/>
                </a:lnTo>
                <a:close/>
              </a:path>
            </a:pathLst>
          </a:custGeom>
          <a:solidFill>
            <a:srgbClr val="004EA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05" name="그림 26" descr="그림 2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87479" y="4907084"/>
            <a:ext cx="1932689" cy="1881898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직사각형 27"/>
          <p:cNvSpPr/>
          <p:nvPr/>
        </p:nvSpPr>
        <p:spPr>
          <a:xfrm>
            <a:off x="9978886" y="4838065"/>
            <a:ext cx="2133251" cy="2019936"/>
          </a:xfrm>
          <a:prstGeom prst="rect">
            <a:avLst/>
          </a:prstGeom>
          <a:solidFill>
            <a:srgbClr val="FFFFFF">
              <a:alpha val="63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7" name="TextBox 19"/>
          <p:cNvSpPr txBox="1"/>
          <p:nvPr/>
        </p:nvSpPr>
        <p:spPr>
          <a:xfrm>
            <a:off x="721938" y="66314"/>
            <a:ext cx="1692400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과제 배경</a:t>
            </a:r>
          </a:p>
        </p:txBody>
      </p:sp>
      <p:sp>
        <p:nvSpPr>
          <p:cNvPr id="208" name="TextBox 10"/>
          <p:cNvSpPr txBox="1"/>
          <p:nvPr/>
        </p:nvSpPr>
        <p:spPr>
          <a:xfrm>
            <a:off x="95979" y="66314"/>
            <a:ext cx="534521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01.</a:t>
            </a:r>
          </a:p>
        </p:txBody>
      </p:sp>
      <p:sp>
        <p:nvSpPr>
          <p:cNvPr id="209" name="TextBox 20"/>
          <p:cNvSpPr txBox="1"/>
          <p:nvPr/>
        </p:nvSpPr>
        <p:spPr>
          <a:xfrm>
            <a:off x="460903" y="1128738"/>
            <a:ext cx="706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0" name="TextBox 4"/>
          <p:cNvSpPr txBox="1"/>
          <p:nvPr/>
        </p:nvSpPr>
        <p:spPr>
          <a:xfrm>
            <a:off x="1198470" y="2200106"/>
            <a:ext cx="8511691" cy="174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200000"/>
              </a:lnSpc>
              <a:defRPr sz="2400"/>
            </a:pPr>
            <a:r>
              <a:t>√ 부동산 등기사항증명서 발급 시스템 구현 </a:t>
            </a:r>
          </a:p>
          <a:p>
            <a:pPr>
              <a:lnSpc>
                <a:spcPct val="200000"/>
              </a:lnSpc>
              <a:defRPr sz="2400"/>
            </a:pPr>
            <a:r>
              <a:t>√ 블록체인 상에서 진행하여 정보의 위</a:t>
            </a:r>
            <a:r>
              <a:t>·</a:t>
            </a:r>
            <a:r>
              <a:t>변조를 방지 </a:t>
            </a:r>
          </a:p>
          <a:p>
            <a:pPr>
              <a:lnSpc>
                <a:spcPct val="200000"/>
              </a:lnSpc>
              <a:defRPr sz="2400"/>
            </a:pPr>
            <a:r>
              <a:t>√ 전세사기를 예방</a:t>
            </a:r>
            <a:r>
              <a:t>, 안전하고 </a:t>
            </a:r>
            <a:r>
              <a:t>투명한 부동산 거래 환경 조성</a:t>
            </a:r>
          </a:p>
        </p:txBody>
      </p:sp>
      <p:grpSp>
        <p:nvGrpSpPr>
          <p:cNvPr id="213" name="타원 15"/>
          <p:cNvGrpSpPr/>
          <p:nvPr/>
        </p:nvGrpSpPr>
        <p:grpSpPr>
          <a:xfrm>
            <a:off x="313237" y="1114635"/>
            <a:ext cx="360001" cy="360001"/>
            <a:chOff x="0" y="5420"/>
            <a:chExt cx="359999" cy="359999"/>
          </a:xfrm>
        </p:grpSpPr>
        <p:sp>
          <p:nvSpPr>
            <p:cNvPr id="211" name="원"/>
            <p:cNvSpPr/>
            <p:nvPr/>
          </p:nvSpPr>
          <p:spPr>
            <a:xfrm>
              <a:off x="0" y="5420"/>
              <a:ext cx="360000" cy="360001"/>
            </a:xfrm>
            <a:prstGeom prst="ellipse">
              <a:avLst/>
            </a:prstGeom>
            <a:solidFill>
              <a:srgbClr val="00994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2" name="1"/>
            <p:cNvSpPr txBox="1"/>
            <p:nvPr/>
          </p:nvSpPr>
          <p:spPr>
            <a:xfrm>
              <a:off x="98440" y="12699"/>
              <a:ext cx="163120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214" name="TextBox 30"/>
          <p:cNvSpPr txBox="1"/>
          <p:nvPr/>
        </p:nvSpPr>
        <p:spPr>
          <a:xfrm>
            <a:off x="1155512" y="1048962"/>
            <a:ext cx="9656743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2F5597"/>
                </a:solidFill>
              </a:defRPr>
            </a:lvl1pPr>
          </a:lstStyle>
          <a:p>
            <a:pPr/>
            <a:r>
              <a:t>연구 목표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12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직사각형 10"/>
          <p:cNvSpPr/>
          <p:nvPr/>
        </p:nvSpPr>
        <p:spPr>
          <a:xfrm flipV="1" rot="5400000">
            <a:off x="-2607773" y="3734132"/>
            <a:ext cx="6202021" cy="45720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9" name="직사각형 1"/>
          <p:cNvSpPr/>
          <p:nvPr/>
        </p:nvSpPr>
        <p:spPr>
          <a:xfrm>
            <a:off x="-1" y="-134"/>
            <a:ext cx="2941985" cy="656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91" fill="norm" stroke="1" extrusionOk="0">
                <a:moveTo>
                  <a:pt x="0" y="4"/>
                </a:moveTo>
                <a:lnTo>
                  <a:pt x="21600" y="4"/>
                </a:lnTo>
                <a:cubicBezTo>
                  <a:pt x="21555" y="-209"/>
                  <a:pt x="18705" y="7457"/>
                  <a:pt x="18681" y="10698"/>
                </a:cubicBezTo>
                <a:lnTo>
                  <a:pt x="21600" y="21391"/>
                </a:lnTo>
                <a:lnTo>
                  <a:pt x="0" y="21391"/>
                </a:lnTo>
                <a:lnTo>
                  <a:pt x="0" y="4"/>
                </a:lnTo>
                <a:close/>
              </a:path>
            </a:pathLst>
          </a:custGeom>
          <a:solidFill>
            <a:srgbClr val="004EA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0" name="TextBox 2"/>
          <p:cNvSpPr txBox="1"/>
          <p:nvPr/>
        </p:nvSpPr>
        <p:spPr>
          <a:xfrm>
            <a:off x="125231" y="97093"/>
            <a:ext cx="2349925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CONTENTS</a:t>
            </a:r>
          </a:p>
        </p:txBody>
      </p:sp>
      <p:pic>
        <p:nvPicPr>
          <p:cNvPr id="221" name="그림 26" descr="그림 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1433" y="3168787"/>
            <a:ext cx="3389302" cy="3300231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직사각형 27"/>
          <p:cNvSpPr/>
          <p:nvPr/>
        </p:nvSpPr>
        <p:spPr>
          <a:xfrm>
            <a:off x="8035573" y="3019292"/>
            <a:ext cx="3741021" cy="3599223"/>
          </a:xfrm>
          <a:prstGeom prst="rect">
            <a:avLst/>
          </a:prstGeom>
          <a:solidFill>
            <a:srgbClr val="FFFFFF">
              <a:alpha val="63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3" name="TextBox 19"/>
          <p:cNvSpPr txBox="1"/>
          <p:nvPr/>
        </p:nvSpPr>
        <p:spPr>
          <a:xfrm>
            <a:off x="2243277" y="1478540"/>
            <a:ext cx="5827610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000"/>
            </a:lvl1pPr>
          </a:lstStyle>
          <a:p>
            <a:pPr/>
            <a:r>
              <a:t>과제 내용</a:t>
            </a:r>
          </a:p>
        </p:txBody>
      </p:sp>
      <p:sp>
        <p:nvSpPr>
          <p:cNvPr id="224" name="직선 연결선 28"/>
          <p:cNvSpPr/>
          <p:nvPr/>
        </p:nvSpPr>
        <p:spPr>
          <a:xfrm>
            <a:off x="2017559" y="2494203"/>
            <a:ext cx="4601903" cy="1"/>
          </a:xfrm>
          <a:prstGeom prst="line">
            <a:avLst/>
          </a:prstGeom>
          <a:ln w="38100">
            <a:solidFill>
              <a:srgbClr val="004EA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25" name="TextBox 13"/>
          <p:cNvSpPr txBox="1"/>
          <p:nvPr/>
        </p:nvSpPr>
        <p:spPr>
          <a:xfrm>
            <a:off x="480781" y="2391009"/>
            <a:ext cx="7063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26" name="TextBox 15"/>
          <p:cNvSpPr txBox="1"/>
          <p:nvPr/>
        </p:nvSpPr>
        <p:spPr>
          <a:xfrm>
            <a:off x="2039585" y="3027758"/>
            <a:ext cx="5626816" cy="205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200000"/>
              </a:lnSpc>
              <a:defRPr sz="2800"/>
            </a:pPr>
            <a:r>
              <a:t>√  서비스 흐름도</a:t>
            </a:r>
          </a:p>
          <a:p>
            <a:pPr>
              <a:lnSpc>
                <a:spcPct val="200000"/>
              </a:lnSpc>
              <a:defRPr sz="2800"/>
            </a:pPr>
            <a:r>
              <a:t>√  </a:t>
            </a:r>
            <a:r>
              <a:t>Hyperledger Fabric </a:t>
            </a:r>
            <a:r>
              <a:t>시나리오</a:t>
            </a:r>
          </a:p>
          <a:p>
            <a:pPr>
              <a:lnSpc>
                <a:spcPct val="200000"/>
              </a:lnSpc>
              <a:defRPr sz="2800"/>
            </a:pPr>
            <a:r>
              <a:t>√  페이지 구현</a:t>
            </a:r>
          </a:p>
        </p:txBody>
      </p:sp>
      <p:grpSp>
        <p:nvGrpSpPr>
          <p:cNvPr id="229" name="타원 15"/>
          <p:cNvGrpSpPr/>
          <p:nvPr/>
        </p:nvGrpSpPr>
        <p:grpSpPr>
          <a:xfrm>
            <a:off x="313237" y="2422974"/>
            <a:ext cx="360001" cy="360001"/>
            <a:chOff x="0" y="5420"/>
            <a:chExt cx="359999" cy="359999"/>
          </a:xfrm>
        </p:grpSpPr>
        <p:sp>
          <p:nvSpPr>
            <p:cNvPr id="227" name="원"/>
            <p:cNvSpPr/>
            <p:nvPr/>
          </p:nvSpPr>
          <p:spPr>
            <a:xfrm>
              <a:off x="0" y="5420"/>
              <a:ext cx="360000" cy="360001"/>
            </a:xfrm>
            <a:prstGeom prst="ellipse">
              <a:avLst/>
            </a:prstGeom>
            <a:solidFill>
              <a:srgbClr val="00994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8" name="2"/>
            <p:cNvSpPr txBox="1"/>
            <p:nvPr/>
          </p:nvSpPr>
          <p:spPr>
            <a:xfrm>
              <a:off x="98440" y="12699"/>
              <a:ext cx="163120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12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NanumSquareNeoTTF-bRg"/>
        <a:ea typeface="NanumSquareNeoTTF-bRg"/>
        <a:cs typeface="NanumSquareNeoTTF-bRg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NanumSquareNeoTTF-bRg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NanumSquareNeoTTF-bRg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NanumSquareNeoTTF-bRg"/>
        <a:ea typeface="NanumSquareNeoTTF-bRg"/>
        <a:cs typeface="NanumSquareNeoTTF-bRg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NanumSquareNeoTTF-bRg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NanumSquareNeoTTF-bRg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