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8" r:id="rId1"/>
    <p:sldMasterId id="2147483689" r:id="rId2"/>
  </p:sldMasterIdLst>
  <p:notesMasterIdLst>
    <p:notesMasterId r:id="rId22"/>
  </p:notesMasterIdLst>
  <p:sldIdLst>
    <p:sldId id="257" r:id="rId3"/>
    <p:sldId id="300" r:id="rId4"/>
    <p:sldId id="352" r:id="rId5"/>
    <p:sldId id="361" r:id="rId6"/>
    <p:sldId id="376" r:id="rId7"/>
    <p:sldId id="339" r:id="rId8"/>
    <p:sldId id="340" r:id="rId9"/>
    <p:sldId id="380" r:id="rId10"/>
    <p:sldId id="356" r:id="rId11"/>
    <p:sldId id="350" r:id="rId12"/>
    <p:sldId id="393" r:id="rId13"/>
    <p:sldId id="392" r:id="rId14"/>
    <p:sldId id="381" r:id="rId15"/>
    <p:sldId id="388" r:id="rId16"/>
    <p:sldId id="382" r:id="rId17"/>
    <p:sldId id="390" r:id="rId18"/>
    <p:sldId id="400" r:id="rId19"/>
    <p:sldId id="399" r:id="rId20"/>
    <p:sldId id="387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787F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4286" autoAdjust="0"/>
  </p:normalViewPr>
  <p:slideViewPr>
    <p:cSldViewPr snapToGrid="0">
      <p:cViewPr varScale="1">
        <p:scale>
          <a:sx n="57" d="100"/>
          <a:sy n="57" d="100"/>
        </p:scale>
        <p:origin x="1398" y="72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 /><Relationship Id="rId13" Type="http://schemas.openxmlformats.org/officeDocument/2006/relationships/slide" Target="slides/slide11.xml" /><Relationship Id="rId18" Type="http://schemas.openxmlformats.org/officeDocument/2006/relationships/slide" Target="slides/slide16.xml" /><Relationship Id="rId26" Type="http://schemas.openxmlformats.org/officeDocument/2006/relationships/tableStyles" Target="tableStyles.xml" /><Relationship Id="rId3" Type="http://schemas.openxmlformats.org/officeDocument/2006/relationships/slide" Target="slides/slide1.xml" /><Relationship Id="rId21" Type="http://schemas.openxmlformats.org/officeDocument/2006/relationships/slide" Target="slides/slide19.xml" /><Relationship Id="rId7" Type="http://schemas.openxmlformats.org/officeDocument/2006/relationships/slide" Target="slides/slide5.xml" /><Relationship Id="rId12" Type="http://schemas.openxmlformats.org/officeDocument/2006/relationships/slide" Target="slides/slide10.xml" /><Relationship Id="rId17" Type="http://schemas.openxmlformats.org/officeDocument/2006/relationships/slide" Target="slides/slide15.xml" /><Relationship Id="rId25" Type="http://schemas.openxmlformats.org/officeDocument/2006/relationships/theme" Target="theme/theme1.xml" /><Relationship Id="rId2" Type="http://schemas.openxmlformats.org/officeDocument/2006/relationships/slideMaster" Target="slideMasters/slideMaster2.xml" /><Relationship Id="rId16" Type="http://schemas.openxmlformats.org/officeDocument/2006/relationships/slide" Target="slides/slide14.xml" /><Relationship Id="rId20" Type="http://schemas.openxmlformats.org/officeDocument/2006/relationships/slide" Target="slides/slide1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4.xml" /><Relationship Id="rId11" Type="http://schemas.openxmlformats.org/officeDocument/2006/relationships/slide" Target="slides/slide9.xml" /><Relationship Id="rId24" Type="http://schemas.openxmlformats.org/officeDocument/2006/relationships/viewProps" Target="viewProps.xml" /><Relationship Id="rId5" Type="http://schemas.openxmlformats.org/officeDocument/2006/relationships/slide" Target="slides/slide3.xml" /><Relationship Id="rId15" Type="http://schemas.openxmlformats.org/officeDocument/2006/relationships/slide" Target="slides/slide13.xml" /><Relationship Id="rId23" Type="http://schemas.openxmlformats.org/officeDocument/2006/relationships/presProps" Target="presProps.xml" /><Relationship Id="rId10" Type="http://schemas.openxmlformats.org/officeDocument/2006/relationships/slide" Target="slides/slide8.xml" /><Relationship Id="rId19" Type="http://schemas.openxmlformats.org/officeDocument/2006/relationships/slide" Target="slides/slide17.xml" /><Relationship Id="rId4" Type="http://schemas.openxmlformats.org/officeDocument/2006/relationships/slide" Target="slides/slide2.xml" /><Relationship Id="rId9" Type="http://schemas.openxmlformats.org/officeDocument/2006/relationships/slide" Target="slides/slide7.xml" /><Relationship Id="rId14" Type="http://schemas.openxmlformats.org/officeDocument/2006/relationships/slide" Target="slides/slide12.xml" /><Relationship Id="rId22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55CDB930-39F3-4090-A925-8483B95C199A}" type="datetime1">
              <a:rPr lang="ko-KR" altLang="en-US"/>
              <a:pPr lvl="0">
                <a:defRPr/>
              </a:pPr>
              <a:t>2023-10-23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193E3860-94C3-4A20-BB8B-182BFF0215A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1200"/>
              <a:t>안녕하세요 발표를 맡은 ㅇㅇㅇ입니다</a:t>
            </a:r>
            <a:r>
              <a:rPr lang="en-US" altLang="ko-KR" sz="1200"/>
              <a:t>.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altLang="ko-KR" sz="1200"/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1200">
                <a:solidFill>
                  <a:schemeClr val="tx1"/>
                </a:solidFill>
                <a:ea typeface="맑은 고딕"/>
              </a:rPr>
              <a:t>지식베이스를 활용한 영단어 중심 </a:t>
            </a:r>
            <a:r>
              <a:rPr lang="en-US" altLang="ko-KR" sz="1200">
                <a:solidFill>
                  <a:schemeClr val="tx1"/>
                </a:solidFill>
                <a:ea typeface="맑은 고딕"/>
              </a:rPr>
              <a:t>G2P </a:t>
            </a:r>
            <a:r>
              <a:rPr lang="ko-KR" altLang="en-US" sz="1200">
                <a:solidFill>
                  <a:schemeClr val="tx1"/>
                </a:solidFill>
                <a:ea typeface="맑은 고딕"/>
              </a:rPr>
              <a:t>연구라는 주제로 발표를 시작하겠습니다</a:t>
            </a:r>
            <a:r>
              <a:rPr lang="en-US" altLang="ko-KR" sz="1200">
                <a:solidFill>
                  <a:schemeClr val="tx1"/>
                </a:solidFill>
                <a:ea typeface="맑은 고딕"/>
              </a:rPr>
              <a:t>.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93E3860-94C3-4A20-BB8B-182BFF0215A7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dirty="0"/>
              <a:t>이처럼 구현한 </a:t>
            </a:r>
            <a:r>
              <a:rPr lang="en-US" altLang="ko-KR" dirty="0"/>
              <a:t>seq2seq</a:t>
            </a:r>
            <a:r>
              <a:rPr lang="ko-KR" altLang="en-US" dirty="0"/>
              <a:t>모델을 발음 변환에 사용하기에는 성능이 부족한 면이 보이기 때문에</a:t>
            </a:r>
            <a:r>
              <a:rPr lang="en-US" altLang="ko-KR" dirty="0"/>
              <a:t>, 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altLang="ko-KR" dirty="0"/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dirty="0"/>
              <a:t>빠른 학습과 병렬 처리가 장점인 </a:t>
            </a:r>
            <a:r>
              <a:rPr lang="en-US" altLang="ko-KR" dirty="0"/>
              <a:t>Transformer </a:t>
            </a:r>
            <a:r>
              <a:rPr lang="ko-KR" altLang="en-US" dirty="0"/>
              <a:t>모델을 사용하기로 하였습니다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A9C8C4E8-95A7-45B0-ADBF-9C3333610FDA}" type="slidenum">
              <a:rPr kumimoji="0" lang="en-US" alt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10</a:t>
            </a:fld>
            <a:endParaRPr kumimoji="0" lang="en-US" alt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dirty="0"/>
              <a:t>여러 상용 </a:t>
            </a:r>
            <a:r>
              <a:rPr lang="en-US" altLang="ko-KR" dirty="0"/>
              <a:t>G2P</a:t>
            </a:r>
            <a:r>
              <a:rPr lang="ko-KR" altLang="en-US" dirty="0"/>
              <a:t> 모델에서 나오는 부정확한 발음들에 대해 지식 베이스에 의한 처리와 </a:t>
            </a:r>
            <a:r>
              <a:rPr lang="ko-KR" altLang="en-US" dirty="0" err="1"/>
              <a:t>딥러닝을</a:t>
            </a:r>
            <a:r>
              <a:rPr lang="ko-KR" altLang="en-US" dirty="0"/>
              <a:t> 활용한 처리는 자연스러운 발음 변환을 샐성할 수 있었습니다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altLang="ko-KR" dirty="0"/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dirty="0"/>
              <a:t>위에 표는 필터링 기준으로 영단어를 집어넣었을 때</a:t>
            </a:r>
            <a:r>
              <a:rPr lang="en-US" altLang="ko-KR" dirty="0"/>
              <a:t>,</a:t>
            </a:r>
            <a:r>
              <a:rPr lang="ko-KR" altLang="en-US" dirty="0"/>
              <a:t> 한글 변환 결과를 나타낸 표입니다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A9C8C4E8-95A7-45B0-ADBF-9C3333610FDA}" type="slidenum">
              <a:rPr kumimoji="0" lang="en-US" alt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11</a:t>
            </a:fld>
            <a:endParaRPr kumimoji="0" lang="en-US" alt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17420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dirty="0"/>
              <a:t>정확도가 </a:t>
            </a:r>
            <a:r>
              <a:rPr lang="en-US" altLang="ko-KR" dirty="0"/>
              <a:t>60% </a:t>
            </a:r>
            <a:r>
              <a:rPr lang="ko-KR" altLang="en-US" dirty="0"/>
              <a:t>정도인 </a:t>
            </a:r>
            <a:r>
              <a:rPr lang="en-US" altLang="ko-KR" dirty="0"/>
              <a:t>LSTM</a:t>
            </a:r>
            <a:r>
              <a:rPr lang="ko-KR" altLang="en-US" dirty="0"/>
              <a:t> 모델에 비해 구현한 </a:t>
            </a:r>
            <a:r>
              <a:rPr lang="en-US" altLang="ko-KR" dirty="0"/>
              <a:t>Transformer</a:t>
            </a:r>
            <a:r>
              <a:rPr lang="ko-KR" altLang="en-US" dirty="0"/>
              <a:t> 모델에서는 정확도가 </a:t>
            </a:r>
            <a:r>
              <a:rPr lang="en-US" altLang="ko-KR" dirty="0"/>
              <a:t>70%</a:t>
            </a:r>
            <a:r>
              <a:rPr lang="ko-KR" altLang="en-US" dirty="0"/>
              <a:t>으로 성능 향상을 보였습니다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altLang="ko-KR" dirty="0"/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dirty="0" err="1"/>
              <a:t>또한이러한</a:t>
            </a:r>
            <a:r>
              <a:rPr lang="ko-KR" altLang="en-US" dirty="0"/>
              <a:t> 성능 향상에 의해 이전 </a:t>
            </a:r>
            <a:r>
              <a:rPr lang="en-US" altLang="ko-KR" dirty="0"/>
              <a:t>LSTM</a:t>
            </a:r>
            <a:r>
              <a:rPr lang="ko-KR" altLang="en-US" dirty="0"/>
              <a:t> 모델에서 보이던 자음</a:t>
            </a:r>
            <a:r>
              <a:rPr lang="en-US" altLang="ko-KR" dirty="0"/>
              <a:t>,</a:t>
            </a:r>
            <a:r>
              <a:rPr lang="ko-KR" altLang="en-US" dirty="0"/>
              <a:t> 모음의 단독 출현 문제도 해결되었습니다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A9C8C4E8-95A7-45B0-ADBF-9C3333610FDA}" type="slidenum">
              <a:rPr kumimoji="0" lang="en-US" alt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12</a:t>
            </a:fld>
            <a:endParaRPr kumimoji="0" lang="en-US" alt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00169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dirty="0"/>
              <a:t>정확도가 </a:t>
            </a:r>
            <a:r>
              <a:rPr lang="en-US" altLang="ko-KR" dirty="0"/>
              <a:t>60% </a:t>
            </a:r>
            <a:r>
              <a:rPr lang="ko-KR" altLang="en-US" dirty="0"/>
              <a:t>정도인 </a:t>
            </a:r>
            <a:r>
              <a:rPr lang="en-US" altLang="ko-KR" dirty="0"/>
              <a:t>LSTM</a:t>
            </a:r>
            <a:r>
              <a:rPr lang="ko-KR" altLang="en-US" dirty="0"/>
              <a:t> 모델에 비해 구현한 </a:t>
            </a:r>
            <a:r>
              <a:rPr lang="en-US" altLang="ko-KR" dirty="0"/>
              <a:t>Transformer</a:t>
            </a:r>
            <a:r>
              <a:rPr lang="ko-KR" altLang="en-US" dirty="0"/>
              <a:t> 모델에서는 정확도가 </a:t>
            </a:r>
            <a:r>
              <a:rPr lang="en-US" altLang="ko-KR" dirty="0"/>
              <a:t>70%</a:t>
            </a:r>
            <a:r>
              <a:rPr lang="ko-KR" altLang="en-US" dirty="0"/>
              <a:t>으로 성능 향상을 보였습니다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altLang="ko-KR" dirty="0"/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dirty="0" err="1"/>
              <a:t>또한이러한</a:t>
            </a:r>
            <a:r>
              <a:rPr lang="ko-KR" altLang="en-US" dirty="0"/>
              <a:t> 성능 향상에 의해 이전 </a:t>
            </a:r>
            <a:r>
              <a:rPr lang="en-US" altLang="ko-KR" dirty="0"/>
              <a:t>LSTM</a:t>
            </a:r>
            <a:r>
              <a:rPr lang="ko-KR" altLang="en-US" dirty="0"/>
              <a:t> 모델에서 보이던 자음</a:t>
            </a:r>
            <a:r>
              <a:rPr lang="en-US" altLang="ko-KR" dirty="0"/>
              <a:t>,</a:t>
            </a:r>
            <a:r>
              <a:rPr lang="ko-KR" altLang="en-US" dirty="0"/>
              <a:t> 모음의 단독 출현 문제도 해결되었습니다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A9C8C4E8-95A7-45B0-ADBF-9C3333610FDA}" type="slidenum">
              <a:rPr kumimoji="0" lang="en-US" alt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13</a:t>
            </a:fld>
            <a:endParaRPr kumimoji="0" lang="en-US" alt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dirty="0"/>
              <a:t>여러 상용 </a:t>
            </a:r>
            <a:r>
              <a:rPr lang="en-US" altLang="ko-KR" dirty="0"/>
              <a:t>G2P</a:t>
            </a:r>
            <a:r>
              <a:rPr lang="ko-KR" altLang="en-US" dirty="0"/>
              <a:t> 모델에서 나오는 부정확한 발음들에 대해 지식 베이스에 의한 처리와 </a:t>
            </a:r>
            <a:r>
              <a:rPr lang="ko-KR" altLang="en-US" dirty="0" err="1"/>
              <a:t>딥러닝을</a:t>
            </a:r>
            <a:r>
              <a:rPr lang="ko-KR" altLang="en-US" dirty="0"/>
              <a:t> 활용한 처리는 자연스러운 발음 변환을 샐성할 수 있었습니다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altLang="ko-KR" dirty="0"/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dirty="0"/>
              <a:t>위에 표는 필터링 기준으로 영단어를 집어넣었을 때</a:t>
            </a:r>
            <a:r>
              <a:rPr lang="en-US" altLang="ko-KR" dirty="0"/>
              <a:t>,</a:t>
            </a:r>
            <a:r>
              <a:rPr lang="ko-KR" altLang="en-US" dirty="0"/>
              <a:t> 한글 변환 결과를 나타낸 표입니다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A9C8C4E8-95A7-45B0-ADBF-9C3333610FDA}" type="slidenum">
              <a:rPr kumimoji="0" lang="en-US" alt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14</a:t>
            </a:fld>
            <a:endParaRPr kumimoji="0" lang="en-US" alt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20177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dirty="0"/>
              <a:t>여러 상용 </a:t>
            </a:r>
            <a:r>
              <a:rPr lang="en-US" altLang="ko-KR" dirty="0"/>
              <a:t>G2P</a:t>
            </a:r>
            <a:r>
              <a:rPr lang="ko-KR" altLang="en-US" dirty="0"/>
              <a:t> 모델에서 나오는 부정확한 발음들에 대해 지식 베이스에 의한 처리와 </a:t>
            </a:r>
            <a:r>
              <a:rPr lang="ko-KR" altLang="en-US" dirty="0" err="1"/>
              <a:t>딥러닝을</a:t>
            </a:r>
            <a:r>
              <a:rPr lang="ko-KR" altLang="en-US" dirty="0"/>
              <a:t> 활용한 처리는 자연스러운 발음 변환을 샐성할 수 있었습니다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altLang="ko-KR" dirty="0"/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dirty="0"/>
              <a:t>위에 표는 필터링 기준으로 영단어를 집어넣었을 때</a:t>
            </a:r>
            <a:r>
              <a:rPr lang="en-US" altLang="ko-KR" dirty="0"/>
              <a:t>,</a:t>
            </a:r>
            <a:r>
              <a:rPr lang="ko-KR" altLang="en-US" dirty="0"/>
              <a:t> 한글 변환 결과를 나타낸 표입니다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A9C8C4E8-95A7-45B0-ADBF-9C3333610FDA}" type="slidenum">
              <a:rPr kumimoji="0" lang="en-US" alt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15</a:t>
            </a:fld>
            <a:endParaRPr kumimoji="0" lang="en-US" alt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dirty="0"/>
              <a:t>여러 상용 </a:t>
            </a:r>
            <a:r>
              <a:rPr lang="en-US" altLang="ko-KR" dirty="0"/>
              <a:t>G2P</a:t>
            </a:r>
            <a:r>
              <a:rPr lang="ko-KR" altLang="en-US" dirty="0"/>
              <a:t> 모델에서 나오는 부정확한 발음들에 대해 지식 베이스에 의한 처리와 </a:t>
            </a:r>
            <a:r>
              <a:rPr lang="ko-KR" altLang="en-US" dirty="0" err="1"/>
              <a:t>딥러닝을</a:t>
            </a:r>
            <a:r>
              <a:rPr lang="ko-KR" altLang="en-US" dirty="0"/>
              <a:t> 활용한 처리는 자연스러운 발음 변환을 샐성할 수 있었습니다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altLang="ko-KR" dirty="0"/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dirty="0"/>
              <a:t>위에 표는 필터링 기준으로 영단어를 집어넣었을 때</a:t>
            </a:r>
            <a:r>
              <a:rPr lang="en-US" altLang="ko-KR" dirty="0"/>
              <a:t>,</a:t>
            </a:r>
            <a:r>
              <a:rPr lang="ko-KR" altLang="en-US" dirty="0"/>
              <a:t> 한글 변환 결과를 나타낸 표입니다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A9C8C4E8-95A7-45B0-ADBF-9C3333610FDA}" type="slidenum">
              <a:rPr kumimoji="0" lang="en-US" alt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16</a:t>
            </a:fld>
            <a:endParaRPr kumimoji="0" lang="en-US" alt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90893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dirty="0"/>
              <a:t>여러 상용 </a:t>
            </a:r>
            <a:r>
              <a:rPr lang="en-US" altLang="ko-KR" dirty="0"/>
              <a:t>G2P</a:t>
            </a:r>
            <a:r>
              <a:rPr lang="ko-KR" altLang="en-US" dirty="0"/>
              <a:t> 모델에서 나오는 부정확한 발음들에 대해 지식 베이스에 의한 처리와 </a:t>
            </a:r>
            <a:r>
              <a:rPr lang="ko-KR" altLang="en-US" dirty="0" err="1"/>
              <a:t>딥러닝을</a:t>
            </a:r>
            <a:r>
              <a:rPr lang="ko-KR" altLang="en-US" dirty="0"/>
              <a:t> 활용한 처리는 자연스러운 발음 변환을 샐성할 수 있었습니다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altLang="ko-KR" dirty="0"/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dirty="0"/>
              <a:t>위에 표는 필터링 기준으로 영단어를 집어넣었을 때</a:t>
            </a:r>
            <a:r>
              <a:rPr lang="en-US" altLang="ko-KR" dirty="0"/>
              <a:t>,</a:t>
            </a:r>
            <a:r>
              <a:rPr lang="ko-KR" altLang="en-US" dirty="0"/>
              <a:t> 한글 변환 결과를 나타낸 표입니다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A9C8C4E8-95A7-45B0-ADBF-9C3333610FDA}" type="slidenum">
              <a:rPr kumimoji="0" lang="en-US" alt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17</a:t>
            </a:fld>
            <a:endParaRPr kumimoji="0" lang="en-US" alt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28790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dirty="0"/>
              <a:t>여러 상용 </a:t>
            </a:r>
            <a:r>
              <a:rPr lang="en-US" altLang="ko-KR" dirty="0"/>
              <a:t>G2P</a:t>
            </a:r>
            <a:r>
              <a:rPr lang="ko-KR" altLang="en-US" dirty="0"/>
              <a:t> 모델에서 나오는 부정확한 발음들에 대해 지식 베이스에 의한 처리와 </a:t>
            </a:r>
            <a:r>
              <a:rPr lang="ko-KR" altLang="en-US" dirty="0" err="1"/>
              <a:t>딥러닝을</a:t>
            </a:r>
            <a:r>
              <a:rPr lang="ko-KR" altLang="en-US" dirty="0"/>
              <a:t> 활용한 처리는 자연스러운 발음 변환을 샐성할 수 있었습니다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altLang="ko-KR" dirty="0"/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dirty="0"/>
              <a:t>위에 표는 필터링 기준으로 영단어를 집어넣었을 때</a:t>
            </a:r>
            <a:r>
              <a:rPr lang="en-US" altLang="ko-KR" dirty="0"/>
              <a:t>,</a:t>
            </a:r>
            <a:r>
              <a:rPr lang="ko-KR" altLang="en-US" dirty="0"/>
              <a:t> 한글 변환 결과를 나타낸 표입니다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A9C8C4E8-95A7-45B0-ADBF-9C3333610FDA}" type="slidenum">
              <a:rPr kumimoji="0" lang="en-US" alt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18</a:t>
            </a:fld>
            <a:endParaRPr kumimoji="0" lang="en-US" alt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0751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dirty="0"/>
              <a:t>여러 상용 </a:t>
            </a:r>
            <a:r>
              <a:rPr lang="en-US" altLang="ko-KR" dirty="0"/>
              <a:t>G2P</a:t>
            </a:r>
            <a:r>
              <a:rPr lang="ko-KR" altLang="en-US" dirty="0"/>
              <a:t> 모델에서 나오는 부정확한 발음들에 대해 지식 베이스에 의한 처리와 </a:t>
            </a:r>
            <a:r>
              <a:rPr lang="ko-KR" altLang="en-US" dirty="0" err="1"/>
              <a:t>딥러닝을</a:t>
            </a:r>
            <a:r>
              <a:rPr lang="ko-KR" altLang="en-US" dirty="0"/>
              <a:t> 활용한 처리는 자연스러운 발음 변환을 샐성할 수 있었습니다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altLang="ko-KR" dirty="0"/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dirty="0"/>
              <a:t>위에 표는 필터링 기준으로 영단어를 집어넣었을 때</a:t>
            </a:r>
            <a:r>
              <a:rPr lang="en-US" altLang="ko-KR" dirty="0"/>
              <a:t>,</a:t>
            </a:r>
            <a:r>
              <a:rPr lang="ko-KR" altLang="en-US" dirty="0"/>
              <a:t> 한글 변환 결과를 나타낸 표입니다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A9C8C4E8-95A7-45B0-ADBF-9C3333610FDA}" type="slidenum">
              <a:rPr kumimoji="0" lang="en-US" alt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19</a:t>
            </a:fld>
            <a:endParaRPr kumimoji="0" lang="en-US" alt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6438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dirty="0">
                <a:solidFill>
                  <a:prstClr val="white"/>
                </a:solidFill>
                <a:latin typeface="맑은 고딕"/>
                <a:ea typeface="맑은 고딕"/>
              </a:rPr>
              <a:t>과제의 목표 </a:t>
            </a:r>
            <a:r>
              <a:rPr lang="en-US" altLang="ko-KR" dirty="0">
                <a:solidFill>
                  <a:prstClr val="white"/>
                </a:solidFill>
                <a:latin typeface="맑은 고딕"/>
                <a:ea typeface="맑은 고딕"/>
              </a:rPr>
              <a:t>// </a:t>
            </a:r>
            <a:r>
              <a:rPr kumimoji="0" lang="ko-KR" altLang="en-US" sz="1200" b="0" i="0" u="none" strike="noStrike" kern="1200" cap="none" spc="0" normalizeH="0" baseline="0" dirty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</a:rPr>
              <a:t>데이터 </a:t>
            </a:r>
            <a:r>
              <a:rPr kumimoji="0" lang="ko-KR" altLang="en-US" sz="1200" b="0" i="0" u="none" strike="noStrike" kern="1200" cap="none" spc="0" normalizeH="0" baseline="0" dirty="0" err="1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</a:rPr>
              <a:t>전처리</a:t>
            </a:r>
            <a:r>
              <a:rPr kumimoji="0" lang="ko-KR" altLang="en-US" sz="1200" b="0" i="0" u="none" strike="noStrike" kern="1200" cap="none" spc="0" normalizeH="0" baseline="0" dirty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</a:rPr>
              <a:t> </a:t>
            </a:r>
            <a:r>
              <a:rPr kumimoji="0" lang="en-US" altLang="ko-KR" sz="1200" b="0" i="0" u="none" strike="noStrike" kern="1200" cap="none" spc="0" normalizeH="0" baseline="0" dirty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</a:rPr>
              <a:t>/// </a:t>
            </a:r>
            <a:r>
              <a:rPr kumimoji="0" lang="ko-KR" altLang="en-US" sz="1200" b="0" i="0" u="none" strike="noStrike" kern="1200" cap="none" spc="0" normalizeH="0" baseline="0" dirty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</a:rPr>
              <a:t>딥러닝 모델 구성 </a:t>
            </a:r>
            <a:r>
              <a:rPr kumimoji="0" lang="en-US" altLang="ko-KR" sz="1200" b="0" i="0" u="none" strike="noStrike" kern="1200" cap="none" spc="0" normalizeH="0" baseline="0" dirty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</a:rPr>
              <a:t>/// </a:t>
            </a:r>
            <a:r>
              <a:rPr kumimoji="0" lang="ko-KR" altLang="en-US" sz="1200" b="0" i="0" u="none" strike="noStrike" kern="1200" cap="none" spc="0" normalizeH="0" baseline="0" dirty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</a:rPr>
              <a:t>결과 분석 및 평가 </a:t>
            </a:r>
            <a:r>
              <a:rPr kumimoji="0" lang="en-US" altLang="ko-KR" sz="1200" b="0" i="0" u="none" strike="noStrike" kern="1200" cap="none" spc="0" normalizeH="0" baseline="0" dirty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</a:rPr>
              <a:t>// </a:t>
            </a:r>
            <a:r>
              <a:rPr kumimoji="0" lang="ko-KR" altLang="en-US" sz="1200" b="0" i="0" u="none" strike="noStrike" kern="1200" cap="none" spc="0" normalizeH="0" baseline="0" dirty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</a:rPr>
              <a:t>결론 및 향후 연구 방향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dirty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1200" dirty="0"/>
              <a:t>순으로 설명 드리겠습니다</a:t>
            </a:r>
            <a:r>
              <a:rPr lang="en-US" altLang="ko-KR" sz="1200" dirty="0"/>
              <a:t>.</a:t>
            </a:r>
          </a:p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A9C8C4E8-95A7-45B0-ADBF-9C3333610FDA}" type="slidenum">
              <a:rPr kumimoji="0" lang="en-US" alt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2</a:t>
            </a:fld>
            <a:endParaRPr kumimoji="0" lang="en-US" alt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FontTx/>
              <a:buNone/>
              <a:defRPr/>
            </a:pPr>
            <a:r>
              <a:rPr kumimoji="0" lang="ko-KR" altLang="en-US" sz="1200" b="0" i="0" u="none" strike="noStrike" kern="100" cap="none" normalizeH="0" baseline="0" dirty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Times New Roman"/>
              </a:rPr>
              <a:t>먼저 </a:t>
            </a:r>
            <a:r>
              <a:rPr kumimoji="0" lang="en-US" altLang="ko-KR" sz="1200" b="0" i="0" u="none" strike="noStrike" kern="100" cap="none" normalizeH="0" baseline="0" dirty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Times New Roman"/>
              </a:rPr>
              <a:t>TTS</a:t>
            </a:r>
            <a:r>
              <a:rPr kumimoji="0" lang="ko-KR" altLang="en-US" sz="1200" b="0" i="0" u="none" strike="noStrike" kern="100" cap="none" normalizeH="0" baseline="0" dirty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Times New Roman"/>
              </a:rPr>
              <a:t>란 </a:t>
            </a:r>
            <a:r>
              <a:rPr kumimoji="0" lang="en-US" altLang="ko-KR" sz="1200" b="0" i="0" u="none" strike="noStrike" kern="100" cap="none" normalizeH="0" baseline="0" dirty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Times New Roman"/>
              </a:rPr>
              <a:t>＂Text-to-Speech＂</a:t>
            </a:r>
            <a:r>
              <a:rPr kumimoji="0" lang="ko-KR" altLang="en-US" sz="1200" b="0" i="0" u="none" strike="noStrike" kern="100" cap="none" normalizeH="0" baseline="0" dirty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Times New Roman"/>
              </a:rPr>
              <a:t>의 약어로</a:t>
            </a:r>
            <a:r>
              <a:rPr kumimoji="0" lang="en-US" altLang="ko-KR" sz="1200" b="0" i="0" u="none" strike="noStrike" kern="100" cap="none" normalizeH="0" baseline="0" dirty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Times New Roman"/>
              </a:rPr>
              <a:t> </a:t>
            </a:r>
            <a:r>
              <a:rPr kumimoji="0" lang="ko-KR" altLang="en-US" sz="1200" b="0" i="0" u="none" strike="noStrike" kern="100" cap="none" normalizeH="0" baseline="0" dirty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Times New Roman"/>
              </a:rPr>
              <a:t>텍스트를 음성으로 변환하는 기술을 의미하고</a:t>
            </a:r>
          </a:p>
          <a:p>
            <a:pPr marL="0" marR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FontTx/>
              <a:buNone/>
              <a:defRPr/>
            </a:pPr>
            <a:r>
              <a:rPr kumimoji="0" lang="ko-KR" altLang="en-US" sz="1200" b="0" i="0" u="none" strike="noStrike" kern="100" cap="none" normalizeH="0" baseline="0" dirty="0" err="1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Times New Roman"/>
              </a:rPr>
              <a:t>오디오북</a:t>
            </a:r>
            <a:r>
              <a:rPr kumimoji="0" lang="en-US" altLang="ko-KR" sz="1200" b="0" i="0" u="none" strike="noStrike" kern="100" cap="none" normalizeH="0" baseline="0" dirty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Times New Roman"/>
              </a:rPr>
              <a:t>, </a:t>
            </a:r>
            <a:r>
              <a:rPr kumimoji="0" lang="ko-KR" altLang="en-US" sz="1200" b="0" i="0" u="none" strike="noStrike" kern="100" cap="none" normalizeH="0" baseline="0" dirty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Times New Roman"/>
              </a:rPr>
              <a:t>네비게이션</a:t>
            </a:r>
            <a:r>
              <a:rPr kumimoji="0" lang="en-US" altLang="ko-KR" sz="1200" b="0" i="0" u="none" strike="noStrike" kern="100" cap="none" normalizeH="0" baseline="0" dirty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Times New Roman"/>
              </a:rPr>
              <a:t>, </a:t>
            </a:r>
            <a:r>
              <a:rPr kumimoji="0" lang="ko-KR" altLang="en-US" sz="1200" b="0" i="0" u="none" strike="noStrike" kern="100" cap="none" normalizeH="0" baseline="0" dirty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Times New Roman"/>
              </a:rPr>
              <a:t>시각장애인 보조 도구</a:t>
            </a:r>
            <a:r>
              <a:rPr kumimoji="0" lang="en-US" altLang="ko-KR" sz="1200" b="0" i="0" u="none" strike="noStrike" kern="100" cap="none" normalizeH="0" baseline="0" dirty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Times New Roman"/>
              </a:rPr>
              <a:t>, </a:t>
            </a:r>
            <a:r>
              <a:rPr kumimoji="0" lang="ko-KR" altLang="en-US" sz="1200" b="0" i="0" u="none" strike="noStrike" kern="100" cap="none" normalizeH="0" baseline="0" dirty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Times New Roman"/>
              </a:rPr>
              <a:t>교육 어플리케이션 </a:t>
            </a:r>
            <a:r>
              <a:rPr lang="ko-KR" altLang="en-US" sz="1200" kern="100" dirty="0">
                <a:solidFill>
                  <a:prstClr val="black"/>
                </a:solidFill>
                <a:latin typeface="맑은 고딕"/>
                <a:ea typeface="맑은 고딕"/>
                <a:cs typeface="Times New Roman"/>
              </a:rPr>
              <a:t>등</a:t>
            </a:r>
            <a:r>
              <a:rPr kumimoji="0" lang="ko-KR" altLang="en-US" sz="1200" b="0" i="0" u="none" strike="noStrike" kern="100" cap="none" normalizeH="0" baseline="0" dirty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Times New Roman"/>
              </a:rPr>
              <a:t> 다양한 분야에서 활용됩니다</a:t>
            </a:r>
            <a:r>
              <a:rPr kumimoji="0" lang="en-US" altLang="ko-KR" sz="1200" b="0" i="0" u="none" strike="noStrike" kern="100" cap="none" normalizeH="0" baseline="0" dirty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Times New Roman"/>
              </a:rPr>
              <a:t>.</a:t>
            </a:r>
          </a:p>
          <a:p>
            <a:pPr marL="0" marR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FontTx/>
              <a:buNone/>
              <a:defRPr/>
            </a:pPr>
            <a:endParaRPr kumimoji="0" lang="en-US" altLang="ko-KR" sz="1200" b="0" i="0" u="none" strike="noStrike" kern="100" cap="none" normalizeH="0" baseline="0" dirty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Times New Roman"/>
            </a:endParaRPr>
          </a:p>
          <a:p>
            <a:pPr marL="0" marR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FontTx/>
              <a:buNone/>
              <a:defRPr/>
            </a:pPr>
            <a:r>
              <a:rPr lang="ko-KR" altLang="en-US" dirty="0"/>
              <a:t>저희는 대중적으로 사용되는 </a:t>
            </a:r>
            <a:r>
              <a:rPr lang="en-US" altLang="ko-KR" dirty="0"/>
              <a:t>TTS</a:t>
            </a:r>
            <a:r>
              <a:rPr lang="ko-KR" altLang="en-US" dirty="0"/>
              <a:t>의 </a:t>
            </a:r>
            <a:r>
              <a:rPr lang="ko-KR" altLang="en-US" dirty="0" err="1"/>
              <a:t>영단어</a:t>
            </a:r>
            <a:r>
              <a:rPr lang="ko-KR" altLang="en-US" dirty="0"/>
              <a:t> 발음 정확도를 테스트 문장을 통해 실험해보았습니다</a:t>
            </a:r>
            <a:r>
              <a:rPr lang="en-US" altLang="ko-KR" dirty="0"/>
              <a:t>.</a:t>
            </a:r>
          </a:p>
          <a:p>
            <a:pPr marL="0" marR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FontTx/>
              <a:buNone/>
              <a:defRPr/>
            </a:pPr>
            <a:r>
              <a:rPr lang="en-US" altLang="ko-KR" dirty="0"/>
              <a:t> </a:t>
            </a:r>
          </a:p>
          <a:p>
            <a:pPr marL="0" marR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FontTx/>
              <a:buNone/>
              <a:defRPr/>
            </a:pPr>
            <a:r>
              <a:rPr lang="ko-KR" altLang="en-US" dirty="0"/>
              <a:t>먼저 네이버의 파파고를 이용하여 실험 해본 결과</a:t>
            </a:r>
            <a:r>
              <a:rPr lang="en-US" altLang="ko-KR" dirty="0"/>
              <a:t>, </a:t>
            </a:r>
            <a:r>
              <a:rPr lang="ko-KR" altLang="en-US" dirty="0"/>
              <a:t>보이는 것과 같이 </a:t>
            </a:r>
            <a:r>
              <a:rPr lang="en-US" altLang="ko-KR" dirty="0"/>
              <a:t>WCDMA</a:t>
            </a:r>
            <a:r>
              <a:rPr lang="ko-KR" altLang="en-US" dirty="0"/>
              <a:t>를 </a:t>
            </a:r>
            <a:r>
              <a:rPr lang="en-US" altLang="ko-KR" dirty="0"/>
              <a:t>‘</a:t>
            </a:r>
            <a:r>
              <a:rPr lang="ko-KR" altLang="en-US" dirty="0" err="1"/>
              <a:t>크드마</a:t>
            </a:r>
            <a:r>
              <a:rPr lang="en-US" altLang="ko-KR" dirty="0"/>
              <a:t>＇</a:t>
            </a:r>
            <a:r>
              <a:rPr lang="ko-KR" altLang="en-US" dirty="0"/>
              <a:t>로</a:t>
            </a:r>
          </a:p>
          <a:p>
            <a:pPr marL="0" marR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FontTx/>
              <a:buNone/>
              <a:defRPr/>
            </a:pPr>
            <a:r>
              <a:rPr lang="ko-KR" altLang="en-US" dirty="0"/>
              <a:t>마이크로소프트의 </a:t>
            </a:r>
            <a:r>
              <a:rPr lang="en-US" altLang="ko-KR" dirty="0" err="1"/>
              <a:t>bing</a:t>
            </a:r>
            <a:r>
              <a:rPr lang="ko-KR" altLang="en-US" dirty="0"/>
              <a:t>을 이용하여 실험 해본 결과 </a:t>
            </a:r>
            <a:r>
              <a:rPr lang="en-US" altLang="ko-KR" dirty="0"/>
              <a:t>UCLA</a:t>
            </a:r>
            <a:r>
              <a:rPr lang="ko-KR" altLang="en-US" dirty="0"/>
              <a:t>를 </a:t>
            </a:r>
            <a:r>
              <a:rPr lang="en-US" altLang="ko-KR" dirty="0"/>
              <a:t>‘</a:t>
            </a:r>
            <a:r>
              <a:rPr lang="ko-KR" altLang="en-US" dirty="0" err="1"/>
              <a:t>유시알에이</a:t>
            </a:r>
            <a:r>
              <a:rPr lang="en-US" altLang="ko-KR" dirty="0"/>
              <a:t>’</a:t>
            </a:r>
            <a:r>
              <a:rPr lang="ko-KR" altLang="en-US" dirty="0"/>
              <a:t>로 잘못된 발음으로 변환하는 것을 확인할 수 있었습니다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A9C8C4E8-95A7-45B0-ADBF-9C3333610FDA}" type="slidenum">
              <a:rPr kumimoji="0" lang="en-US" alt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3</a:t>
            </a:fld>
            <a:endParaRPr kumimoji="0" lang="en-US" alt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FontTx/>
              <a:buNone/>
              <a:defRPr/>
            </a:pPr>
            <a:r>
              <a:rPr lang="ko-KR" altLang="en-US" sz="1200" dirty="0"/>
              <a:t>과제 진행 방향에 대해서 말씀드리겠습니다</a:t>
            </a:r>
            <a:r>
              <a:rPr lang="en-US" altLang="ko-KR" sz="1200" dirty="0"/>
              <a:t>.</a:t>
            </a:r>
          </a:p>
          <a:p>
            <a:pPr marL="0" marR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FontTx/>
              <a:buNone/>
              <a:defRPr/>
            </a:pPr>
            <a:endParaRPr lang="en-US" altLang="ko-KR" sz="1200" dirty="0"/>
          </a:p>
          <a:p>
            <a:pPr marL="0" marR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FontTx/>
              <a:buNone/>
              <a:defRPr/>
            </a:pPr>
            <a:r>
              <a:rPr lang="ko-KR" altLang="en-US" sz="1200" dirty="0"/>
              <a:t>먼저 알파벳 한 글자만 모델에 입력된다면 그 알파벳의 이름을 그대로 읽게 합니다</a:t>
            </a:r>
            <a:r>
              <a:rPr lang="en-US" altLang="ko-KR" sz="1200" dirty="0"/>
              <a:t>.</a:t>
            </a:r>
          </a:p>
          <a:p>
            <a:pPr marL="0" marR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FontTx/>
              <a:buNone/>
              <a:defRPr/>
            </a:pPr>
            <a:endParaRPr lang="en-US" altLang="ko-KR" sz="1200" dirty="0"/>
          </a:p>
          <a:p>
            <a:pPr marL="0" marR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FontTx/>
              <a:buNone/>
              <a:defRPr/>
            </a:pPr>
            <a:r>
              <a:rPr lang="ko-KR" altLang="en-US" sz="1200" dirty="0"/>
              <a:t>다음으로</a:t>
            </a:r>
            <a:r>
              <a:rPr lang="en-US" altLang="ko-KR" sz="1200" dirty="0"/>
              <a:t>,</a:t>
            </a:r>
            <a:r>
              <a:rPr lang="ko-KR" altLang="en-US" sz="1200" dirty="0"/>
              <a:t> 지식 베이스를 활용하기 위해서 데이터 베이스에 있는 단어가 모델에 입력된다면</a:t>
            </a:r>
            <a:r>
              <a:rPr lang="en-US" altLang="ko-KR" sz="1200" dirty="0"/>
              <a:t>,</a:t>
            </a:r>
            <a:r>
              <a:rPr lang="ko-KR" altLang="en-US" sz="1200" dirty="0"/>
              <a:t> 단어와 매칭되는 발음으로 출력되게 합니다</a:t>
            </a:r>
            <a:r>
              <a:rPr lang="en-US" altLang="ko-KR" sz="1200" dirty="0"/>
              <a:t>.</a:t>
            </a:r>
          </a:p>
          <a:p>
            <a:pPr marL="0" marR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FontTx/>
              <a:buNone/>
              <a:defRPr/>
            </a:pPr>
            <a:r>
              <a:rPr lang="ko-KR" altLang="en-US" sz="1200" dirty="0"/>
              <a:t>그 다음</a:t>
            </a:r>
            <a:r>
              <a:rPr lang="en-US" altLang="ko-KR" sz="1200" dirty="0"/>
              <a:t>,</a:t>
            </a:r>
            <a:r>
              <a:rPr lang="ko-KR" altLang="en-US" sz="1200" dirty="0"/>
              <a:t> 지식 베이스에 </a:t>
            </a:r>
            <a:r>
              <a:rPr lang="ko-KR" altLang="en-US" sz="1200" dirty="0" err="1"/>
              <a:t>입력되있지</a:t>
            </a:r>
            <a:r>
              <a:rPr lang="ko-KR" altLang="en-US" sz="1200" dirty="0"/>
              <a:t> 않고</a:t>
            </a:r>
            <a:r>
              <a:rPr lang="en-US" altLang="ko-KR" sz="1200" dirty="0"/>
              <a:t>,</a:t>
            </a:r>
            <a:r>
              <a:rPr lang="ko-KR" altLang="en-US" sz="1200" dirty="0"/>
              <a:t> 오로지 대문자로만 이루어진 단어들은 글자 하나하나를 알파벳 이름으로 읽게 합니다</a:t>
            </a:r>
            <a:r>
              <a:rPr lang="en-US" altLang="ko-KR" sz="1200" dirty="0"/>
              <a:t>.</a:t>
            </a:r>
          </a:p>
          <a:p>
            <a:pPr marL="0" marR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FontTx/>
              <a:buNone/>
              <a:defRPr/>
            </a:pPr>
            <a:r>
              <a:rPr lang="ko-KR" altLang="en-US" sz="1200" dirty="0"/>
              <a:t>예를 들어서 </a:t>
            </a:r>
            <a:r>
              <a:rPr lang="en-US" altLang="ko-KR" sz="1200" dirty="0"/>
              <a:t>DPICM</a:t>
            </a:r>
            <a:r>
              <a:rPr lang="ko-KR" altLang="en-US" sz="1200" dirty="0"/>
              <a:t>이란 단어가 들어온다면 하나하나 알파벳 이름으로 읽어 </a:t>
            </a:r>
            <a:r>
              <a:rPr lang="en-US" altLang="ko-KR" sz="1200" dirty="0"/>
              <a:t>“</a:t>
            </a:r>
            <a:r>
              <a:rPr lang="ko-KR" altLang="en-US" sz="1200" dirty="0" err="1"/>
              <a:t>디피아이씨엠</a:t>
            </a:r>
            <a:r>
              <a:rPr lang="en-US" altLang="ko-KR" sz="1200" dirty="0"/>
              <a:t>”</a:t>
            </a:r>
            <a:r>
              <a:rPr lang="ko-KR" altLang="en-US" sz="1200" dirty="0"/>
              <a:t>으로 읽게 됩니다</a:t>
            </a:r>
            <a:r>
              <a:rPr lang="en-US" altLang="ko-KR" sz="1200" dirty="0"/>
              <a:t>.</a:t>
            </a:r>
          </a:p>
          <a:p>
            <a:pPr marL="0" marR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FontTx/>
              <a:buNone/>
              <a:defRPr/>
            </a:pPr>
            <a:r>
              <a:rPr lang="ko-KR" altLang="en-US" sz="1200" dirty="0"/>
              <a:t>이러한 규칙에 필터링 되지 않는 나머지 단어들은 딥러닝 모델을 이용해서 발음을 출력하게 됩니다</a:t>
            </a:r>
            <a:r>
              <a:rPr lang="en-US" altLang="ko-KR" sz="1200" dirty="0"/>
              <a:t>.</a:t>
            </a:r>
            <a:r>
              <a:rPr lang="ko-KR" altLang="en-US" sz="1200" dirty="0"/>
              <a:t>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A9C8C4E8-95A7-45B0-ADBF-9C3333610FDA}" type="slidenum">
              <a:rPr kumimoji="0" lang="en-US" alt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4</a:t>
            </a:fld>
            <a:endParaRPr kumimoji="0" lang="en-US" alt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/>
              <a:t>데이터 전처리 과정에 대해서 설명하겠습니다</a:t>
            </a:r>
            <a:r>
              <a:rPr lang="en-US" altLang="ko-KR"/>
              <a:t>.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altLang="ko-KR"/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/>
              <a:t>데이터로서</a:t>
            </a:r>
            <a:r>
              <a:rPr lang="en-US" altLang="ko-KR"/>
              <a:t>,</a:t>
            </a:r>
            <a:r>
              <a:rPr lang="ko-KR" altLang="en-US"/>
              <a:t> 우리말샘 사전을 채택하였고</a:t>
            </a:r>
            <a:r>
              <a:rPr lang="en-US" altLang="ko-KR"/>
              <a:t>,</a:t>
            </a:r>
            <a:r>
              <a:rPr lang="ko-KR" altLang="en-US"/>
              <a:t> 우리말샘 사전에 존재하는 전체 단어의 개수는 총 </a:t>
            </a:r>
            <a:r>
              <a:rPr lang="en-US" altLang="ko-KR"/>
              <a:t>1,164,962</a:t>
            </a:r>
            <a:r>
              <a:rPr lang="ko-KR" altLang="en-US"/>
              <a:t>개 였으나</a:t>
            </a:r>
            <a:r>
              <a:rPr lang="en-US" altLang="ko-KR"/>
              <a:t>, </a:t>
            </a:r>
            <a:r>
              <a:rPr lang="ko-KR" altLang="en-US"/>
              <a:t>이번 과제 필요한 형태로 필터링하여 저장한 결과 총 </a:t>
            </a:r>
            <a:r>
              <a:rPr lang="en-US" altLang="ko-KR"/>
              <a:t>779,429</a:t>
            </a:r>
            <a:r>
              <a:rPr lang="ko-KR" altLang="en-US"/>
              <a:t>개로 줄일 수 있었습니다</a:t>
            </a:r>
            <a:r>
              <a:rPr lang="en-US" altLang="ko-KR"/>
              <a:t>.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A9C8C4E8-95A7-45B0-ADBF-9C3333610FDA}" type="slidenum">
              <a:rPr kumimoji="0" lang="en-US" alt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5</a:t>
            </a:fld>
            <a:endParaRPr kumimoji="0" lang="en-US" alt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dirty="0"/>
              <a:t>또 </a:t>
            </a:r>
            <a:r>
              <a:rPr lang="ko-KR" altLang="en-US" dirty="0" err="1"/>
              <a:t>우리말샘으로</a:t>
            </a:r>
            <a:r>
              <a:rPr lang="ko-KR" altLang="en-US" dirty="0"/>
              <a:t> 생성한 </a:t>
            </a:r>
            <a:r>
              <a:rPr lang="ko-KR" altLang="en-US" dirty="0" err="1"/>
              <a:t>영단어</a:t>
            </a:r>
            <a:r>
              <a:rPr lang="en-US" altLang="ko-KR" dirty="0"/>
              <a:t> DB</a:t>
            </a:r>
            <a:r>
              <a:rPr lang="ko-KR" altLang="en-US" dirty="0"/>
              <a:t>로만 영 </a:t>
            </a:r>
            <a:r>
              <a:rPr lang="en-US" altLang="ko-KR" dirty="0"/>
              <a:t>-&gt; </a:t>
            </a:r>
            <a:r>
              <a:rPr lang="ko-KR" altLang="en-US" dirty="0"/>
              <a:t>한 변환을 하기에는 부족한 단어들이 많이 존재하여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altLang="ko-KR" dirty="0"/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dirty="0"/>
              <a:t>정확도 향상을 위해  </a:t>
            </a:r>
            <a:r>
              <a:rPr lang="en-US" altLang="ko-KR" dirty="0"/>
              <a:t>IPA </a:t>
            </a:r>
            <a:r>
              <a:rPr lang="ko-KR" altLang="en-US" dirty="0"/>
              <a:t>사전 중 하나인 </a:t>
            </a:r>
            <a:r>
              <a:rPr kumimoji="0" lang="en-US" altLang="ko-KR" sz="1200" b="0" i="0" u="none" strike="noStrike" kern="1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Times New Roman"/>
              </a:rPr>
              <a:t>CMU-</a:t>
            </a:r>
            <a:r>
              <a:rPr kumimoji="0" lang="en-US" altLang="ko-KR" sz="1200" b="0" i="0" u="none" strike="noStrike" kern="100" cap="none" spc="0" normalizeH="0" baseline="0" dirty="0" err="1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Times New Roman"/>
              </a:rPr>
              <a:t>dict</a:t>
            </a:r>
            <a:r>
              <a:rPr lang="ko-KR" altLang="en-US" dirty="0"/>
              <a:t>을 활용하여 </a:t>
            </a:r>
            <a:r>
              <a:rPr lang="ko-KR" altLang="en-US" dirty="0" err="1"/>
              <a:t>우리말샘</a:t>
            </a:r>
            <a:r>
              <a:rPr lang="ko-KR" altLang="en-US" dirty="0"/>
              <a:t> </a:t>
            </a:r>
            <a:r>
              <a:rPr lang="en-US" altLang="ko-KR" dirty="0"/>
              <a:t>DB</a:t>
            </a:r>
            <a:r>
              <a:rPr lang="ko-KR" altLang="en-US" dirty="0"/>
              <a:t>의 부족한 데이터를 보완하도록 추가하였습니다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altLang="ko-KR" dirty="0"/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200" b="0" i="0" u="none" strike="noStrike" kern="1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Times New Roman"/>
              </a:rPr>
              <a:t>여기서 </a:t>
            </a:r>
            <a:r>
              <a:rPr kumimoji="0" lang="en-US" altLang="ko-KR" sz="1200" b="0" i="0" u="none" strike="noStrike" kern="1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Times New Roman"/>
              </a:rPr>
              <a:t>IPA(</a:t>
            </a:r>
            <a:r>
              <a:rPr kumimoji="0" lang="ko-KR" altLang="en-US" sz="1200" b="0" i="0" u="none" strike="noStrike" kern="1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Times New Roman"/>
              </a:rPr>
              <a:t>국제 음성 기호</a:t>
            </a:r>
            <a:r>
              <a:rPr kumimoji="0" lang="en-US" altLang="ko-KR" sz="1200" b="0" i="0" u="none" strike="noStrike" kern="1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Times New Roman"/>
              </a:rPr>
              <a:t>)</a:t>
            </a:r>
            <a:r>
              <a:rPr lang="ko-KR" altLang="en-US" kern="100" dirty="0">
                <a:solidFill>
                  <a:prstClr val="black"/>
                </a:solidFill>
                <a:latin typeface="맑은 고딕"/>
                <a:ea typeface="맑은 고딕"/>
                <a:cs typeface="Times New Roman"/>
              </a:rPr>
              <a:t>란</a:t>
            </a:r>
            <a:r>
              <a:rPr kumimoji="0" lang="ko-KR" altLang="en-US" sz="1200" b="0" i="0" u="none" strike="noStrike" kern="1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Times New Roman"/>
              </a:rPr>
              <a:t> 모든 언어의 음성을 표기하기 위한 표준화된 기호 체계입니다</a:t>
            </a:r>
            <a:r>
              <a:rPr kumimoji="0" lang="en-US" altLang="ko-KR" sz="1200" b="0" i="0" u="none" strike="noStrike" kern="1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Times New Roman"/>
              </a:rPr>
              <a:t>.</a:t>
            </a:r>
            <a:endParaRPr kumimoji="0" lang="en-US" altLang="ko-KR" sz="1200" b="0" i="0" u="none" strike="noStrike" kern="100" cap="none" spc="0" normalizeH="0" baseline="0" dirty="0">
              <a:solidFill>
                <a:prstClr val="black"/>
              </a:solidFill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A9C8C4E8-95A7-45B0-ADBF-9C3333610FDA}" type="slidenum">
              <a:rPr kumimoji="0" lang="en-US" alt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6</a:t>
            </a:fld>
            <a:endParaRPr kumimoji="0" lang="en-US" alt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latinLnBrk="1" hangingPunct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ClrTx/>
              <a:buFontTx/>
              <a:buNone/>
              <a:defRPr/>
            </a:pPr>
            <a:r>
              <a:rPr lang="en-US" altLang="ko-KR" kern="100" dirty="0">
                <a:solidFill>
                  <a:prstClr val="black"/>
                </a:solidFill>
                <a:latin typeface="맑은 고딕"/>
                <a:ea typeface="맑은 고딕"/>
                <a:cs typeface="Times New Roman"/>
              </a:rPr>
              <a:t>IPA</a:t>
            </a:r>
            <a:r>
              <a:rPr lang="ko-KR" altLang="en-US" kern="100" dirty="0">
                <a:solidFill>
                  <a:prstClr val="black"/>
                </a:solidFill>
                <a:latin typeface="맑은 고딕"/>
                <a:ea typeface="맑은 고딕"/>
                <a:cs typeface="Times New Roman"/>
              </a:rPr>
              <a:t> 사전에는</a:t>
            </a:r>
            <a:r>
              <a:rPr lang="en-US" altLang="ko-KR" kern="100" dirty="0">
                <a:solidFill>
                  <a:prstClr val="black"/>
                </a:solidFill>
                <a:latin typeface="맑은 고딕"/>
                <a:ea typeface="맑은 고딕"/>
                <a:cs typeface="Times New Roman"/>
              </a:rPr>
              <a:t> </a:t>
            </a:r>
            <a:r>
              <a:rPr lang="ko-KR" altLang="en-US" kern="100" dirty="0">
                <a:solidFill>
                  <a:prstClr val="black"/>
                </a:solidFill>
                <a:latin typeface="맑은 고딕"/>
                <a:ea typeface="맑은 고딕"/>
                <a:cs typeface="Times New Roman"/>
              </a:rPr>
              <a:t>다음과 같이 영단어의 대한 </a:t>
            </a:r>
            <a:r>
              <a:rPr lang="ko-KR" altLang="en-US" kern="100" dirty="0" err="1">
                <a:solidFill>
                  <a:prstClr val="black"/>
                </a:solidFill>
                <a:latin typeface="맑은 고딕"/>
                <a:ea typeface="맑은 고딕"/>
                <a:cs typeface="Times New Roman"/>
              </a:rPr>
              <a:t>영어식</a:t>
            </a:r>
            <a:r>
              <a:rPr lang="ko-KR" altLang="en-US" kern="100" dirty="0">
                <a:solidFill>
                  <a:prstClr val="black"/>
                </a:solidFill>
                <a:latin typeface="맑은 고딕"/>
                <a:ea typeface="맑은 고딕"/>
                <a:cs typeface="Times New Roman"/>
              </a:rPr>
              <a:t> 발음 표기만 국제음성기호로 표기되어 있어</a:t>
            </a:r>
          </a:p>
          <a:p>
            <a:pPr marL="0" marR="0" lvl="0" indent="0" algn="just" defTabSz="914400" rtl="0" eaLnBrk="1" latinLnBrk="1" hangingPunct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ClrTx/>
              <a:buFontTx/>
              <a:buNone/>
              <a:defRPr/>
            </a:pPr>
            <a:endParaRPr lang="en-US" altLang="ko-KR" kern="100" dirty="0">
              <a:solidFill>
                <a:prstClr val="black"/>
              </a:solidFill>
              <a:latin typeface="맑은 고딕"/>
              <a:ea typeface="맑은 고딕"/>
              <a:cs typeface="Times New Roman"/>
            </a:endParaRPr>
          </a:p>
          <a:p>
            <a:pPr marL="0" marR="0" lvl="0" indent="0" algn="just" defTabSz="914400" rtl="0" eaLnBrk="1" latinLnBrk="1" hangingPunct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ClrTx/>
              <a:buFontTx/>
              <a:buNone/>
              <a:defRPr/>
            </a:pPr>
            <a:r>
              <a:rPr lang="ko-KR" altLang="en-US" kern="100" dirty="0">
                <a:solidFill>
                  <a:prstClr val="black"/>
                </a:solidFill>
                <a:latin typeface="맑은 고딕"/>
                <a:ea typeface="맑은 고딕"/>
                <a:cs typeface="Times New Roman"/>
              </a:rPr>
              <a:t>한국인이 일반적으로 듣는 </a:t>
            </a:r>
            <a:r>
              <a:rPr lang="ko-KR" altLang="en-US" kern="100" dirty="0" err="1">
                <a:solidFill>
                  <a:prstClr val="black"/>
                </a:solidFill>
                <a:latin typeface="맑은 고딕"/>
                <a:ea typeface="맑은 고딕"/>
                <a:cs typeface="Times New Roman"/>
              </a:rPr>
              <a:t>영단어</a:t>
            </a:r>
            <a:r>
              <a:rPr lang="ko-KR" altLang="en-US" kern="100" dirty="0">
                <a:solidFill>
                  <a:prstClr val="black"/>
                </a:solidFill>
                <a:latin typeface="맑은 고딕"/>
                <a:ea typeface="맑은 고딕"/>
                <a:cs typeface="Times New Roman"/>
              </a:rPr>
              <a:t> 발음과의 차이가 존재하였습니다</a:t>
            </a:r>
            <a:r>
              <a:rPr lang="en-US" altLang="ko-KR" kern="100" dirty="0">
                <a:solidFill>
                  <a:prstClr val="black"/>
                </a:solidFill>
                <a:latin typeface="맑은 고딕"/>
                <a:ea typeface="맑은 고딕"/>
                <a:cs typeface="Times New Roman"/>
              </a:rPr>
              <a:t>.</a:t>
            </a:r>
          </a:p>
          <a:p>
            <a:pPr marL="0" marR="0" lvl="0" indent="0" algn="just" defTabSz="914400" rtl="0" eaLnBrk="1" latinLnBrk="1" hangingPunct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ClrTx/>
              <a:buFontTx/>
              <a:buNone/>
              <a:defRPr/>
            </a:pPr>
            <a:endParaRPr lang="en-US" altLang="ko-KR" kern="100" dirty="0">
              <a:solidFill>
                <a:prstClr val="black"/>
              </a:solidFill>
              <a:latin typeface="맑은 고딕"/>
              <a:ea typeface="맑은 고딕"/>
              <a:cs typeface="Times New Roman"/>
            </a:endParaRPr>
          </a:p>
          <a:p>
            <a:pPr marL="0" marR="0" lvl="0" indent="0" algn="just" defTabSz="914400" rtl="0" eaLnBrk="1" latinLnBrk="1" hangingPunct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ClrTx/>
              <a:buFontTx/>
              <a:buNone/>
              <a:defRPr/>
            </a:pPr>
            <a:r>
              <a:rPr lang="ko-KR" altLang="en-US" kern="100" dirty="0">
                <a:solidFill>
                  <a:prstClr val="black"/>
                </a:solidFill>
                <a:latin typeface="맑은 고딕"/>
                <a:ea typeface="맑은 고딕"/>
                <a:cs typeface="Times New Roman"/>
              </a:rPr>
              <a:t>그래서 국어국립원의 외래어 표기법 조항을 참고하여 </a:t>
            </a:r>
            <a:r>
              <a:rPr lang="en-US" altLang="ko-KR" kern="100" dirty="0">
                <a:solidFill>
                  <a:prstClr val="black"/>
                </a:solidFill>
                <a:latin typeface="맑은 고딕"/>
                <a:ea typeface="맑은 고딕"/>
                <a:cs typeface="Times New Roman"/>
              </a:rPr>
              <a:t>IPA</a:t>
            </a:r>
            <a:r>
              <a:rPr lang="ko-KR" altLang="en-US" kern="100" dirty="0">
                <a:solidFill>
                  <a:prstClr val="black"/>
                </a:solidFill>
                <a:latin typeface="맑은 고딕"/>
                <a:ea typeface="맑은 고딕"/>
                <a:cs typeface="Times New Roman"/>
              </a:rPr>
              <a:t> 기호를 한글 발음으로 변환하여 </a:t>
            </a:r>
            <a:r>
              <a:rPr lang="en-US" altLang="ko-KR" kern="100" dirty="0">
                <a:solidFill>
                  <a:prstClr val="black"/>
                </a:solidFill>
                <a:latin typeface="맑은 고딕"/>
                <a:ea typeface="맑은 고딕"/>
                <a:cs typeface="Times New Roman"/>
              </a:rPr>
              <a:t>IPA </a:t>
            </a:r>
            <a:r>
              <a:rPr lang="ko-KR" altLang="en-US" kern="100" dirty="0">
                <a:solidFill>
                  <a:prstClr val="black"/>
                </a:solidFill>
                <a:latin typeface="맑은 고딕"/>
                <a:ea typeface="맑은 고딕"/>
                <a:cs typeface="Times New Roman"/>
              </a:rPr>
              <a:t>사전을 구축하였고</a:t>
            </a:r>
          </a:p>
          <a:p>
            <a:pPr marL="0" marR="0" lvl="0" indent="0" algn="just" defTabSz="914400" rtl="0" eaLnBrk="1" latinLnBrk="1" hangingPunct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ClrTx/>
              <a:buFontTx/>
              <a:buNone/>
              <a:defRPr/>
            </a:pPr>
            <a:r>
              <a:rPr lang="ko-KR" altLang="en-US" kern="100" dirty="0">
                <a:solidFill>
                  <a:prstClr val="black"/>
                </a:solidFill>
                <a:latin typeface="맑은 고딕"/>
                <a:ea typeface="맑은 고딕"/>
                <a:cs typeface="Times New Roman"/>
              </a:rPr>
              <a:t>해당 사전을 바탕으로 </a:t>
            </a:r>
            <a:r>
              <a:rPr lang="en-US" altLang="ko-KR" kern="100" dirty="0">
                <a:solidFill>
                  <a:prstClr val="black"/>
                </a:solidFill>
                <a:latin typeface="맑은 고딕"/>
                <a:ea typeface="맑은 고딕"/>
                <a:cs typeface="Times New Roman"/>
              </a:rPr>
              <a:t>DB</a:t>
            </a:r>
            <a:r>
              <a:rPr lang="ko-KR" altLang="en-US" kern="100" dirty="0">
                <a:solidFill>
                  <a:prstClr val="black"/>
                </a:solidFill>
                <a:latin typeface="맑은 고딕"/>
                <a:ea typeface="맑은 고딕"/>
                <a:cs typeface="Times New Roman"/>
              </a:rPr>
              <a:t>화 하였습니다</a:t>
            </a:r>
            <a:r>
              <a:rPr lang="en-US" altLang="ko-KR" kern="100" dirty="0">
                <a:solidFill>
                  <a:prstClr val="black"/>
                </a:solidFill>
                <a:latin typeface="맑은 고딕"/>
                <a:ea typeface="맑은 고딕"/>
                <a:cs typeface="Times New Roman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A9C8C4E8-95A7-45B0-ADBF-9C3333610FDA}" type="slidenum">
              <a:rPr kumimoji="0" lang="en-US" alt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7</a:t>
            </a:fld>
            <a:endParaRPr kumimoji="0" lang="en-US" alt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latinLnBrk="1" hangingPunct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ClrTx/>
              <a:buFontTx/>
              <a:buNone/>
              <a:defRPr/>
            </a:pPr>
            <a:r>
              <a:rPr lang="en-US" altLang="ko-KR" kern="100" dirty="0">
                <a:solidFill>
                  <a:prstClr val="black"/>
                </a:solidFill>
                <a:latin typeface="맑은 고딕"/>
                <a:ea typeface="맑은 고딕"/>
                <a:cs typeface="Times New Roman"/>
              </a:rPr>
              <a:t>IPA</a:t>
            </a:r>
            <a:r>
              <a:rPr lang="ko-KR" altLang="en-US" kern="100" dirty="0">
                <a:solidFill>
                  <a:prstClr val="black"/>
                </a:solidFill>
                <a:latin typeface="맑은 고딕"/>
                <a:ea typeface="맑은 고딕"/>
                <a:cs typeface="Times New Roman"/>
              </a:rPr>
              <a:t> 사전에는</a:t>
            </a:r>
            <a:r>
              <a:rPr lang="en-US" altLang="ko-KR" kern="100" dirty="0">
                <a:solidFill>
                  <a:prstClr val="black"/>
                </a:solidFill>
                <a:latin typeface="맑은 고딕"/>
                <a:ea typeface="맑은 고딕"/>
                <a:cs typeface="Times New Roman"/>
              </a:rPr>
              <a:t> </a:t>
            </a:r>
            <a:r>
              <a:rPr lang="ko-KR" altLang="en-US" kern="100" dirty="0">
                <a:solidFill>
                  <a:prstClr val="black"/>
                </a:solidFill>
                <a:latin typeface="맑은 고딕"/>
                <a:ea typeface="맑은 고딕"/>
                <a:cs typeface="Times New Roman"/>
              </a:rPr>
              <a:t>다음과 같이 영단어의 대한 </a:t>
            </a:r>
            <a:r>
              <a:rPr lang="ko-KR" altLang="en-US" kern="100" dirty="0" err="1">
                <a:solidFill>
                  <a:prstClr val="black"/>
                </a:solidFill>
                <a:latin typeface="맑은 고딕"/>
                <a:ea typeface="맑은 고딕"/>
                <a:cs typeface="Times New Roman"/>
              </a:rPr>
              <a:t>영어식</a:t>
            </a:r>
            <a:r>
              <a:rPr lang="ko-KR" altLang="en-US" kern="100" dirty="0">
                <a:solidFill>
                  <a:prstClr val="black"/>
                </a:solidFill>
                <a:latin typeface="맑은 고딕"/>
                <a:ea typeface="맑은 고딕"/>
                <a:cs typeface="Times New Roman"/>
              </a:rPr>
              <a:t> 발음 표기만 국제음성기호로 표기되어 있어</a:t>
            </a:r>
          </a:p>
          <a:p>
            <a:pPr marL="0" marR="0" lvl="0" indent="0" algn="just" defTabSz="914400" rtl="0" eaLnBrk="1" latinLnBrk="1" hangingPunct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ClrTx/>
              <a:buFontTx/>
              <a:buNone/>
              <a:defRPr/>
            </a:pPr>
            <a:endParaRPr lang="en-US" altLang="ko-KR" kern="100" dirty="0">
              <a:solidFill>
                <a:prstClr val="black"/>
              </a:solidFill>
              <a:latin typeface="맑은 고딕"/>
              <a:ea typeface="맑은 고딕"/>
              <a:cs typeface="Times New Roman"/>
            </a:endParaRPr>
          </a:p>
          <a:p>
            <a:pPr marL="0" marR="0" lvl="0" indent="0" algn="just" defTabSz="914400" rtl="0" eaLnBrk="1" latinLnBrk="1" hangingPunct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ClrTx/>
              <a:buFontTx/>
              <a:buNone/>
              <a:defRPr/>
            </a:pPr>
            <a:r>
              <a:rPr lang="ko-KR" altLang="en-US" kern="100" dirty="0">
                <a:solidFill>
                  <a:prstClr val="black"/>
                </a:solidFill>
                <a:latin typeface="맑은 고딕"/>
                <a:ea typeface="맑은 고딕"/>
                <a:cs typeface="Times New Roman"/>
              </a:rPr>
              <a:t>한국인이 일반적으로 듣는 </a:t>
            </a:r>
            <a:r>
              <a:rPr lang="ko-KR" altLang="en-US" kern="100" dirty="0" err="1">
                <a:solidFill>
                  <a:prstClr val="black"/>
                </a:solidFill>
                <a:latin typeface="맑은 고딕"/>
                <a:ea typeface="맑은 고딕"/>
                <a:cs typeface="Times New Roman"/>
              </a:rPr>
              <a:t>영단어</a:t>
            </a:r>
            <a:r>
              <a:rPr lang="ko-KR" altLang="en-US" kern="100" dirty="0">
                <a:solidFill>
                  <a:prstClr val="black"/>
                </a:solidFill>
                <a:latin typeface="맑은 고딕"/>
                <a:ea typeface="맑은 고딕"/>
                <a:cs typeface="Times New Roman"/>
              </a:rPr>
              <a:t> 발음과의 차이가 존재하였습니다</a:t>
            </a:r>
            <a:r>
              <a:rPr lang="en-US" altLang="ko-KR" kern="100" dirty="0">
                <a:solidFill>
                  <a:prstClr val="black"/>
                </a:solidFill>
                <a:latin typeface="맑은 고딕"/>
                <a:ea typeface="맑은 고딕"/>
                <a:cs typeface="Times New Roman"/>
              </a:rPr>
              <a:t>.</a:t>
            </a:r>
          </a:p>
          <a:p>
            <a:pPr marL="0" marR="0" lvl="0" indent="0" algn="just" defTabSz="914400" rtl="0" eaLnBrk="1" latinLnBrk="1" hangingPunct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ClrTx/>
              <a:buFontTx/>
              <a:buNone/>
              <a:defRPr/>
            </a:pPr>
            <a:endParaRPr lang="en-US" altLang="ko-KR" kern="100" dirty="0">
              <a:solidFill>
                <a:prstClr val="black"/>
              </a:solidFill>
              <a:latin typeface="맑은 고딕"/>
              <a:ea typeface="맑은 고딕"/>
              <a:cs typeface="Times New Roman"/>
            </a:endParaRPr>
          </a:p>
          <a:p>
            <a:pPr marL="0" marR="0" lvl="0" indent="0" algn="just" defTabSz="914400" rtl="0" eaLnBrk="1" latinLnBrk="1" hangingPunct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ClrTx/>
              <a:buFontTx/>
              <a:buNone/>
              <a:defRPr/>
            </a:pPr>
            <a:r>
              <a:rPr lang="ko-KR" altLang="en-US" kern="100" dirty="0">
                <a:solidFill>
                  <a:prstClr val="black"/>
                </a:solidFill>
                <a:latin typeface="맑은 고딕"/>
                <a:ea typeface="맑은 고딕"/>
                <a:cs typeface="Times New Roman"/>
              </a:rPr>
              <a:t>그래서 국어국립원의 외래어 표기법 조항을 참고하여 </a:t>
            </a:r>
            <a:r>
              <a:rPr lang="en-US" altLang="ko-KR" kern="100" dirty="0">
                <a:solidFill>
                  <a:prstClr val="black"/>
                </a:solidFill>
                <a:latin typeface="맑은 고딕"/>
                <a:ea typeface="맑은 고딕"/>
                <a:cs typeface="Times New Roman"/>
              </a:rPr>
              <a:t>IPA</a:t>
            </a:r>
            <a:r>
              <a:rPr lang="ko-KR" altLang="en-US" kern="100" dirty="0">
                <a:solidFill>
                  <a:prstClr val="black"/>
                </a:solidFill>
                <a:latin typeface="맑은 고딕"/>
                <a:ea typeface="맑은 고딕"/>
                <a:cs typeface="Times New Roman"/>
              </a:rPr>
              <a:t> 기호를 한글 발음으로 변환하여 </a:t>
            </a:r>
            <a:r>
              <a:rPr lang="en-US" altLang="ko-KR" kern="100" dirty="0">
                <a:solidFill>
                  <a:prstClr val="black"/>
                </a:solidFill>
                <a:latin typeface="맑은 고딕"/>
                <a:ea typeface="맑은 고딕"/>
                <a:cs typeface="Times New Roman"/>
              </a:rPr>
              <a:t>IPA </a:t>
            </a:r>
            <a:r>
              <a:rPr lang="ko-KR" altLang="en-US" kern="100" dirty="0">
                <a:solidFill>
                  <a:prstClr val="black"/>
                </a:solidFill>
                <a:latin typeface="맑은 고딕"/>
                <a:ea typeface="맑은 고딕"/>
                <a:cs typeface="Times New Roman"/>
              </a:rPr>
              <a:t>사전을 구축하였고</a:t>
            </a:r>
          </a:p>
          <a:p>
            <a:pPr marL="0" marR="0" lvl="0" indent="0" algn="just" defTabSz="914400" rtl="0" eaLnBrk="1" latinLnBrk="1" hangingPunct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ClrTx/>
              <a:buFontTx/>
              <a:buNone/>
              <a:defRPr/>
            </a:pPr>
            <a:r>
              <a:rPr lang="ko-KR" altLang="en-US" kern="100" dirty="0">
                <a:solidFill>
                  <a:prstClr val="black"/>
                </a:solidFill>
                <a:latin typeface="맑은 고딕"/>
                <a:ea typeface="맑은 고딕"/>
                <a:cs typeface="Times New Roman"/>
              </a:rPr>
              <a:t>해당 사전을 바탕으로 </a:t>
            </a:r>
            <a:r>
              <a:rPr lang="en-US" altLang="ko-KR" kern="100" dirty="0">
                <a:solidFill>
                  <a:prstClr val="black"/>
                </a:solidFill>
                <a:latin typeface="맑은 고딕"/>
                <a:ea typeface="맑은 고딕"/>
                <a:cs typeface="Times New Roman"/>
              </a:rPr>
              <a:t>DB</a:t>
            </a:r>
            <a:r>
              <a:rPr lang="ko-KR" altLang="en-US" kern="100" dirty="0">
                <a:solidFill>
                  <a:prstClr val="black"/>
                </a:solidFill>
                <a:latin typeface="맑은 고딕"/>
                <a:ea typeface="맑은 고딕"/>
                <a:cs typeface="Times New Roman"/>
              </a:rPr>
              <a:t>화 하였습니다</a:t>
            </a:r>
            <a:r>
              <a:rPr lang="en-US" altLang="ko-KR" kern="100" dirty="0">
                <a:solidFill>
                  <a:prstClr val="black"/>
                </a:solidFill>
                <a:latin typeface="맑은 고딕"/>
                <a:ea typeface="맑은 고딕"/>
                <a:cs typeface="Times New Roman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A9C8C4E8-95A7-45B0-ADBF-9C3333610FDA}" type="slidenum">
              <a:rPr kumimoji="0" lang="en-US" alt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8</a:t>
            </a:fld>
            <a:endParaRPr kumimoji="0" lang="en-US" alt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latinLnBrk="1" hangingPunct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ClrTx/>
              <a:buFontTx/>
              <a:buNone/>
              <a:defRPr/>
            </a:pPr>
            <a:r>
              <a:rPr lang="ko-KR" altLang="en-US" kern="100" dirty="0">
                <a:solidFill>
                  <a:prstClr val="black"/>
                </a:solidFill>
                <a:latin typeface="맑은 고딕"/>
                <a:ea typeface="맑은 고딕"/>
                <a:cs typeface="Times New Roman"/>
              </a:rPr>
              <a:t>사전 </a:t>
            </a:r>
            <a:r>
              <a:rPr lang="en-US" altLang="ko-KR" kern="100" dirty="0">
                <a:solidFill>
                  <a:prstClr val="black"/>
                </a:solidFill>
                <a:latin typeface="맑은 고딕"/>
                <a:ea typeface="맑은 고딕"/>
                <a:cs typeface="Times New Roman"/>
              </a:rPr>
              <a:t>DB</a:t>
            </a:r>
            <a:r>
              <a:rPr lang="ko-KR" altLang="en-US" kern="100" dirty="0">
                <a:solidFill>
                  <a:prstClr val="black"/>
                </a:solidFill>
                <a:latin typeface="맑은 고딕"/>
                <a:ea typeface="맑은 고딕"/>
                <a:cs typeface="Times New Roman"/>
              </a:rPr>
              <a:t>로 변환이 불가능한 단어들에 대해</a:t>
            </a:r>
            <a:r>
              <a:rPr lang="en-US" altLang="ko-KR" kern="100" dirty="0">
                <a:solidFill>
                  <a:prstClr val="black"/>
                </a:solidFill>
                <a:latin typeface="맑은 고딕"/>
                <a:ea typeface="맑은 고딕"/>
                <a:cs typeface="Times New Roman"/>
              </a:rPr>
              <a:t> </a:t>
            </a:r>
          </a:p>
          <a:p>
            <a:pPr marL="0" marR="0" lvl="0" indent="0" algn="just" defTabSz="914400" rtl="0" eaLnBrk="1" latinLnBrk="1" hangingPunct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ClrTx/>
              <a:buFontTx/>
              <a:buNone/>
              <a:defRPr/>
            </a:pPr>
            <a:r>
              <a:rPr lang="ko-KR" altLang="en-US" kern="100" dirty="0">
                <a:solidFill>
                  <a:prstClr val="black"/>
                </a:solidFill>
                <a:latin typeface="맑은 고딕"/>
                <a:ea typeface="맑은 고딕"/>
                <a:cs typeface="Times New Roman"/>
              </a:rPr>
              <a:t>딥러닝 모델을 활용하기로 하였습니다</a:t>
            </a:r>
            <a:r>
              <a:rPr lang="en-US" altLang="ko-KR" kern="100" dirty="0">
                <a:solidFill>
                  <a:prstClr val="black"/>
                </a:solidFill>
                <a:latin typeface="맑은 고딕"/>
                <a:ea typeface="맑은 고딕"/>
                <a:cs typeface="Times New Roman"/>
              </a:rPr>
              <a:t>.</a:t>
            </a:r>
          </a:p>
          <a:p>
            <a:pPr marL="0" marR="0" lvl="0" indent="0" algn="just" defTabSz="914400" rtl="0" eaLnBrk="1" latinLnBrk="1" hangingPunct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ClrTx/>
              <a:buFontTx/>
              <a:buNone/>
              <a:defRPr/>
            </a:pPr>
            <a:endParaRPr lang="en-US" altLang="ko-KR" kern="100" dirty="0">
              <a:solidFill>
                <a:prstClr val="black"/>
              </a:solidFill>
              <a:latin typeface="맑은 고딕"/>
              <a:ea typeface="맑은 고딕"/>
              <a:cs typeface="Times New Roman"/>
            </a:endParaRPr>
          </a:p>
          <a:p>
            <a:pPr marL="0" marR="0" lvl="0" indent="0" algn="just" defTabSz="914400" rtl="0" eaLnBrk="1" latinLnBrk="1" hangingPunct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ClrTx/>
              <a:buFontTx/>
              <a:buNone/>
              <a:defRPr/>
            </a:pPr>
            <a:endParaRPr lang="en-US" altLang="ko-KR" kern="100" dirty="0">
              <a:solidFill>
                <a:prstClr val="black"/>
              </a:solidFill>
              <a:latin typeface="맑은 고딕"/>
              <a:ea typeface="맑은 고딕"/>
              <a:cs typeface="Times New Roman"/>
            </a:endParaRPr>
          </a:p>
          <a:p>
            <a:pPr algn="just">
              <a:lnSpc>
                <a:spcPct val="200000"/>
              </a:lnSpc>
              <a:spcAft>
                <a:spcPts val="800"/>
              </a:spcAft>
              <a:defRPr/>
            </a:pPr>
            <a:r>
              <a:rPr lang="ko-KR" altLang="en-US" kern="100" dirty="0">
                <a:solidFill>
                  <a:prstClr val="black"/>
                </a:solidFill>
                <a:latin typeface="맑은 고딕"/>
                <a:ea typeface="맑은 고딕"/>
                <a:cs typeface="Times New Roman"/>
              </a:rPr>
              <a:t>딥러닝 시 학습 데이터는 한글</a:t>
            </a:r>
            <a:r>
              <a:rPr lang="en-US" altLang="ko-KR" kern="100" dirty="0">
                <a:solidFill>
                  <a:prstClr val="black"/>
                </a:solidFill>
                <a:latin typeface="맑은 고딕"/>
                <a:ea typeface="맑은 고딕"/>
                <a:cs typeface="Times New Roman"/>
              </a:rPr>
              <a:t>, </a:t>
            </a:r>
            <a:r>
              <a:rPr lang="ko-KR" altLang="en-US" kern="100" dirty="0">
                <a:solidFill>
                  <a:prstClr val="black"/>
                </a:solidFill>
                <a:latin typeface="맑은 고딕"/>
                <a:ea typeface="맑은 고딕"/>
                <a:cs typeface="Times New Roman"/>
              </a:rPr>
              <a:t>영어 매칭이 정확한 </a:t>
            </a:r>
            <a:r>
              <a:rPr lang="en-US" altLang="ko-KR" kern="100" dirty="0">
                <a:solidFill>
                  <a:prstClr val="black"/>
                </a:solidFill>
                <a:latin typeface="맑은 고딕"/>
                <a:ea typeface="맑은 고딕"/>
                <a:cs typeface="Times New Roman"/>
              </a:rPr>
              <a:t>57,661</a:t>
            </a:r>
            <a:r>
              <a:rPr lang="ko-KR" altLang="en-US" kern="100" dirty="0">
                <a:solidFill>
                  <a:prstClr val="black"/>
                </a:solidFill>
                <a:latin typeface="맑은 고딕"/>
                <a:ea typeface="맑은 고딕"/>
                <a:cs typeface="Times New Roman"/>
              </a:rPr>
              <a:t>개의 </a:t>
            </a:r>
            <a:r>
              <a:rPr lang="ko-KR" altLang="en-US" kern="100" dirty="0" err="1">
                <a:solidFill>
                  <a:prstClr val="black"/>
                </a:solidFill>
                <a:latin typeface="맑은 고딕"/>
                <a:ea typeface="맑은 고딕"/>
                <a:cs typeface="Times New Roman"/>
              </a:rPr>
              <a:t>우리말샘</a:t>
            </a:r>
            <a:r>
              <a:rPr lang="ko-KR" altLang="en-US" kern="100" dirty="0">
                <a:solidFill>
                  <a:prstClr val="black"/>
                </a:solidFill>
                <a:latin typeface="맑은 고딕"/>
                <a:ea typeface="맑은 고딕"/>
                <a:cs typeface="Times New Roman"/>
              </a:rPr>
              <a:t> </a:t>
            </a:r>
            <a:r>
              <a:rPr lang="en-US" altLang="ko-KR" kern="100" dirty="0">
                <a:solidFill>
                  <a:prstClr val="black"/>
                </a:solidFill>
                <a:latin typeface="맑은 고딕"/>
                <a:ea typeface="맑은 고딕"/>
                <a:cs typeface="Times New Roman"/>
              </a:rPr>
              <a:t>DB</a:t>
            </a:r>
            <a:r>
              <a:rPr lang="ko-KR" altLang="en-US" kern="100" dirty="0">
                <a:solidFill>
                  <a:prstClr val="black"/>
                </a:solidFill>
                <a:latin typeface="맑은 고딕"/>
                <a:ea typeface="맑은 고딕"/>
                <a:cs typeface="Times New Roman"/>
              </a:rPr>
              <a:t>를 활용하여 구성하였고</a:t>
            </a:r>
          </a:p>
          <a:p>
            <a:pPr marL="0" marR="0" lvl="0" indent="0" algn="just" defTabSz="914400" rtl="0" eaLnBrk="1" latinLnBrk="1" hangingPunct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ClrTx/>
              <a:buFontTx/>
              <a:buNone/>
              <a:defRPr/>
            </a:pPr>
            <a:endParaRPr lang="en-US" altLang="ko-KR" sz="100" kern="100" dirty="0">
              <a:solidFill>
                <a:prstClr val="black"/>
              </a:solidFill>
              <a:latin typeface="맑은 고딕"/>
              <a:ea typeface="맑은 고딕"/>
              <a:cs typeface="Times New Roman"/>
            </a:endParaRPr>
          </a:p>
          <a:p>
            <a:pPr marL="0" marR="0" lvl="0" indent="0" algn="just" defTabSz="914400" rtl="0" eaLnBrk="1" latinLnBrk="1" hangingPunct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ClrTx/>
              <a:buFontTx/>
              <a:buNone/>
              <a:defRPr/>
            </a:pPr>
            <a:r>
              <a:rPr lang="ko-KR" altLang="en-US" sz="100" kern="100" dirty="0">
                <a:solidFill>
                  <a:prstClr val="black"/>
                </a:solidFill>
                <a:latin typeface="맑은 고딕"/>
                <a:ea typeface="맑은 고딕"/>
                <a:cs typeface="Times New Roman"/>
              </a:rPr>
              <a:t>정확도 향상을 위해 </a:t>
            </a:r>
            <a:r>
              <a:rPr lang="ko-KR" altLang="en-US" sz="800" kern="100" dirty="0" err="1">
                <a:solidFill>
                  <a:prstClr val="black"/>
                </a:solidFill>
                <a:latin typeface="맑은 고딕"/>
                <a:ea typeface="맑은 고딕"/>
                <a:cs typeface="Times New Roman"/>
              </a:rPr>
              <a:t>우리말샘</a:t>
            </a:r>
            <a:r>
              <a:rPr lang="ko-KR" altLang="en-US" sz="800" kern="100" dirty="0">
                <a:solidFill>
                  <a:prstClr val="black"/>
                </a:solidFill>
                <a:latin typeface="맑은 고딕"/>
                <a:ea typeface="맑은 고딕"/>
                <a:cs typeface="Times New Roman"/>
              </a:rPr>
              <a:t> </a:t>
            </a:r>
            <a:r>
              <a:rPr lang="en-US" altLang="ko-KR" sz="800" kern="100" dirty="0">
                <a:solidFill>
                  <a:prstClr val="black"/>
                </a:solidFill>
                <a:latin typeface="맑은 고딕"/>
                <a:ea typeface="맑은 고딕"/>
                <a:cs typeface="Times New Roman"/>
              </a:rPr>
              <a:t>DB </a:t>
            </a:r>
            <a:r>
              <a:rPr lang="ko-KR" altLang="en-US" sz="800" kern="100" dirty="0">
                <a:solidFill>
                  <a:prstClr val="black"/>
                </a:solidFill>
                <a:latin typeface="맑은 고딕"/>
                <a:ea typeface="맑은 고딕"/>
                <a:cs typeface="Times New Roman"/>
              </a:rPr>
              <a:t>전체 데이터에 대해 한글과 영어의 어절이 일치하도록 수기로 데이터를 수정하였습니다</a:t>
            </a:r>
            <a:r>
              <a:rPr lang="en-US" altLang="ko-KR" sz="800" kern="100" dirty="0">
                <a:solidFill>
                  <a:prstClr val="black"/>
                </a:solidFill>
                <a:latin typeface="맑은 고딕"/>
                <a:ea typeface="맑은 고딕"/>
                <a:cs typeface="Times New Roman"/>
              </a:rPr>
              <a:t>.</a:t>
            </a:r>
          </a:p>
          <a:p>
            <a:pPr marL="0" marR="0" lvl="0" indent="0" algn="just" defTabSz="914400" rtl="0" eaLnBrk="1" latinLnBrk="1" hangingPunct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ClrTx/>
              <a:buFontTx/>
              <a:buNone/>
              <a:defRPr/>
            </a:pPr>
            <a:endParaRPr lang="en-US" altLang="ko-KR" sz="800" kern="100" dirty="0">
              <a:solidFill>
                <a:prstClr val="black"/>
              </a:solidFill>
              <a:latin typeface="맑은 고딕"/>
              <a:ea typeface="맑은 고딕"/>
              <a:cs typeface="Times New Roman"/>
            </a:endParaRPr>
          </a:p>
          <a:p>
            <a:pPr marL="0" marR="0" lvl="0" indent="0" algn="just" defTabSz="914400" rtl="0" eaLnBrk="1" latinLnBrk="1" hangingPunct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ClrTx/>
              <a:buFontTx/>
              <a:buNone/>
              <a:defRPr/>
            </a:pPr>
            <a:endParaRPr lang="en-US" altLang="ko-KR" sz="800" kern="100" dirty="0">
              <a:solidFill>
                <a:prstClr val="black"/>
              </a:solidFill>
              <a:latin typeface="맑은 고딕"/>
              <a:ea typeface="맑은 고딕"/>
              <a:cs typeface="Times New Roman"/>
            </a:endParaRPr>
          </a:p>
          <a:p>
            <a:pPr marL="0" marR="0" lvl="0" indent="0" algn="just" defTabSz="914400" rtl="0" eaLnBrk="1" latinLnBrk="1" hangingPunct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ClrTx/>
              <a:buFontTx/>
              <a:buNone/>
              <a:defRPr/>
            </a:pPr>
            <a:r>
              <a:rPr lang="ko-KR" altLang="en-US" sz="800" kern="100" dirty="0">
                <a:solidFill>
                  <a:prstClr val="black"/>
                </a:solidFill>
                <a:latin typeface="맑은 고딕"/>
                <a:ea typeface="맑은 고딕"/>
                <a:cs typeface="Times New Roman"/>
              </a:rPr>
              <a:t>먼저 </a:t>
            </a:r>
            <a:r>
              <a:rPr lang="ko-KR" altLang="en-US" sz="200" kern="100" dirty="0">
                <a:solidFill>
                  <a:prstClr val="black"/>
                </a:solidFill>
                <a:latin typeface="맑은 고딕"/>
                <a:ea typeface="맑은 고딕"/>
                <a:cs typeface="Times New Roman"/>
              </a:rPr>
              <a:t>수정된 데이터를 그대로 활용하여 </a:t>
            </a:r>
            <a:r>
              <a:rPr lang="ko-KR" altLang="en-US" sz="200" kern="100" dirty="0" err="1">
                <a:solidFill>
                  <a:prstClr val="black"/>
                </a:solidFill>
                <a:latin typeface="맑은 고딕"/>
                <a:ea typeface="맑은 고딕"/>
                <a:cs typeface="Times New Roman"/>
              </a:rPr>
              <a:t>전처리</a:t>
            </a:r>
            <a:r>
              <a:rPr lang="ko-KR" altLang="en-US" sz="200" kern="100" dirty="0">
                <a:solidFill>
                  <a:prstClr val="black"/>
                </a:solidFill>
                <a:latin typeface="맑은 고딕"/>
                <a:ea typeface="맑은 고딕"/>
                <a:cs typeface="Times New Roman"/>
              </a:rPr>
              <a:t> 데이터를 생성하였습니다</a:t>
            </a:r>
            <a:r>
              <a:rPr lang="en-US" altLang="ko-KR" sz="200" kern="100" dirty="0">
                <a:solidFill>
                  <a:prstClr val="black"/>
                </a:solidFill>
                <a:latin typeface="맑은 고딕"/>
                <a:ea typeface="맑은 고딕"/>
                <a:cs typeface="Times New Roman"/>
              </a:rPr>
              <a:t>.</a:t>
            </a:r>
          </a:p>
          <a:p>
            <a:pPr marL="0" marR="0" lvl="0" indent="0" algn="just" defTabSz="914400" rtl="0" eaLnBrk="1" latinLnBrk="1" hangingPunct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ClrTx/>
              <a:buFontTx/>
              <a:buNone/>
              <a:defRPr/>
            </a:pPr>
            <a:endParaRPr lang="en-US" altLang="ko-KR" sz="200" kern="100" dirty="0">
              <a:solidFill>
                <a:prstClr val="black"/>
              </a:solidFill>
              <a:latin typeface="맑은 고딕"/>
              <a:ea typeface="맑은 고딕"/>
              <a:cs typeface="Times New Roman"/>
            </a:endParaRPr>
          </a:p>
          <a:p>
            <a:pPr marL="0" marR="0" lvl="0" indent="0" algn="just" defTabSz="914400" rtl="0" eaLnBrk="1" latinLnBrk="1" hangingPunct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ClrTx/>
              <a:buFontTx/>
              <a:buNone/>
              <a:defRPr/>
            </a:pPr>
            <a:endParaRPr lang="en-US" altLang="ko-KR" sz="200" kern="100" dirty="0">
              <a:solidFill>
                <a:prstClr val="black"/>
              </a:solidFill>
              <a:latin typeface="맑은 고딕"/>
              <a:ea typeface="맑은 고딕"/>
              <a:cs typeface="Times New Roman"/>
            </a:endParaRPr>
          </a:p>
          <a:p>
            <a:pPr marL="0" marR="0" lvl="0" indent="0" algn="just" defTabSz="914400" rtl="0" eaLnBrk="1" latinLnBrk="1" hangingPunct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ClrTx/>
              <a:buFontTx/>
              <a:buNone/>
              <a:defRPr/>
            </a:pPr>
            <a:r>
              <a:rPr lang="ko-KR" altLang="en-US" sz="200" kern="100" dirty="0">
                <a:solidFill>
                  <a:prstClr val="black"/>
                </a:solidFill>
                <a:latin typeface="맑은 고딕"/>
                <a:ea typeface="맑은 고딕"/>
                <a:cs typeface="Times New Roman"/>
              </a:rPr>
              <a:t>그 다음 어절에 맞게 분리하여 데이터 구성 후 추가해주었습니다</a:t>
            </a:r>
            <a:r>
              <a:rPr lang="en-US" altLang="ko-KR" sz="200" kern="100" dirty="0">
                <a:solidFill>
                  <a:prstClr val="black"/>
                </a:solidFill>
                <a:latin typeface="맑은 고딕"/>
                <a:ea typeface="맑은 고딕"/>
                <a:cs typeface="Times New Roman"/>
              </a:rPr>
              <a:t>.</a:t>
            </a:r>
          </a:p>
          <a:p>
            <a:pPr marL="0" marR="0" lvl="0" indent="0" algn="just" defTabSz="914400" rtl="0" eaLnBrk="1" latinLnBrk="1" hangingPunct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ClrTx/>
              <a:buFontTx/>
              <a:buNone/>
              <a:defRPr/>
            </a:pPr>
            <a:endParaRPr lang="en-US" altLang="ko-KR" sz="200" kern="100" dirty="0">
              <a:solidFill>
                <a:prstClr val="black"/>
              </a:solidFill>
              <a:latin typeface="맑은 고딕"/>
              <a:ea typeface="맑은 고딕"/>
              <a:cs typeface="Times New Roman"/>
            </a:endParaRPr>
          </a:p>
          <a:p>
            <a:pPr marL="0" marR="0" lvl="0" indent="0" algn="just" defTabSz="914400" rtl="0" eaLnBrk="1" latinLnBrk="1" hangingPunct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ClrTx/>
              <a:buFontTx/>
              <a:buNone/>
              <a:defRPr/>
            </a:pPr>
            <a:r>
              <a:rPr lang="ko-KR" altLang="en-US" sz="200" kern="100" dirty="0" err="1">
                <a:solidFill>
                  <a:prstClr val="black"/>
                </a:solidFill>
                <a:latin typeface="맑은 고딕"/>
                <a:ea typeface="맑은 고딕"/>
                <a:cs typeface="Times New Roman"/>
              </a:rPr>
              <a:t>가닛레드에서</a:t>
            </a:r>
            <a:r>
              <a:rPr lang="ko-KR" altLang="en-US" sz="200" kern="100" dirty="0">
                <a:solidFill>
                  <a:prstClr val="black"/>
                </a:solidFill>
                <a:latin typeface="맑은 고딕"/>
                <a:ea typeface="맑은 고딕"/>
                <a:cs typeface="Times New Roman"/>
              </a:rPr>
              <a:t> </a:t>
            </a:r>
            <a:r>
              <a:rPr lang="ko-KR" altLang="en-US" sz="200" kern="100" dirty="0" err="1">
                <a:solidFill>
                  <a:prstClr val="black"/>
                </a:solidFill>
                <a:latin typeface="맑은 고딕"/>
                <a:ea typeface="맑은 고딕"/>
                <a:cs typeface="Times New Roman"/>
              </a:rPr>
              <a:t>가닛과</a:t>
            </a:r>
            <a:r>
              <a:rPr lang="ko-KR" altLang="en-US" sz="200" kern="100" dirty="0">
                <a:solidFill>
                  <a:prstClr val="black"/>
                </a:solidFill>
                <a:latin typeface="맑은 고딕"/>
                <a:ea typeface="맑은 고딕"/>
                <a:cs typeface="Times New Roman"/>
              </a:rPr>
              <a:t> 레드를 분리한 것이 그 예시입니다</a:t>
            </a:r>
            <a:r>
              <a:rPr lang="en-US" altLang="ko-KR" sz="200" kern="100" dirty="0">
                <a:solidFill>
                  <a:prstClr val="black"/>
                </a:solidFill>
                <a:latin typeface="맑은 고딕"/>
                <a:ea typeface="맑은 고딕"/>
                <a:cs typeface="Times New Roman"/>
              </a:rPr>
              <a:t>.</a:t>
            </a:r>
          </a:p>
          <a:p>
            <a:pPr marL="0" marR="0" lvl="0" indent="0" algn="just" defTabSz="914400" rtl="0" eaLnBrk="1" latinLnBrk="1" hangingPunct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ClrTx/>
              <a:buFontTx/>
              <a:buNone/>
              <a:defRPr/>
            </a:pPr>
            <a:endParaRPr lang="en-US" altLang="ko-KR" sz="200" kern="100" dirty="0">
              <a:solidFill>
                <a:prstClr val="black"/>
              </a:solidFill>
              <a:latin typeface="맑은 고딕"/>
              <a:ea typeface="맑은 고딕"/>
              <a:cs typeface="Times New Roman"/>
            </a:endParaRPr>
          </a:p>
          <a:p>
            <a:pPr marL="0" marR="0" lvl="0" indent="0" algn="just" defTabSz="914400" rtl="0" eaLnBrk="1" latinLnBrk="1" hangingPunct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ClrTx/>
              <a:buFontTx/>
              <a:buNone/>
              <a:defRPr/>
            </a:pPr>
            <a:endParaRPr lang="en-US" altLang="ko-KR" sz="200" kern="100" dirty="0">
              <a:solidFill>
                <a:prstClr val="black"/>
              </a:solidFill>
              <a:latin typeface="맑은 고딕"/>
              <a:ea typeface="맑은 고딕"/>
              <a:cs typeface="Times New Roman"/>
            </a:endParaRPr>
          </a:p>
          <a:p>
            <a:pPr marL="0" marR="0" lvl="0" indent="0" algn="just" defTabSz="914400" rtl="0" eaLnBrk="1" latinLnBrk="1" hangingPunct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ClrTx/>
              <a:buFontTx/>
              <a:buNone/>
              <a:defRPr/>
            </a:pPr>
            <a:r>
              <a:rPr lang="ko-KR" altLang="en-US" sz="200" kern="100" dirty="0">
                <a:solidFill>
                  <a:prstClr val="black"/>
                </a:solidFill>
                <a:latin typeface="맑은 고딕"/>
                <a:ea typeface="맑은 고딕"/>
                <a:cs typeface="Times New Roman"/>
              </a:rPr>
              <a:t>마지막으로 길이 상대적으로 긴</a:t>
            </a:r>
            <a:r>
              <a:rPr lang="ko-KR" altLang="en-US" sz="800" kern="100" dirty="0">
                <a:solidFill>
                  <a:prstClr val="black"/>
                </a:solidFill>
                <a:latin typeface="맑은 고딕"/>
                <a:ea typeface="맑은 고딕"/>
                <a:cs typeface="Times New Roman"/>
              </a:rPr>
              <a:t> 학습 데이터를 제공하기 위해 </a:t>
            </a:r>
            <a:r>
              <a:rPr lang="ko-KR" altLang="en-US" sz="200" kern="100" dirty="0">
                <a:solidFill>
                  <a:prstClr val="black"/>
                </a:solidFill>
                <a:latin typeface="맑은 고딕"/>
                <a:ea typeface="맑은 고딕"/>
                <a:cs typeface="Times New Roman"/>
              </a:rPr>
              <a:t>공백을 제거한 데이터를 구성 후 추가하였고 </a:t>
            </a:r>
          </a:p>
          <a:p>
            <a:pPr marL="0" marR="0" lvl="0" indent="0" algn="just" defTabSz="914400" rtl="0" eaLnBrk="1" latinLnBrk="1" hangingPunct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ClrTx/>
              <a:buFontTx/>
              <a:buNone/>
              <a:defRPr/>
            </a:pPr>
            <a:endParaRPr lang="en-US" altLang="ko-KR" sz="200" kern="100" dirty="0">
              <a:solidFill>
                <a:prstClr val="black"/>
              </a:solidFill>
              <a:latin typeface="맑은 고딕"/>
              <a:ea typeface="맑은 고딕"/>
              <a:cs typeface="Times New Roman"/>
            </a:endParaRPr>
          </a:p>
          <a:p>
            <a:pPr marL="0" marR="0" lvl="0" indent="0" algn="just" defTabSz="914400" rtl="0" eaLnBrk="1" latinLnBrk="1" hangingPunct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ClrTx/>
              <a:buFontTx/>
              <a:buNone/>
              <a:defRPr/>
            </a:pPr>
            <a:r>
              <a:rPr lang="ko-KR" altLang="en-US" sz="200" kern="100" dirty="0">
                <a:solidFill>
                  <a:prstClr val="black"/>
                </a:solidFill>
                <a:latin typeface="맑은 고딕"/>
                <a:ea typeface="맑은 고딕"/>
                <a:cs typeface="Times New Roman"/>
              </a:rPr>
              <a:t>중복되는 데이터의 경우 학습에 방해가 될 수 있으므로 제거하였습니다</a:t>
            </a:r>
            <a:r>
              <a:rPr lang="en-US" altLang="ko-KR" sz="200" kern="100" dirty="0">
                <a:solidFill>
                  <a:prstClr val="black"/>
                </a:solidFill>
                <a:latin typeface="맑은 고딕"/>
                <a:ea typeface="맑은 고딕"/>
                <a:cs typeface="Times New Roman"/>
              </a:rPr>
              <a:t>.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altLang="ko-KR" dirty="0"/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A9C8C4E8-95A7-45B0-ADBF-9C3333610FDA}" type="slidenum">
              <a:rPr kumimoji="0" lang="en-US" alt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9</a:t>
            </a:fld>
            <a:endParaRPr kumimoji="0" lang="en-US" alt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9163B9-7C99-2AB4-EC75-E61C58ECDA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463A8A-A2E0-9BDD-F671-089AE5641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4954E0-3B07-D986-5690-0E4E38D7A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6732-393A-4769-9557-E264F70698E6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533FD7-CACA-7EE7-2EA8-9E4F23BCF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F223B7-59CA-6B1D-7AF0-73809937C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D20AB-A3D9-4CF2-A36E-0749DC24B3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47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BA1844-1284-D4DB-4662-5FDD36FA8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E36BDF-8BCA-4DCB-5D9A-F5D7141BD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1D578F-8078-C8BC-F7BB-1D3AF8546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6732-393A-4769-9557-E264F70698E6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85DEE5-41DA-5CF0-77FD-A7EF62FFA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D57772-D097-C0A4-E7E6-106B21C08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D20AB-A3D9-4CF2-A36E-0749DC24B3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933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30DC60-4C1F-AE87-279F-CC226F0DEA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346B91-D75E-DA81-AE70-7C563997E1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9C9B17-76A9-9FDE-E64F-F3CF94DC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6732-393A-4769-9557-E264F70698E6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E2043D-BC3F-75ED-94E1-003177545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E78AEA-D40E-4BEC-4B20-8A9EFF660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D20AB-A3D9-4CF2-A36E-0749DC24B3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786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2023-10-23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8064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2023-10-23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9256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2023-10-23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0735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2023-10-23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840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2023-10-23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08514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2023-10-23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87035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2023-10-23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01038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2023-10-23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5067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31AD56-BDC4-493B-8365-3BD2DAC41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CE20FD-59B6-1B06-2B82-F61249603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7B2B5E-90E5-D3E6-C688-24CE833D1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6732-393A-4769-9557-E264F70698E6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35E851-A10B-0463-8D82-D600EAD68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6F432C-B137-8874-C3C3-06DD46740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D20AB-A3D9-4CF2-A36E-0749DC24B3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9273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2023-10-23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07748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2023-10-23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8747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2023-10-23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9936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012A40-41B3-B2FB-5117-2FEF3F48C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FDF9AD-7E4A-0D01-5858-A30432D1F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BA2E6A-C81D-EEC1-F2F7-73B657B18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6732-393A-4769-9557-E264F70698E6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22545F-4BBB-4AF4-2DBD-029FBE8A4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DE4343-5E23-BAF1-61F7-496D2F1BB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D20AB-A3D9-4CF2-A36E-0749DC24B3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314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4B3E2E-8804-0C12-C361-FD1EE2776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946532-DE29-D8C2-0980-21146BC895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DFD82C-CAAF-E298-66E2-11AECDDD4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5ACBE2-B7DD-BAE2-3B09-089E9448F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6732-393A-4769-9557-E264F70698E6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B3BE75-04DF-017A-5364-443F93FA3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DB241F-7A08-B30F-13AB-1D93DDE3C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D20AB-A3D9-4CF2-A36E-0749DC24B3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260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17C4C9-13BF-D39D-CB61-D8158BF6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AE9CB8-2CDB-09F9-11EE-A78C61ED1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2B6A40-3C25-0072-E6E6-570616AF1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CCEAEC-9382-1298-98D2-A3AB87925B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EA3F50-11EC-416E-630B-C33045A693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2387AB0-29EB-C580-20B5-0331706A8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6732-393A-4769-9557-E264F70698E6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748334-C630-C506-E084-2E9AAD3F3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C3BF806-F29C-BA86-A5B1-31CCE0B0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D20AB-A3D9-4CF2-A36E-0749DC24B3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675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D7B95A-743F-E788-8096-6E7B3FB6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8A58DD-4577-4D4B-163A-30AA62493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6732-393A-4769-9557-E264F70698E6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36085A-7764-383C-E389-B47619F75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CB4F2C-3428-E9CA-CB7C-ADEB8C7F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D20AB-A3D9-4CF2-A36E-0749DC24B3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655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F589EE-7C7B-D79C-8079-B96A2990F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6732-393A-4769-9557-E264F70698E6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7F7DEC-0DF7-F32A-4593-4C0DE022E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1316D2-297C-0014-FF32-E6740CAB2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D20AB-A3D9-4CF2-A36E-0749DC24B3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521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83F265-01C3-910E-4E20-7C29415B2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49D14C-765A-8F11-9BF2-9BDBD6D0E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AF3BE6-2270-041F-A356-671915035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DD1E23-8DFA-7E26-F092-A62D7CE9C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6732-393A-4769-9557-E264F70698E6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20DC48-F466-BB36-15AB-8442131B6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0BABB2-8646-8F33-C96D-C1268A714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D20AB-A3D9-4CF2-A36E-0749DC24B3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86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5F6677-4332-D260-76B0-9E8F0D2B8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8E57942-DFD0-0490-C51F-A7EE3C3D1C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073DEB-56AA-3039-2355-154F75848B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8428D3-8B96-C5B1-DD2C-D4655C5BB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6732-393A-4769-9557-E264F70698E6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D0FFCA-7482-60FC-91C3-68FAC8519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7E449D-7A09-1EB4-F41E-3827675AA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D20AB-A3D9-4CF2-A36E-0749DC24B3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990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 /><Relationship Id="rId3" Type="http://schemas.openxmlformats.org/officeDocument/2006/relationships/slideLayout" Target="../slideLayouts/slideLayout14.xml" /><Relationship Id="rId7" Type="http://schemas.openxmlformats.org/officeDocument/2006/relationships/slideLayout" Target="../slideLayouts/slideLayout18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1" Type="http://schemas.openxmlformats.org/officeDocument/2006/relationships/slideLayout" Target="../slideLayouts/slideLayout12.xml" /><Relationship Id="rId6" Type="http://schemas.openxmlformats.org/officeDocument/2006/relationships/slideLayout" Target="../slideLayouts/slideLayout17.xml" /><Relationship Id="rId11" Type="http://schemas.openxmlformats.org/officeDocument/2006/relationships/slideLayout" Target="../slideLayouts/slideLayout22.xml" /><Relationship Id="rId5" Type="http://schemas.openxmlformats.org/officeDocument/2006/relationships/slideLayout" Target="../slideLayouts/slideLayout16.xml" /><Relationship Id="rId10" Type="http://schemas.openxmlformats.org/officeDocument/2006/relationships/slideLayout" Target="../slideLayouts/slideLayout21.xml" /><Relationship Id="rId4" Type="http://schemas.openxmlformats.org/officeDocument/2006/relationships/slideLayout" Target="../slideLayouts/slideLayout15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EFC74E2-FEEC-C4F7-F678-6B03A5F99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D69FA7-17AB-8D89-5A3D-E1010F4DD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FD54CA-4112-24E1-2BA4-9715242DC8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56732-393A-4769-9557-E264F70698E6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358FEB-BB26-C876-86AA-2E18F25619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E94D50-0FCC-E8AD-AAFD-CD1C504C80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D20AB-A3D9-4CF2-A36E-0749DC24B3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683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AC7D0C1-D5FE-48CB-AEB6-E9E3D1C2E343}" type="datetimeFigureOut">
              <a:rPr lang="ko-KR" altLang="en-US" smtClean="0"/>
              <a:pPr/>
              <a:t>2023-10-23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1811B0-B48E-441A-87FD-055ECECA2FB0}"/>
              </a:ext>
            </a:extLst>
          </p:cNvPr>
          <p:cNvSpPr txBox="1"/>
          <p:nvPr userDrawn="1"/>
        </p:nvSpPr>
        <p:spPr>
          <a:xfrm>
            <a:off x="10585930" y="6505575"/>
            <a:ext cx="15359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Copyrightⓒ 4</a:t>
            </a:r>
            <a:r>
              <a:rPr lang="ko-KR" altLang="en-US" sz="800" dirty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 </a:t>
            </a:r>
            <a:r>
              <a:rPr lang="en-US" altLang="ko-KR" sz="800" dirty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RNG </a:t>
            </a:r>
            <a:r>
              <a:rPr lang="ko-KR" altLang="en-US" sz="800" dirty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아니조</a:t>
            </a:r>
          </a:p>
        </p:txBody>
      </p:sp>
    </p:spTree>
    <p:extLst>
      <p:ext uri="{BB962C8B-B14F-4D97-AF65-F5344CB8AC3E}">
        <p14:creationId xmlns:p14="http://schemas.microsoft.com/office/powerpoint/2010/main" val="130356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18.xml" /><Relationship Id="rId4" Type="http://schemas.openxmlformats.org/officeDocument/2006/relationships/image" Target="../media/image9.png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18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18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18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18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 /><Relationship Id="rId1" Type="http://schemas.openxmlformats.org/officeDocument/2006/relationships/slideLayout" Target="../slideLayouts/slideLayout18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 /><Relationship Id="rId1" Type="http://schemas.openxmlformats.org/officeDocument/2006/relationships/slideLayout" Target="../slideLayouts/slideLayout18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 /><Relationship Id="rId1" Type="http://schemas.openxmlformats.org/officeDocument/2006/relationships/slideLayout" Target="../slideLayouts/slideLayout18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 /><Relationship Id="rId1" Type="http://schemas.openxmlformats.org/officeDocument/2006/relationships/slideLayout" Target="../slideLayouts/slideLayout18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 /><Relationship Id="rId1" Type="http://schemas.openxmlformats.org/officeDocument/2006/relationships/slideLayout" Target="../slideLayouts/slideLayout18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8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8.xml" /><Relationship Id="rId5" Type="http://schemas.openxmlformats.org/officeDocument/2006/relationships/image" Target="../media/image3.png" /><Relationship Id="rId4" Type="http://schemas.openxmlformats.org/officeDocument/2006/relationships/image" Target="../media/image2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8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8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8.xml" /><Relationship Id="rId5" Type="http://schemas.openxmlformats.org/officeDocument/2006/relationships/image" Target="../media/image7.png" /><Relationship Id="rId4" Type="http://schemas.openxmlformats.org/officeDocument/2006/relationships/image" Target="../media/image6.png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8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8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각 삼각형 4"/>
          <p:cNvSpPr/>
          <p:nvPr/>
        </p:nvSpPr>
        <p:spPr>
          <a:xfrm>
            <a:off x="-2" y="-3"/>
            <a:ext cx="9512303" cy="6858003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ea typeface="맑은 고딕" panose="020B0503020000020004" pitchFamily="50" charset="-127"/>
            </a:endParaRPr>
          </a:p>
        </p:txBody>
      </p:sp>
      <p:sp>
        <p:nvSpPr>
          <p:cNvPr id="6" name="직각 삼각형 5"/>
          <p:cNvSpPr/>
          <p:nvPr/>
        </p:nvSpPr>
        <p:spPr>
          <a:xfrm rot="16200000">
            <a:off x="9609139" y="4275138"/>
            <a:ext cx="2486025" cy="2679697"/>
          </a:xfrm>
          <a:prstGeom prst="rtTriangle">
            <a:avLst/>
          </a:prstGeom>
          <a:solidFill>
            <a:srgbClr val="6469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ea typeface="맑은 고딕" panose="020B0503020000020004" pitchFamily="50" charset="-127"/>
            </a:endParaRPr>
          </a:p>
        </p:txBody>
      </p:sp>
      <p:sp>
        <p:nvSpPr>
          <p:cNvPr id="8" name="직각 삼각형 7"/>
          <p:cNvSpPr/>
          <p:nvPr/>
        </p:nvSpPr>
        <p:spPr>
          <a:xfrm rot="5400000">
            <a:off x="28984" y="-28984"/>
            <a:ext cx="2161357" cy="2219324"/>
          </a:xfrm>
          <a:prstGeom prst="rtTriangle">
            <a:avLst/>
          </a:prstGeom>
          <a:solidFill>
            <a:srgbClr val="B8B3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ea typeface="맑은 고딕" panose="020B0503020000020004" pitchFamily="50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18137" y="-18139"/>
            <a:ext cx="1352555" cy="1388830"/>
          </a:xfrm>
          <a:prstGeom prst="rtTriangle">
            <a:avLst/>
          </a:prstGeom>
          <a:solidFill>
            <a:srgbClr val="BFBF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374601" y="551911"/>
            <a:ext cx="7442797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latinLnBrk="0">
              <a:lnSpc>
                <a:spcPct val="150000"/>
              </a:lnSpc>
              <a:defRPr/>
            </a:pPr>
            <a:r>
              <a:rPr lang="en-US" altLang="ko-KR" sz="4800" b="1" i="1" kern="0" dirty="0">
                <a:solidFill>
                  <a:prstClr val="black">
                    <a:lumMod val="75000"/>
                    <a:lumOff val="25000"/>
                  </a:prstClr>
                </a:solidFill>
                <a:ea typeface="맑은 고딕" panose="020B0503020000020004" pitchFamily="50" charset="-127"/>
              </a:rPr>
              <a:t>2023 </a:t>
            </a:r>
            <a:r>
              <a:rPr lang="ko-KR" altLang="en-US" sz="48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전기 졸업과제</a:t>
            </a:r>
            <a:r>
              <a:rPr lang="ko-KR" altLang="en-US" sz="4800" b="1" i="1" kern="0" dirty="0">
                <a:solidFill>
                  <a:prstClr val="black">
                    <a:lumMod val="75000"/>
                    <a:lumOff val="25000"/>
                  </a:prstClr>
                </a:solidFill>
                <a:ea typeface="맑은 고딕" panose="020B0503020000020004" pitchFamily="50" charset="-127"/>
              </a:rPr>
              <a:t> 발표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69149" y="5943570"/>
            <a:ext cx="24237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dirty="0">
                <a:ea typeface="맑은 고딕" panose="020B0503020000020004" pitchFamily="50" charset="-127"/>
              </a:rPr>
              <a:t>4</a:t>
            </a:r>
            <a:r>
              <a:rPr lang="ko-KR" altLang="en-US" sz="2000" dirty="0">
                <a:ea typeface="맑은 고딕" panose="020B0503020000020004" pitchFamily="50" charset="-127"/>
              </a:rPr>
              <a:t>조 </a:t>
            </a:r>
            <a:r>
              <a:rPr lang="en-US" altLang="ko-KR" sz="2000" dirty="0">
                <a:ea typeface="맑은 고딕" panose="020B0503020000020004" pitchFamily="50" charset="-127"/>
              </a:rPr>
              <a:t>RNG </a:t>
            </a:r>
            <a:r>
              <a:rPr lang="ko-KR" altLang="en-US" sz="2000" dirty="0" err="1">
                <a:ea typeface="맑은 고딕" panose="020B0503020000020004" pitchFamily="50" charset="-127"/>
              </a:rPr>
              <a:t>아니조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3127" y="2537462"/>
            <a:ext cx="9849024" cy="1678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  <a:defRPr/>
            </a:pP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</a:rPr>
              <a:t>지식베이스와 </a:t>
            </a:r>
            <a:r>
              <a:rPr lang="ko-KR" alt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</a:rPr>
              <a:t>딥러닝을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</a:rPr>
              <a:t> 통한 </a:t>
            </a:r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ea typeface="맑은 고딕" panose="020B0503020000020004" pitchFamily="50" charset="-127"/>
            </a:endParaRPr>
          </a:p>
          <a:p>
            <a:pPr algn="l">
              <a:lnSpc>
                <a:spcPct val="200000"/>
              </a:lnSpc>
              <a:defRPr/>
            </a:pP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</a:rPr>
              <a:t>영어 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</a:rPr>
              <a:t>- 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</a:rPr>
              <a:t>한글 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</a:rPr>
              <a:t>Grapheme-to-Phoneme 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</a:rPr>
              <a:t>모델의 성능 향상 연구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-37818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1600" y="158119"/>
            <a:ext cx="149752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600" b="0" i="0" u="none" strike="noStrike" kern="1200" cap="none" spc="-150" normalizeH="0" baseline="0">
                <a:solidFill>
                  <a:srgbClr val="5F5E58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4</a:t>
            </a:r>
            <a:r>
              <a:rPr kumimoji="0" lang="ko-KR" altLang="en-US" sz="1600" b="0" i="0" u="none" strike="noStrike" kern="1200" cap="none" spc="-150" normalizeH="0" baseline="0">
                <a:solidFill>
                  <a:srgbClr val="5F5E58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조 </a:t>
            </a:r>
            <a:r>
              <a:rPr kumimoji="0" lang="en-US" altLang="ko-KR" sz="1600" b="0" i="0" u="none" strike="noStrike" kern="1200" cap="none" spc="-150" normalizeH="0" baseline="0">
                <a:solidFill>
                  <a:srgbClr val="5F5E58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RNG </a:t>
            </a:r>
            <a:r>
              <a:rPr kumimoji="0" lang="ko-KR" altLang="en-US" sz="1600" b="0" i="0" u="none" strike="noStrike" kern="1200" cap="none" spc="-150" normalizeH="0" baseline="0">
                <a:solidFill>
                  <a:srgbClr val="5F5E58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아니조</a:t>
            </a:r>
            <a:endParaRPr kumimoji="0" lang="ko-KR" altLang="en-US" sz="1600" b="0" i="0" u="none" strike="noStrike" kern="1200" cap="none" spc="-150" normalizeH="0" baseline="0">
              <a:solidFill>
                <a:srgbClr val="5F5E58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76678" y="652394"/>
            <a:ext cx="52931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5F5E58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3.</a:t>
            </a:r>
            <a:endParaRPr kumimoji="0" lang="en-US" altLang="ko-KR" sz="3200" b="1" i="0" u="none" strike="noStrike" kern="1200" cap="none" spc="0" normalizeH="0" baseline="0">
              <a:solidFill>
                <a:srgbClr val="5F5E58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5" name="TextBox 5"/>
          <p:cNvSpPr txBox="1"/>
          <p:nvPr/>
        </p:nvSpPr>
        <p:spPr>
          <a:xfrm>
            <a:off x="2257266" y="672956"/>
            <a:ext cx="8654933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3000">
                <a:solidFill>
                  <a:srgbClr val="5F5E58"/>
                </a:solidFill>
                <a:latin typeface="맑은 고딕"/>
                <a:ea typeface="맑은 고딕"/>
              </a:rPr>
              <a:t>딥러닝 모델 구성 </a:t>
            </a:r>
            <a:r>
              <a:rPr lang="en-US" altLang="ko-KR" sz="3000">
                <a:solidFill>
                  <a:srgbClr val="5F5E58"/>
                </a:solidFill>
                <a:latin typeface="맑은 고딕"/>
                <a:ea typeface="맑은 고딕"/>
              </a:rPr>
              <a:t>– LSTM, Transformer </a:t>
            </a:r>
            <a:r>
              <a:rPr lang="ko-KR" altLang="en-US" sz="3000">
                <a:solidFill>
                  <a:srgbClr val="5F5E58"/>
                </a:solidFill>
                <a:latin typeface="맑은 고딕"/>
                <a:ea typeface="맑은 고딕"/>
              </a:rPr>
              <a:t>모델 활용</a:t>
            </a:r>
            <a:endParaRPr kumimoji="0" lang="ko-KR" altLang="en-US" sz="3000" b="0" i="0" u="none" strike="noStrike" kern="1200" cap="none" spc="0" normalizeH="0" baseline="0">
              <a:solidFill>
                <a:srgbClr val="5F5E58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139700" y="491296"/>
            <a:ext cx="1393825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76210" y="4466422"/>
            <a:ext cx="8091155" cy="1805198"/>
          </a:xfrm>
          <a:prstGeom prst="rect">
            <a:avLst/>
          </a:prstGeom>
        </p:spPr>
      </p:pic>
      <p:pic>
        <p:nvPicPr>
          <p:cNvPr id="2" name="그림 1" descr="텍스트, 도표, 스크린샷, 평면도이(가) 표시된 사진  자동 생성된 설명">
            <a:extLst>
              <a:ext uri="{FF2B5EF4-FFF2-40B4-BE49-F238E27FC236}">
                <a16:creationId xmlns:a16="http://schemas.microsoft.com/office/drawing/2014/main" id="{B5CDEE1A-947D-2D1D-D018-C2EA327D773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717280" y="1661159"/>
            <a:ext cx="3098510" cy="4728549"/>
          </a:xfrm>
          <a:prstGeom prst="rect">
            <a:avLst/>
          </a:prstGeom>
        </p:spPr>
      </p:pic>
      <p:sp>
        <p:nvSpPr>
          <p:cNvPr id="3" name="TextBox 13">
            <a:extLst>
              <a:ext uri="{FF2B5EF4-FFF2-40B4-BE49-F238E27FC236}">
                <a16:creationId xmlns:a16="http://schemas.microsoft.com/office/drawing/2014/main" id="{61B87E74-1832-D6C9-D3D2-BD76122D0ABC}"/>
              </a:ext>
            </a:extLst>
          </p:cNvPr>
          <p:cNvSpPr txBox="1"/>
          <p:nvPr/>
        </p:nvSpPr>
        <p:spPr>
          <a:xfrm>
            <a:off x="482570" y="1863190"/>
            <a:ext cx="11004580" cy="3184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latinLnBrk="1" hangingPunct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ClrTx/>
              <a:buFontTx/>
              <a:buNone/>
              <a:defRPr/>
            </a:pPr>
            <a:r>
              <a:rPr lang="en-US" altLang="ko-KR" b="0" i="0" dirty="0">
                <a:effectLst/>
                <a:latin typeface="맑은 고딕"/>
                <a:ea typeface="맑은 고딕"/>
              </a:rPr>
              <a:t>1. LSTM</a:t>
            </a:r>
            <a:r>
              <a:rPr lang="ko-KR" altLang="en-US" b="0" i="0" dirty="0">
                <a:effectLst/>
                <a:latin typeface="맑은 고딕"/>
                <a:ea typeface="맑은 고딕"/>
              </a:rPr>
              <a:t>을 기반으로 한 </a:t>
            </a:r>
            <a:r>
              <a:rPr lang="en-US" altLang="ko-KR" b="0" i="0" dirty="0">
                <a:effectLst/>
                <a:latin typeface="맑은 고딕"/>
                <a:ea typeface="맑은 고딕"/>
              </a:rPr>
              <a:t>seq2seq </a:t>
            </a:r>
            <a:r>
              <a:rPr lang="ko-KR" altLang="en-US" b="0" i="0" dirty="0">
                <a:effectLst/>
                <a:latin typeface="맑은 고딕"/>
                <a:ea typeface="맑은 고딕"/>
              </a:rPr>
              <a:t>모델을 학습</a:t>
            </a:r>
          </a:p>
          <a:p>
            <a:pPr marL="0" marR="0" lvl="0" indent="0" algn="just" defTabSz="914400" rtl="0" eaLnBrk="1" latinLnBrk="1" hangingPunct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ClrTx/>
              <a:buFontTx/>
              <a:buNone/>
              <a:defRPr/>
            </a:pPr>
            <a:r>
              <a:rPr lang="en-US" altLang="ko-KR" b="0" i="0" dirty="0">
                <a:effectLst/>
                <a:latin typeface="맑은 고딕"/>
                <a:ea typeface="맑은 고딕"/>
              </a:rPr>
              <a:t>2. </a:t>
            </a:r>
            <a:r>
              <a:rPr lang="ko-KR" altLang="en-US" b="0" i="0" dirty="0">
                <a:effectLst/>
                <a:latin typeface="맑은 고딕"/>
                <a:ea typeface="맑은 고딕"/>
              </a:rPr>
              <a:t>병렬 처리가 가능하고 빠른 학습이 가능한 </a:t>
            </a:r>
            <a:r>
              <a:rPr lang="en-US" altLang="ko-KR" b="0" i="0" dirty="0">
                <a:effectLst/>
                <a:latin typeface="맑은 고딕"/>
                <a:ea typeface="맑은 고딕"/>
              </a:rPr>
              <a:t>Transformer</a:t>
            </a:r>
            <a:r>
              <a:rPr lang="ko-KR" altLang="en-US" b="0" i="0" dirty="0">
                <a:effectLst/>
                <a:latin typeface="맑은 고딕"/>
                <a:ea typeface="맑은 고딕"/>
              </a:rPr>
              <a:t> 모델을 학습</a:t>
            </a:r>
          </a:p>
          <a:p>
            <a:pPr algn="just">
              <a:lnSpc>
                <a:spcPct val="200000"/>
              </a:lnSpc>
              <a:spcAft>
                <a:spcPts val="800"/>
              </a:spcAft>
              <a:defRPr/>
            </a:pPr>
            <a:r>
              <a:rPr lang="en-US" altLang="ko-KR" b="0" i="0" dirty="0">
                <a:effectLst/>
                <a:latin typeface="맑은 고딕"/>
                <a:ea typeface="맑은 고딕"/>
              </a:rPr>
              <a:t>‧ </a:t>
            </a:r>
            <a:r>
              <a:rPr lang="ko-KR" altLang="en-US" b="0" i="0" dirty="0" err="1">
                <a:effectLst/>
                <a:latin typeface="맑은 고딕"/>
                <a:ea typeface="맑은 고딕"/>
              </a:rPr>
              <a:t>하이퍼</a:t>
            </a:r>
            <a:r>
              <a:rPr lang="ko-KR" altLang="en-US" b="0" i="0" dirty="0">
                <a:effectLst/>
                <a:latin typeface="맑은 고딕"/>
                <a:ea typeface="맑은 고딕"/>
              </a:rPr>
              <a:t> 파라미터 튜닝</a:t>
            </a:r>
            <a:r>
              <a:rPr lang="en-US" altLang="ko-KR" dirty="0">
                <a:latin typeface="맑은 고딕"/>
                <a:ea typeface="맑은 고딕"/>
              </a:rPr>
              <a:t> </a:t>
            </a:r>
            <a:r>
              <a:rPr lang="ko-KR" altLang="en-US" dirty="0">
                <a:latin typeface="맑은 고딕"/>
                <a:ea typeface="맑은 고딕"/>
              </a:rPr>
              <a:t>및</a:t>
            </a:r>
            <a:r>
              <a:rPr lang="en-US" altLang="ko-KR" b="0" i="0" dirty="0">
                <a:effectLst/>
                <a:latin typeface="맑은 고딕"/>
                <a:ea typeface="맑은 고딕"/>
              </a:rPr>
              <a:t> </a:t>
            </a:r>
            <a:r>
              <a:rPr lang="ko-KR" altLang="en-US" b="0" i="0" dirty="0">
                <a:effectLst/>
                <a:latin typeface="맑은 고딕"/>
                <a:ea typeface="맑은 고딕"/>
              </a:rPr>
              <a:t>학습 데이터</a:t>
            </a:r>
            <a:r>
              <a:rPr lang="en-US" altLang="ko-KR" b="0" i="0" dirty="0">
                <a:effectLst/>
                <a:latin typeface="맑은 고딕"/>
                <a:ea typeface="맑은 고딕"/>
              </a:rPr>
              <a:t>_1, </a:t>
            </a:r>
            <a:r>
              <a:rPr lang="ko-KR" altLang="en-US" b="0" i="0" dirty="0">
                <a:effectLst/>
                <a:latin typeface="맑은 고딕"/>
                <a:ea typeface="맑은 고딕"/>
              </a:rPr>
              <a:t>학습 데이터</a:t>
            </a:r>
            <a:r>
              <a:rPr lang="en-US" altLang="ko-KR" b="0" i="0" dirty="0">
                <a:effectLst/>
                <a:latin typeface="맑은 고딕"/>
                <a:ea typeface="맑은 고딕"/>
              </a:rPr>
              <a:t>_2 </a:t>
            </a:r>
            <a:r>
              <a:rPr lang="ko-KR" altLang="en-US" b="0" i="0" dirty="0">
                <a:effectLst/>
                <a:latin typeface="맑은 고딕"/>
                <a:ea typeface="맑은 고딕"/>
              </a:rPr>
              <a:t>사용</a:t>
            </a:r>
            <a:endParaRPr lang="en-US" altLang="ko-KR" b="0" i="0" dirty="0">
              <a:effectLst/>
              <a:latin typeface="맑은 고딕"/>
              <a:ea typeface="맑은 고딕"/>
            </a:endParaRPr>
          </a:p>
          <a:p>
            <a:pPr algn="just">
              <a:lnSpc>
                <a:spcPct val="200000"/>
              </a:lnSpc>
              <a:spcAft>
                <a:spcPts val="800"/>
              </a:spcAft>
              <a:defRPr/>
            </a:pPr>
            <a:r>
              <a:rPr lang="en-US" altLang="ko-KR" b="0" i="0" dirty="0">
                <a:effectLst/>
                <a:latin typeface="맑은 고딕"/>
                <a:ea typeface="맑은 고딕"/>
              </a:rPr>
              <a:t>‧ </a:t>
            </a:r>
            <a:r>
              <a:rPr lang="ko-KR" altLang="en-US" b="0" i="0" dirty="0">
                <a:effectLst/>
                <a:latin typeface="맑은 고딕"/>
                <a:ea typeface="맑은 고딕"/>
              </a:rPr>
              <a:t>학습 데이터에 대해 </a:t>
            </a:r>
            <a:r>
              <a:rPr kumimoji="0" lang="en-US" altLang="ko-KR" b="0" i="0" u="none" strike="noStrike" kern="100" cap="none" spc="0" normalizeH="0" baseline="0" dirty="0">
                <a:effectLst/>
                <a:uLnTx/>
                <a:uFillTx/>
                <a:latin typeface="맑은 고딕"/>
                <a:ea typeface="맑은 고딕"/>
                <a:cs typeface="Times New Roman"/>
              </a:rPr>
              <a:t>train : 80%, validation : 10%, test : 10%</a:t>
            </a:r>
            <a:r>
              <a:rPr kumimoji="0" lang="ko-KR" altLang="en-US" b="0" i="0" u="none" strike="noStrike" kern="100" cap="none" spc="0" normalizeH="0" baseline="0" dirty="0">
                <a:effectLst/>
                <a:uLnTx/>
                <a:uFillTx/>
                <a:latin typeface="맑은 고딕"/>
                <a:ea typeface="맑은 고딕"/>
                <a:cs typeface="Times New Roman"/>
              </a:rPr>
              <a:t>로 학습</a:t>
            </a:r>
            <a:endParaRPr kumimoji="0" lang="ko-KR" altLang="en-US" b="0" i="0" u="none" strike="noStrike" kern="100" cap="none" spc="0" normalizeH="0" baseline="0" dirty="0">
              <a:effectLst/>
              <a:latin typeface="맑은 고딕"/>
              <a:ea typeface="맑은 고딕"/>
              <a:cs typeface="Times New Roman"/>
            </a:endParaRPr>
          </a:p>
          <a:p>
            <a:pPr algn="just">
              <a:lnSpc>
                <a:spcPct val="200000"/>
              </a:lnSpc>
              <a:spcAft>
                <a:spcPts val="800"/>
              </a:spcAft>
              <a:defRPr/>
            </a:pPr>
            <a:endParaRPr kumimoji="0" lang="ko-KR" altLang="en-US" b="0" i="0" u="none" strike="noStrike" kern="100" cap="none" spc="0" normalizeH="0" baseline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맑은 고딕"/>
              <a:ea typeface="맑은 고딕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3">
            <a:extLst>
              <a:ext uri="{FF2B5EF4-FFF2-40B4-BE49-F238E27FC236}">
                <a16:creationId xmlns:a16="http://schemas.microsoft.com/office/drawing/2014/main" id="{5E4622D8-775C-E191-1E1B-E295C4570DA7}"/>
              </a:ext>
            </a:extLst>
          </p:cNvPr>
          <p:cNvSpPr txBox="1"/>
          <p:nvPr/>
        </p:nvSpPr>
        <p:spPr>
          <a:xfrm>
            <a:off x="482570" y="1863190"/>
            <a:ext cx="11319286" cy="496764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Aft>
                <a:spcPts val="800"/>
              </a:spcAft>
              <a:defRPr/>
            </a:pPr>
            <a:r>
              <a:rPr lang="en-US" altLang="ko-KR" b="0" i="0" dirty="0">
                <a:effectLst/>
                <a:latin typeface="맑은 고딕"/>
                <a:ea typeface="맑은 고딕"/>
              </a:rPr>
              <a:t>‧ </a:t>
            </a:r>
            <a:r>
              <a:rPr lang="en-US" altLang="ko-KR" dirty="0">
                <a:latin typeface="맑은 고딕"/>
                <a:ea typeface="맑은 고딕"/>
              </a:rPr>
              <a:t>Transformer model_1</a:t>
            </a:r>
            <a:r>
              <a:rPr lang="ko-KR" altLang="en-US" dirty="0">
                <a:latin typeface="맑은 고딕"/>
                <a:ea typeface="맑은 고딕"/>
              </a:rPr>
              <a:t>은 </a:t>
            </a:r>
            <a:r>
              <a:rPr lang="ko-KR" altLang="en-US" dirty="0" err="1">
                <a:latin typeface="맑은 고딕"/>
                <a:ea typeface="맑은 고딕"/>
              </a:rPr>
              <a:t>우리말샘</a:t>
            </a:r>
            <a:r>
              <a:rPr lang="ko-KR" altLang="en-US" dirty="0">
                <a:latin typeface="맑은 고딕"/>
                <a:ea typeface="맑은 고딕"/>
              </a:rPr>
              <a:t> </a:t>
            </a:r>
            <a:r>
              <a:rPr lang="en-US" altLang="ko-KR" dirty="0">
                <a:latin typeface="맑은 고딕"/>
                <a:ea typeface="맑은 고딕"/>
              </a:rPr>
              <a:t>DB </a:t>
            </a:r>
            <a:r>
              <a:rPr lang="ko-KR" altLang="en-US" dirty="0">
                <a:latin typeface="맑은 고딕"/>
                <a:ea typeface="맑은 고딕"/>
              </a:rPr>
              <a:t>기준으로 짧은 길이와 중간 길이의 단어에서 성능이 뛰어남</a:t>
            </a:r>
            <a:endParaRPr lang="en-US" altLang="ko-KR" dirty="0">
              <a:latin typeface="맑은 고딕"/>
              <a:ea typeface="맑은 고딕"/>
            </a:endParaRPr>
          </a:p>
          <a:p>
            <a:pPr algn="just">
              <a:lnSpc>
                <a:spcPct val="200000"/>
              </a:lnSpc>
              <a:spcAft>
                <a:spcPts val="800"/>
              </a:spcAft>
              <a:defRPr/>
            </a:pPr>
            <a:r>
              <a:rPr lang="en-US" altLang="ko-KR" b="0" i="0" dirty="0">
                <a:effectLst/>
                <a:latin typeface="맑은 고딕"/>
                <a:ea typeface="맑은 고딕"/>
              </a:rPr>
              <a:t>‧ </a:t>
            </a:r>
            <a:r>
              <a:rPr lang="en-US" altLang="ko-KR" dirty="0">
                <a:latin typeface="맑은 고딕"/>
                <a:ea typeface="맑은 고딕"/>
              </a:rPr>
              <a:t>Transformer model_2</a:t>
            </a:r>
            <a:r>
              <a:rPr lang="ko-KR" altLang="en-US" dirty="0">
                <a:latin typeface="맑은 고딕"/>
                <a:ea typeface="맑은 고딕"/>
              </a:rPr>
              <a:t>은 </a:t>
            </a:r>
            <a:r>
              <a:rPr lang="ko-KR" altLang="en-US" dirty="0" err="1">
                <a:latin typeface="맑은 고딕"/>
                <a:ea typeface="맑은 고딕"/>
              </a:rPr>
              <a:t>우리말샘</a:t>
            </a:r>
            <a:r>
              <a:rPr lang="ko-KR" altLang="en-US" dirty="0">
                <a:latin typeface="맑은 고딕"/>
                <a:ea typeface="맑은 고딕"/>
              </a:rPr>
              <a:t> </a:t>
            </a:r>
            <a:r>
              <a:rPr lang="en-US" altLang="ko-KR" dirty="0">
                <a:latin typeface="맑은 고딕"/>
                <a:ea typeface="맑은 고딕"/>
              </a:rPr>
              <a:t>DB </a:t>
            </a:r>
            <a:r>
              <a:rPr lang="ko-KR" altLang="en-US" dirty="0">
                <a:latin typeface="맑은 고딕"/>
                <a:ea typeface="맑은 고딕"/>
              </a:rPr>
              <a:t>기준으로 매우 짧은 길이와 긴 길이의 단어에서 성능이 뛰어남</a:t>
            </a:r>
            <a:endParaRPr lang="en-US" altLang="ko-KR" dirty="0">
              <a:latin typeface="맑은 고딕"/>
              <a:ea typeface="맑은 고딕"/>
            </a:endParaRPr>
          </a:p>
          <a:p>
            <a:pPr algn="just">
              <a:lnSpc>
                <a:spcPct val="200000"/>
              </a:lnSpc>
              <a:spcAft>
                <a:spcPts val="800"/>
              </a:spcAft>
              <a:defRPr/>
            </a:pPr>
            <a:endParaRPr lang="en-US" altLang="ko-KR" dirty="0">
              <a:latin typeface="맑은 고딕"/>
              <a:ea typeface="맑은 고딕"/>
            </a:endParaRPr>
          </a:p>
          <a:p>
            <a:pPr algn="just">
              <a:lnSpc>
                <a:spcPct val="200000"/>
              </a:lnSpc>
              <a:spcAft>
                <a:spcPts val="800"/>
              </a:spcAft>
              <a:defRPr/>
            </a:pPr>
            <a:endParaRPr lang="en-US" altLang="ko-KR" dirty="0">
              <a:latin typeface="맑은 고딕"/>
              <a:ea typeface="맑은 고딕"/>
            </a:endParaRPr>
          </a:p>
          <a:p>
            <a:pPr algn="just">
              <a:lnSpc>
                <a:spcPct val="200000"/>
              </a:lnSpc>
              <a:spcAft>
                <a:spcPts val="800"/>
              </a:spcAft>
              <a:defRPr/>
            </a:pPr>
            <a:endParaRPr lang="en-US" altLang="ko-KR" b="0" i="0" dirty="0">
              <a:effectLst/>
              <a:latin typeface="맑은 고딕"/>
              <a:ea typeface="맑은 고딕"/>
            </a:endParaRPr>
          </a:p>
          <a:p>
            <a:pPr algn="just">
              <a:lnSpc>
                <a:spcPct val="200000"/>
              </a:lnSpc>
              <a:spcAft>
                <a:spcPts val="800"/>
              </a:spcAft>
              <a:defRPr/>
            </a:pPr>
            <a:endParaRPr lang="en-US" altLang="ko-KR" sz="1100" dirty="0">
              <a:latin typeface="맑은 고딕"/>
              <a:ea typeface="맑은 고딕"/>
            </a:endParaRPr>
          </a:p>
          <a:p>
            <a:pPr algn="just">
              <a:lnSpc>
                <a:spcPct val="200000"/>
              </a:lnSpc>
              <a:spcAft>
                <a:spcPts val="800"/>
              </a:spcAft>
              <a:defRPr/>
            </a:pPr>
            <a:r>
              <a:rPr lang="en-US" altLang="ko-KR" b="0" i="0" dirty="0">
                <a:effectLst/>
                <a:latin typeface="맑은 고딕"/>
                <a:ea typeface="맑은 고딕"/>
              </a:rPr>
              <a:t>‧ </a:t>
            </a:r>
            <a:r>
              <a:rPr lang="en-US" altLang="ko-KR" dirty="0">
                <a:latin typeface="맑은 고딕"/>
                <a:ea typeface="맑은 고딕"/>
              </a:rPr>
              <a:t>4</a:t>
            </a:r>
            <a:r>
              <a:rPr lang="ko-KR" altLang="en-US" dirty="0">
                <a:latin typeface="맑은 고딕"/>
                <a:ea typeface="맑은 고딕"/>
              </a:rPr>
              <a:t>글자이상 </a:t>
            </a:r>
            <a:r>
              <a:rPr lang="en-US" altLang="ko-KR" dirty="0">
                <a:latin typeface="맑은 고딕"/>
                <a:ea typeface="맑은 고딕"/>
              </a:rPr>
              <a:t>12</a:t>
            </a:r>
            <a:r>
              <a:rPr lang="ko-KR" altLang="en-US" dirty="0">
                <a:latin typeface="맑은 고딕"/>
                <a:ea typeface="맑은 고딕"/>
              </a:rPr>
              <a:t>글자 이하를 기준으로 </a:t>
            </a:r>
            <a:r>
              <a:rPr lang="en-US" altLang="ko-KR" dirty="0">
                <a:latin typeface="맑은 고딕"/>
                <a:ea typeface="맑은 고딕"/>
              </a:rPr>
              <a:t>Transformer model_1</a:t>
            </a:r>
            <a:r>
              <a:rPr lang="ko-KR" altLang="en-US" dirty="0">
                <a:latin typeface="맑은 고딕"/>
                <a:ea typeface="맑은 고딕"/>
              </a:rPr>
              <a:t>을 사용 나머지는 </a:t>
            </a:r>
            <a:r>
              <a:rPr lang="en-US" altLang="ko-KR" dirty="0">
                <a:latin typeface="맑은 고딕"/>
                <a:ea typeface="맑은 고딕"/>
              </a:rPr>
              <a:t>Transformer model_2</a:t>
            </a:r>
            <a:r>
              <a:rPr lang="ko-KR" altLang="en-US" dirty="0">
                <a:latin typeface="맑은 고딕"/>
                <a:ea typeface="맑은 고딕"/>
              </a:rPr>
              <a:t>를 사용</a:t>
            </a:r>
            <a:endParaRPr lang="en-US" altLang="ko-KR" dirty="0">
              <a:latin typeface="맑은 고딕"/>
              <a:ea typeface="맑은 고딕"/>
            </a:endParaRPr>
          </a:p>
          <a:p>
            <a:pPr algn="just">
              <a:lnSpc>
                <a:spcPct val="200000"/>
              </a:lnSpc>
              <a:spcAft>
                <a:spcPts val="800"/>
              </a:spcAft>
              <a:defRPr/>
            </a:pPr>
            <a:r>
              <a:rPr lang="en-US" altLang="ko-KR" b="0" i="0" dirty="0">
                <a:effectLst/>
                <a:latin typeface="맑은 고딕"/>
                <a:ea typeface="맑은 고딕"/>
              </a:rPr>
              <a:t>‧ </a:t>
            </a:r>
            <a:r>
              <a:rPr lang="ko-KR" altLang="en-US" b="0" i="0" dirty="0">
                <a:effectLst/>
                <a:latin typeface="맑은 고딕"/>
                <a:ea typeface="맑은 고딕"/>
              </a:rPr>
              <a:t>두 모델의 강점을 합친 </a:t>
            </a:r>
            <a:r>
              <a:rPr lang="en-US" altLang="ko-KR" sz="1800" dirty="0">
                <a:latin typeface="맑은 고딕"/>
                <a:ea typeface="맑은 고딕"/>
              </a:rPr>
              <a:t>Transformer model_1 + 2</a:t>
            </a:r>
            <a:r>
              <a:rPr lang="ko-KR" altLang="en-US" dirty="0">
                <a:latin typeface="맑은 고딕"/>
                <a:ea typeface="맑은 고딕"/>
              </a:rPr>
              <a:t>생성 </a:t>
            </a:r>
            <a:endParaRPr lang="en-US" altLang="ko-KR" dirty="0">
              <a:latin typeface="맑은 고딕"/>
              <a:ea typeface="맑은 고딕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-37818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1600" y="158119"/>
            <a:ext cx="149752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600" b="0" i="0" u="none" strike="noStrike" kern="1200" cap="none" spc="-150" normalizeH="0" baseline="0">
                <a:solidFill>
                  <a:srgbClr val="5F5E58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4</a:t>
            </a:r>
            <a:r>
              <a:rPr kumimoji="0" lang="ko-KR" altLang="en-US" sz="1600" b="0" i="0" u="none" strike="noStrike" kern="1200" cap="none" spc="-150" normalizeH="0" baseline="0">
                <a:solidFill>
                  <a:srgbClr val="5F5E58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조 </a:t>
            </a:r>
            <a:r>
              <a:rPr kumimoji="0" lang="en-US" altLang="ko-KR" sz="1600" b="0" i="0" u="none" strike="noStrike" kern="1200" cap="none" spc="-150" normalizeH="0" baseline="0">
                <a:solidFill>
                  <a:srgbClr val="5F5E58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RNG </a:t>
            </a:r>
            <a:r>
              <a:rPr kumimoji="0" lang="ko-KR" altLang="en-US" sz="1600" b="0" i="0" u="none" strike="noStrike" kern="1200" cap="none" spc="-150" normalizeH="0" baseline="0">
                <a:solidFill>
                  <a:srgbClr val="5F5E58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아니조</a:t>
            </a:r>
            <a:endParaRPr kumimoji="0" lang="ko-KR" altLang="en-US" sz="1600" b="0" i="0" u="none" strike="noStrike" kern="1200" cap="none" spc="-150" normalizeH="0" baseline="0">
              <a:solidFill>
                <a:srgbClr val="5F5E58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76678" y="652394"/>
            <a:ext cx="52931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 dirty="0">
                <a:solidFill>
                  <a:srgbClr val="5F5E58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3.</a:t>
            </a:r>
            <a:endParaRPr kumimoji="0" lang="en-US" altLang="ko-KR" sz="3200" b="1" i="0" u="none" strike="noStrike" kern="1200" cap="none" spc="0" normalizeH="0" baseline="0" dirty="0">
              <a:solidFill>
                <a:srgbClr val="5F5E58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5" name="TextBox 5"/>
          <p:cNvSpPr txBox="1"/>
          <p:nvPr/>
        </p:nvSpPr>
        <p:spPr>
          <a:xfrm>
            <a:off x="2257266" y="672956"/>
            <a:ext cx="8384026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3000" dirty="0">
                <a:solidFill>
                  <a:srgbClr val="5F5E58"/>
                </a:solidFill>
                <a:latin typeface="맑은 고딕"/>
                <a:ea typeface="맑은 고딕"/>
              </a:rPr>
              <a:t>딥러닝 모델 구성 </a:t>
            </a:r>
            <a:r>
              <a:rPr kumimoji="0" lang="en-US" altLang="ko-KR" sz="3000" b="0" i="0" u="none" strike="noStrike" kern="1200" cap="none" spc="0" normalizeH="0" baseline="0" dirty="0">
                <a:solidFill>
                  <a:srgbClr val="5F5E58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– </a:t>
            </a:r>
            <a:r>
              <a:rPr kumimoji="0" lang="ko-KR" altLang="en-US" sz="3000" b="0" i="0" u="none" strike="noStrike" kern="1200" cap="none" spc="0" normalizeH="0" baseline="0" dirty="0">
                <a:solidFill>
                  <a:srgbClr val="5F5E58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향상</a:t>
            </a:r>
            <a:r>
              <a:rPr lang="ko-KR" altLang="en-US" sz="3000" dirty="0">
                <a:solidFill>
                  <a:srgbClr val="5F5E58"/>
                </a:solidFill>
                <a:latin typeface="맑은 고딕"/>
                <a:ea typeface="맑은 고딕"/>
              </a:rPr>
              <a:t>된 성능의 딥러닝 모델</a:t>
            </a:r>
            <a:endParaRPr kumimoji="0" lang="ko-KR" altLang="en-US" sz="3000" b="0" i="0" u="none" strike="noStrike" kern="1200" cap="none" spc="0" normalizeH="0" baseline="0" dirty="0">
              <a:solidFill>
                <a:srgbClr val="5F5E58"/>
              </a:solidFill>
              <a:latin typeface="맑은 고딕"/>
              <a:ea typeface="맑은 고딕"/>
              <a:cs typeface="+mn-cs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139700" y="491296"/>
            <a:ext cx="1393825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33EE892-694C-A946-C9A0-906E92037A74}"/>
              </a:ext>
            </a:extLst>
          </p:cNvPr>
          <p:cNvSpPr/>
          <p:nvPr/>
        </p:nvSpPr>
        <p:spPr>
          <a:xfrm>
            <a:off x="949642" y="4968762"/>
            <a:ext cx="10292715" cy="4023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          Transformer model_2                                                                                          Transformer model_2</a:t>
            </a:r>
            <a:endParaRPr kumimoji="0" lang="ko-KR" altLang="en-US" sz="1400" b="0" i="0" u="none" strike="noStrike" kern="1200" cap="none" spc="0" normalizeH="0" baseline="0" noProof="0" dirty="0" err="1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2103B13-6FB8-9870-E09E-A5E3D7B010E1}"/>
              </a:ext>
            </a:extLst>
          </p:cNvPr>
          <p:cNvSpPr/>
          <p:nvPr/>
        </p:nvSpPr>
        <p:spPr>
          <a:xfrm>
            <a:off x="4195381" y="4968762"/>
            <a:ext cx="4165616" cy="4023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Transformer model_1</a:t>
            </a:r>
            <a:endParaRPr kumimoji="0" lang="ko-KR" altLang="en-US" sz="1400" b="0" i="0" u="none" strike="noStrike" kern="1200" cap="none" spc="0" normalizeH="0" baseline="0" noProof="0" dirty="0" err="1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E41CE96-69B0-DA96-662A-41C62C6CF3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998830"/>
              </p:ext>
            </p:extLst>
          </p:nvPr>
        </p:nvGraphicFramePr>
        <p:xfrm>
          <a:off x="1595999" y="3352466"/>
          <a:ext cx="8999999" cy="126779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886530">
                  <a:extLst>
                    <a:ext uri="{9D8B030D-6E8A-4147-A177-3AD203B41FA5}">
                      <a16:colId xmlns:a16="http://schemas.microsoft.com/office/drawing/2014/main" val="4069070494"/>
                    </a:ext>
                  </a:extLst>
                </a:gridCol>
                <a:gridCol w="2037823">
                  <a:extLst>
                    <a:ext uri="{9D8B030D-6E8A-4147-A177-3AD203B41FA5}">
                      <a16:colId xmlns:a16="http://schemas.microsoft.com/office/drawing/2014/main" val="1980972950"/>
                    </a:ext>
                  </a:extLst>
                </a:gridCol>
                <a:gridCol w="2037823">
                  <a:extLst>
                    <a:ext uri="{9D8B030D-6E8A-4147-A177-3AD203B41FA5}">
                      <a16:colId xmlns:a16="http://schemas.microsoft.com/office/drawing/2014/main" val="2755601366"/>
                    </a:ext>
                  </a:extLst>
                </a:gridCol>
                <a:gridCol w="2037823">
                  <a:extLst>
                    <a:ext uri="{9D8B030D-6E8A-4147-A177-3AD203B41FA5}">
                      <a16:colId xmlns:a16="http://schemas.microsoft.com/office/drawing/2014/main" val="805828781"/>
                    </a:ext>
                  </a:extLst>
                </a:gridCol>
              </a:tblGrid>
              <a:tr h="4159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길이</a:t>
                      </a:r>
                      <a:endParaRPr lang="en-US" altLang="ko-KR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Transformer model_1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Transformer model_2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4876029"/>
                  </a:ext>
                </a:extLst>
              </a:tr>
              <a:tr h="28393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dirty="0">
                          <a:latin typeface="맑은 고딕"/>
                          <a:ea typeface="맑은 고딕"/>
                        </a:rPr>
                        <a:t>we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위웨</a:t>
                      </a:r>
                      <a:endParaRPr lang="ko-KR" altLang="en-US" sz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1960049"/>
                  </a:ext>
                </a:extLst>
              </a:tr>
              <a:tr h="28393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dirty="0" err="1">
                          <a:latin typeface="맑은 고딕"/>
                          <a:ea typeface="맑은 고딕"/>
                        </a:rPr>
                        <a:t>unsqueeze</a:t>
                      </a:r>
                      <a:endParaRPr lang="en-US" altLang="ko-KR" sz="1200" dirty="0"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언스퀴즈</a:t>
                      </a:r>
                      <a:endParaRPr lang="ko-KR" altLang="en-US" sz="1200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언스키즈</a:t>
                      </a:r>
                      <a:endParaRPr lang="ko-KR" altLang="en-US" sz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2787141"/>
                  </a:ext>
                </a:extLst>
              </a:tr>
              <a:tr h="28393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dirty="0" err="1">
                          <a:latin typeface="맑은 고딕"/>
                          <a:ea typeface="맑은 고딕"/>
                        </a:rPr>
                        <a:t>informationsecurity</a:t>
                      </a:r>
                      <a:endParaRPr lang="en-US" altLang="ko-KR" sz="1200" dirty="0"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인포메이션스큐리티</a:t>
                      </a:r>
                      <a:endParaRPr lang="ko-KR" altLang="en-US" sz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인포메이션시큐리티</a:t>
                      </a:r>
                      <a:endParaRPr lang="ko-KR" altLang="en-US" sz="1200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030414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B9B08D2-D98D-DCA8-EFD9-80CF3BD01071}"/>
              </a:ext>
            </a:extLst>
          </p:cNvPr>
          <p:cNvSpPr txBox="1"/>
          <p:nvPr/>
        </p:nvSpPr>
        <p:spPr>
          <a:xfrm>
            <a:off x="4219764" y="5254657"/>
            <a:ext cx="4290251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spcAft>
                <a:spcPts val="800"/>
              </a:spcAft>
            </a:pPr>
            <a:r>
              <a:rPr lang="en-US" altLang="ko-KR" sz="1100" b="0" i="0" dirty="0">
                <a:effectLst/>
                <a:latin typeface="맑은 고딕"/>
                <a:ea typeface="맑은 고딕"/>
              </a:rPr>
              <a:t>4</a:t>
            </a:r>
            <a:r>
              <a:rPr lang="ko-KR" altLang="en-US" sz="1100" b="0" i="0" dirty="0">
                <a:effectLst/>
                <a:latin typeface="맑은 고딕"/>
                <a:ea typeface="맑은 고딕"/>
              </a:rPr>
              <a:t>글자                                                                 </a:t>
            </a:r>
            <a:r>
              <a:rPr lang="en-US" altLang="ko-KR" sz="1100" b="0" i="0" dirty="0">
                <a:effectLst/>
                <a:latin typeface="맑은 고딕"/>
                <a:ea typeface="맑은 고딕"/>
              </a:rPr>
              <a:t>12</a:t>
            </a:r>
            <a:r>
              <a:rPr lang="ko-KR" altLang="en-US" sz="1100" b="0" i="0" dirty="0">
                <a:effectLst/>
                <a:latin typeface="맑은 고딕"/>
                <a:ea typeface="맑은 고딕"/>
              </a:rPr>
              <a:t>글자  </a:t>
            </a:r>
          </a:p>
        </p:txBody>
      </p:sp>
    </p:spTree>
    <p:extLst>
      <p:ext uri="{BB962C8B-B14F-4D97-AF65-F5344CB8AC3E}">
        <p14:creationId xmlns:p14="http://schemas.microsoft.com/office/powerpoint/2010/main" val="418935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3">
            <a:extLst>
              <a:ext uri="{FF2B5EF4-FFF2-40B4-BE49-F238E27FC236}">
                <a16:creationId xmlns:a16="http://schemas.microsoft.com/office/drawing/2014/main" id="{626E2E80-7D3E-AF41-27D1-513EDB0FBB90}"/>
              </a:ext>
            </a:extLst>
          </p:cNvPr>
          <p:cNvSpPr txBox="1"/>
          <p:nvPr/>
        </p:nvSpPr>
        <p:spPr>
          <a:xfrm>
            <a:off x="482570" y="1863190"/>
            <a:ext cx="11004580" cy="18713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latinLnBrk="1" hangingPunct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ClrTx/>
              <a:buFontTx/>
              <a:buNone/>
              <a:defRPr/>
            </a:pPr>
            <a:r>
              <a:rPr lang="en-US" altLang="ko-KR" b="0" i="0" dirty="0">
                <a:effectLst/>
                <a:latin typeface="맑은 고딕"/>
                <a:ea typeface="맑은 고딕"/>
              </a:rPr>
              <a:t>‧ </a:t>
            </a:r>
            <a:r>
              <a:rPr lang="ko-KR" altLang="en-US" dirty="0" err="1">
                <a:latin typeface="맑은 고딕"/>
                <a:ea typeface="맑은 고딕"/>
              </a:rPr>
              <a:t>하이퍼</a:t>
            </a:r>
            <a:r>
              <a:rPr lang="ko-KR" altLang="en-US" dirty="0">
                <a:latin typeface="맑은 고딕"/>
                <a:ea typeface="맑은 고딕"/>
              </a:rPr>
              <a:t> 파라미터 튜닝 및 학습 데이터 변경을 통해 성능이 우수한 모델 선택</a:t>
            </a:r>
            <a:endParaRPr lang="en-US" altLang="ko-KR" b="0" i="0" dirty="0">
              <a:effectLst/>
              <a:latin typeface="맑은 고딕"/>
              <a:ea typeface="맑은 고딕"/>
            </a:endParaRPr>
          </a:p>
          <a:p>
            <a:pPr marL="0" marR="0" lvl="0" indent="0" algn="just" defTabSz="914400" rtl="0" eaLnBrk="1" latinLnBrk="1" hangingPunct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ClrTx/>
              <a:buFontTx/>
              <a:buNone/>
              <a:defRPr/>
            </a:pPr>
            <a:r>
              <a:rPr lang="en-US" altLang="ko-KR" b="0" i="0" dirty="0">
                <a:effectLst/>
                <a:latin typeface="맑은 고딕"/>
                <a:ea typeface="맑은 고딕"/>
              </a:rPr>
              <a:t>‧ LSTM</a:t>
            </a:r>
            <a:r>
              <a:rPr lang="ko-KR" altLang="en-US" b="0" i="0" dirty="0">
                <a:effectLst/>
                <a:latin typeface="맑은 고딕"/>
                <a:ea typeface="맑은 고딕"/>
              </a:rPr>
              <a:t> 모델에 비해 </a:t>
            </a:r>
            <a:r>
              <a:rPr lang="en-US" altLang="ko-KR" b="0" i="0" dirty="0">
                <a:effectLst/>
                <a:latin typeface="맑은 고딕"/>
                <a:ea typeface="맑은 고딕"/>
              </a:rPr>
              <a:t>Transformer </a:t>
            </a:r>
            <a:r>
              <a:rPr lang="ko-KR" altLang="en-US" dirty="0">
                <a:latin typeface="맑은 고딕"/>
                <a:ea typeface="맑은 고딕"/>
              </a:rPr>
              <a:t>모델의 성능이 뛰어났고 자모 단독 출현 문제 해결</a:t>
            </a:r>
            <a:endParaRPr lang="en-US" altLang="ko-KR" dirty="0">
              <a:latin typeface="맑은 고딕"/>
              <a:ea typeface="맑은 고딕"/>
            </a:endParaRPr>
          </a:p>
          <a:p>
            <a:pPr marL="0" marR="0" lvl="0" indent="0" algn="just" defTabSz="914400" rtl="0" eaLnBrk="1" latinLnBrk="1" hangingPunct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ClrTx/>
              <a:buFontTx/>
              <a:buNone/>
              <a:defRPr/>
            </a:pPr>
            <a:r>
              <a:rPr lang="en-US" altLang="ko-KR" b="0" i="0" dirty="0">
                <a:effectLst/>
                <a:latin typeface="맑은 고딕"/>
                <a:ea typeface="맑은 고딕"/>
              </a:rPr>
              <a:t>‧ </a:t>
            </a:r>
            <a:r>
              <a:rPr lang="ko-KR" altLang="en-US" sz="1800" dirty="0">
                <a:latin typeface="맑은 고딕"/>
                <a:ea typeface="맑은 고딕"/>
              </a:rPr>
              <a:t>학습 데이터</a:t>
            </a:r>
            <a:r>
              <a:rPr lang="en-US" altLang="ko-KR" sz="1800" dirty="0">
                <a:latin typeface="맑은 고딕"/>
                <a:ea typeface="맑은 고딕"/>
              </a:rPr>
              <a:t>_2</a:t>
            </a:r>
            <a:r>
              <a:rPr lang="ko-KR" altLang="en-US" sz="1800" dirty="0">
                <a:latin typeface="맑은 고딕"/>
                <a:ea typeface="맑은 고딕"/>
              </a:rPr>
              <a:t>로 학습 </a:t>
            </a:r>
            <a:r>
              <a:rPr lang="ko-KR" altLang="en-US" dirty="0">
                <a:latin typeface="맑은 고딕"/>
                <a:ea typeface="맑은 고딕"/>
              </a:rPr>
              <a:t>시 </a:t>
            </a:r>
            <a:r>
              <a:rPr lang="ko-KR" altLang="en-US" sz="1800" dirty="0">
                <a:latin typeface="맑은 고딕"/>
                <a:ea typeface="맑은 고딕"/>
              </a:rPr>
              <a:t>학습 데이터</a:t>
            </a:r>
            <a:r>
              <a:rPr lang="en-US" altLang="ko-KR" sz="1800" dirty="0">
                <a:latin typeface="맑은 고딕"/>
                <a:ea typeface="맑은 고딕"/>
              </a:rPr>
              <a:t>_1</a:t>
            </a:r>
            <a:r>
              <a:rPr lang="ko-KR" altLang="en-US" sz="1800" dirty="0">
                <a:latin typeface="맑은 고딕"/>
                <a:ea typeface="맑은 고딕"/>
              </a:rPr>
              <a:t>에 비해 정확도가 높음</a:t>
            </a:r>
            <a:endParaRPr lang="en-US" altLang="ko-KR" dirty="0">
              <a:effectLst/>
              <a:latin typeface="맑은 고딕"/>
              <a:ea typeface="맑은 고딕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-37818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1600" y="158119"/>
            <a:ext cx="149752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600" b="0" i="0" u="none" strike="noStrike" kern="1200" cap="none" spc="-150" normalizeH="0" baseline="0">
                <a:solidFill>
                  <a:srgbClr val="5F5E58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4</a:t>
            </a:r>
            <a:r>
              <a:rPr kumimoji="0" lang="ko-KR" altLang="en-US" sz="1600" b="0" i="0" u="none" strike="noStrike" kern="1200" cap="none" spc="-150" normalizeH="0" baseline="0">
                <a:solidFill>
                  <a:srgbClr val="5F5E58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조 </a:t>
            </a:r>
            <a:r>
              <a:rPr kumimoji="0" lang="en-US" altLang="ko-KR" sz="1600" b="0" i="0" u="none" strike="noStrike" kern="1200" cap="none" spc="-150" normalizeH="0" baseline="0">
                <a:solidFill>
                  <a:srgbClr val="5F5E58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RNG </a:t>
            </a:r>
            <a:r>
              <a:rPr kumimoji="0" lang="ko-KR" altLang="en-US" sz="1600" b="0" i="0" u="none" strike="noStrike" kern="1200" cap="none" spc="-150" normalizeH="0" baseline="0">
                <a:solidFill>
                  <a:srgbClr val="5F5E58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아니조</a:t>
            </a:r>
            <a:endParaRPr kumimoji="0" lang="ko-KR" altLang="en-US" sz="1600" b="0" i="0" u="none" strike="noStrike" kern="1200" cap="none" spc="-150" normalizeH="0" baseline="0">
              <a:solidFill>
                <a:srgbClr val="5F5E58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76678" y="652394"/>
            <a:ext cx="52931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3200" b="1">
                <a:solidFill>
                  <a:srgbClr val="5F5E58"/>
                </a:solidFill>
                <a:latin typeface="맑은 고딕"/>
                <a:ea typeface="맑은 고딕"/>
              </a:rPr>
              <a:t>3</a:t>
            </a:r>
            <a:r>
              <a:rPr kumimoji="0" lang="en-US" altLang="ko-KR" sz="3200" b="1" i="0" u="none" strike="noStrike" kern="1200" cap="none" spc="0" normalizeH="0" baseline="0">
                <a:solidFill>
                  <a:srgbClr val="5F5E58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.</a:t>
            </a:r>
            <a:endParaRPr kumimoji="0" lang="en-US" altLang="ko-KR" sz="3200" b="1" i="0" u="none" strike="noStrike" kern="1200" cap="none" spc="0" normalizeH="0" baseline="0">
              <a:solidFill>
                <a:srgbClr val="5F5E58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5" name="TextBox 5"/>
          <p:cNvSpPr txBox="1"/>
          <p:nvPr/>
        </p:nvSpPr>
        <p:spPr>
          <a:xfrm>
            <a:off x="2257266" y="672956"/>
            <a:ext cx="7999306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3000" dirty="0">
                <a:solidFill>
                  <a:srgbClr val="5F5E58"/>
                </a:solidFill>
                <a:latin typeface="맑은 고딕"/>
                <a:ea typeface="맑은 고딕"/>
              </a:rPr>
              <a:t>딥러닝 모델 구성 </a:t>
            </a:r>
            <a:r>
              <a:rPr lang="en-US" altLang="ko-KR" sz="3000" dirty="0">
                <a:solidFill>
                  <a:srgbClr val="5F5E58"/>
                </a:solidFill>
                <a:latin typeface="맑은 고딕"/>
                <a:ea typeface="맑은 고딕"/>
              </a:rPr>
              <a:t>– </a:t>
            </a:r>
            <a:r>
              <a:rPr kumimoji="0" lang="ko-KR" altLang="en-US" sz="3000" b="0" i="0" u="none" strike="noStrike" kern="1200" cap="none" spc="0" normalizeH="0" baseline="0" dirty="0">
                <a:solidFill>
                  <a:srgbClr val="5F5E58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딥러닝 모델 별 결과 분석</a:t>
            </a:r>
            <a:endParaRPr kumimoji="0" lang="ko-KR" altLang="en-US" sz="3000" b="0" i="0" u="none" strike="noStrike" kern="1200" cap="none" spc="0" normalizeH="0" baseline="0" dirty="0">
              <a:solidFill>
                <a:srgbClr val="5F5E58"/>
              </a:solidFill>
              <a:latin typeface="맑은 고딕"/>
              <a:ea typeface="맑은 고딕"/>
              <a:cs typeface="+mn-cs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139700" y="491296"/>
            <a:ext cx="1393825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440195"/>
              </p:ext>
            </p:extLst>
          </p:nvPr>
        </p:nvGraphicFramePr>
        <p:xfrm>
          <a:off x="804968" y="3867344"/>
          <a:ext cx="10582064" cy="2499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511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7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76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76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67638">
                  <a:extLst>
                    <a:ext uri="{9D8B030D-6E8A-4147-A177-3AD203B41FA5}">
                      <a16:colId xmlns:a16="http://schemas.microsoft.com/office/drawing/2014/main" val="3580116753"/>
                    </a:ext>
                  </a:extLst>
                </a:gridCol>
              </a:tblGrid>
              <a:tr h="1194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dirty="0" err="1">
                          <a:latin typeface="맑은 고딕"/>
                          <a:ea typeface="맑은 고딕"/>
                        </a:rPr>
                        <a:t>영단어</a:t>
                      </a:r>
                      <a:endParaRPr lang="ko-KR" altLang="en-US" sz="1200" dirty="0"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dirty="0">
                          <a:latin typeface="맑은 고딕"/>
                          <a:ea typeface="맑은 고딕"/>
                        </a:rPr>
                        <a:t>LSTM model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1000" dirty="0">
                          <a:latin typeface="맑은 고딕"/>
                          <a:ea typeface="맑은 고딕"/>
                        </a:rPr>
                        <a:t>[</a:t>
                      </a:r>
                      <a:r>
                        <a:rPr lang="ko-KR" altLang="en-US" sz="1000" dirty="0">
                          <a:latin typeface="맑은 고딕"/>
                          <a:ea typeface="맑은 고딕"/>
                        </a:rPr>
                        <a:t>학습 데이터</a:t>
                      </a:r>
                      <a:r>
                        <a:rPr lang="en-US" altLang="ko-KR" sz="1000" dirty="0">
                          <a:latin typeface="맑은 고딕"/>
                          <a:ea typeface="맑은 고딕"/>
                        </a:rPr>
                        <a:t>_1, </a:t>
                      </a:r>
                      <a:r>
                        <a:rPr lang="en-US" altLang="ko-KR" sz="1000" dirty="0" err="1">
                          <a:latin typeface="맑은 고딕"/>
                          <a:ea typeface="맑은 고딕"/>
                        </a:rPr>
                        <a:t>Accuray</a:t>
                      </a:r>
                      <a:r>
                        <a:rPr lang="en-US" altLang="ko-KR" sz="1000" dirty="0">
                          <a:latin typeface="맑은 고딕"/>
                          <a:ea typeface="맑은 고딕"/>
                        </a:rPr>
                        <a:t> 59.81%]</a:t>
                      </a:r>
                      <a:endParaRPr lang="ko-KR" altLang="en-US" sz="1000" dirty="0"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dirty="0">
                          <a:latin typeface="맑은 고딕"/>
                          <a:ea typeface="맑은 고딕"/>
                        </a:rPr>
                        <a:t>Transformer model_1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1000" dirty="0">
                          <a:latin typeface="맑은 고딕"/>
                          <a:ea typeface="맑은 고딕"/>
                        </a:rPr>
                        <a:t>[</a:t>
                      </a:r>
                      <a:r>
                        <a:rPr lang="ko-KR" altLang="en-US" sz="1000" dirty="0">
                          <a:latin typeface="맑은 고딕"/>
                          <a:ea typeface="맑은 고딕"/>
                        </a:rPr>
                        <a:t>학습 데이터</a:t>
                      </a:r>
                      <a:r>
                        <a:rPr lang="en-US" altLang="ko-KR" sz="1000" dirty="0">
                          <a:latin typeface="맑은 고딕"/>
                          <a:ea typeface="맑은 고딕"/>
                        </a:rPr>
                        <a:t>_1, </a:t>
                      </a:r>
                      <a:r>
                        <a:rPr lang="en-US" altLang="ko-KR" sz="1000" dirty="0" err="1">
                          <a:latin typeface="맑은 고딕"/>
                          <a:ea typeface="맑은 고딕"/>
                        </a:rPr>
                        <a:t>Accuray</a:t>
                      </a:r>
                      <a:r>
                        <a:rPr lang="en-US" altLang="ko-KR" sz="1000" dirty="0">
                          <a:latin typeface="맑은 고딕"/>
                          <a:ea typeface="맑은 고딕"/>
                        </a:rPr>
                        <a:t> 70.52%]</a:t>
                      </a:r>
                      <a:endParaRPr lang="ko-KR" altLang="en-US" sz="1000" dirty="0"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200" dirty="0">
                          <a:latin typeface="맑은 고딕"/>
                          <a:ea typeface="맑은 고딕"/>
                        </a:rPr>
                        <a:t>Transformer model_2</a:t>
                      </a: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dirty="0">
                          <a:latin typeface="맑은 고딕"/>
                          <a:ea typeface="맑은 고딕"/>
                        </a:rPr>
                        <a:t>[</a:t>
                      </a:r>
                      <a:r>
                        <a:rPr lang="ko-KR" altLang="en-US" sz="1000" dirty="0">
                          <a:latin typeface="맑은 고딕"/>
                          <a:ea typeface="맑은 고딕"/>
                        </a:rPr>
                        <a:t>학습 데이터</a:t>
                      </a:r>
                      <a:r>
                        <a:rPr lang="en-US" altLang="ko-KR" sz="1000" dirty="0">
                          <a:latin typeface="맑은 고딕"/>
                          <a:ea typeface="맑은 고딕"/>
                        </a:rPr>
                        <a:t>_2, </a:t>
                      </a:r>
                      <a:r>
                        <a:rPr lang="en-US" altLang="ko-KR" sz="1000" dirty="0" err="1">
                          <a:latin typeface="맑은 고딕"/>
                          <a:ea typeface="맑은 고딕"/>
                        </a:rPr>
                        <a:t>Accuray</a:t>
                      </a:r>
                      <a:r>
                        <a:rPr lang="en-US" altLang="ko-KR" sz="1000" dirty="0">
                          <a:latin typeface="맑은 고딕"/>
                          <a:ea typeface="맑은 고딕"/>
                        </a:rPr>
                        <a:t> 82.92%]</a:t>
                      </a:r>
                      <a:endParaRPr lang="ko-KR" altLang="en-US" sz="1000" dirty="0"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200" dirty="0">
                          <a:latin typeface="맑은 고딕"/>
                          <a:ea typeface="맑은 고딕"/>
                        </a:rPr>
                        <a:t>Transformer model_1+2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76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 err="1">
                          <a:latin typeface="맑은 고딕"/>
                          <a:ea typeface="맑은 고딕"/>
                        </a:rPr>
                        <a:t>multiheadattention</a:t>
                      </a:r>
                      <a:endParaRPr lang="ko-KR" altLang="en-US" sz="1100" dirty="0"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 err="1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멀티헤어드텐션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 err="1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멀티헤데이텐션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 err="1">
                          <a:solidFill>
                            <a:srgbClr val="0000FF"/>
                          </a:solidFill>
                          <a:latin typeface="맑은 고딕"/>
                          <a:ea typeface="맑은 고딕"/>
                        </a:rPr>
                        <a:t>멀티헤드어텐션</a:t>
                      </a:r>
                      <a:endParaRPr lang="ko-KR" altLang="en-US" sz="1100" dirty="0">
                        <a:solidFill>
                          <a:srgbClr val="0000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 err="1">
                          <a:solidFill>
                            <a:srgbClr val="0000FF"/>
                          </a:solidFill>
                          <a:latin typeface="맑은 고딕"/>
                          <a:ea typeface="맑은 고딕"/>
                        </a:rPr>
                        <a:t>멀티헤드어텐션</a:t>
                      </a:r>
                      <a:endParaRPr lang="ko-KR" altLang="en-US" sz="1100" dirty="0">
                        <a:solidFill>
                          <a:srgbClr val="0000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76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latin typeface="맑은 고딕"/>
                          <a:ea typeface="맑은 고딕"/>
                        </a:rPr>
                        <a:t>the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 err="1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더더더드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rgbClr val="0000FF"/>
                          </a:solidFill>
                          <a:latin typeface="맑은 고딕"/>
                          <a:ea typeface="맑은 고딕"/>
                        </a:rPr>
                        <a:t>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rgbClr val="0000FF"/>
                          </a:solidFill>
                          <a:latin typeface="맑은 고딕"/>
                          <a:ea typeface="맑은 고딕"/>
                        </a:rPr>
                        <a:t>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76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 err="1">
                          <a:latin typeface="맑은 고딕"/>
                          <a:ea typeface="맑은 고딕"/>
                        </a:rPr>
                        <a:t>breakingdrive</a:t>
                      </a:r>
                      <a:endParaRPr lang="en-US" altLang="ko-KR" sz="1100" dirty="0"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 err="1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브레이킹드드라이ㅂ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 err="1">
                          <a:solidFill>
                            <a:srgbClr val="0000FF"/>
                          </a:solidFill>
                          <a:latin typeface="맑은 고딕"/>
                          <a:ea typeface="맑은 고딕"/>
                        </a:rPr>
                        <a:t>브레이킹드라이브</a:t>
                      </a:r>
                      <a:endParaRPr lang="ko-KR" altLang="en-US" sz="1100" dirty="0">
                        <a:solidFill>
                          <a:srgbClr val="0000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 err="1">
                          <a:solidFill>
                            <a:srgbClr val="0000FF"/>
                          </a:solidFill>
                          <a:latin typeface="맑은 고딕"/>
                          <a:ea typeface="맑은 고딕"/>
                        </a:rPr>
                        <a:t>브레이킹드라이브</a:t>
                      </a:r>
                      <a:endParaRPr lang="ko-KR" altLang="en-US" sz="1100" dirty="0">
                        <a:solidFill>
                          <a:srgbClr val="0000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 err="1">
                          <a:solidFill>
                            <a:srgbClr val="0000FF"/>
                          </a:solidFill>
                          <a:latin typeface="맑은 고딕"/>
                          <a:ea typeface="맑은 고딕"/>
                        </a:rPr>
                        <a:t>브레이킹드라이브</a:t>
                      </a:r>
                      <a:endParaRPr lang="ko-KR" altLang="en-US" sz="1100" dirty="0">
                        <a:solidFill>
                          <a:srgbClr val="0000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6059601"/>
                  </a:ext>
                </a:extLst>
              </a:tr>
              <a:tr h="23076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 err="1">
                          <a:latin typeface="맑은 고딕"/>
                          <a:ea typeface="맑은 고딕"/>
                        </a:rPr>
                        <a:t>homerunball</a:t>
                      </a:r>
                      <a:endParaRPr lang="ko-KR" altLang="en-US" sz="1100" dirty="0"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 err="1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홈머런볼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 err="1">
                          <a:solidFill>
                            <a:srgbClr val="0000FF"/>
                          </a:solidFill>
                          <a:latin typeface="맑은 고딕"/>
                          <a:ea typeface="맑은 고딕"/>
                        </a:rPr>
                        <a:t>홈런볼</a:t>
                      </a:r>
                      <a:endParaRPr lang="ko-KR" altLang="en-US" sz="1100" dirty="0">
                        <a:solidFill>
                          <a:srgbClr val="0000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 err="1">
                          <a:solidFill>
                            <a:srgbClr val="0000FF"/>
                          </a:solidFill>
                          <a:latin typeface="맑은 고딕"/>
                          <a:ea typeface="맑은 고딕"/>
                        </a:rPr>
                        <a:t>홈런볼</a:t>
                      </a:r>
                      <a:endParaRPr lang="ko-KR" altLang="en-US" sz="1100" dirty="0">
                        <a:solidFill>
                          <a:srgbClr val="0000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 err="1">
                          <a:solidFill>
                            <a:srgbClr val="0000FF"/>
                          </a:solidFill>
                          <a:latin typeface="맑은 고딕"/>
                          <a:ea typeface="맑은 고딕"/>
                        </a:rPr>
                        <a:t>홈런볼</a:t>
                      </a:r>
                      <a:endParaRPr lang="ko-KR" altLang="en-US" sz="1100" dirty="0">
                        <a:solidFill>
                          <a:srgbClr val="0000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816127"/>
                  </a:ext>
                </a:extLst>
              </a:tr>
              <a:tr h="23076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latin typeface="맑은 고딕"/>
                          <a:ea typeface="맑은 고딕"/>
                        </a:rPr>
                        <a:t>butterfly</a:t>
                      </a:r>
                      <a:endParaRPr lang="ko-KR" altLang="en-US" sz="1100" dirty="0"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rgbClr val="0000FF"/>
                          </a:solidFill>
                          <a:latin typeface="맑은 고딕"/>
                          <a:ea typeface="맑은 고딕"/>
                        </a:rPr>
                        <a:t>버터플라이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rgbClr val="0000FF"/>
                          </a:solidFill>
                          <a:latin typeface="맑은 고딕"/>
                          <a:ea typeface="맑은 고딕"/>
                        </a:rPr>
                        <a:t>버터플라이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 err="1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버터플리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rgbClr val="0000FF"/>
                          </a:solidFill>
                          <a:latin typeface="맑은 고딕"/>
                          <a:ea typeface="맑은 고딕"/>
                        </a:rPr>
                        <a:t>버터플라이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76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 err="1">
                          <a:latin typeface="맑은 고딕"/>
                          <a:ea typeface="맑은 고딕"/>
                        </a:rPr>
                        <a:t>multilayersequence</a:t>
                      </a:r>
                      <a:endParaRPr lang="ko-KR" altLang="en-US" sz="1100" dirty="0"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 err="1">
                          <a:solidFill>
                            <a:srgbClr val="0000FF"/>
                          </a:solidFill>
                          <a:latin typeface="맑은 고딕"/>
                          <a:ea typeface="맑은 고딕"/>
                        </a:rPr>
                        <a:t>멀티레이어시퀀스</a:t>
                      </a:r>
                      <a:endParaRPr lang="ko-KR" altLang="en-US" sz="1100" dirty="0">
                        <a:solidFill>
                          <a:srgbClr val="0000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 err="1">
                          <a:solidFill>
                            <a:srgbClr val="0000FF"/>
                          </a:solidFill>
                          <a:latin typeface="맑은 고딕"/>
                          <a:ea typeface="맑은 고딕"/>
                        </a:rPr>
                        <a:t>멀티레이어시퀀스</a:t>
                      </a:r>
                      <a:endParaRPr lang="ko-KR" altLang="en-US" sz="1100" dirty="0">
                        <a:solidFill>
                          <a:srgbClr val="0000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 err="1">
                          <a:solidFill>
                            <a:srgbClr val="0000FF"/>
                          </a:solidFill>
                          <a:latin typeface="맑은 고딕"/>
                          <a:ea typeface="맑은 고딕"/>
                        </a:rPr>
                        <a:t>멀티레이어시퀀스</a:t>
                      </a:r>
                      <a:endParaRPr lang="ko-KR" altLang="en-US" sz="1100" dirty="0">
                        <a:solidFill>
                          <a:srgbClr val="0000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 err="1">
                          <a:solidFill>
                            <a:srgbClr val="0000FF"/>
                          </a:solidFill>
                          <a:latin typeface="맑은 고딕"/>
                          <a:ea typeface="맑은 고딕"/>
                        </a:rPr>
                        <a:t>멀티레이어시퀀스</a:t>
                      </a:r>
                      <a:endParaRPr lang="ko-KR" altLang="en-US" sz="1100" dirty="0">
                        <a:solidFill>
                          <a:srgbClr val="0000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076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 err="1">
                          <a:latin typeface="맑은 고딕"/>
                          <a:ea typeface="맑은 고딕"/>
                        </a:rPr>
                        <a:t>sequencediagram</a:t>
                      </a:r>
                      <a:endParaRPr lang="en-US" altLang="ko-KR" sz="1100" dirty="0"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 err="1">
                          <a:solidFill>
                            <a:srgbClr val="0000FF"/>
                          </a:solidFill>
                          <a:latin typeface="맑은 고딕"/>
                          <a:ea typeface="맑은 고딕"/>
                        </a:rPr>
                        <a:t>시퀀스다이어그램</a:t>
                      </a:r>
                      <a:endParaRPr lang="ko-KR" altLang="en-US" sz="1100" dirty="0">
                        <a:solidFill>
                          <a:srgbClr val="0000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 err="1">
                          <a:solidFill>
                            <a:srgbClr val="0000FF"/>
                          </a:solidFill>
                          <a:latin typeface="맑은 고딕"/>
                          <a:ea typeface="맑은 고딕"/>
                        </a:rPr>
                        <a:t>시퀀스다이어그램</a:t>
                      </a:r>
                      <a:endParaRPr lang="ko-KR" altLang="en-US" sz="1100" dirty="0">
                        <a:solidFill>
                          <a:srgbClr val="0000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 err="1">
                          <a:solidFill>
                            <a:srgbClr val="0000FF"/>
                          </a:solidFill>
                          <a:latin typeface="맑은 고딕"/>
                          <a:ea typeface="맑은 고딕"/>
                        </a:rPr>
                        <a:t>시퀀스다이어그램</a:t>
                      </a:r>
                      <a:endParaRPr lang="ko-KR" altLang="en-US" sz="1100" dirty="0">
                        <a:solidFill>
                          <a:srgbClr val="0000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 err="1">
                          <a:solidFill>
                            <a:srgbClr val="0000FF"/>
                          </a:solidFill>
                          <a:latin typeface="맑은 고딕"/>
                          <a:ea typeface="맑은 고딕"/>
                        </a:rPr>
                        <a:t>시퀀스다이어그램</a:t>
                      </a:r>
                      <a:endParaRPr lang="ko-KR" altLang="en-US" sz="1100" dirty="0">
                        <a:solidFill>
                          <a:srgbClr val="0000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076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 err="1">
                          <a:latin typeface="맑은 고딕"/>
                          <a:ea typeface="맑은 고딕"/>
                        </a:rPr>
                        <a:t>whitecotton</a:t>
                      </a:r>
                      <a:endParaRPr lang="ko-KR" altLang="en-US" sz="1100" dirty="0"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rgbClr val="0000FF"/>
                          </a:solidFill>
                          <a:latin typeface="맑은 고딕"/>
                          <a:ea typeface="맑은 고딕"/>
                        </a:rPr>
                        <a:t>화이트코튼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rgbClr val="0000FF"/>
                          </a:solidFill>
                          <a:latin typeface="맑은 고딕"/>
                          <a:ea typeface="맑은 고딕"/>
                        </a:rPr>
                        <a:t>화이트코튼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rgbClr val="0000FF"/>
                          </a:solidFill>
                          <a:latin typeface="맑은 고딕"/>
                          <a:ea typeface="맑은 고딕"/>
                        </a:rPr>
                        <a:t>화이트코튼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rgbClr val="0000FF"/>
                          </a:solidFill>
                          <a:latin typeface="맑은 고딕"/>
                          <a:ea typeface="맑은 고딕"/>
                        </a:rPr>
                        <a:t>화이트코튼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6653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616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-37818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1600" y="158119"/>
            <a:ext cx="149752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600" b="0" i="0" u="none" strike="noStrike" kern="1200" cap="none" spc="-150" normalizeH="0" baseline="0">
                <a:solidFill>
                  <a:srgbClr val="5F5E58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4</a:t>
            </a:r>
            <a:r>
              <a:rPr kumimoji="0" lang="ko-KR" altLang="en-US" sz="1600" b="0" i="0" u="none" strike="noStrike" kern="1200" cap="none" spc="-150" normalizeH="0" baseline="0">
                <a:solidFill>
                  <a:srgbClr val="5F5E58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조 </a:t>
            </a:r>
            <a:r>
              <a:rPr kumimoji="0" lang="en-US" altLang="ko-KR" sz="1600" b="0" i="0" u="none" strike="noStrike" kern="1200" cap="none" spc="-150" normalizeH="0" baseline="0">
                <a:solidFill>
                  <a:srgbClr val="5F5E58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RNG </a:t>
            </a:r>
            <a:r>
              <a:rPr kumimoji="0" lang="ko-KR" altLang="en-US" sz="1600" b="0" i="0" u="none" strike="noStrike" kern="1200" cap="none" spc="-150" normalizeH="0" baseline="0">
                <a:solidFill>
                  <a:srgbClr val="5F5E58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아니조</a:t>
            </a:r>
            <a:endParaRPr kumimoji="0" lang="ko-KR" altLang="en-US" sz="1600" b="0" i="0" u="none" strike="noStrike" kern="1200" cap="none" spc="-150" normalizeH="0" baseline="0">
              <a:solidFill>
                <a:srgbClr val="5F5E58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76678" y="652394"/>
            <a:ext cx="52931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3200" b="1" dirty="0">
                <a:solidFill>
                  <a:srgbClr val="5F5E58"/>
                </a:solidFill>
                <a:latin typeface="맑은 고딕"/>
                <a:ea typeface="맑은 고딕"/>
              </a:rPr>
              <a:t>4</a:t>
            </a:r>
            <a:r>
              <a:rPr kumimoji="0" lang="en-US" altLang="ko-KR" sz="3200" b="1" i="0" u="none" strike="noStrike" kern="1200" cap="none" spc="0" normalizeH="0" baseline="0" dirty="0">
                <a:solidFill>
                  <a:srgbClr val="5F5E58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.</a:t>
            </a:r>
            <a:endParaRPr kumimoji="0" lang="en-US" altLang="ko-KR" sz="3200" b="1" i="0" u="none" strike="noStrike" kern="1200" cap="none" spc="0" normalizeH="0" baseline="0" dirty="0">
              <a:solidFill>
                <a:srgbClr val="5F5E58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5" name="TextBox 5"/>
          <p:cNvSpPr txBox="1"/>
          <p:nvPr/>
        </p:nvSpPr>
        <p:spPr>
          <a:xfrm>
            <a:off x="2257266" y="672956"/>
            <a:ext cx="6195927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3000" b="0" i="0" u="none" strike="noStrike" kern="1200" cap="none" spc="0" normalizeH="0" baseline="0" dirty="0">
                <a:solidFill>
                  <a:srgbClr val="5F5E58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결과 평가 및 분석 </a:t>
            </a:r>
            <a:r>
              <a:rPr kumimoji="0" lang="en-US" altLang="ko-KR" sz="3000" b="0" i="0" u="none" strike="noStrike" kern="1200" cap="none" spc="0" normalizeH="0" baseline="0" dirty="0">
                <a:solidFill>
                  <a:srgbClr val="5F5E58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– Ai hub </a:t>
            </a:r>
            <a:r>
              <a:rPr kumimoji="0" lang="ko-KR" altLang="en-US" sz="3000" b="0" i="0" u="none" strike="noStrike" kern="1200" cap="none" spc="0" normalizeH="0" baseline="0" dirty="0">
                <a:solidFill>
                  <a:srgbClr val="5F5E58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데이터</a:t>
            </a:r>
            <a:endParaRPr kumimoji="0" lang="ko-KR" altLang="en-US" sz="3000" b="0" i="0" u="none" strike="noStrike" kern="1200" cap="none" spc="0" normalizeH="0" baseline="0" dirty="0">
              <a:solidFill>
                <a:srgbClr val="5F5E58"/>
              </a:solidFill>
              <a:latin typeface="맑은 고딕"/>
              <a:ea typeface="맑은 고딕"/>
              <a:cs typeface="+mn-cs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139700" y="491296"/>
            <a:ext cx="1393825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0190520-BB65-F7E4-CB3C-F2C481FC4C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881974"/>
              </p:ext>
            </p:extLst>
          </p:nvPr>
        </p:nvGraphicFramePr>
        <p:xfrm>
          <a:off x="1078992" y="3999445"/>
          <a:ext cx="10034016" cy="24463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023872">
                  <a:extLst>
                    <a:ext uri="{9D8B030D-6E8A-4147-A177-3AD203B41FA5}">
                      <a16:colId xmlns:a16="http://schemas.microsoft.com/office/drawing/2014/main" val="4069070494"/>
                    </a:ext>
                  </a:extLst>
                </a:gridCol>
                <a:gridCol w="2002536">
                  <a:extLst>
                    <a:ext uri="{9D8B030D-6E8A-4147-A177-3AD203B41FA5}">
                      <a16:colId xmlns:a16="http://schemas.microsoft.com/office/drawing/2014/main" val="1980972950"/>
                    </a:ext>
                  </a:extLst>
                </a:gridCol>
                <a:gridCol w="2002536">
                  <a:extLst>
                    <a:ext uri="{9D8B030D-6E8A-4147-A177-3AD203B41FA5}">
                      <a16:colId xmlns:a16="http://schemas.microsoft.com/office/drawing/2014/main" val="805828781"/>
                    </a:ext>
                  </a:extLst>
                </a:gridCol>
                <a:gridCol w="2002536">
                  <a:extLst>
                    <a:ext uri="{9D8B030D-6E8A-4147-A177-3AD203B41FA5}">
                      <a16:colId xmlns:a16="http://schemas.microsoft.com/office/drawing/2014/main" val="528568563"/>
                    </a:ext>
                  </a:extLst>
                </a:gridCol>
                <a:gridCol w="2002536">
                  <a:extLst>
                    <a:ext uri="{9D8B030D-6E8A-4147-A177-3AD203B41FA5}">
                      <a16:colId xmlns:a16="http://schemas.microsoft.com/office/drawing/2014/main" val="2739798945"/>
                    </a:ext>
                  </a:extLst>
                </a:gridCol>
              </a:tblGrid>
              <a:tr h="32657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  <a:endParaRPr lang="en-US" altLang="ko-KR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감성 및 발화스타일 동시 고려 음성합성 데이터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영역별 회의 음성인식 데이터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263948"/>
                  </a:ext>
                </a:extLst>
              </a:tr>
              <a:tr h="3563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단어 개수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 대비 비율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단어 개수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 대비 비율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4876029"/>
                  </a:ext>
                </a:extLst>
              </a:tr>
              <a:tr h="2939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 글자 알파벳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0.68%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488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1.8%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1960049"/>
                  </a:ext>
                </a:extLst>
              </a:tr>
              <a:tr h="2939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우리말샘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 존재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66.2%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18915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71.7%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133540"/>
                  </a:ext>
                </a:extLst>
              </a:tr>
              <a:tr h="2939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IPA DB 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 존재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25%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4175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15.8%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2787141"/>
                  </a:ext>
                </a:extLst>
              </a:tr>
              <a:tr h="2939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대문자로만 이루어진 단어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0%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746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2.8%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8380021"/>
                  </a:ext>
                </a:extLst>
              </a:tr>
              <a:tr h="2939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딥러닝 처리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8.1%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2065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7.8%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3729292"/>
                  </a:ext>
                </a:extLst>
              </a:tr>
              <a:tr h="2939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 단어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148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100%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26389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100%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2921756"/>
                  </a:ext>
                </a:extLst>
              </a:tr>
            </a:tbl>
          </a:graphicData>
        </a:graphic>
      </p:graphicFrame>
      <p:sp>
        <p:nvSpPr>
          <p:cNvPr id="9" name="TextBox 13">
            <a:extLst>
              <a:ext uri="{FF2B5EF4-FFF2-40B4-BE49-F238E27FC236}">
                <a16:creationId xmlns:a16="http://schemas.microsoft.com/office/drawing/2014/main" id="{2CA4819A-B8B4-0C23-A9C8-92871E774207}"/>
              </a:ext>
            </a:extLst>
          </p:cNvPr>
          <p:cNvSpPr txBox="1"/>
          <p:nvPr/>
        </p:nvSpPr>
        <p:spPr>
          <a:xfrm>
            <a:off x="482570" y="1863190"/>
            <a:ext cx="1100458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FontTx/>
              <a:buNone/>
              <a:defRPr/>
            </a:pPr>
            <a:r>
              <a:rPr lang="en-US" altLang="ko-KR" b="0" i="0" dirty="0">
                <a:effectLst/>
                <a:latin typeface="맑은 고딕"/>
                <a:ea typeface="맑은 고딕"/>
              </a:rPr>
              <a:t>‧ </a:t>
            </a:r>
            <a:r>
              <a:rPr lang="en-US" altLang="ko-KR" dirty="0">
                <a:effectLst/>
                <a:latin typeface="맑은 고딕"/>
                <a:ea typeface="맑은 고딕"/>
              </a:rPr>
              <a:t>AI hub</a:t>
            </a:r>
            <a:r>
              <a:rPr lang="ko-KR" altLang="en-US" dirty="0">
                <a:effectLst/>
                <a:latin typeface="맑은 고딕"/>
                <a:ea typeface="맑은 고딕"/>
              </a:rPr>
              <a:t>란 </a:t>
            </a:r>
            <a:r>
              <a:rPr lang="en-US" altLang="ko-KR" dirty="0">
                <a:effectLst/>
                <a:latin typeface="맑은 고딕"/>
                <a:ea typeface="맑은 고딕"/>
              </a:rPr>
              <a:t>AI </a:t>
            </a:r>
            <a:r>
              <a:rPr lang="ko-KR" altLang="en-US" dirty="0">
                <a:effectLst/>
                <a:latin typeface="맑은 고딕"/>
                <a:ea typeface="맑은 고딕"/>
              </a:rPr>
              <a:t>기술 및 제품</a:t>
            </a:r>
            <a:r>
              <a:rPr lang="en-US" altLang="ko-KR" dirty="0">
                <a:latin typeface="맑은 고딕"/>
                <a:ea typeface="맑은 고딕"/>
              </a:rPr>
              <a:t>, </a:t>
            </a:r>
            <a:r>
              <a:rPr lang="ko-KR" altLang="en-US" dirty="0">
                <a:latin typeface="맑은 고딕"/>
                <a:ea typeface="맑은 고딕"/>
              </a:rPr>
              <a:t>서비스 개발에 필요한 </a:t>
            </a:r>
            <a:r>
              <a:rPr lang="en-US" altLang="ko-KR" dirty="0">
                <a:latin typeface="맑은 고딕"/>
                <a:ea typeface="맑은 고딕"/>
              </a:rPr>
              <a:t>AI </a:t>
            </a:r>
            <a:r>
              <a:rPr lang="ko-KR" altLang="en-US" dirty="0">
                <a:latin typeface="맑은 고딕"/>
                <a:ea typeface="맑은 고딕"/>
              </a:rPr>
              <a:t>데이터를 지원</a:t>
            </a:r>
            <a:endParaRPr lang="en-US" altLang="ko-KR" dirty="0">
              <a:latin typeface="맑은 고딕"/>
              <a:ea typeface="맑은 고딕"/>
            </a:endParaRPr>
          </a:p>
          <a:p>
            <a:pPr marL="0" marR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FontTx/>
              <a:buNone/>
              <a:defRPr/>
            </a:pPr>
            <a:r>
              <a:rPr lang="en-US" altLang="ko-KR" b="0" i="0" dirty="0">
                <a:effectLst/>
                <a:latin typeface="맑은 고딕"/>
                <a:ea typeface="맑은 고딕"/>
              </a:rPr>
              <a:t>‧</a:t>
            </a:r>
            <a:r>
              <a:rPr lang="ko-KR" altLang="en-US" b="0" i="0" dirty="0">
                <a:latin typeface="맑은 고딕"/>
                <a:ea typeface="맑은 고딕"/>
              </a:rPr>
              <a:t> 결과 평가 및 분석을 위해 </a:t>
            </a:r>
            <a:r>
              <a:rPr lang="en-US" altLang="ko-KR" b="0" i="0" dirty="0">
                <a:latin typeface="맑은 고딕"/>
                <a:ea typeface="맑은 고딕"/>
              </a:rPr>
              <a:t>Ai hub</a:t>
            </a:r>
            <a:r>
              <a:rPr lang="ko-KR" altLang="en-US" b="0" i="0" dirty="0">
                <a:latin typeface="맑은 고딕"/>
                <a:ea typeface="맑은 고딕"/>
              </a:rPr>
              <a:t>에서 제공하는 </a:t>
            </a:r>
            <a:r>
              <a:rPr lang="en-US" altLang="ko-KR" b="0" i="0" dirty="0">
                <a:latin typeface="맑은 고딕"/>
                <a:ea typeface="맑은 고딕"/>
              </a:rPr>
              <a:t>2</a:t>
            </a:r>
            <a:r>
              <a:rPr lang="ko-KR" altLang="en-US" b="0" i="0" dirty="0">
                <a:latin typeface="맑은 고딕"/>
                <a:ea typeface="맑은 고딕"/>
              </a:rPr>
              <a:t>가지 데이터를 테스트 데이터로 활용</a:t>
            </a:r>
            <a:endParaRPr lang="en-US" altLang="ko-KR" b="0" i="0" dirty="0">
              <a:latin typeface="맑은 고딕"/>
              <a:ea typeface="맑은 고딕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  <a:defRPr/>
            </a:pPr>
            <a:r>
              <a:rPr lang="en-US" altLang="ko-KR" b="1" i="0" dirty="0">
                <a:effectLst/>
                <a:latin typeface="맑은 고딕"/>
                <a:ea typeface="맑은 고딕"/>
              </a:rPr>
              <a:t>‧ ‘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감성 및 발화스타일 동시 고려 음성합성 데이터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800" dirty="0">
                <a:latin typeface="맑은 고딕"/>
                <a:ea typeface="맑은 고딕"/>
              </a:rPr>
              <a:t>는 </a:t>
            </a:r>
            <a:r>
              <a:rPr lang="ko-KR" altLang="en-US" sz="1800" b="1" u="sng" dirty="0">
                <a:latin typeface="맑은 고딕"/>
                <a:ea typeface="맑은 고딕"/>
              </a:rPr>
              <a:t>딥러닝 평가</a:t>
            </a:r>
            <a:r>
              <a:rPr lang="ko-KR" altLang="en-US" sz="1800" b="1" dirty="0">
                <a:latin typeface="맑은 고딕"/>
                <a:ea typeface="맑은 고딕"/>
              </a:rPr>
              <a:t> </a:t>
            </a:r>
            <a:r>
              <a:rPr lang="ko-KR" altLang="en-US" sz="1800" dirty="0">
                <a:latin typeface="맑은 고딕"/>
                <a:ea typeface="맑은 고딕"/>
              </a:rPr>
              <a:t>및 </a:t>
            </a:r>
            <a:r>
              <a:rPr lang="ko-KR" altLang="en-US" sz="1800" b="1" u="sng" dirty="0">
                <a:latin typeface="맑은 고딕"/>
                <a:ea typeface="맑은 고딕"/>
              </a:rPr>
              <a:t>시스템 평가</a:t>
            </a:r>
            <a:r>
              <a:rPr lang="ko-KR" altLang="en-US" sz="1800" dirty="0">
                <a:latin typeface="맑은 고딕"/>
                <a:ea typeface="맑은 고딕"/>
              </a:rPr>
              <a:t>에 사용</a:t>
            </a:r>
            <a:endParaRPr lang="en-US" altLang="ko-KR" sz="1800" dirty="0">
              <a:latin typeface="맑은 고딕"/>
              <a:ea typeface="맑은 고딕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  <a:defRPr/>
            </a:pPr>
            <a:r>
              <a:rPr lang="en-US" altLang="ko-KR" b="0" i="0" dirty="0">
                <a:effectLst/>
                <a:latin typeface="맑은 고딕"/>
                <a:ea typeface="맑은 고딕"/>
              </a:rPr>
              <a:t>‧ </a:t>
            </a:r>
            <a:r>
              <a:rPr lang="ko-KR" altLang="en-US" dirty="0">
                <a:latin typeface="맑은 고딕"/>
                <a:ea typeface="맑은 고딕"/>
              </a:rPr>
              <a:t>데이터양이 풍부한</a:t>
            </a:r>
            <a:r>
              <a:rPr lang="en-US" altLang="ko-KR" b="0" i="0" dirty="0">
                <a:effectLst/>
                <a:latin typeface="맑은 고딕"/>
                <a:ea typeface="맑은 고딕"/>
              </a:rPr>
              <a:t> </a:t>
            </a:r>
            <a:r>
              <a:rPr lang="en-US" altLang="ko-KR" b="1" i="0" dirty="0">
                <a:effectLst/>
                <a:latin typeface="맑은 고딕"/>
                <a:ea typeface="맑은 고딕"/>
              </a:rPr>
              <a:t>‘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주요 영역별 회의 음성인식 데이터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ko-KR" altLang="en-US" sz="1800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평가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사용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A91164B-B7B2-DE27-C258-A711E8BD2C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032" y="1721318"/>
            <a:ext cx="4231775" cy="72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60987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-37818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1600" y="158119"/>
            <a:ext cx="149752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600" b="0" i="0" u="none" strike="noStrike" kern="1200" cap="none" spc="-150" normalizeH="0" baseline="0">
                <a:solidFill>
                  <a:srgbClr val="5F5E58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4</a:t>
            </a:r>
            <a:r>
              <a:rPr kumimoji="0" lang="ko-KR" altLang="en-US" sz="1600" b="0" i="0" u="none" strike="noStrike" kern="1200" cap="none" spc="-150" normalizeH="0" baseline="0">
                <a:solidFill>
                  <a:srgbClr val="5F5E58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조 </a:t>
            </a:r>
            <a:r>
              <a:rPr kumimoji="0" lang="en-US" altLang="ko-KR" sz="1600" b="0" i="0" u="none" strike="noStrike" kern="1200" cap="none" spc="-150" normalizeH="0" baseline="0">
                <a:solidFill>
                  <a:srgbClr val="5F5E58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RNG </a:t>
            </a:r>
            <a:r>
              <a:rPr kumimoji="0" lang="ko-KR" altLang="en-US" sz="1600" b="0" i="0" u="none" strike="noStrike" kern="1200" cap="none" spc="-150" normalizeH="0" baseline="0">
                <a:solidFill>
                  <a:srgbClr val="5F5E58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아니조</a:t>
            </a:r>
            <a:endParaRPr kumimoji="0" lang="ko-KR" altLang="en-US" sz="1600" b="0" i="0" u="none" strike="noStrike" kern="1200" cap="none" spc="-150" normalizeH="0" baseline="0">
              <a:solidFill>
                <a:srgbClr val="5F5E58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76678" y="652394"/>
            <a:ext cx="52931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3200" b="1" dirty="0">
                <a:solidFill>
                  <a:srgbClr val="5F5E58"/>
                </a:solidFill>
                <a:latin typeface="맑은 고딕"/>
                <a:ea typeface="맑은 고딕"/>
              </a:rPr>
              <a:t>4</a:t>
            </a:r>
            <a:r>
              <a:rPr kumimoji="0" lang="en-US" altLang="ko-KR" sz="3200" b="1" i="0" u="none" strike="noStrike" kern="1200" cap="none" spc="0" normalizeH="0" baseline="0" dirty="0">
                <a:solidFill>
                  <a:srgbClr val="5F5E58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.</a:t>
            </a:r>
            <a:endParaRPr kumimoji="0" lang="en-US" altLang="ko-KR" sz="3200" b="1" i="0" u="none" strike="noStrike" kern="1200" cap="none" spc="0" normalizeH="0" baseline="0" dirty="0">
              <a:solidFill>
                <a:srgbClr val="5F5E58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5" name="TextBox 5"/>
          <p:cNvSpPr txBox="1"/>
          <p:nvPr/>
        </p:nvSpPr>
        <p:spPr>
          <a:xfrm>
            <a:off x="2257266" y="672956"/>
            <a:ext cx="9078126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3000" b="0" i="0" u="none" strike="noStrike" kern="1200" cap="none" spc="0" normalizeH="0" baseline="0" dirty="0">
                <a:solidFill>
                  <a:srgbClr val="5F5E58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결과 평가 및 분석 </a:t>
            </a:r>
            <a:r>
              <a:rPr kumimoji="0" lang="en-US" altLang="ko-KR" sz="3000" b="0" i="0" u="none" strike="noStrike" kern="1200" cap="none" spc="0" normalizeH="0" baseline="0" dirty="0">
                <a:solidFill>
                  <a:srgbClr val="5F5E58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– </a:t>
            </a:r>
            <a:r>
              <a:rPr kumimoji="0" lang="ko-KR" altLang="en-US" sz="3000" b="0" i="0" u="none" strike="noStrike" kern="1200" cap="none" spc="0" normalizeH="0" baseline="0" dirty="0">
                <a:solidFill>
                  <a:srgbClr val="5F5E58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딥러닝 모델 평가 및 분석 </a:t>
            </a:r>
            <a:r>
              <a:rPr kumimoji="0" lang="en-US" altLang="ko-KR" sz="3000" b="0" i="0" u="none" strike="noStrike" kern="1200" cap="none" spc="0" normalizeH="0" baseline="0" dirty="0">
                <a:solidFill>
                  <a:srgbClr val="5F5E58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(1/2)</a:t>
            </a:r>
            <a:endParaRPr kumimoji="0" lang="ko-KR" altLang="en-US" sz="1100" b="0" i="0" u="none" strike="noStrike" kern="1200" cap="none" spc="0" normalizeH="0" baseline="0" dirty="0">
              <a:solidFill>
                <a:srgbClr val="5F5E58"/>
              </a:solidFill>
              <a:latin typeface="맑은 고딕"/>
              <a:ea typeface="맑은 고딕"/>
              <a:cs typeface="+mn-cs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139700" y="491296"/>
            <a:ext cx="1393825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EE72D1D-D433-0EA8-24DB-F0C8E4C483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984259"/>
              </p:ext>
            </p:extLst>
          </p:nvPr>
        </p:nvGraphicFramePr>
        <p:xfrm>
          <a:off x="404860" y="3178441"/>
          <a:ext cx="11160000" cy="328579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488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3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238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238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591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dirty="0" err="1">
                          <a:latin typeface="맑은 고딕"/>
                          <a:ea typeface="맑은 고딕"/>
                        </a:rPr>
                        <a:t>영단어</a:t>
                      </a:r>
                      <a:endParaRPr lang="ko-KR" altLang="en-US" sz="1200" dirty="0"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dirty="0">
                          <a:latin typeface="맑은 고딕"/>
                          <a:ea typeface="맑은 고딕"/>
                        </a:rPr>
                        <a:t>Transformer model_1 [</a:t>
                      </a:r>
                      <a:r>
                        <a:rPr lang="en-US" altLang="ko-KR" sz="1200" dirty="0" err="1">
                          <a:latin typeface="맑은 고딕"/>
                          <a:ea typeface="맑은 고딕"/>
                        </a:rPr>
                        <a:t>Accuray</a:t>
                      </a:r>
                      <a:r>
                        <a:rPr lang="en-US" altLang="ko-KR" sz="1200" dirty="0">
                          <a:latin typeface="맑은 고딕"/>
                          <a:ea typeface="맑은 고딕"/>
                        </a:rPr>
                        <a:t> 75.0%]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dirty="0">
                          <a:latin typeface="맑은 고딕"/>
                          <a:ea typeface="맑은 고딕"/>
                        </a:rPr>
                        <a:t>Transformer model_2 [</a:t>
                      </a:r>
                      <a:r>
                        <a:rPr lang="en-US" altLang="ko-KR" sz="1200" dirty="0" err="1">
                          <a:latin typeface="맑은 고딕"/>
                          <a:ea typeface="맑은 고딕"/>
                        </a:rPr>
                        <a:t>Accuray</a:t>
                      </a:r>
                      <a:r>
                        <a:rPr lang="en-US" altLang="ko-KR" sz="1200" dirty="0">
                          <a:latin typeface="맑은 고딕"/>
                          <a:ea typeface="맑은 고딕"/>
                        </a:rPr>
                        <a:t> 41.7%]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dirty="0">
                          <a:latin typeface="맑은 고딕"/>
                          <a:ea typeface="맑은 고딕"/>
                        </a:rPr>
                        <a:t>Transformer model_1 + 2 [</a:t>
                      </a:r>
                      <a:r>
                        <a:rPr lang="en-US" altLang="ko-KR" sz="1200" dirty="0" err="1">
                          <a:latin typeface="맑은 고딕"/>
                          <a:ea typeface="맑은 고딕"/>
                        </a:rPr>
                        <a:t>Accuray</a:t>
                      </a:r>
                      <a:r>
                        <a:rPr lang="en-US" altLang="ko-KR" sz="1200" dirty="0">
                          <a:latin typeface="맑은 고딕"/>
                          <a:ea typeface="맑은 고딕"/>
                        </a:rPr>
                        <a:t> 83.3%]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02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latin typeface="맑은 고딕"/>
                          <a:ea typeface="맑은 고딕"/>
                        </a:rPr>
                        <a:t>pollicis</a:t>
                      </a:r>
                      <a:endParaRPr lang="ko-KR" altLang="en-US" sz="1100" dirty="0"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b="0" dirty="0" err="1">
                          <a:solidFill>
                            <a:srgbClr val="0000FF"/>
                          </a:solidFill>
                          <a:latin typeface="맑은 고딕"/>
                          <a:ea typeface="맑은 고딕"/>
                        </a:rPr>
                        <a:t>폴리시스</a:t>
                      </a:r>
                      <a:endParaRPr lang="ko-KR" altLang="en-US" sz="1100" b="0" dirty="0">
                        <a:solidFill>
                          <a:srgbClr val="0000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b="0" dirty="0" err="1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폴리시</a:t>
                      </a:r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b="0" dirty="0" err="1">
                          <a:solidFill>
                            <a:srgbClr val="0000FF"/>
                          </a:solidFill>
                          <a:latin typeface="맑은 고딕"/>
                          <a:ea typeface="맑은 고딕"/>
                        </a:rPr>
                        <a:t>폴리시스</a:t>
                      </a:r>
                      <a:endParaRPr lang="ko-KR" altLang="en-US" sz="1100" b="0" dirty="0">
                        <a:solidFill>
                          <a:srgbClr val="0000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02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latin typeface="맑은 고딕"/>
                          <a:ea typeface="맑은 고딕"/>
                        </a:rPr>
                        <a:t>longus</a:t>
                      </a:r>
                      <a:endParaRPr lang="ko-KR" altLang="en-US" sz="1100" dirty="0"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b="0" dirty="0" err="1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롱서스</a:t>
                      </a:r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b="0" dirty="0" err="1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롱스</a:t>
                      </a:r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100" b="0" dirty="0" err="1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롱서스</a:t>
                      </a:r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02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latin typeface="맑은 고딕"/>
                          <a:ea typeface="맑은 고딕"/>
                        </a:rPr>
                        <a:t>carpi</a:t>
                      </a:r>
                      <a:endParaRPr lang="ko-KR" altLang="en-US" sz="1100" dirty="0"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b="0" dirty="0">
                          <a:solidFill>
                            <a:srgbClr val="0000FF"/>
                          </a:solidFill>
                          <a:latin typeface="맑은 고딕"/>
                          <a:ea typeface="맑은 고딕"/>
                        </a:rPr>
                        <a:t>카피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b="0" dirty="0">
                          <a:solidFill>
                            <a:srgbClr val="0000FF"/>
                          </a:solidFill>
                          <a:latin typeface="맑은 고딕"/>
                          <a:ea typeface="맑은 고딕"/>
                        </a:rPr>
                        <a:t>카피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b="0" dirty="0">
                          <a:solidFill>
                            <a:srgbClr val="0000FF"/>
                          </a:solidFill>
                          <a:latin typeface="맑은 고딕"/>
                          <a:ea typeface="맑은 고딕"/>
                        </a:rPr>
                        <a:t>카피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02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latin typeface="맑은 고딕"/>
                          <a:ea typeface="맑은 고딕"/>
                        </a:rPr>
                        <a:t>radialis</a:t>
                      </a:r>
                      <a:endParaRPr lang="ko-KR" altLang="en-US" sz="1100" dirty="0"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b="0" dirty="0" err="1">
                          <a:solidFill>
                            <a:srgbClr val="0000FF"/>
                          </a:solidFill>
                          <a:latin typeface="맑은 고딕"/>
                          <a:ea typeface="맑은 고딕"/>
                        </a:rPr>
                        <a:t>라디알리스</a:t>
                      </a:r>
                      <a:endParaRPr lang="ko-KR" altLang="en-US" sz="1100" b="0" dirty="0">
                        <a:solidFill>
                          <a:srgbClr val="0000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b="0" dirty="0" err="1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라디알</a:t>
                      </a:r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b="0" dirty="0" err="1">
                          <a:solidFill>
                            <a:srgbClr val="0000FF"/>
                          </a:solidFill>
                          <a:latin typeface="맑은 고딕"/>
                          <a:ea typeface="맑은 고딕"/>
                        </a:rPr>
                        <a:t>라디알리스</a:t>
                      </a:r>
                      <a:endParaRPr lang="ko-KR" altLang="en-US" sz="1100" b="0" dirty="0">
                        <a:solidFill>
                          <a:srgbClr val="0000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702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 err="1">
                          <a:latin typeface="맑은 고딕"/>
                          <a:ea typeface="맑은 고딕"/>
                        </a:rPr>
                        <a:t>gervaise</a:t>
                      </a:r>
                      <a:endParaRPr lang="ko-KR" altLang="en-US" sz="1100" dirty="0"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b="0" dirty="0">
                          <a:solidFill>
                            <a:srgbClr val="0000FF"/>
                          </a:solidFill>
                          <a:latin typeface="맑은 고딕"/>
                          <a:ea typeface="맑은 고딕"/>
                        </a:rPr>
                        <a:t>거베이스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b="0" dirty="0" err="1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거비즈</a:t>
                      </a:r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b="0" dirty="0">
                          <a:solidFill>
                            <a:srgbClr val="0000FF"/>
                          </a:solidFill>
                          <a:latin typeface="맑은 고딕"/>
                          <a:ea typeface="맑은 고딕"/>
                        </a:rPr>
                        <a:t>거베이스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702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latin typeface="맑은 고딕"/>
                          <a:ea typeface="맑은 고딕"/>
                        </a:rPr>
                        <a:t>paleface</a:t>
                      </a:r>
                      <a:endParaRPr lang="ko-KR" altLang="en-US" sz="1100" dirty="0"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b="0" dirty="0" err="1">
                          <a:solidFill>
                            <a:srgbClr val="0000FF"/>
                          </a:solidFill>
                          <a:latin typeface="맑은 고딕"/>
                          <a:ea typeface="맑은 고딕"/>
                        </a:rPr>
                        <a:t>페일페이스</a:t>
                      </a:r>
                      <a:endParaRPr lang="ko-KR" altLang="en-US" sz="1100" b="0" dirty="0">
                        <a:solidFill>
                          <a:srgbClr val="0000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b="0" dirty="0" err="1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팰리피스</a:t>
                      </a:r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b="0" dirty="0" err="1">
                          <a:solidFill>
                            <a:srgbClr val="0000FF"/>
                          </a:solidFill>
                          <a:latin typeface="맑은 고딕"/>
                          <a:ea typeface="맑은 고딕"/>
                        </a:rPr>
                        <a:t>페일페이스</a:t>
                      </a:r>
                      <a:endParaRPr lang="ko-KR" altLang="en-US" sz="1100" b="0" dirty="0">
                        <a:solidFill>
                          <a:srgbClr val="0000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702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 err="1">
                          <a:latin typeface="맑은 고딕"/>
                          <a:ea typeface="맑은 고딕"/>
                        </a:rPr>
                        <a:t>communitybased</a:t>
                      </a:r>
                      <a:endParaRPr lang="en-US" altLang="ko-KR" sz="1100" dirty="0"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b="0" dirty="0" err="1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커뮤니티베이스트</a:t>
                      </a:r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b="0" dirty="0" err="1">
                          <a:solidFill>
                            <a:srgbClr val="0000FF"/>
                          </a:solidFill>
                          <a:latin typeface="맑은 고딕"/>
                          <a:ea typeface="맑은 고딕"/>
                        </a:rPr>
                        <a:t>커뮤니티베이스드</a:t>
                      </a:r>
                      <a:endParaRPr lang="ko-KR" altLang="en-US" sz="1100" b="0" dirty="0">
                        <a:solidFill>
                          <a:srgbClr val="0000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b="0" dirty="0" err="1">
                          <a:solidFill>
                            <a:srgbClr val="0000FF"/>
                          </a:solidFill>
                          <a:latin typeface="맑은 고딕"/>
                          <a:ea typeface="맑은 고딕"/>
                        </a:rPr>
                        <a:t>커뮤니티베이스드</a:t>
                      </a:r>
                      <a:endParaRPr lang="ko-KR" altLang="en-US" sz="1100" b="0" dirty="0">
                        <a:solidFill>
                          <a:srgbClr val="0000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702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latin typeface="맑은 고딕"/>
                          <a:ea typeface="맑은 고딕"/>
                        </a:rPr>
                        <a:t>remitting</a:t>
                      </a:r>
                      <a:endParaRPr lang="ko-KR" altLang="en-US" sz="1100" dirty="0"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b="0" dirty="0" err="1">
                          <a:solidFill>
                            <a:srgbClr val="0000FF"/>
                          </a:solidFill>
                          <a:latin typeface="맑은 고딕"/>
                          <a:ea typeface="맑은 고딕"/>
                        </a:rPr>
                        <a:t>리미팅</a:t>
                      </a:r>
                      <a:endParaRPr lang="ko-KR" altLang="en-US" sz="1100" b="0" dirty="0">
                        <a:solidFill>
                          <a:srgbClr val="0000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b="0" dirty="0" err="1">
                          <a:solidFill>
                            <a:srgbClr val="0000FF"/>
                          </a:solidFill>
                          <a:latin typeface="맑은 고딕"/>
                          <a:ea typeface="맑은 고딕"/>
                        </a:rPr>
                        <a:t>리미팅</a:t>
                      </a:r>
                      <a:endParaRPr lang="ko-KR" altLang="en-US" sz="1100" b="0" dirty="0">
                        <a:solidFill>
                          <a:srgbClr val="0000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b="0" dirty="0" err="1">
                          <a:solidFill>
                            <a:srgbClr val="0000FF"/>
                          </a:solidFill>
                          <a:latin typeface="맑은 고딕"/>
                          <a:ea typeface="맑은 고딕"/>
                        </a:rPr>
                        <a:t>리미팅</a:t>
                      </a:r>
                      <a:endParaRPr lang="ko-KR" altLang="en-US" sz="1100" b="0" dirty="0">
                        <a:solidFill>
                          <a:srgbClr val="0000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702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 err="1">
                          <a:latin typeface="맑은 고딕"/>
                          <a:ea typeface="맑은 고딕"/>
                        </a:rPr>
                        <a:t>khyber</a:t>
                      </a:r>
                      <a:endParaRPr lang="en-US" altLang="ko-KR" sz="1100" dirty="0"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b="0" dirty="0" err="1">
                          <a:solidFill>
                            <a:srgbClr val="0000FF"/>
                          </a:solidFill>
                          <a:latin typeface="맑은 고딕"/>
                          <a:ea typeface="맑은 고딕"/>
                        </a:rPr>
                        <a:t>키버</a:t>
                      </a:r>
                      <a:endParaRPr lang="ko-KR" altLang="en-US" sz="1100" b="0" dirty="0">
                        <a:solidFill>
                          <a:srgbClr val="0000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b="0" dirty="0" err="1">
                          <a:solidFill>
                            <a:srgbClr val="0000FF"/>
                          </a:solidFill>
                          <a:latin typeface="맑은 고딕"/>
                          <a:ea typeface="맑은 고딕"/>
                        </a:rPr>
                        <a:t>키버</a:t>
                      </a:r>
                      <a:endParaRPr lang="ko-KR" altLang="en-US" sz="1100" b="0" dirty="0">
                        <a:solidFill>
                          <a:srgbClr val="0000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b="0" dirty="0" err="1">
                          <a:solidFill>
                            <a:srgbClr val="0000FF"/>
                          </a:solidFill>
                          <a:latin typeface="맑은 고딕"/>
                          <a:ea typeface="맑은 고딕"/>
                        </a:rPr>
                        <a:t>키버</a:t>
                      </a:r>
                      <a:endParaRPr lang="ko-KR" altLang="en-US" sz="1100" b="0" dirty="0">
                        <a:solidFill>
                          <a:srgbClr val="0000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702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latin typeface="맑은 고딕"/>
                          <a:ea typeface="맑은 고딕"/>
                        </a:rPr>
                        <a:t>untamed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b="0" dirty="0" err="1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언타메드</a:t>
                      </a:r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b="0" dirty="0" err="1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언탐</a:t>
                      </a:r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b="0" dirty="0" err="1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언타메드</a:t>
                      </a:r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702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 err="1">
                          <a:latin typeface="맑은 고딕"/>
                          <a:ea typeface="맑은 고딕"/>
                        </a:rPr>
                        <a:t>apicius</a:t>
                      </a:r>
                      <a:endParaRPr lang="en-US" altLang="ko-KR" sz="1100" dirty="0"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b="0" dirty="0" err="1">
                          <a:solidFill>
                            <a:srgbClr val="0000FF"/>
                          </a:solidFill>
                          <a:latin typeface="맑은 고딕"/>
                          <a:ea typeface="맑은 고딕"/>
                        </a:rPr>
                        <a:t>아피슈즈</a:t>
                      </a:r>
                      <a:endParaRPr lang="ko-KR" altLang="en-US" sz="1100" b="0" dirty="0">
                        <a:solidFill>
                          <a:srgbClr val="0000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b="0" dirty="0" err="1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아피</a:t>
                      </a:r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b="0" dirty="0" err="1">
                          <a:solidFill>
                            <a:srgbClr val="0000FF"/>
                          </a:solidFill>
                          <a:latin typeface="맑은 고딕"/>
                          <a:ea typeface="맑은 고딕"/>
                        </a:rPr>
                        <a:t>아피슈즈</a:t>
                      </a:r>
                      <a:endParaRPr lang="ko-KR" altLang="en-US" sz="1100" b="0" dirty="0">
                        <a:solidFill>
                          <a:srgbClr val="0000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9948800"/>
                  </a:ext>
                </a:extLst>
              </a:tr>
            </a:tbl>
          </a:graphicData>
        </a:graphic>
      </p:graphicFrame>
      <p:sp>
        <p:nvSpPr>
          <p:cNvPr id="2" name="TextBox 13">
            <a:extLst>
              <a:ext uri="{FF2B5EF4-FFF2-40B4-BE49-F238E27FC236}">
                <a16:creationId xmlns:a16="http://schemas.microsoft.com/office/drawing/2014/main" id="{A61D5EAE-07E6-F943-4F55-E3A6D18DF049}"/>
              </a:ext>
            </a:extLst>
          </p:cNvPr>
          <p:cNvSpPr txBox="1"/>
          <p:nvPr/>
        </p:nvSpPr>
        <p:spPr>
          <a:xfrm>
            <a:off x="482570" y="1863190"/>
            <a:ext cx="11004580" cy="1212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latinLnBrk="1" hangingPunct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ClrTx/>
              <a:buFontTx/>
              <a:buNone/>
              <a:defRPr/>
            </a:pPr>
            <a:r>
              <a:rPr lang="en-US" altLang="ko-KR" b="0" i="0" dirty="0">
                <a:effectLst/>
                <a:latin typeface="맑은 고딕"/>
                <a:ea typeface="맑은 고딕"/>
              </a:rPr>
              <a:t>‧ </a:t>
            </a:r>
            <a:r>
              <a:rPr lang="en-US" altLang="ko-KR" dirty="0">
                <a:effectLst/>
                <a:latin typeface="맑은 고딕"/>
                <a:ea typeface="맑은 고딕"/>
              </a:rPr>
              <a:t>AI hub</a:t>
            </a:r>
            <a:r>
              <a:rPr lang="ko-KR" altLang="en-US" dirty="0">
                <a:latin typeface="맑은 고딕"/>
                <a:ea typeface="맑은 고딕"/>
              </a:rPr>
              <a:t> </a:t>
            </a:r>
            <a:r>
              <a:rPr lang="ko-KR" altLang="en-US" b="0" i="0" dirty="0">
                <a:latin typeface="맑은 고딕"/>
                <a:ea typeface="맑은 고딕"/>
              </a:rPr>
              <a:t>테스트</a:t>
            </a:r>
            <a:r>
              <a:rPr lang="ko-KR" altLang="en-US" dirty="0">
                <a:latin typeface="맑은 고딕"/>
                <a:ea typeface="맑은 고딕"/>
              </a:rPr>
              <a:t> 데이터 중 딥러닝 분류로 필터링 되는 데이터에 대해 딥러닝 모델의 성능을 평가</a:t>
            </a:r>
            <a:endParaRPr lang="en-US" altLang="ko-KR" dirty="0">
              <a:latin typeface="맑은 고딕"/>
              <a:ea typeface="맑은 고딕"/>
            </a:endParaRPr>
          </a:p>
          <a:p>
            <a:pPr algn="just">
              <a:lnSpc>
                <a:spcPct val="200000"/>
              </a:lnSpc>
              <a:spcAft>
                <a:spcPts val="800"/>
              </a:spcAft>
              <a:defRPr/>
            </a:pPr>
            <a:r>
              <a:rPr lang="en-US" altLang="ko-KR" b="0" i="0" dirty="0">
                <a:effectLst/>
                <a:latin typeface="맑은 고딕"/>
                <a:ea typeface="맑은 고딕"/>
              </a:rPr>
              <a:t>‧ </a:t>
            </a:r>
            <a:r>
              <a:rPr lang="en-US" altLang="ko-KR" sz="1800" dirty="0">
                <a:latin typeface="맑은 고딕"/>
                <a:ea typeface="맑은 고딕"/>
              </a:rPr>
              <a:t>Transformer model_1 + 2</a:t>
            </a:r>
            <a:r>
              <a:rPr lang="ko-KR" altLang="en-US" sz="1800" dirty="0">
                <a:latin typeface="맑은 고딕"/>
                <a:ea typeface="맑은 고딕"/>
              </a:rPr>
              <a:t>가 가장 우수한 </a:t>
            </a:r>
            <a:r>
              <a:rPr lang="ko-KR" altLang="en-US" dirty="0">
                <a:latin typeface="맑은 고딕"/>
                <a:ea typeface="맑은 고딕"/>
              </a:rPr>
              <a:t>성능을 보임</a:t>
            </a:r>
            <a:endParaRPr lang="en-US" altLang="ko-KR" sz="1800" dirty="0">
              <a:latin typeface="맑은 고딕"/>
              <a:ea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9F15D3-FD2C-8A5D-560C-29BB087C8A12}"/>
              </a:ext>
            </a:extLst>
          </p:cNvPr>
          <p:cNvSpPr txBox="1"/>
          <p:nvPr/>
        </p:nvSpPr>
        <p:spPr>
          <a:xfrm>
            <a:off x="5872198" y="1244923"/>
            <a:ext cx="5205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/>
                <a:cs typeface="+mn-cs"/>
              </a:rPr>
              <a:t>(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/>
                <a:cs typeface="+mn-cs"/>
              </a:rPr>
              <a:t>감성 및 발화스타일 동시 고려 음성합성 데이터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/>
                <a:cs typeface="+mn-cs"/>
              </a:rPr>
              <a:t>)</a:t>
            </a:r>
            <a:endParaRPr lang="ko-KR" altLang="en-US" sz="1200" b="0" i="0" dirty="0">
              <a:effectLst/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956576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-37818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1600" y="158119"/>
            <a:ext cx="149752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600" b="0" i="0" u="none" strike="noStrike" kern="1200" cap="none" spc="-150" normalizeH="0" baseline="0">
                <a:solidFill>
                  <a:srgbClr val="5F5E58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4</a:t>
            </a:r>
            <a:r>
              <a:rPr kumimoji="0" lang="ko-KR" altLang="en-US" sz="1600" b="0" i="0" u="none" strike="noStrike" kern="1200" cap="none" spc="-150" normalizeH="0" baseline="0">
                <a:solidFill>
                  <a:srgbClr val="5F5E58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조 </a:t>
            </a:r>
            <a:r>
              <a:rPr kumimoji="0" lang="en-US" altLang="ko-KR" sz="1600" b="0" i="0" u="none" strike="noStrike" kern="1200" cap="none" spc="-150" normalizeH="0" baseline="0">
                <a:solidFill>
                  <a:srgbClr val="5F5E58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RNG </a:t>
            </a:r>
            <a:r>
              <a:rPr kumimoji="0" lang="ko-KR" altLang="en-US" sz="1600" b="0" i="0" u="none" strike="noStrike" kern="1200" cap="none" spc="-150" normalizeH="0" baseline="0">
                <a:solidFill>
                  <a:srgbClr val="5F5E58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아니조</a:t>
            </a:r>
            <a:endParaRPr kumimoji="0" lang="ko-KR" altLang="en-US" sz="1600" b="0" i="0" u="none" strike="noStrike" kern="1200" cap="none" spc="-150" normalizeH="0" baseline="0">
              <a:solidFill>
                <a:srgbClr val="5F5E58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76678" y="652394"/>
            <a:ext cx="52931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3200" b="1" dirty="0">
                <a:solidFill>
                  <a:srgbClr val="5F5E58"/>
                </a:solidFill>
                <a:latin typeface="맑은 고딕"/>
                <a:ea typeface="맑은 고딕"/>
              </a:rPr>
              <a:t>4</a:t>
            </a:r>
            <a:r>
              <a:rPr kumimoji="0" lang="en-US" altLang="ko-KR" sz="3200" b="1" i="0" u="none" strike="noStrike" kern="1200" cap="none" spc="0" normalizeH="0" baseline="0" dirty="0">
                <a:solidFill>
                  <a:srgbClr val="5F5E58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.</a:t>
            </a:r>
            <a:endParaRPr kumimoji="0" lang="en-US" altLang="ko-KR" sz="3200" b="1" i="0" u="none" strike="noStrike" kern="1200" cap="none" spc="0" normalizeH="0" baseline="0" dirty="0">
              <a:solidFill>
                <a:srgbClr val="5F5E58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5" name="TextBox 5"/>
          <p:cNvSpPr txBox="1"/>
          <p:nvPr/>
        </p:nvSpPr>
        <p:spPr>
          <a:xfrm>
            <a:off x="2257266" y="672956"/>
            <a:ext cx="9078126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0" lang="ko-KR" altLang="en-US" sz="3000" b="0" i="0" u="none" strike="noStrike" kern="1200" cap="none" spc="0" normalizeH="0" baseline="0" dirty="0">
                <a:solidFill>
                  <a:srgbClr val="5F5E58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결과 평가 및 분석 </a:t>
            </a:r>
            <a:r>
              <a:rPr kumimoji="0" lang="en-US" altLang="ko-KR" sz="3000" b="0" i="0" u="none" strike="noStrike" kern="1200" cap="none" spc="0" normalizeH="0" baseline="0" dirty="0">
                <a:solidFill>
                  <a:srgbClr val="5F5E58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– </a:t>
            </a:r>
            <a:r>
              <a:rPr kumimoji="0" lang="ko-KR" altLang="en-US" sz="3000" b="0" i="0" u="none" strike="noStrike" kern="1200" cap="none" spc="0" normalizeH="0" baseline="0" dirty="0">
                <a:solidFill>
                  <a:srgbClr val="5F5E58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딥러닝 모델 평가 및 </a:t>
            </a:r>
            <a:r>
              <a:rPr lang="ko-KR" altLang="en-US" sz="3000" dirty="0">
                <a:solidFill>
                  <a:srgbClr val="5F5E58"/>
                </a:solidFill>
                <a:latin typeface="맑은 고딕"/>
                <a:ea typeface="맑은 고딕"/>
              </a:rPr>
              <a:t>분석 </a:t>
            </a:r>
            <a:r>
              <a:rPr lang="en-US" altLang="ko-KR" sz="3000" dirty="0">
                <a:solidFill>
                  <a:srgbClr val="5F5E58"/>
                </a:solidFill>
                <a:latin typeface="맑은 고딕"/>
                <a:ea typeface="맑은 고딕"/>
              </a:rPr>
              <a:t>(2/2)</a:t>
            </a:r>
            <a:endParaRPr lang="ko-KR" altLang="en-US" sz="1100" dirty="0">
              <a:solidFill>
                <a:srgbClr val="5F5E58"/>
              </a:solidFill>
              <a:latin typeface="맑은 고딕"/>
              <a:ea typeface="맑은 고딕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139700" y="491296"/>
            <a:ext cx="1393825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6C0A557-E4CC-E196-BBC2-53C6543C0B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489375"/>
              </p:ext>
            </p:extLst>
          </p:nvPr>
        </p:nvGraphicFramePr>
        <p:xfrm>
          <a:off x="2384860" y="4242912"/>
          <a:ext cx="7199999" cy="179999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309222">
                  <a:extLst>
                    <a:ext uri="{9D8B030D-6E8A-4147-A177-3AD203B41FA5}">
                      <a16:colId xmlns:a16="http://schemas.microsoft.com/office/drawing/2014/main" val="4069070494"/>
                    </a:ext>
                  </a:extLst>
                </a:gridCol>
                <a:gridCol w="1630259">
                  <a:extLst>
                    <a:ext uri="{9D8B030D-6E8A-4147-A177-3AD203B41FA5}">
                      <a16:colId xmlns:a16="http://schemas.microsoft.com/office/drawing/2014/main" val="1980972950"/>
                    </a:ext>
                  </a:extLst>
                </a:gridCol>
                <a:gridCol w="1630259">
                  <a:extLst>
                    <a:ext uri="{9D8B030D-6E8A-4147-A177-3AD203B41FA5}">
                      <a16:colId xmlns:a16="http://schemas.microsoft.com/office/drawing/2014/main" val="805828781"/>
                    </a:ext>
                  </a:extLst>
                </a:gridCol>
                <a:gridCol w="1630259">
                  <a:extLst>
                    <a:ext uri="{9D8B030D-6E8A-4147-A177-3AD203B41FA5}">
                      <a16:colId xmlns:a16="http://schemas.microsoft.com/office/drawing/2014/main" val="1809578013"/>
                    </a:ext>
                  </a:extLst>
                </a:gridCol>
              </a:tblGrid>
              <a:tr h="445361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 단어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정답 개수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정확도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4876029"/>
                  </a:ext>
                </a:extLst>
              </a:tr>
              <a:tr h="45154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dirty="0">
                          <a:latin typeface="맑은 고딕"/>
                          <a:ea typeface="맑은 고딕"/>
                        </a:rPr>
                        <a:t>Transformer model_1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135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68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50.4%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1960049"/>
                  </a:ext>
                </a:extLst>
              </a:tr>
              <a:tr h="45154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dirty="0">
                          <a:latin typeface="맑은 고딕"/>
                          <a:ea typeface="맑은 고딕"/>
                        </a:rPr>
                        <a:t>Transformer model_2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135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59.3%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133540"/>
                  </a:ext>
                </a:extLst>
              </a:tr>
              <a:tr h="45154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dirty="0">
                          <a:latin typeface="맑은 고딕"/>
                          <a:ea typeface="맑은 고딕"/>
                        </a:rPr>
                        <a:t>Transformer model_1 + 2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135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66.7%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2787141"/>
                  </a:ext>
                </a:extLst>
              </a:tr>
            </a:tbl>
          </a:graphicData>
        </a:graphic>
      </p:graphicFrame>
      <p:sp>
        <p:nvSpPr>
          <p:cNvPr id="7" name="TextBox 13">
            <a:extLst>
              <a:ext uri="{FF2B5EF4-FFF2-40B4-BE49-F238E27FC236}">
                <a16:creationId xmlns:a16="http://schemas.microsoft.com/office/drawing/2014/main" id="{7451C056-7D07-C605-8065-0080F04FA220}"/>
              </a:ext>
            </a:extLst>
          </p:cNvPr>
          <p:cNvSpPr txBox="1"/>
          <p:nvPr/>
        </p:nvSpPr>
        <p:spPr>
          <a:xfrm>
            <a:off x="482570" y="1863190"/>
            <a:ext cx="11004580" cy="1869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latinLnBrk="1" hangingPunct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ClrTx/>
              <a:buFontTx/>
              <a:buNone/>
              <a:defRPr/>
            </a:pPr>
            <a:r>
              <a:rPr lang="en-US" altLang="ko-KR" b="0" i="0" dirty="0">
                <a:effectLst/>
                <a:latin typeface="맑은 고딕"/>
                <a:ea typeface="맑은 고딕"/>
              </a:rPr>
              <a:t>‧ </a:t>
            </a:r>
            <a:r>
              <a:rPr lang="ko-KR" altLang="en-US" b="0" i="0" dirty="0">
                <a:effectLst/>
                <a:latin typeface="맑은 고딕"/>
                <a:ea typeface="맑은 고딕"/>
              </a:rPr>
              <a:t>앞선</a:t>
            </a:r>
            <a:r>
              <a:rPr lang="en-US" altLang="ko-KR" b="0" i="0" dirty="0">
                <a:effectLst/>
                <a:latin typeface="맑은 고딕"/>
                <a:ea typeface="맑은 고딕"/>
              </a:rPr>
              <a:t> </a:t>
            </a:r>
            <a:r>
              <a:rPr lang="ko-KR" altLang="en-US" b="0" i="0" dirty="0">
                <a:effectLst/>
                <a:latin typeface="맑은 고딕"/>
                <a:ea typeface="맑은 고딕"/>
              </a:rPr>
              <a:t>딥러닝 모델 평가의 신뢰성을 확보하기 위해 더 많은 데이터를 이용하여 평가</a:t>
            </a:r>
            <a:endParaRPr lang="en-US" altLang="ko-KR" b="0" i="0" dirty="0">
              <a:effectLst/>
              <a:latin typeface="맑은 고딕"/>
              <a:ea typeface="맑은 고딕"/>
            </a:endParaRPr>
          </a:p>
          <a:p>
            <a:pPr marL="0" marR="0" lvl="0" indent="0" algn="just" defTabSz="914400" rtl="0" eaLnBrk="1" latinLnBrk="1" hangingPunct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ClrTx/>
              <a:buFontTx/>
              <a:buNone/>
              <a:defRPr/>
            </a:pPr>
            <a:r>
              <a:rPr lang="en-US" altLang="ko-KR" b="0" i="0" dirty="0">
                <a:effectLst/>
                <a:latin typeface="맑은 고딕"/>
                <a:ea typeface="맑은 고딕"/>
              </a:rPr>
              <a:t>‧ </a:t>
            </a:r>
            <a:r>
              <a:rPr lang="en-US" altLang="ko-KR" dirty="0">
                <a:effectLst/>
                <a:latin typeface="맑은 고딕"/>
                <a:ea typeface="맑은 고딕"/>
              </a:rPr>
              <a:t>AI hub</a:t>
            </a:r>
            <a:r>
              <a:rPr lang="ko-KR" altLang="en-US" dirty="0">
                <a:latin typeface="맑은 고딕"/>
                <a:ea typeface="맑은 고딕"/>
              </a:rPr>
              <a:t> </a:t>
            </a:r>
            <a:r>
              <a:rPr lang="ko-KR" altLang="en-US" b="0" i="0" dirty="0">
                <a:latin typeface="맑은 고딕"/>
                <a:ea typeface="맑은 고딕"/>
              </a:rPr>
              <a:t>테스트</a:t>
            </a:r>
            <a:r>
              <a:rPr lang="ko-KR" altLang="en-US" dirty="0">
                <a:latin typeface="맑은 고딕"/>
                <a:ea typeface="맑은 고딕"/>
              </a:rPr>
              <a:t> 데이터 중 </a:t>
            </a:r>
            <a:r>
              <a:rPr lang="ko-KR" altLang="en-US" dirty="0" err="1">
                <a:latin typeface="맑은 고딕"/>
                <a:ea typeface="맑은 고딕"/>
              </a:rPr>
              <a:t>우리말샘</a:t>
            </a:r>
            <a:r>
              <a:rPr lang="ko-KR" altLang="en-US" dirty="0">
                <a:latin typeface="맑은 고딕"/>
                <a:ea typeface="맑은 고딕"/>
              </a:rPr>
              <a:t> </a:t>
            </a:r>
            <a:r>
              <a:rPr lang="en-US" altLang="ko-KR" dirty="0">
                <a:latin typeface="맑은 고딕"/>
                <a:ea typeface="맑은 고딕"/>
              </a:rPr>
              <a:t>DB</a:t>
            </a:r>
            <a:r>
              <a:rPr lang="ko-KR" altLang="en-US" dirty="0">
                <a:latin typeface="맑은 고딕"/>
                <a:ea typeface="맑은 고딕"/>
              </a:rPr>
              <a:t>와 </a:t>
            </a:r>
            <a:r>
              <a:rPr lang="en-US" altLang="ko-KR" dirty="0">
                <a:latin typeface="맑은 고딕"/>
                <a:ea typeface="맑은 고딕"/>
              </a:rPr>
              <a:t>IPA</a:t>
            </a:r>
            <a:r>
              <a:rPr lang="ko-KR" altLang="en-US" dirty="0">
                <a:latin typeface="맑은 고딕"/>
                <a:ea typeface="맑은 고딕"/>
              </a:rPr>
              <a:t> </a:t>
            </a:r>
            <a:r>
              <a:rPr lang="en-US" altLang="ko-KR" dirty="0">
                <a:latin typeface="맑은 고딕"/>
                <a:ea typeface="맑은 고딕"/>
              </a:rPr>
              <a:t>DB</a:t>
            </a:r>
            <a:r>
              <a:rPr lang="ko-KR" altLang="en-US" dirty="0">
                <a:latin typeface="맑은 고딕"/>
                <a:ea typeface="맑은 고딕"/>
              </a:rPr>
              <a:t>에서 필터링 되는 단어 </a:t>
            </a:r>
            <a:r>
              <a:rPr lang="en-US" altLang="ko-KR" dirty="0">
                <a:latin typeface="맑은 고딕"/>
                <a:ea typeface="맑은 고딕"/>
              </a:rPr>
              <a:t>135</a:t>
            </a:r>
            <a:r>
              <a:rPr lang="ko-KR" altLang="en-US" dirty="0">
                <a:latin typeface="맑은 고딕"/>
                <a:ea typeface="맑은 고딕"/>
              </a:rPr>
              <a:t>개에 대해 딥러닝 모델 평가</a:t>
            </a:r>
            <a:endParaRPr lang="en-US" altLang="ko-KR" dirty="0">
              <a:latin typeface="맑은 고딕"/>
              <a:ea typeface="맑은 고딕"/>
            </a:endParaRPr>
          </a:p>
          <a:p>
            <a:pPr marL="0" marR="0" lvl="0" indent="0" algn="just" defTabSz="914400" rtl="0" eaLnBrk="1" latinLnBrk="1" hangingPunct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ClrTx/>
              <a:buFontTx/>
              <a:buNone/>
              <a:defRPr/>
            </a:pPr>
            <a:r>
              <a:rPr lang="en-US" altLang="ko-KR" b="0" i="0" dirty="0">
                <a:effectLst/>
                <a:latin typeface="맑은 고딕"/>
                <a:ea typeface="맑은 고딕"/>
              </a:rPr>
              <a:t>‧ </a:t>
            </a:r>
            <a:r>
              <a:rPr lang="ko-KR" altLang="en-US" b="0" i="0" dirty="0">
                <a:effectLst/>
                <a:latin typeface="맑은 고딕"/>
                <a:ea typeface="맑은 고딕"/>
              </a:rPr>
              <a:t>딥러닝 필터링 데이터에서의 평가와 마찬가지로 </a:t>
            </a:r>
            <a:r>
              <a:rPr lang="en-US" altLang="ko-KR" sz="1800" dirty="0">
                <a:latin typeface="맑은 고딕"/>
                <a:ea typeface="맑은 고딕"/>
              </a:rPr>
              <a:t>Transformer model_</a:t>
            </a:r>
            <a:r>
              <a:rPr lang="en-US" altLang="ko-KR" dirty="0">
                <a:latin typeface="맑은 고딕"/>
                <a:ea typeface="맑은 고딕"/>
              </a:rPr>
              <a:t>1 + 2</a:t>
            </a:r>
            <a:r>
              <a:rPr lang="ko-KR" altLang="en-US" dirty="0">
                <a:latin typeface="맑은 고딕"/>
                <a:ea typeface="맑은 고딕"/>
              </a:rPr>
              <a:t>이 가장 우수한 성능을 보임</a:t>
            </a:r>
            <a:endParaRPr lang="en-US" altLang="ko-KR" dirty="0">
              <a:latin typeface="맑은 고딕"/>
              <a:ea typeface="맑은 고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BD868F-56C3-4CFB-33A9-A4D35DFE6E20}"/>
              </a:ext>
            </a:extLst>
          </p:cNvPr>
          <p:cNvSpPr txBox="1"/>
          <p:nvPr/>
        </p:nvSpPr>
        <p:spPr>
          <a:xfrm>
            <a:off x="5872198" y="1244923"/>
            <a:ext cx="5205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/>
                <a:cs typeface="+mn-cs"/>
              </a:rPr>
              <a:t>(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/>
                <a:cs typeface="+mn-cs"/>
              </a:rPr>
              <a:t>감성 및 발화스타일 동시 고려 음성합성 데이터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/>
                <a:cs typeface="+mn-cs"/>
              </a:rPr>
              <a:t>)</a:t>
            </a:r>
            <a:endParaRPr lang="ko-KR" altLang="en-US" sz="1200" b="0" i="0" dirty="0">
              <a:effectLst/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28375915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-37818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1600" y="158119"/>
            <a:ext cx="149752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600" b="0" i="0" u="none" strike="noStrike" kern="1200" cap="none" spc="-150" normalizeH="0" baseline="0">
                <a:solidFill>
                  <a:srgbClr val="5F5E58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4</a:t>
            </a:r>
            <a:r>
              <a:rPr kumimoji="0" lang="ko-KR" altLang="en-US" sz="1600" b="0" i="0" u="none" strike="noStrike" kern="1200" cap="none" spc="-150" normalizeH="0" baseline="0">
                <a:solidFill>
                  <a:srgbClr val="5F5E58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조 </a:t>
            </a:r>
            <a:r>
              <a:rPr kumimoji="0" lang="en-US" altLang="ko-KR" sz="1600" b="0" i="0" u="none" strike="noStrike" kern="1200" cap="none" spc="-150" normalizeH="0" baseline="0">
                <a:solidFill>
                  <a:srgbClr val="5F5E58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RNG </a:t>
            </a:r>
            <a:r>
              <a:rPr kumimoji="0" lang="ko-KR" altLang="en-US" sz="1600" b="0" i="0" u="none" strike="noStrike" kern="1200" cap="none" spc="-150" normalizeH="0" baseline="0">
                <a:solidFill>
                  <a:srgbClr val="5F5E58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아니조</a:t>
            </a:r>
            <a:endParaRPr kumimoji="0" lang="ko-KR" altLang="en-US" sz="1600" b="0" i="0" u="none" strike="noStrike" kern="1200" cap="none" spc="-150" normalizeH="0" baseline="0">
              <a:solidFill>
                <a:srgbClr val="5F5E58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76678" y="652394"/>
            <a:ext cx="52931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3200" b="1" dirty="0">
                <a:solidFill>
                  <a:srgbClr val="5F5E58"/>
                </a:solidFill>
                <a:latin typeface="맑은 고딕"/>
                <a:ea typeface="맑은 고딕"/>
              </a:rPr>
              <a:t>4</a:t>
            </a:r>
            <a:r>
              <a:rPr kumimoji="0" lang="en-US" altLang="ko-KR" sz="3200" b="1" i="0" u="none" strike="noStrike" kern="1200" cap="none" spc="0" normalizeH="0" baseline="0" dirty="0">
                <a:solidFill>
                  <a:srgbClr val="5F5E58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.</a:t>
            </a:r>
            <a:endParaRPr kumimoji="0" lang="en-US" altLang="ko-KR" sz="3200" b="1" i="0" u="none" strike="noStrike" kern="1200" cap="none" spc="0" normalizeH="0" baseline="0" dirty="0">
              <a:solidFill>
                <a:srgbClr val="5F5E58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5" name="TextBox 5"/>
          <p:cNvSpPr txBox="1"/>
          <p:nvPr/>
        </p:nvSpPr>
        <p:spPr>
          <a:xfrm>
            <a:off x="2257266" y="672956"/>
            <a:ext cx="8174033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0" lang="ko-KR" altLang="en-US" sz="3000" b="0" i="0" u="none" strike="noStrike" kern="1200" cap="none" spc="0" normalizeH="0" baseline="0" dirty="0">
                <a:solidFill>
                  <a:srgbClr val="5F5E58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결과 평가 및 분석 </a:t>
            </a:r>
            <a:r>
              <a:rPr kumimoji="0" lang="en-US" altLang="ko-KR" sz="3000" b="0" i="0" u="none" strike="noStrike" kern="1200" cap="none" spc="0" normalizeH="0" baseline="0" dirty="0">
                <a:solidFill>
                  <a:srgbClr val="5F5E58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– </a:t>
            </a:r>
            <a:r>
              <a:rPr kumimoji="0" lang="ko-KR" altLang="en-US" sz="3000" b="0" i="0" u="none" strike="noStrike" kern="1200" cap="none" spc="0" normalizeH="0" baseline="0" dirty="0">
                <a:solidFill>
                  <a:srgbClr val="5F5E58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시스템 평가 및 </a:t>
            </a:r>
            <a:r>
              <a:rPr lang="ko-KR" altLang="en-US" sz="3000" dirty="0">
                <a:solidFill>
                  <a:srgbClr val="5F5E58"/>
                </a:solidFill>
                <a:latin typeface="맑은 고딕"/>
                <a:ea typeface="맑은 고딕"/>
              </a:rPr>
              <a:t>분석 </a:t>
            </a:r>
            <a:r>
              <a:rPr lang="en-US" altLang="ko-KR" sz="3000" dirty="0">
                <a:solidFill>
                  <a:srgbClr val="5F5E58"/>
                </a:solidFill>
                <a:latin typeface="맑은 고딕"/>
                <a:ea typeface="맑은 고딕"/>
              </a:rPr>
              <a:t>(1/3)</a:t>
            </a:r>
            <a:endParaRPr lang="ko-KR" altLang="en-US" sz="3000" dirty="0">
              <a:solidFill>
                <a:srgbClr val="5F5E58"/>
              </a:solidFill>
              <a:latin typeface="맑은 고딕"/>
              <a:ea typeface="맑은 고딕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139700" y="491296"/>
            <a:ext cx="1393825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C8011CE-19B9-4ACF-16E7-D011F3638E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400302"/>
              </p:ext>
            </p:extLst>
          </p:nvPr>
        </p:nvGraphicFramePr>
        <p:xfrm>
          <a:off x="677332" y="5435655"/>
          <a:ext cx="10800000" cy="103290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530001">
                  <a:extLst>
                    <a:ext uri="{9D8B030D-6E8A-4147-A177-3AD203B41FA5}">
                      <a16:colId xmlns:a16="http://schemas.microsoft.com/office/drawing/2014/main" val="4069070494"/>
                    </a:ext>
                  </a:extLst>
                </a:gridCol>
                <a:gridCol w="3995999">
                  <a:extLst>
                    <a:ext uri="{9D8B030D-6E8A-4147-A177-3AD203B41FA5}">
                      <a16:colId xmlns:a16="http://schemas.microsoft.com/office/drawing/2014/main" val="2832439278"/>
                    </a:ext>
                  </a:extLst>
                </a:gridCol>
                <a:gridCol w="1758000">
                  <a:extLst>
                    <a:ext uri="{9D8B030D-6E8A-4147-A177-3AD203B41FA5}">
                      <a16:colId xmlns:a16="http://schemas.microsoft.com/office/drawing/2014/main" val="1980972950"/>
                    </a:ext>
                  </a:extLst>
                </a:gridCol>
                <a:gridCol w="1758000">
                  <a:extLst>
                    <a:ext uri="{9D8B030D-6E8A-4147-A177-3AD203B41FA5}">
                      <a16:colId xmlns:a16="http://schemas.microsoft.com/office/drawing/2014/main" val="805828781"/>
                    </a:ext>
                  </a:extLst>
                </a:gridCol>
                <a:gridCol w="1758000">
                  <a:extLst>
                    <a:ext uri="{9D8B030D-6E8A-4147-A177-3AD203B41FA5}">
                      <a16:colId xmlns:a16="http://schemas.microsoft.com/office/drawing/2014/main" val="1809578013"/>
                    </a:ext>
                  </a:extLst>
                </a:gridCol>
              </a:tblGrid>
              <a:tr h="456487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 단어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정답 개수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정확도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4876029"/>
                  </a:ext>
                </a:extLst>
              </a:tr>
              <a:tr h="5764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감성 및 </a:t>
                      </a:r>
                      <a:r>
                        <a:rPr kumimoji="0" lang="ko-KR" alt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발화스타일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 동시 고려 </a:t>
                      </a:r>
                      <a:r>
                        <a:rPr kumimoji="0" lang="ko-KR" alt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음성합성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 데이터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148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119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80.4%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1960049"/>
                  </a:ext>
                </a:extLst>
              </a:tr>
            </a:tbl>
          </a:graphicData>
        </a:graphic>
      </p:graphicFrame>
      <p:sp>
        <p:nvSpPr>
          <p:cNvPr id="5" name="TextBox 13">
            <a:extLst>
              <a:ext uri="{FF2B5EF4-FFF2-40B4-BE49-F238E27FC236}">
                <a16:creationId xmlns:a16="http://schemas.microsoft.com/office/drawing/2014/main" id="{511BB47C-B69A-F1D6-5ED6-1546A56A58A6}"/>
              </a:ext>
            </a:extLst>
          </p:cNvPr>
          <p:cNvSpPr txBox="1"/>
          <p:nvPr/>
        </p:nvSpPr>
        <p:spPr>
          <a:xfrm>
            <a:off x="482570" y="1863190"/>
            <a:ext cx="11004580" cy="3377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latinLnBrk="1" hangingPunct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ClrTx/>
              <a:buFontTx/>
              <a:buNone/>
              <a:defRPr/>
            </a:pPr>
            <a:r>
              <a:rPr lang="en-US" altLang="ko-KR" b="0" i="0" dirty="0">
                <a:effectLst/>
                <a:latin typeface="맑은 고딕"/>
                <a:ea typeface="맑은 고딕"/>
              </a:rPr>
              <a:t>‧ ‘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/>
                <a:cs typeface="+mn-cs"/>
              </a:rPr>
              <a:t>감성 및 발화스타일 동시 고려 음성합성 데이터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/>
                <a:cs typeface="+mn-cs"/>
              </a:rPr>
              <a:t>’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/>
                <a:cs typeface="+mn-cs"/>
              </a:rPr>
              <a:t>에 </a:t>
            </a:r>
            <a:r>
              <a:rPr lang="ko-KR" altLang="en-US" dirty="0">
                <a:effectLst/>
                <a:latin typeface="맑은 고딕"/>
                <a:ea typeface="맑은 고딕"/>
              </a:rPr>
              <a:t>대한 시스템의 최종 정확도는 </a:t>
            </a:r>
            <a:r>
              <a:rPr lang="en-US" altLang="ko-KR" dirty="0">
                <a:effectLst/>
                <a:latin typeface="맑은 고딕"/>
                <a:ea typeface="맑은 고딕"/>
              </a:rPr>
              <a:t>80.4%</a:t>
            </a:r>
            <a:endParaRPr lang="en-US" altLang="ko-KR" dirty="0">
              <a:latin typeface="맑은 고딕"/>
              <a:ea typeface="맑은 고딕"/>
            </a:endParaRPr>
          </a:p>
          <a:p>
            <a:pPr marL="0" marR="0" lvl="0" indent="0" algn="just" defTabSz="914400" rtl="0" eaLnBrk="1" latinLnBrk="1" hangingPunct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ClrTx/>
              <a:buFontTx/>
              <a:buNone/>
              <a:defRPr/>
            </a:pPr>
            <a:r>
              <a:rPr lang="en-US" altLang="ko-KR" b="0" i="0" dirty="0">
                <a:effectLst/>
                <a:latin typeface="맑은 고딕"/>
                <a:ea typeface="맑은 고딕"/>
              </a:rPr>
              <a:t>‧ </a:t>
            </a:r>
            <a:r>
              <a:rPr lang="en-US" altLang="ko-KR" dirty="0">
                <a:effectLst/>
                <a:latin typeface="맑은 고딕"/>
                <a:ea typeface="맑은 고딕"/>
              </a:rPr>
              <a:t>IPA DB</a:t>
            </a:r>
            <a:r>
              <a:rPr lang="ko-KR" altLang="en-US" dirty="0">
                <a:effectLst/>
                <a:latin typeface="맑은 고딕"/>
                <a:ea typeface="맑은 고딕"/>
              </a:rPr>
              <a:t>에서 한글 변환 규칙의 불완전성과 </a:t>
            </a:r>
            <a:r>
              <a:rPr lang="ko-KR" altLang="en-US" dirty="0" err="1">
                <a:effectLst/>
                <a:latin typeface="맑은 고딕"/>
                <a:ea typeface="맑은 고딕"/>
              </a:rPr>
              <a:t>영어식</a:t>
            </a:r>
            <a:r>
              <a:rPr lang="ko-KR" altLang="en-US" dirty="0">
                <a:effectLst/>
                <a:latin typeface="맑은 고딕"/>
                <a:ea typeface="맑은 고딕"/>
              </a:rPr>
              <a:t> 발음으로 인한 정확도 하락이 큼</a:t>
            </a:r>
            <a:r>
              <a:rPr lang="en-US" altLang="ko-KR" dirty="0">
                <a:latin typeface="맑은 고딕"/>
                <a:ea typeface="맑은 고딕"/>
              </a:rPr>
              <a:t> </a:t>
            </a:r>
            <a:endParaRPr lang="en-US" altLang="ko-KR" dirty="0">
              <a:effectLst/>
              <a:latin typeface="맑은 고딕"/>
              <a:ea typeface="맑은 고딕"/>
            </a:endParaRPr>
          </a:p>
          <a:p>
            <a:pPr algn="just">
              <a:lnSpc>
                <a:spcPct val="200000"/>
              </a:lnSpc>
              <a:spcAft>
                <a:spcPts val="800"/>
              </a:spcAft>
              <a:defRPr/>
            </a:pPr>
            <a:endParaRPr lang="en-US" altLang="ko-KR" dirty="0">
              <a:effectLst/>
              <a:latin typeface="맑은 고딕"/>
              <a:ea typeface="맑은 고딕"/>
            </a:endParaRPr>
          </a:p>
          <a:p>
            <a:pPr algn="just">
              <a:lnSpc>
                <a:spcPct val="200000"/>
              </a:lnSpc>
              <a:spcAft>
                <a:spcPts val="800"/>
              </a:spcAft>
              <a:defRPr/>
            </a:pPr>
            <a:endParaRPr lang="en-US" altLang="ko-KR" dirty="0">
              <a:latin typeface="맑은 고딕"/>
              <a:ea typeface="맑은 고딕"/>
            </a:endParaRPr>
          </a:p>
          <a:p>
            <a:pPr algn="just">
              <a:lnSpc>
                <a:spcPct val="200000"/>
              </a:lnSpc>
              <a:spcAft>
                <a:spcPts val="800"/>
              </a:spcAft>
              <a:defRPr/>
            </a:pPr>
            <a:endParaRPr lang="en-US" altLang="ko-KR" sz="300" dirty="0">
              <a:effectLst/>
              <a:latin typeface="맑은 고딕"/>
              <a:ea typeface="맑은 고딕"/>
            </a:endParaRPr>
          </a:p>
          <a:p>
            <a:pPr marL="0" marR="0" lvl="0" indent="0" algn="just" defTabSz="914400" rtl="0" eaLnBrk="1" latinLnBrk="1" hangingPunct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ClrTx/>
              <a:buFontTx/>
              <a:buNone/>
              <a:defRPr/>
            </a:pPr>
            <a:r>
              <a:rPr lang="en-US" altLang="ko-KR" b="0" i="0" dirty="0">
                <a:effectLst/>
                <a:latin typeface="맑은 고딕"/>
                <a:ea typeface="맑은 고딕"/>
              </a:rPr>
              <a:t>‧ </a:t>
            </a:r>
            <a:r>
              <a:rPr lang="ko-KR" altLang="en-US" dirty="0">
                <a:effectLst/>
                <a:latin typeface="맑은 고딕"/>
                <a:ea typeface="맑은 고딕"/>
              </a:rPr>
              <a:t>더욱 개선된 시스템을 위해서 </a:t>
            </a:r>
            <a:r>
              <a:rPr lang="en-US" altLang="ko-KR" dirty="0">
                <a:effectLst/>
                <a:latin typeface="맑은 고딕"/>
                <a:ea typeface="맑은 고딕"/>
              </a:rPr>
              <a:t>IPA </a:t>
            </a:r>
            <a:r>
              <a:rPr lang="ko-KR" altLang="en-US" dirty="0">
                <a:effectLst/>
                <a:latin typeface="맑은 고딕"/>
                <a:ea typeface="맑은 고딕"/>
              </a:rPr>
              <a:t>변환 규칙의 고도화와 추가적인 딥러닝 모델의 </a:t>
            </a:r>
            <a:r>
              <a:rPr lang="ko-KR" altLang="en-US" dirty="0">
                <a:latin typeface="맑은 고딕"/>
                <a:ea typeface="맑은 고딕"/>
              </a:rPr>
              <a:t>개선이 필요</a:t>
            </a:r>
            <a:endParaRPr lang="en-US" altLang="ko-KR" dirty="0">
              <a:effectLst/>
              <a:latin typeface="맑은 고딕"/>
              <a:ea typeface="맑은 고딕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ECADAA6-12C1-A583-958D-61E45098E6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604765"/>
              </p:ext>
            </p:extLst>
          </p:nvPr>
        </p:nvGraphicFramePr>
        <p:xfrm>
          <a:off x="3736423" y="3412958"/>
          <a:ext cx="4496874" cy="1112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498958">
                  <a:extLst>
                    <a:ext uri="{9D8B030D-6E8A-4147-A177-3AD203B41FA5}">
                      <a16:colId xmlns:a16="http://schemas.microsoft.com/office/drawing/2014/main" val="1094992296"/>
                    </a:ext>
                  </a:extLst>
                </a:gridCol>
                <a:gridCol w="1498958">
                  <a:extLst>
                    <a:ext uri="{9D8B030D-6E8A-4147-A177-3AD203B41FA5}">
                      <a16:colId xmlns:a16="http://schemas.microsoft.com/office/drawing/2014/main" val="871493311"/>
                    </a:ext>
                  </a:extLst>
                </a:gridCol>
                <a:gridCol w="1498958">
                  <a:extLst>
                    <a:ext uri="{9D8B030D-6E8A-4147-A177-3AD203B41FA5}">
                      <a16:colId xmlns:a16="http://schemas.microsoft.com/office/drawing/2014/main" val="3306393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원어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IPA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정답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7980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brothers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브라더즈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브라더스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8012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markers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마르커즈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마커스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85023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667C7C5-6BA2-9712-A998-C1F8B9E5BE92}"/>
              </a:ext>
            </a:extLst>
          </p:cNvPr>
          <p:cNvSpPr txBox="1"/>
          <p:nvPr/>
        </p:nvSpPr>
        <p:spPr>
          <a:xfrm>
            <a:off x="5872198" y="1244923"/>
            <a:ext cx="5205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/>
                <a:cs typeface="+mn-cs"/>
              </a:rPr>
              <a:t>(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/>
                <a:cs typeface="+mn-cs"/>
              </a:rPr>
              <a:t>감성 및 발화스타일 동시 고려 음성합성 데이터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/>
                <a:cs typeface="+mn-cs"/>
              </a:rPr>
              <a:t>)</a:t>
            </a:r>
            <a:endParaRPr lang="ko-KR" altLang="en-US" sz="1200" b="0" i="0" dirty="0">
              <a:effectLst/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014757319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>
            <a:extLst>
              <a:ext uri="{FF2B5EF4-FFF2-40B4-BE49-F238E27FC236}">
                <a16:creationId xmlns:a16="http://schemas.microsoft.com/office/drawing/2014/main" id="{511BB47C-B69A-F1D6-5ED6-1546A56A58A6}"/>
              </a:ext>
            </a:extLst>
          </p:cNvPr>
          <p:cNvSpPr txBox="1"/>
          <p:nvPr/>
        </p:nvSpPr>
        <p:spPr>
          <a:xfrm>
            <a:off x="482570" y="1863190"/>
            <a:ext cx="11004580" cy="3211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200000"/>
              </a:lnSpc>
              <a:spcAft>
                <a:spcPts val="800"/>
              </a:spcAft>
              <a:defRPr/>
            </a:pPr>
            <a:r>
              <a:rPr lang="en-US" altLang="ko-KR" dirty="0">
                <a:latin typeface="맑은 고딕"/>
                <a:ea typeface="맑은 고딕"/>
              </a:rPr>
              <a:t>‧ </a:t>
            </a:r>
            <a:r>
              <a:rPr lang="ko-KR" altLang="en-US" dirty="0">
                <a:latin typeface="맑은 고딕"/>
                <a:ea typeface="맑은 고딕"/>
              </a:rPr>
              <a:t>추가적인 시스템 신뢰도 평가를 위해 데이터 양이 많은 </a:t>
            </a:r>
            <a:r>
              <a:rPr lang="en-US" altLang="ko-KR" dirty="0">
                <a:latin typeface="맑은 고딕"/>
                <a:ea typeface="맑은 고딕"/>
              </a:rPr>
              <a:t>‘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주요 영역별 </a:t>
            </a:r>
            <a:r>
              <a:rPr lang="ko-KR" altLang="en-US" dirty="0">
                <a:latin typeface="맑은 고딕"/>
                <a:ea typeface="맑은 고딕"/>
              </a:rPr>
              <a:t>회의 음성인식 데이터</a:t>
            </a:r>
            <a:r>
              <a:rPr lang="en-US" altLang="ko-KR" dirty="0">
                <a:latin typeface="맑은 고딕"/>
                <a:ea typeface="맑은 고딕"/>
              </a:rPr>
              <a:t>’</a:t>
            </a:r>
            <a:r>
              <a:rPr lang="ko-KR" altLang="en-US" dirty="0">
                <a:latin typeface="맑은 고딕"/>
                <a:ea typeface="맑은 고딕"/>
              </a:rPr>
              <a:t>를 사용</a:t>
            </a:r>
            <a:endParaRPr lang="en-US" altLang="ko-KR" dirty="0">
              <a:latin typeface="맑은 고딕"/>
              <a:ea typeface="맑은 고딕"/>
            </a:endParaRPr>
          </a:p>
          <a:p>
            <a:pPr lvl="0" algn="just">
              <a:lnSpc>
                <a:spcPct val="200000"/>
              </a:lnSpc>
              <a:spcAft>
                <a:spcPts val="800"/>
              </a:spcAft>
              <a:defRPr/>
            </a:pPr>
            <a:r>
              <a:rPr lang="en-US" altLang="ko-KR" dirty="0">
                <a:latin typeface="맑은 고딕"/>
                <a:ea typeface="맑은 고딕"/>
              </a:rPr>
              <a:t>‧ </a:t>
            </a:r>
            <a:r>
              <a:rPr lang="ko-KR" altLang="en-US" dirty="0">
                <a:latin typeface="맑은 고딕"/>
                <a:ea typeface="맑은 고딕"/>
              </a:rPr>
              <a:t>이번 데이터는 실제 텍스트가 아닌 음성 인식 결과 데이터를 </a:t>
            </a:r>
            <a:r>
              <a:rPr lang="ko-KR" altLang="en-US" dirty="0" err="1">
                <a:latin typeface="맑은 고딕"/>
                <a:ea typeface="맑은 고딕"/>
              </a:rPr>
              <a:t>텍스트화</a:t>
            </a:r>
            <a:r>
              <a:rPr lang="ko-KR" altLang="en-US" dirty="0">
                <a:latin typeface="맑은 고딕"/>
                <a:ea typeface="맑은 고딕"/>
              </a:rPr>
              <a:t> 한 데이터</a:t>
            </a:r>
            <a:endParaRPr lang="en-US" altLang="ko-KR" dirty="0">
              <a:latin typeface="맑은 고딕"/>
              <a:ea typeface="맑은 고딕"/>
            </a:endParaRPr>
          </a:p>
          <a:p>
            <a:pPr lvl="0" algn="just">
              <a:lnSpc>
                <a:spcPct val="200000"/>
              </a:lnSpc>
              <a:spcAft>
                <a:spcPts val="800"/>
              </a:spcAft>
              <a:defRPr/>
            </a:pPr>
            <a:endParaRPr lang="en-US" altLang="ko-KR" sz="800" dirty="0">
              <a:latin typeface="맑은 고딕"/>
              <a:ea typeface="맑은 고딕"/>
            </a:endParaRPr>
          </a:p>
          <a:p>
            <a:pPr lvl="0" algn="just">
              <a:lnSpc>
                <a:spcPct val="200000"/>
              </a:lnSpc>
              <a:spcAft>
                <a:spcPts val="800"/>
              </a:spcAft>
              <a:defRPr/>
            </a:pPr>
            <a:endParaRPr lang="en-US" altLang="ko-KR" sz="2600" dirty="0">
              <a:latin typeface="맑은 고딕"/>
              <a:ea typeface="맑은 고딕"/>
            </a:endParaRPr>
          </a:p>
          <a:p>
            <a:pPr lvl="0" algn="just">
              <a:lnSpc>
                <a:spcPct val="200000"/>
              </a:lnSpc>
              <a:spcAft>
                <a:spcPts val="800"/>
              </a:spcAft>
              <a:defRPr/>
            </a:pPr>
            <a:r>
              <a:rPr lang="en-US" altLang="ko-KR" dirty="0">
                <a:latin typeface="맑은 고딕"/>
                <a:ea typeface="맑은 고딕"/>
              </a:rPr>
              <a:t>‧ </a:t>
            </a:r>
            <a:r>
              <a:rPr lang="ko-KR" altLang="en-US" dirty="0">
                <a:latin typeface="맑은 고딕"/>
                <a:ea typeface="맑은 고딕"/>
              </a:rPr>
              <a:t>시스템 평가 결과 정확도가 </a:t>
            </a:r>
            <a:r>
              <a:rPr lang="en-US" altLang="ko-KR" dirty="0">
                <a:latin typeface="맑은 고딕"/>
                <a:ea typeface="맑은 고딕"/>
              </a:rPr>
              <a:t>65.9%</a:t>
            </a:r>
            <a:r>
              <a:rPr lang="ko-KR" altLang="en-US" dirty="0">
                <a:latin typeface="맑은 고딕"/>
                <a:ea typeface="맑은 고딕"/>
              </a:rPr>
              <a:t>으로 </a:t>
            </a:r>
            <a:r>
              <a:rPr lang="en-US" altLang="ko-KR" dirty="0">
                <a:latin typeface="맑은 고딕"/>
                <a:ea typeface="맑은 고딕"/>
              </a:rPr>
              <a:t>‘</a:t>
            </a:r>
            <a:r>
              <a:rPr lang="ko-KR" altLang="en-US" dirty="0">
                <a:latin typeface="맑은 고딕"/>
                <a:ea typeface="맑은 고딕"/>
              </a:rPr>
              <a:t>감성 및 </a:t>
            </a:r>
            <a:r>
              <a:rPr lang="ko-KR" altLang="en-US" dirty="0" err="1">
                <a:latin typeface="맑은 고딕"/>
                <a:ea typeface="맑은 고딕"/>
              </a:rPr>
              <a:t>발화스타일</a:t>
            </a:r>
            <a:r>
              <a:rPr lang="ko-KR" altLang="en-US" dirty="0">
                <a:latin typeface="맑은 고딕"/>
                <a:ea typeface="맑은 고딕"/>
              </a:rPr>
              <a:t> 동시 고려 </a:t>
            </a:r>
            <a:r>
              <a:rPr lang="ko-KR" altLang="en-US" dirty="0" err="1">
                <a:latin typeface="맑은 고딕"/>
                <a:ea typeface="맑은 고딕"/>
              </a:rPr>
              <a:t>음성합성</a:t>
            </a:r>
            <a:r>
              <a:rPr lang="ko-KR" altLang="en-US" dirty="0">
                <a:latin typeface="맑은 고딕"/>
                <a:ea typeface="맑은 고딕"/>
              </a:rPr>
              <a:t> 데이터</a:t>
            </a:r>
            <a:r>
              <a:rPr lang="en-US" altLang="ko-KR" dirty="0">
                <a:latin typeface="맑은 고딕"/>
                <a:ea typeface="맑은 고딕"/>
              </a:rPr>
              <a:t>’</a:t>
            </a:r>
            <a:r>
              <a:rPr lang="ko-KR" altLang="en-US" dirty="0">
                <a:latin typeface="맑은 고딕"/>
                <a:ea typeface="맑은 고딕"/>
              </a:rPr>
              <a:t>에 비해 낮아짐</a:t>
            </a:r>
            <a:endParaRPr lang="en-US" altLang="ko-KR" dirty="0">
              <a:latin typeface="맑은 고딕"/>
              <a:ea typeface="맑은 고딕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-37818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1600" y="158119"/>
            <a:ext cx="149752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600" b="0" i="0" u="none" strike="noStrike" kern="1200" cap="none" spc="-150" normalizeH="0" baseline="0">
                <a:solidFill>
                  <a:srgbClr val="5F5E58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4</a:t>
            </a:r>
            <a:r>
              <a:rPr kumimoji="0" lang="ko-KR" altLang="en-US" sz="1600" b="0" i="0" u="none" strike="noStrike" kern="1200" cap="none" spc="-150" normalizeH="0" baseline="0">
                <a:solidFill>
                  <a:srgbClr val="5F5E58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조 </a:t>
            </a:r>
            <a:r>
              <a:rPr kumimoji="0" lang="en-US" altLang="ko-KR" sz="1600" b="0" i="0" u="none" strike="noStrike" kern="1200" cap="none" spc="-150" normalizeH="0" baseline="0">
                <a:solidFill>
                  <a:srgbClr val="5F5E58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RNG </a:t>
            </a:r>
            <a:r>
              <a:rPr kumimoji="0" lang="ko-KR" altLang="en-US" sz="1600" b="0" i="0" u="none" strike="noStrike" kern="1200" cap="none" spc="-150" normalizeH="0" baseline="0">
                <a:solidFill>
                  <a:srgbClr val="5F5E58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아니조</a:t>
            </a:r>
            <a:endParaRPr kumimoji="0" lang="ko-KR" altLang="en-US" sz="1600" b="0" i="0" u="none" strike="noStrike" kern="1200" cap="none" spc="-150" normalizeH="0" baseline="0">
              <a:solidFill>
                <a:srgbClr val="5F5E58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76678" y="652394"/>
            <a:ext cx="52931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3200" b="1" dirty="0">
                <a:solidFill>
                  <a:srgbClr val="5F5E58"/>
                </a:solidFill>
                <a:latin typeface="맑은 고딕"/>
                <a:ea typeface="맑은 고딕"/>
              </a:rPr>
              <a:t>4</a:t>
            </a:r>
            <a:r>
              <a:rPr kumimoji="0" lang="en-US" altLang="ko-KR" sz="3200" b="1" i="0" u="none" strike="noStrike" kern="1200" cap="none" spc="0" normalizeH="0" baseline="0" dirty="0">
                <a:solidFill>
                  <a:srgbClr val="5F5E58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.</a:t>
            </a:r>
            <a:endParaRPr kumimoji="0" lang="en-US" altLang="ko-KR" sz="3200" b="1" i="0" u="none" strike="noStrike" kern="1200" cap="none" spc="0" normalizeH="0" baseline="0" dirty="0">
              <a:solidFill>
                <a:srgbClr val="5F5E58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5" name="TextBox 5"/>
          <p:cNvSpPr txBox="1"/>
          <p:nvPr/>
        </p:nvSpPr>
        <p:spPr>
          <a:xfrm>
            <a:off x="2257266" y="672956"/>
            <a:ext cx="8174033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0" lang="ko-KR" altLang="en-US" sz="3000" b="0" i="0" u="none" strike="noStrike" kern="1200" cap="none" spc="0" normalizeH="0" baseline="0" dirty="0">
                <a:solidFill>
                  <a:srgbClr val="5F5E58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결과 평가 및 분석 </a:t>
            </a:r>
            <a:r>
              <a:rPr kumimoji="0" lang="en-US" altLang="ko-KR" sz="3000" b="0" i="0" u="none" strike="noStrike" kern="1200" cap="none" spc="0" normalizeH="0" baseline="0" dirty="0">
                <a:solidFill>
                  <a:srgbClr val="5F5E58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– </a:t>
            </a:r>
            <a:r>
              <a:rPr kumimoji="0" lang="ko-KR" altLang="en-US" sz="3000" b="0" i="0" u="none" strike="noStrike" kern="1200" cap="none" spc="0" normalizeH="0" baseline="0" dirty="0">
                <a:solidFill>
                  <a:srgbClr val="5F5E58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시스템 평가 및 </a:t>
            </a:r>
            <a:r>
              <a:rPr lang="ko-KR" altLang="en-US" sz="3000" dirty="0">
                <a:solidFill>
                  <a:srgbClr val="5F5E58"/>
                </a:solidFill>
                <a:latin typeface="맑은 고딕"/>
                <a:ea typeface="맑은 고딕"/>
              </a:rPr>
              <a:t>분석 </a:t>
            </a:r>
            <a:r>
              <a:rPr lang="en-US" altLang="ko-KR" sz="3000" dirty="0">
                <a:solidFill>
                  <a:srgbClr val="5F5E58"/>
                </a:solidFill>
                <a:latin typeface="맑은 고딕"/>
                <a:ea typeface="맑은 고딕"/>
              </a:rPr>
              <a:t>(2/3)</a:t>
            </a:r>
            <a:endParaRPr lang="ko-KR" altLang="en-US" sz="3000" dirty="0">
              <a:solidFill>
                <a:srgbClr val="5F5E58"/>
              </a:solidFill>
              <a:latin typeface="맑은 고딕"/>
              <a:ea typeface="맑은 고딕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139700" y="491296"/>
            <a:ext cx="1393825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C8011CE-19B9-4ACF-16E7-D011F3638E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253540"/>
              </p:ext>
            </p:extLst>
          </p:nvPr>
        </p:nvGraphicFramePr>
        <p:xfrm>
          <a:off x="584860" y="3289542"/>
          <a:ext cx="10800000" cy="103290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530001">
                  <a:extLst>
                    <a:ext uri="{9D8B030D-6E8A-4147-A177-3AD203B41FA5}">
                      <a16:colId xmlns:a16="http://schemas.microsoft.com/office/drawing/2014/main" val="4069070494"/>
                    </a:ext>
                  </a:extLst>
                </a:gridCol>
                <a:gridCol w="3995999">
                  <a:extLst>
                    <a:ext uri="{9D8B030D-6E8A-4147-A177-3AD203B41FA5}">
                      <a16:colId xmlns:a16="http://schemas.microsoft.com/office/drawing/2014/main" val="2832439278"/>
                    </a:ext>
                  </a:extLst>
                </a:gridCol>
                <a:gridCol w="1758000">
                  <a:extLst>
                    <a:ext uri="{9D8B030D-6E8A-4147-A177-3AD203B41FA5}">
                      <a16:colId xmlns:a16="http://schemas.microsoft.com/office/drawing/2014/main" val="1980972950"/>
                    </a:ext>
                  </a:extLst>
                </a:gridCol>
                <a:gridCol w="1758000">
                  <a:extLst>
                    <a:ext uri="{9D8B030D-6E8A-4147-A177-3AD203B41FA5}">
                      <a16:colId xmlns:a16="http://schemas.microsoft.com/office/drawing/2014/main" val="805828781"/>
                    </a:ext>
                  </a:extLst>
                </a:gridCol>
                <a:gridCol w="1758000">
                  <a:extLst>
                    <a:ext uri="{9D8B030D-6E8A-4147-A177-3AD203B41FA5}">
                      <a16:colId xmlns:a16="http://schemas.microsoft.com/office/drawing/2014/main" val="1809578013"/>
                    </a:ext>
                  </a:extLst>
                </a:gridCol>
              </a:tblGrid>
              <a:tr h="456487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 단어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정답 개수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정확도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4876029"/>
                  </a:ext>
                </a:extLst>
              </a:tr>
              <a:tr h="5764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영역별 회의 음성인식 데이터</a:t>
                      </a:r>
                      <a:endParaRPr lang="ko-KR" altLang="en-US" sz="1200" b="0" i="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26,389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17,379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65.9%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196004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667C7C5-6BA2-9712-A998-C1F8B9E5BE92}"/>
              </a:ext>
            </a:extLst>
          </p:cNvPr>
          <p:cNvSpPr txBox="1"/>
          <p:nvPr/>
        </p:nvSpPr>
        <p:spPr>
          <a:xfrm>
            <a:off x="5872198" y="1244923"/>
            <a:ext cx="5205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srgbClr val="5F5E58"/>
                </a:solidFill>
                <a:latin typeface="맑은 고딕"/>
                <a:ea typeface="맑은 고딕"/>
              </a:rPr>
              <a:t>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주요 영역별 회의 음성인식 데이터</a:t>
            </a:r>
            <a:r>
              <a:rPr lang="en-US" altLang="ko-KR" sz="1200" dirty="0">
                <a:solidFill>
                  <a:srgbClr val="5F5E58"/>
                </a:solidFill>
                <a:latin typeface="맑은 고딕"/>
                <a:ea typeface="맑은 고딕"/>
              </a:rPr>
              <a:t>)</a:t>
            </a:r>
            <a:endParaRPr lang="ko-KR" altLang="en-US" sz="1200" dirty="0">
              <a:latin typeface="맑은 고딕"/>
              <a:ea typeface="맑은 고딕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F6C0A557-E4CC-E196-BBC2-53C6543C0B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597310"/>
              </p:ext>
            </p:extLst>
          </p:nvPr>
        </p:nvGraphicFramePr>
        <p:xfrm>
          <a:off x="1133459" y="5155258"/>
          <a:ext cx="9702802" cy="134541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589867">
                  <a:extLst>
                    <a:ext uri="{9D8B030D-6E8A-4147-A177-3AD203B41FA5}">
                      <a16:colId xmlns:a16="http://schemas.microsoft.com/office/drawing/2014/main" val="4069070494"/>
                    </a:ext>
                  </a:extLst>
                </a:gridCol>
                <a:gridCol w="2037645">
                  <a:extLst>
                    <a:ext uri="{9D8B030D-6E8A-4147-A177-3AD203B41FA5}">
                      <a16:colId xmlns:a16="http://schemas.microsoft.com/office/drawing/2014/main" val="1980972950"/>
                    </a:ext>
                  </a:extLst>
                </a:gridCol>
                <a:gridCol w="2037645">
                  <a:extLst>
                    <a:ext uri="{9D8B030D-6E8A-4147-A177-3AD203B41FA5}">
                      <a16:colId xmlns:a16="http://schemas.microsoft.com/office/drawing/2014/main" val="805828781"/>
                    </a:ext>
                  </a:extLst>
                </a:gridCol>
                <a:gridCol w="2037645">
                  <a:extLst>
                    <a:ext uri="{9D8B030D-6E8A-4147-A177-3AD203B41FA5}">
                      <a16:colId xmlns:a16="http://schemas.microsoft.com/office/drawing/2014/main" val="1809578013"/>
                    </a:ext>
                  </a:extLst>
                </a:gridCol>
              </a:tblGrid>
              <a:tr h="4443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 단어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정답 개수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정확도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4876029"/>
                  </a:ext>
                </a:extLst>
              </a:tr>
              <a:tr h="4505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감성 및 </a:t>
                      </a:r>
                      <a:r>
                        <a:rPr kumimoji="0" lang="ko-KR" alt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발화스타일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 동시 고려 </a:t>
                      </a:r>
                      <a:r>
                        <a:rPr kumimoji="0" lang="ko-KR" alt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음성합성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 데이터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148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119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80.4%</a:t>
                      </a:r>
                      <a:endParaRPr lang="ko-KR" altLang="en-US" sz="1200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1960049"/>
                  </a:ext>
                </a:extLst>
              </a:tr>
              <a:tr h="45053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영역별 회의 음성인식 데이터</a:t>
                      </a:r>
                      <a:endParaRPr lang="ko-KR" altLang="en-US" sz="1200" b="0" i="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26,389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17,379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65.9%</a:t>
                      </a:r>
                      <a:endParaRPr lang="ko-KR" altLang="en-US" sz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133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131173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-37818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1600" y="158119"/>
            <a:ext cx="149752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600" b="0" i="0" u="none" strike="noStrike" kern="1200" cap="none" spc="-150" normalizeH="0" baseline="0">
                <a:solidFill>
                  <a:srgbClr val="5F5E58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4</a:t>
            </a:r>
            <a:r>
              <a:rPr kumimoji="0" lang="ko-KR" altLang="en-US" sz="1600" b="0" i="0" u="none" strike="noStrike" kern="1200" cap="none" spc="-150" normalizeH="0" baseline="0">
                <a:solidFill>
                  <a:srgbClr val="5F5E58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조 </a:t>
            </a:r>
            <a:r>
              <a:rPr kumimoji="0" lang="en-US" altLang="ko-KR" sz="1600" b="0" i="0" u="none" strike="noStrike" kern="1200" cap="none" spc="-150" normalizeH="0" baseline="0">
                <a:solidFill>
                  <a:srgbClr val="5F5E58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RNG </a:t>
            </a:r>
            <a:r>
              <a:rPr kumimoji="0" lang="ko-KR" altLang="en-US" sz="1600" b="0" i="0" u="none" strike="noStrike" kern="1200" cap="none" spc="-150" normalizeH="0" baseline="0">
                <a:solidFill>
                  <a:srgbClr val="5F5E58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아니조</a:t>
            </a:r>
            <a:endParaRPr kumimoji="0" lang="ko-KR" altLang="en-US" sz="1600" b="0" i="0" u="none" strike="noStrike" kern="1200" cap="none" spc="-150" normalizeH="0" baseline="0">
              <a:solidFill>
                <a:srgbClr val="5F5E58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76678" y="652394"/>
            <a:ext cx="52931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3200" b="1" dirty="0">
                <a:solidFill>
                  <a:srgbClr val="5F5E58"/>
                </a:solidFill>
                <a:latin typeface="맑은 고딕"/>
                <a:ea typeface="맑은 고딕"/>
              </a:rPr>
              <a:t>4</a:t>
            </a:r>
            <a:r>
              <a:rPr kumimoji="0" lang="en-US" altLang="ko-KR" sz="3200" b="1" i="0" u="none" strike="noStrike" kern="1200" cap="none" spc="0" normalizeH="0" baseline="0" dirty="0">
                <a:solidFill>
                  <a:srgbClr val="5F5E58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.</a:t>
            </a:r>
            <a:endParaRPr kumimoji="0" lang="en-US" altLang="ko-KR" sz="3200" b="1" i="0" u="none" strike="noStrike" kern="1200" cap="none" spc="0" normalizeH="0" baseline="0" dirty="0">
              <a:solidFill>
                <a:srgbClr val="5F5E58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5" name="TextBox 5"/>
          <p:cNvSpPr txBox="1"/>
          <p:nvPr/>
        </p:nvSpPr>
        <p:spPr>
          <a:xfrm>
            <a:off x="2257266" y="672956"/>
            <a:ext cx="8174033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3000" b="0" i="0" u="none" strike="noStrike" kern="1200" cap="none" spc="0" normalizeH="0" baseline="0" dirty="0">
                <a:solidFill>
                  <a:srgbClr val="5F5E58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결과 평가 및 분석 </a:t>
            </a:r>
            <a:r>
              <a:rPr kumimoji="0" lang="en-US" altLang="ko-KR" sz="3000" b="0" i="0" u="none" strike="noStrike" kern="1200" cap="none" spc="0" normalizeH="0" baseline="0" dirty="0">
                <a:solidFill>
                  <a:srgbClr val="5F5E58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– </a:t>
            </a:r>
            <a:r>
              <a:rPr kumimoji="0" lang="ko-KR" altLang="en-US" sz="3000" b="0" i="0" u="none" strike="noStrike" kern="1200" cap="none" spc="0" normalizeH="0" baseline="0" dirty="0">
                <a:solidFill>
                  <a:srgbClr val="5F5E58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시스템 평가 및 분석 </a:t>
            </a:r>
            <a:r>
              <a:rPr lang="en-US" altLang="ko-KR" sz="3000" dirty="0">
                <a:solidFill>
                  <a:srgbClr val="5F5E58"/>
                </a:solidFill>
                <a:latin typeface="맑은 고딕"/>
                <a:ea typeface="맑은 고딕"/>
              </a:rPr>
              <a:t>(3/3)</a:t>
            </a:r>
            <a:endParaRPr kumimoji="0" lang="ko-KR" altLang="en-US" sz="3000" b="0" i="0" u="none" strike="noStrike" kern="1200" cap="none" spc="0" normalizeH="0" baseline="0" dirty="0">
              <a:solidFill>
                <a:srgbClr val="5F5E58"/>
              </a:solidFill>
              <a:latin typeface="맑은 고딕"/>
              <a:ea typeface="맑은 고딕"/>
              <a:cs typeface="+mn-cs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139700" y="491296"/>
            <a:ext cx="1393825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667C7C5-6BA2-9712-A998-C1F8B9E5BE92}"/>
              </a:ext>
            </a:extLst>
          </p:cNvPr>
          <p:cNvSpPr txBox="1"/>
          <p:nvPr/>
        </p:nvSpPr>
        <p:spPr>
          <a:xfrm>
            <a:off x="5872198" y="1244419"/>
            <a:ext cx="5205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주요 영역별 회의 음성인식 데이터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)</a:t>
            </a:r>
            <a:endParaRPr lang="ko-KR" altLang="en-US" sz="1200" b="0" i="0" dirty="0">
              <a:effectLst/>
              <a:latin typeface="맑은 고딕"/>
              <a:ea typeface="맑은 고딕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657176"/>
              </p:ext>
            </p:extLst>
          </p:nvPr>
        </p:nvGraphicFramePr>
        <p:xfrm>
          <a:off x="3396000" y="4704292"/>
          <a:ext cx="5400000" cy="1854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482060885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4040189209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73821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원어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시스템 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테스트 </a:t>
                      </a:r>
                      <a:r>
                        <a:rPr lang="ko-KR" altLang="en-US" sz="1400" dirty="0" err="1"/>
                        <a:t>데이터정답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8301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basic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00FF"/>
                          </a:solidFill>
                        </a:rPr>
                        <a:t>베이식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베이직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1002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generation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00FF"/>
                          </a:solidFill>
                        </a:rPr>
                        <a:t>제너레이션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rgbClr val="FF0000"/>
                          </a:solidFill>
                        </a:rPr>
                        <a:t>제네레이션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825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culture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rgbClr val="0000FF"/>
                          </a:solidFill>
                        </a:rPr>
                        <a:t>컬처</a:t>
                      </a:r>
                      <a:endParaRPr lang="ko-KR" alt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rgbClr val="FF0000"/>
                          </a:solidFill>
                        </a:rPr>
                        <a:t>컬쳐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8836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intelligence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rgbClr val="0000FF"/>
                          </a:solidFill>
                        </a:rPr>
                        <a:t>인텔리전스</a:t>
                      </a:r>
                      <a:endParaRPr lang="ko-KR" alt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rgbClr val="FF0000"/>
                          </a:solidFill>
                        </a:rPr>
                        <a:t>인텔리젼스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3636607"/>
                  </a:ext>
                </a:extLst>
              </a:tr>
            </a:tbl>
          </a:graphicData>
        </a:graphic>
      </p:graphicFrame>
      <p:sp>
        <p:nvSpPr>
          <p:cNvPr id="19" name="TextBox 13">
            <a:extLst>
              <a:ext uri="{FF2B5EF4-FFF2-40B4-BE49-F238E27FC236}">
                <a16:creationId xmlns:a16="http://schemas.microsoft.com/office/drawing/2014/main" id="{511BB47C-B69A-F1D6-5ED6-1546A56A58A6}"/>
              </a:ext>
            </a:extLst>
          </p:cNvPr>
          <p:cNvSpPr txBox="1"/>
          <p:nvPr/>
        </p:nvSpPr>
        <p:spPr>
          <a:xfrm>
            <a:off x="482570" y="1863190"/>
            <a:ext cx="11004580" cy="32726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200000"/>
              </a:lnSpc>
              <a:spcAft>
                <a:spcPts val="800"/>
              </a:spcAft>
              <a:defRPr/>
            </a:pPr>
            <a:r>
              <a:rPr lang="en-US" altLang="ko-KR" dirty="0">
                <a:latin typeface="맑은 고딕"/>
                <a:ea typeface="맑은 고딕"/>
              </a:rPr>
              <a:t>‧ </a:t>
            </a:r>
            <a:r>
              <a:rPr lang="ko-KR" altLang="en-US" dirty="0">
                <a:latin typeface="맑은 고딕"/>
                <a:ea typeface="맑은 고딕"/>
              </a:rPr>
              <a:t>첫 번째 실험에 비해 두 번째 실험에서의 시스템의 정확도가 크게 하락</a:t>
            </a:r>
            <a:endParaRPr lang="en-US" altLang="ko-KR" dirty="0">
              <a:latin typeface="맑은 고딕"/>
              <a:ea typeface="맑은 고딕"/>
            </a:endParaRPr>
          </a:p>
          <a:p>
            <a:pPr lvl="0" algn="just">
              <a:lnSpc>
                <a:spcPct val="200000"/>
              </a:lnSpc>
              <a:spcAft>
                <a:spcPts val="800"/>
              </a:spcAft>
              <a:defRPr/>
            </a:pPr>
            <a:r>
              <a:rPr lang="en-US" altLang="ko-KR" dirty="0">
                <a:latin typeface="맑은 고딕"/>
                <a:ea typeface="맑은 고딕"/>
              </a:rPr>
              <a:t>‧ </a:t>
            </a:r>
            <a:r>
              <a:rPr lang="ko-KR" altLang="en-US" dirty="0">
                <a:latin typeface="맑은 고딕"/>
                <a:ea typeface="맑은 고딕"/>
              </a:rPr>
              <a:t>원인으로 </a:t>
            </a:r>
            <a:r>
              <a:rPr lang="en-US" altLang="ko-KR" dirty="0">
                <a:latin typeface="맑은 고딕"/>
                <a:ea typeface="맑은 고딕"/>
              </a:rPr>
              <a:t>AI</a:t>
            </a:r>
            <a:r>
              <a:rPr lang="ko-KR" altLang="en-US" dirty="0">
                <a:latin typeface="맑은 고딕"/>
                <a:ea typeface="맑은 고딕"/>
              </a:rPr>
              <a:t> </a:t>
            </a:r>
            <a:r>
              <a:rPr lang="en-US" altLang="ko-KR" dirty="0">
                <a:latin typeface="맑은 고딕"/>
                <a:ea typeface="맑은 고딕"/>
              </a:rPr>
              <a:t>hub</a:t>
            </a:r>
            <a:r>
              <a:rPr lang="ko-KR" altLang="en-US" dirty="0">
                <a:latin typeface="맑은 고딕"/>
                <a:ea typeface="맑은 고딕"/>
              </a:rPr>
              <a:t> 테스트 데이터의 오타</a:t>
            </a:r>
            <a:r>
              <a:rPr lang="en-US" altLang="ko-KR" dirty="0">
                <a:latin typeface="맑은 고딕"/>
                <a:ea typeface="맑은 고딕"/>
              </a:rPr>
              <a:t>, </a:t>
            </a:r>
            <a:r>
              <a:rPr lang="ko-KR" altLang="en-US" dirty="0" err="1">
                <a:latin typeface="맑은 고딕"/>
                <a:ea typeface="맑은 고딕"/>
              </a:rPr>
              <a:t>비일관성</a:t>
            </a:r>
            <a:r>
              <a:rPr lang="en-US" altLang="ko-KR" dirty="0">
                <a:latin typeface="맑은 고딕"/>
                <a:ea typeface="맑은 고딕"/>
              </a:rPr>
              <a:t>, </a:t>
            </a:r>
            <a:r>
              <a:rPr lang="ko-KR" altLang="en-US" dirty="0" err="1">
                <a:latin typeface="맑은 고딕"/>
                <a:ea typeface="맑은 고딕"/>
              </a:rPr>
              <a:t>비표준화</a:t>
            </a:r>
            <a:r>
              <a:rPr lang="ko-KR" altLang="en-US" dirty="0">
                <a:latin typeface="맑은 고딕"/>
                <a:ea typeface="맑은 고딕"/>
              </a:rPr>
              <a:t> 등이 있었음</a:t>
            </a:r>
            <a:endParaRPr lang="en-US" altLang="ko-KR" dirty="0">
              <a:latin typeface="맑은 고딕"/>
              <a:ea typeface="맑은 고딕"/>
            </a:endParaRPr>
          </a:p>
          <a:p>
            <a:pPr lvl="0" algn="just">
              <a:lnSpc>
                <a:spcPct val="200000"/>
              </a:lnSpc>
              <a:spcAft>
                <a:spcPts val="800"/>
              </a:spcAft>
              <a:defRPr/>
            </a:pPr>
            <a:r>
              <a:rPr lang="en-US" altLang="ko-KR" dirty="0">
                <a:latin typeface="맑은 고딕"/>
                <a:ea typeface="맑은 고딕"/>
              </a:rPr>
              <a:t>‧ Edit Distance</a:t>
            </a:r>
            <a:r>
              <a:rPr lang="ko-KR" altLang="en-US" dirty="0">
                <a:latin typeface="맑은 고딕"/>
                <a:ea typeface="맑은 고딕"/>
              </a:rPr>
              <a:t>가 </a:t>
            </a:r>
            <a:r>
              <a:rPr lang="en-US" altLang="ko-KR" dirty="0">
                <a:latin typeface="맑은 고딕"/>
                <a:ea typeface="맑은 고딕"/>
              </a:rPr>
              <a:t>1</a:t>
            </a:r>
            <a:r>
              <a:rPr lang="ko-KR" altLang="en-US" dirty="0">
                <a:latin typeface="맑은 고딕"/>
                <a:ea typeface="맑은 고딕"/>
              </a:rPr>
              <a:t>이하 기준으로 정답은 </a:t>
            </a:r>
            <a:r>
              <a:rPr lang="en-US" altLang="ko-KR" dirty="0">
                <a:latin typeface="맑은 고딕"/>
                <a:ea typeface="맑은 고딕"/>
              </a:rPr>
              <a:t>20,206</a:t>
            </a:r>
            <a:r>
              <a:rPr lang="ko-KR" altLang="en-US" dirty="0">
                <a:latin typeface="맑은 고딕"/>
                <a:ea typeface="맑은 고딕"/>
              </a:rPr>
              <a:t>개 정확도</a:t>
            </a:r>
            <a:r>
              <a:rPr lang="en-US" altLang="ko-KR" dirty="0">
                <a:latin typeface="맑은 고딕"/>
                <a:ea typeface="맑은 고딕"/>
              </a:rPr>
              <a:t> 76,6%</a:t>
            </a:r>
            <a:r>
              <a:rPr lang="ko-KR" altLang="en-US" dirty="0">
                <a:latin typeface="맑은 고딕"/>
                <a:ea typeface="맑은 고딕"/>
              </a:rPr>
              <a:t>로 크게 상승</a:t>
            </a:r>
            <a:endParaRPr lang="en-US" altLang="ko-KR" dirty="0">
              <a:latin typeface="맑은 고딕"/>
              <a:ea typeface="맑은 고딕"/>
            </a:endParaRPr>
          </a:p>
          <a:p>
            <a:pPr algn="just">
              <a:lnSpc>
                <a:spcPct val="200000"/>
              </a:lnSpc>
              <a:spcAft>
                <a:spcPts val="800"/>
              </a:spcAft>
              <a:defRPr/>
            </a:pPr>
            <a:r>
              <a:rPr lang="en-US" altLang="ko-KR" dirty="0">
                <a:latin typeface="맑은 고딕"/>
                <a:ea typeface="맑은 고딕"/>
              </a:rPr>
              <a:t>‧ </a:t>
            </a:r>
            <a:r>
              <a:rPr lang="ko-KR" altLang="en-US" dirty="0">
                <a:latin typeface="맑은 고딕"/>
                <a:ea typeface="맑은 고딕"/>
              </a:rPr>
              <a:t>따라서 테스트 데이터에 대한 수기 분석 시 정확도 상승이 클 것으로 예상</a:t>
            </a:r>
            <a:endParaRPr lang="en-US" altLang="ko-KR" dirty="0">
              <a:latin typeface="맑은 고딕"/>
              <a:ea typeface="맑은 고딕"/>
            </a:endParaRPr>
          </a:p>
          <a:p>
            <a:pPr lvl="0" algn="just">
              <a:lnSpc>
                <a:spcPct val="200000"/>
              </a:lnSpc>
              <a:spcAft>
                <a:spcPts val="800"/>
              </a:spcAft>
              <a:defRPr/>
            </a:pPr>
            <a:endParaRPr lang="en-US" altLang="ko-KR" dirty="0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912298783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-37818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1600" y="158119"/>
            <a:ext cx="149752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600" b="0" i="0" u="none" strike="noStrike" kern="1200" cap="none" spc="-150" normalizeH="0" baseline="0">
                <a:solidFill>
                  <a:srgbClr val="5F5E58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4</a:t>
            </a:r>
            <a:r>
              <a:rPr kumimoji="0" lang="ko-KR" altLang="en-US" sz="1600" b="0" i="0" u="none" strike="noStrike" kern="1200" cap="none" spc="-150" normalizeH="0" baseline="0">
                <a:solidFill>
                  <a:srgbClr val="5F5E58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조 </a:t>
            </a:r>
            <a:r>
              <a:rPr kumimoji="0" lang="en-US" altLang="ko-KR" sz="1600" b="0" i="0" u="none" strike="noStrike" kern="1200" cap="none" spc="-150" normalizeH="0" baseline="0">
                <a:solidFill>
                  <a:srgbClr val="5F5E58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RNG </a:t>
            </a:r>
            <a:r>
              <a:rPr kumimoji="0" lang="ko-KR" altLang="en-US" sz="1600" b="0" i="0" u="none" strike="noStrike" kern="1200" cap="none" spc="-150" normalizeH="0" baseline="0">
                <a:solidFill>
                  <a:srgbClr val="5F5E58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아니조</a:t>
            </a:r>
            <a:endParaRPr kumimoji="0" lang="ko-KR" altLang="en-US" sz="1600" b="0" i="0" u="none" strike="noStrike" kern="1200" cap="none" spc="-150" normalizeH="0" baseline="0">
              <a:solidFill>
                <a:srgbClr val="5F5E58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76678" y="652394"/>
            <a:ext cx="52931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 dirty="0">
                <a:solidFill>
                  <a:srgbClr val="5F5E58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5.</a:t>
            </a:r>
            <a:endParaRPr kumimoji="0" lang="en-US" altLang="ko-KR" sz="3200" b="1" i="0" u="none" strike="noStrike" kern="1200" cap="none" spc="0" normalizeH="0" baseline="0" dirty="0">
              <a:solidFill>
                <a:srgbClr val="5F5E58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5" name="TextBox 5"/>
          <p:cNvSpPr txBox="1"/>
          <p:nvPr/>
        </p:nvSpPr>
        <p:spPr>
          <a:xfrm>
            <a:off x="2257266" y="672956"/>
            <a:ext cx="7614585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3000" b="0" i="0" u="none" strike="noStrike" kern="1200" cap="none" spc="0" normalizeH="0" baseline="0" dirty="0">
                <a:solidFill>
                  <a:srgbClr val="5F5E58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향후 연구 방향 </a:t>
            </a:r>
            <a:r>
              <a:rPr kumimoji="0" lang="en-US" altLang="ko-KR" sz="3000" b="0" i="0" u="none" strike="noStrike" kern="1200" cap="none" spc="0" normalizeH="0" baseline="0" dirty="0">
                <a:solidFill>
                  <a:srgbClr val="5F5E58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– </a:t>
            </a:r>
            <a:r>
              <a:rPr lang="ko-KR" altLang="en-US" sz="3000" dirty="0">
                <a:solidFill>
                  <a:srgbClr val="5F5E58"/>
                </a:solidFill>
                <a:latin typeface="맑은 고딕"/>
                <a:ea typeface="맑은 고딕"/>
              </a:rPr>
              <a:t>한국 고유 명사 중심 연구</a:t>
            </a:r>
            <a:endParaRPr kumimoji="0" lang="ko-KR" altLang="en-US" sz="3000" b="0" i="0" u="none" strike="noStrike" kern="1200" cap="none" spc="0" normalizeH="0" baseline="0" dirty="0">
              <a:solidFill>
                <a:srgbClr val="5F5E58"/>
              </a:solidFill>
              <a:latin typeface="맑은 고딕"/>
              <a:ea typeface="맑은 고딕"/>
              <a:cs typeface="+mn-cs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139700" y="491296"/>
            <a:ext cx="1393825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13">
            <a:extLst>
              <a:ext uri="{FF2B5EF4-FFF2-40B4-BE49-F238E27FC236}">
                <a16:creationId xmlns:a16="http://schemas.microsoft.com/office/drawing/2014/main" id="{835CB039-25D5-135A-01BA-A98F3CA518C1}"/>
              </a:ext>
            </a:extLst>
          </p:cNvPr>
          <p:cNvSpPr txBox="1"/>
          <p:nvPr/>
        </p:nvSpPr>
        <p:spPr>
          <a:xfrm>
            <a:off x="494445" y="1834615"/>
            <a:ext cx="11004580" cy="44957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Aft>
                <a:spcPts val="800"/>
              </a:spcAft>
            </a:pPr>
            <a:r>
              <a:rPr lang="en-US" altLang="ko-KR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‧ </a:t>
            </a:r>
            <a:r>
              <a:rPr lang="ko-KR" altLang="en-US" b="0" i="0" dirty="0">
                <a:effectLst/>
                <a:latin typeface="맑은 고딕"/>
                <a:ea typeface="맑은 고딕"/>
              </a:rPr>
              <a:t>한국어 고유 명사를 영문화 했을 때와 일반적인 영어 단어와 발음 상 차이가 존재</a:t>
            </a:r>
            <a:endParaRPr lang="en-US" altLang="ko-KR" b="0" i="0" dirty="0">
              <a:effectLst/>
              <a:latin typeface="맑은 고딕"/>
              <a:ea typeface="맑은 고딕"/>
            </a:endParaRPr>
          </a:p>
          <a:p>
            <a:pPr algn="just">
              <a:lnSpc>
                <a:spcPct val="200000"/>
              </a:lnSpc>
              <a:spcAft>
                <a:spcPts val="800"/>
              </a:spcAft>
            </a:pPr>
            <a:r>
              <a:rPr lang="en-US" altLang="ko-KR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‧ </a:t>
            </a:r>
            <a:r>
              <a:rPr lang="ko-KR" altLang="en-US" b="0" i="0" dirty="0">
                <a:effectLst/>
                <a:latin typeface="맑은 고딕"/>
                <a:ea typeface="맑은 고딕"/>
              </a:rPr>
              <a:t>단순한 규칙 기반으로 변환 시 이 문제를 해결하기 어려움</a:t>
            </a:r>
            <a:endParaRPr lang="en-US" altLang="ko-KR" b="0" i="0" dirty="0">
              <a:effectLst/>
              <a:latin typeface="맑은 고딕"/>
              <a:ea typeface="맑은 고딕"/>
            </a:endParaRPr>
          </a:p>
          <a:p>
            <a:pPr algn="just">
              <a:lnSpc>
                <a:spcPct val="200000"/>
              </a:lnSpc>
              <a:spcAft>
                <a:spcPts val="800"/>
              </a:spcAft>
            </a:pPr>
            <a:endParaRPr lang="en-US" altLang="ko-KR" b="0" i="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200000"/>
              </a:lnSpc>
              <a:spcAft>
                <a:spcPts val="800"/>
              </a:spcAft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200000"/>
              </a:lnSpc>
              <a:spcAft>
                <a:spcPts val="800"/>
              </a:spcAft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200000"/>
              </a:lnSpc>
              <a:spcAft>
                <a:spcPts val="800"/>
              </a:spcAft>
            </a:pPr>
            <a:r>
              <a:rPr lang="en-US" altLang="ko-KR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‧ </a:t>
            </a:r>
            <a:r>
              <a:rPr lang="ko-KR" altLang="en-US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다음과 같이</a:t>
            </a:r>
            <a:r>
              <a:rPr lang="ko-KR" altLang="en-US" dirty="0">
                <a:latin typeface="맑은 고딕"/>
                <a:ea typeface="맑은 고딕"/>
              </a:rPr>
              <a:t> 단어 </a:t>
            </a:r>
            <a:r>
              <a:rPr lang="en-US" altLang="ko-KR" dirty="0">
                <a:latin typeface="맑은 고딕"/>
                <a:ea typeface="맑은 고딕"/>
              </a:rPr>
              <a:t>yak</a:t>
            </a:r>
            <a:r>
              <a:rPr lang="ko-KR" altLang="en-US" dirty="0">
                <a:latin typeface="맑은 고딕"/>
                <a:ea typeface="맑은 고딕"/>
              </a:rPr>
              <a:t>에 대해 한국 고유 명사 발음과 </a:t>
            </a:r>
            <a:r>
              <a:rPr lang="ko-KR" altLang="en-US" dirty="0" err="1">
                <a:latin typeface="맑은 고딕"/>
                <a:ea typeface="맑은 고딕"/>
              </a:rPr>
              <a:t>영어식</a:t>
            </a:r>
            <a:r>
              <a:rPr lang="ko-KR" altLang="en-US" dirty="0">
                <a:latin typeface="맑은 고딕"/>
                <a:ea typeface="맑은 고딕"/>
              </a:rPr>
              <a:t> 발음 차이가 존재</a:t>
            </a:r>
            <a:endParaRPr lang="en-US" altLang="ko-KR" dirty="0">
              <a:latin typeface="맑은 고딕"/>
              <a:ea typeface="맑은 고딕"/>
            </a:endParaRPr>
          </a:p>
          <a:p>
            <a:pPr algn="just">
              <a:lnSpc>
                <a:spcPct val="200000"/>
              </a:lnSpc>
              <a:spcAft>
                <a:spcPts val="800"/>
              </a:spcAft>
            </a:pPr>
            <a:r>
              <a:rPr lang="en-US" altLang="ko-KR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‧ </a:t>
            </a:r>
            <a:r>
              <a:rPr lang="ko-KR" altLang="en-US" dirty="0">
                <a:latin typeface="맑은 고딕"/>
                <a:ea typeface="맑은 고딕"/>
              </a:rPr>
              <a:t>따라서 </a:t>
            </a:r>
            <a:r>
              <a:rPr lang="ko-KR" altLang="en-US" dirty="0" err="1">
                <a:latin typeface="맑은 고딕"/>
                <a:ea typeface="맑은 고딕"/>
              </a:rPr>
              <a:t>딥러닝을</a:t>
            </a:r>
            <a:r>
              <a:rPr lang="ko-KR" altLang="en-US" dirty="0">
                <a:latin typeface="맑은 고딕"/>
                <a:ea typeface="맑은 고딕"/>
              </a:rPr>
              <a:t> 구축 시 한국어 고유 명사에서도 뛰어난 성능을 보일 것으로 예상됨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D082FF8-4DA4-17DE-DAB8-DB872D1E4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259736"/>
              </p:ext>
            </p:extLst>
          </p:nvPr>
        </p:nvGraphicFramePr>
        <p:xfrm>
          <a:off x="1496735" y="3362474"/>
          <a:ext cx="8999999" cy="14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5217">
                  <a:extLst>
                    <a:ext uri="{9D8B030D-6E8A-4147-A177-3AD203B41FA5}">
                      <a16:colId xmlns:a16="http://schemas.microsoft.com/office/drawing/2014/main" val="1727759223"/>
                    </a:ext>
                  </a:extLst>
                </a:gridCol>
                <a:gridCol w="2440608">
                  <a:extLst>
                    <a:ext uri="{9D8B030D-6E8A-4147-A177-3AD203B41FA5}">
                      <a16:colId xmlns:a16="http://schemas.microsoft.com/office/drawing/2014/main" val="4126457104"/>
                    </a:ext>
                  </a:extLst>
                </a:gridCol>
                <a:gridCol w="1099008">
                  <a:extLst>
                    <a:ext uri="{9D8B030D-6E8A-4147-A177-3AD203B41FA5}">
                      <a16:colId xmlns:a16="http://schemas.microsoft.com/office/drawing/2014/main" val="3886807914"/>
                    </a:ext>
                  </a:extLst>
                </a:gridCol>
                <a:gridCol w="4155166">
                  <a:extLst>
                    <a:ext uri="{9D8B030D-6E8A-4147-A177-3AD203B41FA5}">
                      <a16:colId xmlns:a16="http://schemas.microsoft.com/office/drawing/2014/main" val="49320364"/>
                    </a:ext>
                  </a:extLst>
                </a:gridCol>
              </a:tblGrid>
              <a:tr h="48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단어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발음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예시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9678578"/>
                  </a:ext>
                </a:extLst>
              </a:tr>
              <a:tr h="4800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yak</a:t>
                      </a:r>
                      <a:endParaRPr lang="ko-KR" altLang="en-US" sz="1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한국어 고유 명사 발음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yakgwa</a:t>
                      </a:r>
                      <a:r>
                        <a:rPr lang="en-US" altLang="ko-KR" sz="1200" b="0" i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0" i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약과</a:t>
                      </a:r>
                      <a:r>
                        <a:rPr lang="en-US" altLang="ko-KR" sz="1200" b="0" i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</a:t>
                      </a:r>
                      <a:r>
                        <a:rPr lang="en-US" altLang="ko-KR" sz="1200" b="0" i="0" kern="1200" dirty="0" err="1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Yaksu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-dong(</a:t>
                      </a:r>
                      <a:r>
                        <a:rPr lang="ko-KR" alt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약수동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9416338"/>
                  </a:ext>
                </a:extLst>
              </a:tr>
              <a:tr h="480000">
                <a:tc vMerge="1"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야크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영어식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발음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야크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Yak(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동물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야크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0760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38845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701124" y="0"/>
            <a:ext cx="10478176" cy="6858000"/>
          </a:xfrm>
          <a:prstGeom prst="rect">
            <a:avLst/>
          </a:prstGeom>
          <a:solidFill>
            <a:schemeClr val="tx1">
              <a:lumMod val="65000"/>
              <a:lumOff val="3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dirty="0"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1296"/>
            <a:ext cx="40513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713824" y="622872"/>
            <a:ext cx="25533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3200" b="0" i="0" u="none" strike="noStrike" kern="1200" cap="none" spc="0" normalizeH="0" baseline="0" dirty="0"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CONTENTS</a:t>
            </a:r>
            <a:endParaRPr kumimoji="0" lang="ko-KR" altLang="en-US" sz="3200" b="0" i="0" u="none" strike="noStrike" kern="1200" cap="none" spc="0" normalizeH="0" baseline="0" dirty="0"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585930" y="6505575"/>
            <a:ext cx="153599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800" b="0" i="0" u="none" strike="noStrike" kern="1200" cap="none" spc="0" normalizeH="0" baseline="0" dirty="0"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Copyrightⓒ 4</a:t>
            </a:r>
            <a:r>
              <a:rPr kumimoji="0" lang="ko-KR" altLang="en-US" sz="800" b="0" i="0" u="none" strike="noStrike" kern="1200" cap="none" spc="0" normalizeH="0" baseline="0" dirty="0"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조 </a:t>
            </a:r>
            <a:r>
              <a:rPr kumimoji="0" lang="en-US" altLang="ko-KR" sz="800" b="0" i="0" u="none" strike="noStrike" kern="1200" cap="none" spc="0" normalizeH="0" baseline="0" dirty="0"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RNG </a:t>
            </a:r>
            <a:r>
              <a:rPr kumimoji="0" lang="ko-KR" altLang="en-US" sz="800" b="0" i="0" u="none" strike="noStrike" kern="1200" cap="none" spc="0" normalizeH="0" baseline="0" dirty="0" err="1"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아니조</a:t>
            </a:r>
            <a:endParaRPr kumimoji="0" lang="ko-KR" altLang="en-US" sz="800" b="0" i="0" u="none" strike="noStrike" kern="1200" cap="none" spc="0" normalizeH="0" baseline="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044DD96-A43A-D4AE-1C67-7313277CBA47}"/>
              </a:ext>
            </a:extLst>
          </p:cNvPr>
          <p:cNvSpPr/>
          <p:nvPr/>
        </p:nvSpPr>
        <p:spPr>
          <a:xfrm>
            <a:off x="1155700" y="1581079"/>
            <a:ext cx="388681" cy="388681"/>
          </a:xfrm>
          <a:prstGeom prst="ellipse">
            <a:avLst/>
          </a:prstGeom>
          <a:noFill/>
          <a:ln w="1016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dirty="0"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9DFFD8-8E34-27F8-0946-0CFB2D1E30BB}"/>
              </a:ext>
            </a:extLst>
          </p:cNvPr>
          <p:cNvSpPr txBox="1"/>
          <p:nvPr/>
        </p:nvSpPr>
        <p:spPr>
          <a:xfrm>
            <a:off x="1713824" y="1606479"/>
            <a:ext cx="441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0" i="0" u="none" strike="noStrike" kern="1200" cap="none" spc="0" normalizeH="0" baseline="0" dirty="0"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01</a:t>
            </a:r>
            <a:endParaRPr kumimoji="0" lang="ko-KR" altLang="en-US" sz="1800" b="0" i="0" u="none" strike="noStrike" kern="1200" cap="none" spc="0" normalizeH="0" baseline="0" dirty="0"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386565-D72A-F6C6-155B-C65629C704FC}"/>
              </a:ext>
            </a:extLst>
          </p:cNvPr>
          <p:cNvSpPr txBox="1"/>
          <p:nvPr/>
        </p:nvSpPr>
        <p:spPr>
          <a:xfrm>
            <a:off x="1713824" y="2598207"/>
            <a:ext cx="441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0" i="0" u="none" strike="noStrike" kern="1200" cap="none" spc="0" normalizeH="0" baseline="0" dirty="0"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02</a:t>
            </a:r>
            <a:endParaRPr kumimoji="0" lang="ko-KR" altLang="en-US" sz="1800" b="0" i="0" u="none" strike="noStrike" kern="1200" cap="none" spc="0" normalizeH="0" baseline="0" dirty="0"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87CD24-B111-81E0-C8F4-1F37B856230A}"/>
              </a:ext>
            </a:extLst>
          </p:cNvPr>
          <p:cNvSpPr txBox="1"/>
          <p:nvPr/>
        </p:nvSpPr>
        <p:spPr>
          <a:xfrm>
            <a:off x="1713824" y="3673864"/>
            <a:ext cx="441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0" i="0" u="none" strike="noStrike" kern="1200" cap="none" spc="0" normalizeH="0" baseline="0" dirty="0"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03</a:t>
            </a:r>
            <a:endParaRPr kumimoji="0" lang="ko-KR" altLang="en-US" sz="1800" b="0" i="0" u="none" strike="noStrike" kern="1200" cap="none" spc="0" normalizeH="0" baseline="0" dirty="0"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93FC34-DCED-C88F-3917-CB397DC43795}"/>
              </a:ext>
            </a:extLst>
          </p:cNvPr>
          <p:cNvSpPr txBox="1"/>
          <p:nvPr/>
        </p:nvSpPr>
        <p:spPr>
          <a:xfrm>
            <a:off x="1701124" y="4756216"/>
            <a:ext cx="441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0" i="0" u="none" strike="noStrike" kern="1200" cap="none" spc="0" normalizeH="0" baseline="0" dirty="0"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04</a:t>
            </a:r>
            <a:endParaRPr kumimoji="0" lang="ko-KR" altLang="en-US" sz="1800" b="0" i="0" u="none" strike="noStrike" kern="1200" cap="none" spc="0" normalizeH="0" baseline="0" dirty="0"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5251B2-6A92-19A5-5ACB-1269D0BDA491}"/>
              </a:ext>
            </a:extLst>
          </p:cNvPr>
          <p:cNvSpPr txBox="1"/>
          <p:nvPr/>
        </p:nvSpPr>
        <p:spPr>
          <a:xfrm>
            <a:off x="2193426" y="1606479"/>
            <a:ext cx="1420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dirty="0">
                <a:solidFill>
                  <a:prstClr val="white"/>
                </a:solidFill>
                <a:latin typeface="맑은 고딕"/>
                <a:ea typeface="맑은 고딕"/>
              </a:rPr>
              <a:t>과제 개요</a:t>
            </a:r>
            <a:endParaRPr kumimoji="0" lang="ko-KR" altLang="en-US" sz="1800" b="0" i="0" u="none" strike="noStrike" kern="1200" cap="none" spc="0" normalizeH="0" baseline="0" dirty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EF9748-2453-3BCA-F417-D6E29CC2E972}"/>
              </a:ext>
            </a:extLst>
          </p:cNvPr>
          <p:cNvSpPr txBox="1"/>
          <p:nvPr/>
        </p:nvSpPr>
        <p:spPr>
          <a:xfrm>
            <a:off x="2193426" y="2598207"/>
            <a:ext cx="25074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800" b="0" i="0" u="none" strike="noStrike" kern="1200" cap="none" spc="0" normalizeH="0" baseline="0" dirty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</a:rPr>
              <a:t>데이터 </a:t>
            </a:r>
            <a:r>
              <a:rPr kumimoji="0" lang="ko-KR" altLang="en-US" sz="1800" b="0" i="0" u="none" strike="noStrike" kern="1200" cap="none" spc="0" normalizeH="0" baseline="0" dirty="0" err="1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</a:rPr>
              <a:t>전처리</a:t>
            </a:r>
            <a:endParaRPr kumimoji="0" lang="en-US" altLang="ko-KR" sz="1800" b="0" i="0" u="none" strike="noStrike" kern="1200" cap="none" spc="0" normalizeH="0" baseline="0" dirty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88724A-27B3-51B2-3634-27E1E7377271}"/>
              </a:ext>
            </a:extLst>
          </p:cNvPr>
          <p:cNvSpPr txBox="1"/>
          <p:nvPr/>
        </p:nvSpPr>
        <p:spPr>
          <a:xfrm>
            <a:off x="2193426" y="3673864"/>
            <a:ext cx="19747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800" b="0" i="0" u="none" strike="noStrike" kern="1200" cap="none" spc="0" normalizeH="0" baseline="0" dirty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</a:rPr>
              <a:t>딥러닝 모델 구성</a:t>
            </a:r>
            <a:endParaRPr kumimoji="0" lang="ko-KR" altLang="en-US" sz="1800" b="0" i="0" u="none" strike="noStrike" kern="1200" cap="none" spc="0" normalizeH="0" baseline="0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515B2B-412C-7D77-F656-65A246140B9B}"/>
              </a:ext>
            </a:extLst>
          </p:cNvPr>
          <p:cNvSpPr txBox="1"/>
          <p:nvPr/>
        </p:nvSpPr>
        <p:spPr>
          <a:xfrm>
            <a:off x="2180726" y="4756216"/>
            <a:ext cx="212750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800" b="0" i="0" u="none" strike="noStrike" kern="1200" cap="none" spc="0" normalizeH="0" baseline="0" dirty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</a:rPr>
              <a:t>결과 평가 및 분석 </a:t>
            </a:r>
            <a:endParaRPr kumimoji="0" lang="ko-KR" altLang="en-US" sz="1800" b="0" i="0" u="none" strike="noStrike" kern="1200" cap="none" spc="0" normalizeH="0" baseline="0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1D45C68-08BC-F032-0580-89B558C08D3A}"/>
              </a:ext>
            </a:extLst>
          </p:cNvPr>
          <p:cNvSpPr/>
          <p:nvPr/>
        </p:nvSpPr>
        <p:spPr>
          <a:xfrm>
            <a:off x="1155700" y="2598207"/>
            <a:ext cx="388681" cy="388681"/>
          </a:xfrm>
          <a:prstGeom prst="ellipse">
            <a:avLst/>
          </a:prstGeom>
          <a:noFill/>
          <a:ln w="1016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dirty="0"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DEB9A6C-3B3A-4A44-54B3-1EAE1067E0B2}"/>
              </a:ext>
            </a:extLst>
          </p:cNvPr>
          <p:cNvSpPr/>
          <p:nvPr/>
        </p:nvSpPr>
        <p:spPr>
          <a:xfrm>
            <a:off x="1155700" y="3704489"/>
            <a:ext cx="388681" cy="388681"/>
          </a:xfrm>
          <a:prstGeom prst="ellipse">
            <a:avLst/>
          </a:prstGeom>
          <a:noFill/>
          <a:ln w="1016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dirty="0"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5085C6D-20FE-F0AE-88D8-45C43EE6F94E}"/>
              </a:ext>
            </a:extLst>
          </p:cNvPr>
          <p:cNvSpPr/>
          <p:nvPr/>
        </p:nvSpPr>
        <p:spPr>
          <a:xfrm>
            <a:off x="1155700" y="4715866"/>
            <a:ext cx="388681" cy="388681"/>
          </a:xfrm>
          <a:prstGeom prst="ellipse">
            <a:avLst/>
          </a:prstGeom>
          <a:noFill/>
          <a:ln w="1016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dirty="0"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3649C6-7700-3757-454D-8DCA38E8F12B}"/>
              </a:ext>
            </a:extLst>
          </p:cNvPr>
          <p:cNvSpPr txBox="1"/>
          <p:nvPr/>
        </p:nvSpPr>
        <p:spPr>
          <a:xfrm>
            <a:off x="1701124" y="5782342"/>
            <a:ext cx="44114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0" i="0" u="none" strike="noStrike" kern="1200" cap="none" spc="0" normalizeH="0" baseline="0" dirty="0"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05</a:t>
            </a:r>
            <a:endParaRPr kumimoji="0" lang="ko-KR" altLang="en-US" sz="1800" b="0" i="0" u="none" strike="noStrike" kern="1200" cap="none" spc="0" normalizeH="0" baseline="0" dirty="0"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31D2A4-9B78-BDEF-7B6E-E869AD7B9D6B}"/>
              </a:ext>
            </a:extLst>
          </p:cNvPr>
          <p:cNvSpPr txBox="1"/>
          <p:nvPr/>
        </p:nvSpPr>
        <p:spPr>
          <a:xfrm>
            <a:off x="2180726" y="5782342"/>
            <a:ext cx="173316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800" b="0" i="0" u="none" strike="noStrike" kern="1200" cap="none" spc="0" normalizeH="0" baseline="0" dirty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</a:rPr>
              <a:t>향후 연구 방향</a:t>
            </a:r>
            <a:endParaRPr kumimoji="0" lang="ko-KR" altLang="en-US" sz="1800" b="0" i="0" u="none" strike="noStrike" kern="1200" cap="none" spc="0" normalizeH="0" baseline="0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E9C8325-B1D9-F466-E6A3-ECC2AF6645BF}"/>
              </a:ext>
            </a:extLst>
          </p:cNvPr>
          <p:cNvSpPr/>
          <p:nvPr/>
        </p:nvSpPr>
        <p:spPr>
          <a:xfrm>
            <a:off x="1155700" y="5741992"/>
            <a:ext cx="388681" cy="388681"/>
          </a:xfrm>
          <a:prstGeom prst="ellipse">
            <a:avLst/>
          </a:prstGeom>
          <a:noFill/>
          <a:ln w="1016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dirty="0"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0C291C7-ADE1-45E7-E22C-D6A6D273524E}"/>
              </a:ext>
            </a:extLst>
          </p:cNvPr>
          <p:cNvSpPr txBox="1"/>
          <p:nvPr/>
        </p:nvSpPr>
        <p:spPr>
          <a:xfrm>
            <a:off x="290826" y="5497383"/>
            <a:ext cx="11383885" cy="972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“</a:t>
            </a:r>
            <a:r>
              <a:rPr kumimoji="0" lang="ko-KR" alt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궉 박사는 현재 유체역학 학술지인 유체물리학지의 편집장과 미국 </a:t>
            </a:r>
            <a:r>
              <a:rPr kumimoji="0" lang="en-US" altLang="ko-KR" sz="1800" b="1" i="0" u="sng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UCLA</a:t>
            </a:r>
            <a:r>
              <a:rPr kumimoji="0" lang="ko-KR" alt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석좌교수로 활동하고 있다</a:t>
            </a:r>
            <a:r>
              <a:rPr kumimoji="0" lang="en-US" altLang="ko-KR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.”</a:t>
            </a:r>
          </a:p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실제 발음 </a:t>
            </a:r>
            <a:r>
              <a:rPr kumimoji="0" lang="en-US" altLang="ko-KR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kumimoji="0" lang="en-US" altLang="ko-KR" sz="1800" b="1" i="0" u="none" strike="noStrike" kern="1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[ </a:t>
            </a:r>
            <a:r>
              <a:rPr kumimoji="0" lang="ko-KR" altLang="en-US" sz="1800" b="1" i="0" u="none" strike="noStrike" kern="1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유시엘에이</a:t>
            </a:r>
            <a:r>
              <a:rPr kumimoji="0" lang="ko-KR" altLang="en-US" sz="1800" b="1" i="0" u="none" strike="noStrike" kern="1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kumimoji="0" lang="en-US" altLang="ko-KR" sz="1800" b="1" i="0" u="none" strike="noStrike" kern="1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]</a:t>
            </a:r>
            <a:r>
              <a:rPr kumimoji="0" lang="ko-KR" alt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</a:t>
            </a:r>
            <a:r>
              <a:rPr kumimoji="0" lang="en-US" altLang="ko-KR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/                  TTS </a:t>
            </a:r>
            <a:r>
              <a:rPr kumimoji="0" lang="ko-KR" alt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변환 발음 </a:t>
            </a:r>
            <a:r>
              <a:rPr kumimoji="0" lang="en-US" altLang="ko-KR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kumimoji="0" lang="en-US" altLang="ko-KR" sz="18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[ </a:t>
            </a:r>
            <a:r>
              <a:rPr kumimoji="0" lang="ko-KR" altLang="en-US" sz="1800" b="1" i="0" u="none" strike="noStrike" kern="1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유시알에이</a:t>
            </a:r>
            <a:r>
              <a:rPr kumimoji="0" lang="ko-KR" altLang="en-US" sz="18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kumimoji="0" lang="en-US" altLang="ko-KR" sz="18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15586C-687B-1B43-0FD3-CE6A2D080EC3}"/>
              </a:ext>
            </a:extLst>
          </p:cNvPr>
          <p:cNvSpPr txBox="1"/>
          <p:nvPr/>
        </p:nvSpPr>
        <p:spPr>
          <a:xfrm>
            <a:off x="2955489" y="1881067"/>
            <a:ext cx="9236511" cy="18713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rgbClr val="5555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kumimoji="0" lang="ko-KR" altLang="en-US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상용화 된 </a:t>
            </a:r>
            <a:r>
              <a:rPr kumimoji="0" lang="en-US" altLang="ko-KR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TTS</a:t>
            </a:r>
            <a:r>
              <a:rPr kumimoji="0" lang="ko-KR" altLang="en-US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제대로 발음으로 변환하지 못하는 영단어가 다수 존재</a:t>
            </a:r>
            <a:endParaRPr lang="en-US" altLang="ko-KR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rgbClr val="5555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kumimoji="0" lang="ko-KR" altLang="en-US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정확한 한국어 발음 변환이 가능하도록 영어에 대한 한국어 표현 정규화를 목표로 진행</a:t>
            </a:r>
            <a:endParaRPr kumimoji="0" lang="en-US" altLang="ko-KR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rgbClr val="5555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kumimoji="0" lang="ko-KR" altLang="en-US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영단어의 범위를 영어 알파벳으로 이루어진 단어로 한정</a:t>
            </a:r>
            <a:endParaRPr kumimoji="0" lang="ko-KR" altLang="ko-KR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550CD2-C783-BA63-6598-D99706D19F4A}"/>
              </a:ext>
            </a:extLst>
          </p:cNvPr>
          <p:cNvSpPr txBox="1"/>
          <p:nvPr/>
        </p:nvSpPr>
        <p:spPr>
          <a:xfrm>
            <a:off x="290826" y="4116426"/>
            <a:ext cx="11060371" cy="972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“</a:t>
            </a:r>
            <a:r>
              <a:rPr kumimoji="0" lang="en-US" altLang="ko-KR" sz="1800" b="1" i="0" u="sng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WCDMA</a:t>
            </a:r>
            <a:r>
              <a:rPr kumimoji="0" lang="ko-KR" alt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도입돼 통화 중 상대방의 모습을 생생히 볼 수 있고 원격 화상회의도 일반화될 전망이다</a:t>
            </a:r>
            <a:r>
              <a:rPr kumimoji="0" lang="en-US" altLang="ko-KR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.”</a:t>
            </a:r>
          </a:p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실제 발음 </a:t>
            </a:r>
            <a:r>
              <a:rPr kumimoji="0" lang="en-US" altLang="ko-KR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kumimoji="0" lang="en-US" altLang="ko-KR" sz="1800" b="1" i="0" u="none" strike="noStrike" kern="1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[ </a:t>
            </a:r>
            <a:r>
              <a:rPr kumimoji="0" lang="ko-KR" altLang="en-US" sz="1800" b="1" i="0" u="none" strike="noStrike" kern="1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더블유시디엠에이</a:t>
            </a:r>
            <a:r>
              <a:rPr kumimoji="0" lang="ko-KR" altLang="en-US" sz="1800" b="1" i="0" u="none" strike="noStrike" kern="1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kumimoji="0" lang="en-US" altLang="ko-KR" sz="1800" b="1" i="0" u="none" strike="noStrike" kern="1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]</a:t>
            </a:r>
            <a:r>
              <a:rPr kumimoji="0" lang="ko-KR" alt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kumimoji="0" lang="en-US" altLang="ko-KR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/                         TTS </a:t>
            </a:r>
            <a:r>
              <a:rPr kumimoji="0" lang="ko-KR" alt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변환 발음 </a:t>
            </a:r>
            <a:r>
              <a:rPr kumimoji="0" lang="en-US" altLang="ko-KR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kumimoji="0" lang="en-US" altLang="ko-KR" sz="18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[ </a:t>
            </a:r>
            <a:r>
              <a:rPr kumimoji="0" lang="ko-KR" altLang="en-US" sz="1800" b="1" i="0" u="none" strike="noStrike" kern="1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크드마</a:t>
            </a:r>
            <a:r>
              <a:rPr kumimoji="0" lang="ko-KR" altLang="en-US" sz="18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kumimoji="0" lang="en-US" altLang="ko-KR" sz="18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]</a:t>
            </a:r>
          </a:p>
        </p:txBody>
      </p:sp>
      <p:pic>
        <p:nvPicPr>
          <p:cNvPr id="12" name="그림 11" descr="로고, 폰트, 그래픽, 디자인이(가) 표시된 사진&#10;&#10;자동 생성된 설명">
            <a:extLst>
              <a:ext uri="{FF2B5EF4-FFF2-40B4-BE49-F238E27FC236}">
                <a16:creationId xmlns:a16="http://schemas.microsoft.com/office/drawing/2014/main" id="{ACBBD6D6-4DDF-634F-D51D-DCDF106B9D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441" y="5900961"/>
            <a:ext cx="1323831" cy="685199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88CEE399-B6FB-9E7B-AAA0-6CD3E98C3F2F}"/>
              </a:ext>
            </a:extLst>
          </p:cNvPr>
          <p:cNvSpPr/>
          <p:nvPr/>
        </p:nvSpPr>
        <p:spPr>
          <a:xfrm>
            <a:off x="0" y="-37593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63D1F5-6292-65A2-4B7A-02D6C5FA317E}"/>
              </a:ext>
            </a:extLst>
          </p:cNvPr>
          <p:cNvSpPr txBox="1"/>
          <p:nvPr/>
        </p:nvSpPr>
        <p:spPr>
          <a:xfrm>
            <a:off x="101600" y="158119"/>
            <a:ext cx="149752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조 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RNG </a:t>
            </a:r>
            <a:r>
              <a:rPr kumimoji="0" lang="ko-KR" altLang="en-US" sz="1600" b="0" i="0" u="none" strike="noStrike" kern="1200" cap="none" spc="-150" normalizeH="0" baseline="0" noProof="0" dirty="0" err="1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아니조</a:t>
            </a:r>
            <a:endParaRPr kumimoji="0" lang="ko-KR" altLang="en-US" sz="1600" b="0" i="0" u="none" strike="noStrike" kern="1200" cap="none" spc="-150" normalizeH="0" baseline="0" noProof="0" dirty="0">
              <a:ln>
                <a:noFill/>
              </a:ln>
              <a:solidFill>
                <a:srgbClr val="5F5E58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23EC33-E73A-B98C-7310-8DF43EE591F0}"/>
              </a:ext>
            </a:extLst>
          </p:cNvPr>
          <p:cNvSpPr txBox="1"/>
          <p:nvPr/>
        </p:nvSpPr>
        <p:spPr>
          <a:xfrm>
            <a:off x="1679884" y="652394"/>
            <a:ext cx="52610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1.</a:t>
            </a:r>
          </a:p>
        </p:txBody>
      </p:sp>
      <p:sp>
        <p:nvSpPr>
          <p:cNvPr id="21" name="TextBox 5">
            <a:extLst>
              <a:ext uri="{FF2B5EF4-FFF2-40B4-BE49-F238E27FC236}">
                <a16:creationId xmlns:a16="http://schemas.microsoft.com/office/drawing/2014/main" id="{ECA60DD2-AA9B-DBBD-C782-1B6F52484614}"/>
              </a:ext>
            </a:extLst>
          </p:cNvPr>
          <p:cNvSpPr txBox="1"/>
          <p:nvPr/>
        </p:nvSpPr>
        <p:spPr>
          <a:xfrm>
            <a:off x="2257266" y="672956"/>
            <a:ext cx="3998210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Noto Sans" panose="020B0502040504020204" pitchFamily="34" charset="0"/>
              </a:rPr>
              <a:t>과제 개요 </a:t>
            </a:r>
            <a:r>
              <a:rPr kumimoji="0" lang="en-US" altLang="ko-KR" sz="3000" b="0" i="0" u="none" strike="noStrike" kern="1200" cap="none" spc="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Noto Sans" panose="020B0502040504020204" pitchFamily="34" charset="0"/>
              </a:rPr>
              <a:t>– </a:t>
            </a:r>
            <a:r>
              <a:rPr kumimoji="0" lang="ko-KR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Noto Sans" panose="020B0502040504020204" pitchFamily="34" charset="0"/>
              </a:rPr>
              <a:t>과제 목표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5F5E58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Noto Sans" panose="020B0502040504020204" pitchFamily="34" charset="0"/>
            </a:endParaRPr>
          </a:p>
        </p:txBody>
      </p:sp>
      <p:cxnSp>
        <p:nvCxnSpPr>
          <p:cNvPr id="22" name="직선 연결선 15">
            <a:extLst>
              <a:ext uri="{FF2B5EF4-FFF2-40B4-BE49-F238E27FC236}">
                <a16:creationId xmlns:a16="http://schemas.microsoft.com/office/drawing/2014/main" id="{4F69808E-1687-4FB6-1B30-4C490E236AAC}"/>
              </a:ext>
            </a:extLst>
          </p:cNvPr>
          <p:cNvCxnSpPr>
            <a:cxnSpLocks/>
          </p:cNvCxnSpPr>
          <p:nvPr/>
        </p:nvCxnSpPr>
        <p:spPr>
          <a:xfrm>
            <a:off x="139700" y="491296"/>
            <a:ext cx="1393825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>
            <a:extLst>
              <a:ext uri="{FF2B5EF4-FFF2-40B4-BE49-F238E27FC236}">
                <a16:creationId xmlns:a16="http://schemas.microsoft.com/office/drawing/2014/main" id="{193F98FD-A771-1918-F71F-316F455E0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58" y="2204549"/>
            <a:ext cx="2570734" cy="1388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006981DA-8258-F2A5-23AF-656D7C8ECC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6341" y="4608954"/>
            <a:ext cx="1863662" cy="58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336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/>
          <p:cNvSpPr/>
          <p:nvPr/>
        </p:nvSpPr>
        <p:spPr>
          <a:xfrm>
            <a:off x="718653" y="2152820"/>
            <a:ext cx="10508591" cy="340141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-37593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1600" y="158119"/>
            <a:ext cx="149752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600" b="0" i="0" u="none" strike="noStrike" kern="1200" cap="none" spc="-150" normalizeH="0" baseline="0">
                <a:solidFill>
                  <a:srgbClr val="5F5E58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4</a:t>
            </a:r>
            <a:r>
              <a:rPr kumimoji="0" lang="ko-KR" altLang="en-US" sz="1600" b="0" i="0" u="none" strike="noStrike" kern="1200" cap="none" spc="-150" normalizeH="0" baseline="0">
                <a:solidFill>
                  <a:srgbClr val="5F5E58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조 </a:t>
            </a:r>
            <a:r>
              <a:rPr kumimoji="0" lang="en-US" altLang="ko-KR" sz="1600" b="0" i="0" u="none" strike="noStrike" kern="1200" cap="none" spc="-150" normalizeH="0" baseline="0">
                <a:solidFill>
                  <a:srgbClr val="5F5E58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RNG </a:t>
            </a:r>
            <a:r>
              <a:rPr kumimoji="0" lang="ko-KR" altLang="en-US" sz="1600" b="0" i="0" u="none" strike="noStrike" kern="1200" cap="none" spc="-150" normalizeH="0" baseline="0">
                <a:solidFill>
                  <a:srgbClr val="5F5E58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아니조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679884" y="652394"/>
            <a:ext cx="52610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5F5E58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1.</a:t>
            </a:r>
            <a:endParaRPr kumimoji="0" lang="en-US" altLang="ko-KR" sz="3200" b="1" i="0" u="none" strike="noStrike" kern="1200" cap="none" spc="0" normalizeH="0" baseline="0">
              <a:solidFill>
                <a:srgbClr val="5F5E58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1" name="TextBox 5"/>
          <p:cNvSpPr txBox="1"/>
          <p:nvPr/>
        </p:nvSpPr>
        <p:spPr>
          <a:xfrm>
            <a:off x="2257266" y="672956"/>
            <a:ext cx="6710491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Noto Sans" panose="020B0502040504020204" pitchFamily="34" charset="0"/>
              </a:rPr>
              <a:t>과제 개요 </a:t>
            </a:r>
            <a:r>
              <a:rPr kumimoji="0" lang="en-US" altLang="ko-KR" sz="3000" b="0" i="0" u="none" strike="noStrike" kern="1200" cap="none" spc="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Noto Sans" panose="020B0502040504020204" pitchFamily="34" charset="0"/>
              </a:rPr>
              <a:t>– </a:t>
            </a:r>
            <a:r>
              <a:rPr lang="ko-KR" altLang="en-US" sz="3000" dirty="0">
                <a:solidFill>
                  <a:srgbClr val="5F5E5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" panose="020B0502040504020204" pitchFamily="34" charset="0"/>
              </a:rPr>
              <a:t>시스템</a:t>
            </a:r>
            <a:r>
              <a:rPr kumimoji="0" lang="ko-KR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Noto Sans" panose="020B0502040504020204" pitchFamily="34" charset="0"/>
              </a:rPr>
              <a:t> 구조 및 작동 원리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5F5E58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Noto Sans" panose="020B0502040504020204" pitchFamily="34" charset="0"/>
            </a:endParaRPr>
          </a:p>
        </p:txBody>
      </p:sp>
      <p:cxnSp>
        <p:nvCxnSpPr>
          <p:cNvPr id="22" name="직선 연결선 15"/>
          <p:cNvCxnSpPr/>
          <p:nvPr/>
        </p:nvCxnSpPr>
        <p:spPr>
          <a:xfrm>
            <a:off x="139700" y="491296"/>
            <a:ext cx="1393825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36610" y="2790698"/>
            <a:ext cx="10272675" cy="2497035"/>
          </a:xfrm>
          <a:prstGeom prst="rect">
            <a:avLst/>
          </a:prstGeom>
        </p:spPr>
      </p:pic>
      <p:sp>
        <p:nvSpPr>
          <p:cNvPr id="2" name="TextBox 13">
            <a:extLst>
              <a:ext uri="{FF2B5EF4-FFF2-40B4-BE49-F238E27FC236}">
                <a16:creationId xmlns:a16="http://schemas.microsoft.com/office/drawing/2014/main" id="{C1A15635-722E-38AC-CDB1-23DCA935A81F}"/>
              </a:ext>
            </a:extLst>
          </p:cNvPr>
          <p:cNvSpPr txBox="1"/>
          <p:nvPr/>
        </p:nvSpPr>
        <p:spPr>
          <a:xfrm>
            <a:off x="496332" y="5626985"/>
            <a:ext cx="11175585" cy="7134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  <a:spcAft>
                <a:spcPts val="800"/>
              </a:spcAft>
              <a:defRPr/>
            </a:pP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[ </a:t>
            </a: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최종 시스템에 대한 </a:t>
            </a: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Flowchart ]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-37818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1600" y="158119"/>
            <a:ext cx="149752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600" b="0" i="0" u="none" strike="noStrike" kern="1200" cap="none" spc="-150" normalizeH="0" baseline="0">
                <a:solidFill>
                  <a:srgbClr val="5F5E58"/>
                </a:solidFill>
                <a:effectLst/>
                <a:uLnTx/>
                <a:uFillTx/>
                <a:latin typeface="맑은 고딕"/>
                <a:ea typeface="맑은 고딕"/>
              </a:rPr>
              <a:t>4</a:t>
            </a:r>
            <a:r>
              <a:rPr kumimoji="0" lang="ko-KR" altLang="en-US" sz="1600" b="0" i="0" u="none" strike="noStrike" kern="1200" cap="none" spc="-150" normalizeH="0" baseline="0">
                <a:solidFill>
                  <a:srgbClr val="5F5E58"/>
                </a:solidFill>
                <a:effectLst/>
                <a:uLnTx/>
                <a:uFillTx/>
                <a:latin typeface="맑은 고딕"/>
                <a:ea typeface="맑은 고딕"/>
              </a:rPr>
              <a:t>조 </a:t>
            </a:r>
            <a:r>
              <a:rPr kumimoji="0" lang="en-US" altLang="ko-KR" sz="1600" b="0" i="0" u="none" strike="noStrike" kern="1200" cap="none" spc="-150" normalizeH="0" baseline="0">
                <a:solidFill>
                  <a:srgbClr val="5F5E58"/>
                </a:solidFill>
                <a:effectLst/>
                <a:uLnTx/>
                <a:uFillTx/>
                <a:latin typeface="맑은 고딕"/>
                <a:ea typeface="맑은 고딕"/>
              </a:rPr>
              <a:t>RNG </a:t>
            </a:r>
            <a:r>
              <a:rPr kumimoji="0" lang="ko-KR" altLang="en-US" sz="1600" b="0" i="0" u="none" strike="noStrike" kern="1200" cap="none" spc="-150" normalizeH="0" baseline="0">
                <a:solidFill>
                  <a:srgbClr val="5F5E58"/>
                </a:solidFill>
                <a:effectLst/>
                <a:uLnTx/>
                <a:uFillTx/>
                <a:latin typeface="맑은 고딕"/>
                <a:ea typeface="맑은 고딕"/>
              </a:rPr>
              <a:t>아니조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76678" y="652394"/>
            <a:ext cx="52931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3200" b="1">
                <a:solidFill>
                  <a:srgbClr val="5F5E58"/>
                </a:solidFill>
                <a:latin typeface="맑은 고딕"/>
                <a:ea typeface="맑은 고딕"/>
              </a:rPr>
              <a:t>2</a:t>
            </a:r>
            <a:r>
              <a:rPr kumimoji="0" lang="en-US" altLang="ko-KR" sz="3200" b="1" i="0" u="none" strike="noStrike" kern="1200" cap="none" spc="0" normalizeH="0" baseline="0">
                <a:solidFill>
                  <a:srgbClr val="5F5E58"/>
                </a:solidFill>
                <a:effectLst/>
                <a:uLnTx/>
                <a:uFillTx/>
                <a:latin typeface="맑은 고딕"/>
                <a:ea typeface="맑은 고딕"/>
              </a:rPr>
              <a:t>.</a:t>
            </a:r>
            <a:endParaRPr kumimoji="0" lang="en-US" altLang="ko-KR" sz="3200" b="1" i="0" u="none" strike="noStrike" kern="1200" cap="none" spc="0" normalizeH="0" baseline="0">
              <a:solidFill>
                <a:srgbClr val="5F5E58"/>
              </a:solidFill>
              <a:latin typeface="맑은 고딕"/>
              <a:ea typeface="맑은 고딕"/>
            </a:endParaRPr>
          </a:p>
        </p:txBody>
      </p:sp>
      <p:sp>
        <p:nvSpPr>
          <p:cNvPr id="17" name="TextBox 5"/>
          <p:cNvSpPr txBox="1"/>
          <p:nvPr/>
        </p:nvSpPr>
        <p:spPr>
          <a:xfrm>
            <a:off x="2257266" y="672956"/>
            <a:ext cx="6691255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3000" b="0" i="0" u="none" strike="noStrike" kern="1200" cap="none" spc="0" normalizeH="0" baseline="0" dirty="0">
                <a:solidFill>
                  <a:srgbClr val="5F5E58"/>
                </a:solidFill>
                <a:effectLst/>
                <a:uLnTx/>
                <a:uFillTx/>
                <a:latin typeface="맑은 고딕"/>
                <a:ea typeface="맑은 고딕"/>
              </a:rPr>
              <a:t>데이터 </a:t>
            </a:r>
            <a:r>
              <a:rPr kumimoji="0" lang="ko-KR" altLang="en-US" sz="3000" b="0" i="0" u="none" strike="noStrike" kern="1200" cap="none" spc="0" normalizeH="0" baseline="0" dirty="0" err="1">
                <a:solidFill>
                  <a:srgbClr val="5F5E58"/>
                </a:solidFill>
                <a:effectLst/>
                <a:uLnTx/>
                <a:uFillTx/>
                <a:latin typeface="맑은 고딕"/>
                <a:ea typeface="맑은 고딕"/>
              </a:rPr>
              <a:t>전처리</a:t>
            </a:r>
            <a:r>
              <a:rPr kumimoji="0" lang="ko-KR" altLang="en-US" sz="3000" b="0" i="0" u="none" strike="noStrike" kern="1200" cap="none" spc="0" normalizeH="0" baseline="0" dirty="0">
                <a:solidFill>
                  <a:srgbClr val="5F5E58"/>
                </a:solidFill>
                <a:effectLst/>
                <a:uLnTx/>
                <a:uFillTx/>
                <a:latin typeface="맑은 고딕"/>
                <a:ea typeface="맑은 고딕"/>
              </a:rPr>
              <a:t> </a:t>
            </a:r>
            <a:r>
              <a:rPr kumimoji="0" lang="en-US" altLang="ko-KR" sz="3000" b="0" i="0" u="none" strike="noStrike" kern="1200" cap="none" spc="0" normalizeH="0" baseline="0" dirty="0">
                <a:solidFill>
                  <a:srgbClr val="5F5E58"/>
                </a:solidFill>
                <a:effectLst/>
                <a:uLnTx/>
                <a:uFillTx/>
                <a:latin typeface="맑은 고딕"/>
                <a:ea typeface="맑은 고딕"/>
              </a:rPr>
              <a:t>– </a:t>
            </a:r>
            <a:r>
              <a:rPr kumimoji="0" lang="ko-KR" altLang="en-US" sz="3000" b="0" i="0" u="none" strike="noStrike" kern="1200" cap="none" spc="0" normalizeH="0" baseline="0" dirty="0" err="1">
                <a:solidFill>
                  <a:srgbClr val="5F5E58"/>
                </a:solidFill>
                <a:effectLst/>
                <a:uLnTx/>
                <a:uFillTx/>
                <a:latin typeface="맑은 고딕"/>
                <a:ea typeface="맑은 고딕"/>
              </a:rPr>
              <a:t>우리말샘</a:t>
            </a:r>
            <a:r>
              <a:rPr kumimoji="0" lang="ko-KR" altLang="en-US" sz="3000" b="0" i="0" u="none" strike="noStrike" kern="1200" cap="none" spc="0" normalizeH="0" baseline="0" dirty="0">
                <a:solidFill>
                  <a:srgbClr val="5F5E58"/>
                </a:solidFill>
                <a:effectLst/>
                <a:uLnTx/>
                <a:uFillTx/>
                <a:latin typeface="맑은 고딕"/>
                <a:ea typeface="맑은 고딕"/>
              </a:rPr>
              <a:t> 사전 및 </a:t>
            </a:r>
            <a:r>
              <a:rPr kumimoji="0" lang="en-US" altLang="ko-KR" sz="3000" b="0" i="0" u="none" strike="noStrike" kern="1200" cap="none" spc="0" normalizeH="0" baseline="0" dirty="0">
                <a:solidFill>
                  <a:srgbClr val="5F5E58"/>
                </a:solidFill>
                <a:effectLst/>
                <a:uLnTx/>
                <a:uFillTx/>
                <a:latin typeface="맑은 고딕"/>
                <a:ea typeface="맑은 고딕"/>
              </a:rPr>
              <a:t>DB</a:t>
            </a:r>
            <a:endParaRPr kumimoji="0" lang="ko-KR" altLang="en-US" sz="3000" b="0" i="0" u="none" strike="noStrike" kern="1200" cap="none" spc="0" normalizeH="0" baseline="0" dirty="0">
              <a:solidFill>
                <a:srgbClr val="5F5E58"/>
              </a:solidFill>
              <a:latin typeface="맑은 고딕"/>
              <a:ea typeface="맑은 고딕"/>
            </a:endParaRPr>
          </a:p>
        </p:txBody>
      </p:sp>
      <p:cxnSp>
        <p:nvCxnSpPr>
          <p:cNvPr id="18" name="직선 연결선 15"/>
          <p:cNvCxnSpPr/>
          <p:nvPr/>
        </p:nvCxnSpPr>
        <p:spPr>
          <a:xfrm>
            <a:off x="139700" y="491296"/>
            <a:ext cx="1393825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13">
            <a:extLst>
              <a:ext uri="{FF2B5EF4-FFF2-40B4-BE49-F238E27FC236}">
                <a16:creationId xmlns:a16="http://schemas.microsoft.com/office/drawing/2014/main" id="{7E26B89E-0C0C-A5BF-EEDD-371E6DE677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401920"/>
              </p:ext>
            </p:extLst>
          </p:nvPr>
        </p:nvGraphicFramePr>
        <p:xfrm>
          <a:off x="596734" y="4025044"/>
          <a:ext cx="10800001" cy="2160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476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6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6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63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763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7631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94209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2082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word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word_type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pronun_list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sense_no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origin_lang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origin_lang_type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63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39214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유로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외래어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008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Euro 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영어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27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50102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오거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외래어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오거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augur 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영어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27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59347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하트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외래어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004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chart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영어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13">
            <a:extLst>
              <a:ext uri="{FF2B5EF4-FFF2-40B4-BE49-F238E27FC236}">
                <a16:creationId xmlns:a16="http://schemas.microsoft.com/office/drawing/2014/main" id="{02D34DCA-8266-2597-6B2F-27ACF3AD1E71}"/>
              </a:ext>
            </a:extLst>
          </p:cNvPr>
          <p:cNvSpPr txBox="1"/>
          <p:nvPr/>
        </p:nvSpPr>
        <p:spPr>
          <a:xfrm>
            <a:off x="494445" y="1834615"/>
            <a:ext cx="11004580" cy="1869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Aft>
                <a:spcPts val="800"/>
              </a:spcAft>
              <a:defRPr/>
            </a:pPr>
            <a:r>
              <a:rPr lang="en-US" altLang="ko-KR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‧ </a:t>
            </a:r>
            <a:r>
              <a:rPr lang="ko-KR" altLang="en-US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우리말샘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사전이란 전통적인 사전 단어 뿐만 아니라 다양한 어휘를 수록하고 있는 사전 </a:t>
            </a: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algn="just">
              <a:lnSpc>
                <a:spcPct val="200000"/>
              </a:lnSpc>
              <a:spcAft>
                <a:spcPts val="800"/>
              </a:spcAft>
              <a:defRPr/>
            </a:pPr>
            <a:r>
              <a:rPr lang="en-US" altLang="ko-KR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‧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활용 시 영어에 대한 한글의 정확한 표준화가 가능하기 때문에 외래어 데이터를 활용</a:t>
            </a: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marL="0" marR="0" lvl="0" indent="0" algn="just" defTabSz="914400" rtl="0" eaLnBrk="1" latinLnBrk="1" hangingPunct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ClrTx/>
              <a:buFontTx/>
              <a:buNone/>
              <a:defRPr/>
            </a:pPr>
            <a:r>
              <a:rPr lang="en-US" altLang="ko-KR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‧ </a:t>
            </a:r>
            <a:r>
              <a:rPr kumimoji="0" lang="ko-KR" altLang="en-US" sz="1800" b="0" i="0" u="none" strike="noStrike" kern="100" cap="none" spc="0" normalizeH="0" baseline="0" dirty="0"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우리말 샘의 전체 </a:t>
            </a:r>
            <a:r>
              <a:rPr kumimoji="0" lang="en-US" altLang="ko-KR" sz="1800" b="0" i="0" u="none" strike="noStrike" kern="100" cap="none" spc="0" normalizeH="0" baseline="0" dirty="0"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1,164,952</a:t>
            </a:r>
            <a:r>
              <a:rPr kumimoji="0" lang="ko-KR" altLang="en-US" sz="1800" b="0" i="0" u="none" strike="noStrike" kern="100" cap="none" spc="0" normalizeH="0" baseline="0" dirty="0"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개의 단어를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</a:t>
            </a:r>
            <a:r>
              <a:rPr kumimoji="0" lang="ko-KR" altLang="en-US" sz="1800" b="0" i="0" u="none" strike="noStrike" kern="100" cap="none" spc="0" normalizeH="0" baseline="0" dirty="0" err="1"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전처리</a:t>
            </a:r>
            <a:r>
              <a:rPr kumimoji="0" lang="ko-KR" altLang="en-US" sz="1800" b="0" i="0" u="none" strike="noStrike" kern="100" cap="none" spc="0" normalizeH="0" baseline="0" dirty="0"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과정을 통해 </a:t>
            </a:r>
            <a:r>
              <a:rPr kumimoji="0" lang="en-US" altLang="ko-KR" sz="1800" b="0" i="0" u="none" strike="noStrike" kern="100" cap="none" spc="0" normalizeH="0" baseline="0" dirty="0"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81,539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개의 </a:t>
            </a:r>
            <a:r>
              <a:rPr lang="ko-KR" altLang="en-US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우리말샘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외래어 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DB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구축</a:t>
            </a:r>
            <a:endParaRPr kumimoji="0" lang="ko-KR" altLang="en-US" sz="1800" b="0" i="0" u="none" strike="noStrike" kern="100" cap="none" spc="0" normalizeH="0" baseline="0" dirty="0"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569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AFEAB64-5789-A548-A9FE-25BF27110453}"/>
              </a:ext>
            </a:extLst>
          </p:cNvPr>
          <p:cNvSpPr/>
          <p:nvPr/>
        </p:nvSpPr>
        <p:spPr>
          <a:xfrm>
            <a:off x="0" y="-37818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4312BB-7EF6-0FAA-0643-A411E9610EB2}"/>
              </a:ext>
            </a:extLst>
          </p:cNvPr>
          <p:cNvSpPr txBox="1"/>
          <p:nvPr/>
        </p:nvSpPr>
        <p:spPr>
          <a:xfrm>
            <a:off x="101600" y="158119"/>
            <a:ext cx="149752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조 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RNG </a:t>
            </a:r>
            <a:r>
              <a:rPr kumimoji="0" lang="ko-KR" altLang="en-US" sz="1600" b="0" i="0" u="none" strike="noStrike" kern="1200" cap="none" spc="-150" normalizeH="0" baseline="0" noProof="0" dirty="0" err="1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아니조</a:t>
            </a:r>
            <a:endParaRPr kumimoji="0" lang="ko-KR" altLang="en-US" sz="1600" b="0" i="0" u="none" strike="noStrike" kern="1200" cap="none" spc="-150" normalizeH="0" baseline="0" noProof="0" dirty="0">
              <a:ln>
                <a:noFill/>
              </a:ln>
              <a:solidFill>
                <a:srgbClr val="5F5E58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46446F-1CF6-8BFE-CA32-4E5383BBE721}"/>
              </a:ext>
            </a:extLst>
          </p:cNvPr>
          <p:cNvSpPr txBox="1"/>
          <p:nvPr/>
        </p:nvSpPr>
        <p:spPr>
          <a:xfrm>
            <a:off x="1676678" y="652394"/>
            <a:ext cx="52931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843A4A0D-5A5D-33EF-3314-F0C4B6AE4134}"/>
              </a:ext>
            </a:extLst>
          </p:cNvPr>
          <p:cNvSpPr txBox="1"/>
          <p:nvPr/>
        </p:nvSpPr>
        <p:spPr>
          <a:xfrm>
            <a:off x="2257266" y="672956"/>
            <a:ext cx="4719497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kumimoji="0" lang="ko-KR" alt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r>
              <a:rPr kumimoji="0" lang="ko-KR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3000" b="0" i="0" u="none" strike="noStrike" kern="1200" cap="none" spc="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– IPA </a:t>
            </a:r>
            <a:r>
              <a:rPr kumimoji="0" lang="ko-KR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사전</a:t>
            </a:r>
            <a:endParaRPr kumimoji="0" lang="ko-KR" altLang="en-US" sz="3000" b="0" i="0" u="none" strike="noStrike" kern="1200" cap="none" spc="0" normalizeH="0" baseline="0" noProof="0" dirty="0">
              <a:ln>
                <a:noFill/>
              </a:ln>
              <a:solidFill>
                <a:srgbClr val="5F5E58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C40FCA1-6982-456F-B42A-940D18509464}"/>
              </a:ext>
            </a:extLst>
          </p:cNvPr>
          <p:cNvCxnSpPr/>
          <p:nvPr/>
        </p:nvCxnSpPr>
        <p:spPr>
          <a:xfrm>
            <a:off x="139700" y="491296"/>
            <a:ext cx="1393825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3">
            <a:extLst>
              <a:ext uri="{FF2B5EF4-FFF2-40B4-BE49-F238E27FC236}">
                <a16:creationId xmlns:a16="http://schemas.microsoft.com/office/drawing/2014/main" id="{F5652CE4-A92C-809E-BC39-DF31742B12E5}"/>
              </a:ext>
            </a:extLst>
          </p:cNvPr>
          <p:cNvSpPr txBox="1"/>
          <p:nvPr/>
        </p:nvSpPr>
        <p:spPr>
          <a:xfrm>
            <a:off x="494445" y="1834615"/>
            <a:ext cx="11004580" cy="1869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Aft>
                <a:spcPts val="800"/>
              </a:spcAft>
              <a:defRPr/>
            </a:pPr>
            <a:r>
              <a:rPr lang="en-US" altLang="ko-KR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‧ </a:t>
            </a:r>
            <a:r>
              <a:rPr kumimoji="0" lang="en-US" altLang="ko-KR" sz="18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IPA(</a:t>
            </a:r>
            <a:r>
              <a:rPr kumimoji="0" lang="ko-KR" altLang="en-US" sz="18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국제 음성 기호</a:t>
            </a:r>
            <a:r>
              <a:rPr kumimoji="0" lang="en-US" altLang="ko-KR" sz="18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)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란</a:t>
            </a:r>
            <a:r>
              <a:rPr kumimoji="0" lang="ko-KR" altLang="en-US" sz="18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모든 언어의 음성을 표기하기 위한 표준화된 기호 체계</a:t>
            </a:r>
            <a:endParaRPr kumimoji="0" lang="en-US" altLang="ko-KR" sz="1800" b="0" i="0" u="none" strike="noStrike" kern="1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marL="0" marR="0" lvl="0" indent="0" algn="just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‧ </a:t>
            </a:r>
            <a:r>
              <a:rPr kumimoji="0" lang="ko-KR" altLang="en-US" sz="1800" b="0" i="0" u="none" strike="noStrike" kern="1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우리말샘</a:t>
            </a:r>
            <a:r>
              <a:rPr kumimoji="0" lang="ko-KR" altLang="en-US" sz="18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사전으로 생성한 </a:t>
            </a:r>
            <a:r>
              <a:rPr kumimoji="0" lang="ko-KR" altLang="en-US" sz="1800" b="0" i="0" u="none" strike="noStrike" kern="1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영단어</a:t>
            </a:r>
            <a:r>
              <a:rPr kumimoji="0" lang="ko-KR" altLang="en-US" sz="18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</a:t>
            </a:r>
            <a:r>
              <a:rPr kumimoji="0" lang="en-US" altLang="ko-KR" sz="18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DB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만</a:t>
            </a:r>
            <a:r>
              <a:rPr kumimoji="0" lang="ko-KR" altLang="en-US" sz="18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을 이용하여</a:t>
            </a:r>
            <a:r>
              <a:rPr kumimoji="0" lang="en-US" altLang="ko-KR" sz="18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</a:t>
            </a:r>
            <a:r>
              <a:rPr kumimoji="0" lang="ko-KR" altLang="en-US" sz="18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영단어의 발음을 변환하기에는 부족한 부분이 존재</a:t>
            </a:r>
            <a:endParaRPr kumimoji="0" lang="en-US" altLang="ko-KR" sz="1800" b="0" i="0" u="none" strike="noStrike" kern="1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marL="0" marR="0" lvl="0" indent="0" algn="just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‧ </a:t>
            </a:r>
            <a:r>
              <a:rPr kumimoji="0" lang="ko-KR" altLang="en-US" sz="18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정확도를 높이기 위해서 </a:t>
            </a:r>
            <a:r>
              <a:rPr kumimoji="0" lang="en-US" altLang="ko-KR" sz="18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IPA </a:t>
            </a:r>
            <a:r>
              <a:rPr kumimoji="0" lang="ko-KR" altLang="en-US" sz="18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사전인 </a:t>
            </a:r>
            <a:r>
              <a:rPr kumimoji="0" lang="en-US" altLang="ko-KR" sz="18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CMU-</a:t>
            </a:r>
            <a:r>
              <a:rPr kumimoji="0" lang="en-US" altLang="ko-KR" sz="1800" b="0" i="0" u="none" strike="noStrike" kern="1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dict</a:t>
            </a:r>
            <a:r>
              <a:rPr kumimoji="0" lang="ko-KR" altLang="en-US" sz="18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의 영단어를 추가로 </a:t>
            </a:r>
            <a:r>
              <a:rPr kumimoji="0" lang="en-US" altLang="ko-KR" sz="18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DB</a:t>
            </a:r>
            <a:r>
              <a:rPr kumimoji="0" lang="ko-KR" altLang="en-US" sz="18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에 등록</a:t>
            </a:r>
            <a:endParaRPr kumimoji="0" lang="en-US" altLang="ko-KR" sz="1800" b="0" i="0" u="none" strike="noStrike" kern="1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pic>
        <p:nvPicPr>
          <p:cNvPr id="2" name="그림 1" descr="텍스트, 번호, 폰트, 낱말맞추기 퍼즐이(가) 표시된 사진  자동 생성된 설명">
            <a:extLst>
              <a:ext uri="{FF2B5EF4-FFF2-40B4-BE49-F238E27FC236}">
                <a16:creationId xmlns:a16="http://schemas.microsoft.com/office/drawing/2014/main" id="{5C7FAF2D-DEAD-4A6F-44AE-4E786FEE50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643240" y="3938106"/>
            <a:ext cx="6252272" cy="249153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88C904E-E4AF-8FE5-0A31-3C43395EC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188" y="3989146"/>
            <a:ext cx="1886352" cy="1869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B585A8D-DB55-37D1-6979-8C9BFCF0E0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793" y="5965844"/>
            <a:ext cx="3385143" cy="3586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AFEAB64-5789-A548-A9FE-25BF27110453}"/>
              </a:ext>
            </a:extLst>
          </p:cNvPr>
          <p:cNvSpPr/>
          <p:nvPr/>
        </p:nvSpPr>
        <p:spPr>
          <a:xfrm>
            <a:off x="0" y="-37818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4312BB-7EF6-0FAA-0643-A411E9610EB2}"/>
              </a:ext>
            </a:extLst>
          </p:cNvPr>
          <p:cNvSpPr txBox="1"/>
          <p:nvPr/>
        </p:nvSpPr>
        <p:spPr>
          <a:xfrm>
            <a:off x="101600" y="158119"/>
            <a:ext cx="149752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조 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RNG </a:t>
            </a:r>
            <a:r>
              <a:rPr kumimoji="0" lang="ko-KR" altLang="en-US" sz="1600" b="0" i="0" u="none" strike="noStrike" kern="1200" cap="none" spc="-150" normalizeH="0" baseline="0" noProof="0" dirty="0" err="1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아니조</a:t>
            </a:r>
            <a:endParaRPr kumimoji="0" lang="ko-KR" altLang="en-US" sz="1600" b="0" i="0" u="none" strike="noStrike" kern="1200" cap="none" spc="-150" normalizeH="0" baseline="0" noProof="0" dirty="0">
              <a:ln>
                <a:noFill/>
              </a:ln>
              <a:solidFill>
                <a:srgbClr val="5F5E58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46446F-1CF6-8BFE-CA32-4E5383BBE721}"/>
              </a:ext>
            </a:extLst>
          </p:cNvPr>
          <p:cNvSpPr txBox="1"/>
          <p:nvPr/>
        </p:nvSpPr>
        <p:spPr>
          <a:xfrm>
            <a:off x="1676678" y="652394"/>
            <a:ext cx="52931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843A4A0D-5A5D-33EF-3314-F0C4B6AE4134}"/>
              </a:ext>
            </a:extLst>
          </p:cNvPr>
          <p:cNvSpPr txBox="1"/>
          <p:nvPr/>
        </p:nvSpPr>
        <p:spPr>
          <a:xfrm>
            <a:off x="2257266" y="672956"/>
            <a:ext cx="5177956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3000" b="0" i="0" u="none" strike="noStrike" kern="1200" cap="none" spc="0" normalizeH="0" baseline="0" dirty="0">
                <a:solidFill>
                  <a:srgbClr val="5F5E58"/>
                </a:solidFill>
                <a:effectLst/>
                <a:uLnTx/>
                <a:uFillTx/>
                <a:latin typeface="맑은 고딕"/>
                <a:ea typeface="맑은 고딕"/>
              </a:rPr>
              <a:t>데이터 </a:t>
            </a:r>
            <a:r>
              <a:rPr kumimoji="0" lang="ko-KR" altLang="en-US" sz="3000" b="0" i="0" u="none" strike="noStrike" kern="1200" cap="none" spc="0" normalizeH="0" baseline="0" dirty="0" err="1">
                <a:solidFill>
                  <a:srgbClr val="5F5E58"/>
                </a:solidFill>
                <a:effectLst/>
                <a:uLnTx/>
                <a:uFillTx/>
                <a:latin typeface="맑은 고딕"/>
                <a:ea typeface="맑은 고딕"/>
              </a:rPr>
              <a:t>전처리</a:t>
            </a:r>
            <a:r>
              <a:rPr kumimoji="0" lang="ko-KR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3000" b="0" i="0" u="none" strike="noStrike" kern="1200" cap="none" spc="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–</a:t>
            </a:r>
            <a:r>
              <a:rPr lang="ko-KR" altLang="en-US" sz="3000" dirty="0">
                <a:solidFill>
                  <a:srgbClr val="5F5E5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3000" b="0" i="0" u="none" strike="noStrike" kern="1200" cap="none" spc="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IPA</a:t>
            </a:r>
            <a:r>
              <a:rPr lang="ko-KR" altLang="en-US" sz="3000" dirty="0">
                <a:solidFill>
                  <a:srgbClr val="5F5E5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사전 </a:t>
            </a:r>
            <a:r>
              <a:rPr lang="en-US" altLang="ko-KR" sz="3000" dirty="0">
                <a:solidFill>
                  <a:srgbClr val="5F5E5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endParaRPr kumimoji="0" lang="ko-KR" altLang="en-US" sz="3000" b="0" i="0" u="none" strike="noStrike" kern="1200" cap="none" spc="0" normalizeH="0" baseline="0" dirty="0">
              <a:solidFill>
                <a:srgbClr val="5F5E58"/>
              </a:solidFill>
              <a:latin typeface="맑은 고딕"/>
              <a:ea typeface="맑은 고딕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C40FCA1-6982-456F-B42A-940D18509464}"/>
              </a:ext>
            </a:extLst>
          </p:cNvPr>
          <p:cNvCxnSpPr/>
          <p:nvPr/>
        </p:nvCxnSpPr>
        <p:spPr>
          <a:xfrm>
            <a:off x="139700" y="491296"/>
            <a:ext cx="1393825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93B67F28-178A-BC18-6530-60572F991A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135432"/>
              </p:ext>
            </p:extLst>
          </p:nvPr>
        </p:nvGraphicFramePr>
        <p:xfrm>
          <a:off x="596735" y="4045606"/>
          <a:ext cx="10800000" cy="2160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3131559557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4002610482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534167673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440990211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77841948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/>
                        <a:t>ID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word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IPA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 err="1"/>
                        <a:t>pronun_list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origin_lang_type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9621584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dirty="0"/>
                        <a:t>6608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attach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effectLst/>
                        </a:rPr>
                        <a:t>əˈtætʃ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어태치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영어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3091661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dirty="0"/>
                        <a:t>27249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crumby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ˈ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kɹəmbi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크럼비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영어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4927157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200" dirty="0"/>
                        <a:t>70577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lightly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ˈ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ɫaɪtɫi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라이트리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영어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56124680"/>
                  </a:ext>
                </a:extLst>
              </a:tr>
            </a:tbl>
          </a:graphicData>
        </a:graphic>
      </p:graphicFrame>
      <p:sp>
        <p:nvSpPr>
          <p:cNvPr id="5" name="TextBox 13">
            <a:extLst>
              <a:ext uri="{FF2B5EF4-FFF2-40B4-BE49-F238E27FC236}">
                <a16:creationId xmlns:a16="http://schemas.microsoft.com/office/drawing/2014/main" id="{316D5AF5-DE67-B469-D0EC-8351977D0F8C}"/>
              </a:ext>
            </a:extLst>
          </p:cNvPr>
          <p:cNvSpPr txBox="1"/>
          <p:nvPr/>
        </p:nvSpPr>
        <p:spPr>
          <a:xfrm>
            <a:off x="494445" y="1834615"/>
            <a:ext cx="11004580" cy="1871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‧ 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IPA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사전에는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영단어의 대한 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IPA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표기법만 명시 되어 있어 한국어 발음으로 변환하는 과정이 필요</a:t>
            </a: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marL="0" marR="0" lvl="0" indent="0" algn="just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‧ </a:t>
            </a:r>
            <a:r>
              <a:rPr lang="ko-KR" altLang="en-US" sz="18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국제 음성 기호에 대해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영어의 표기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8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제 </a:t>
            </a:r>
            <a:r>
              <a:rPr lang="en-US" altLang="ko-KR" sz="18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장 표기 세칙</a:t>
            </a:r>
            <a:r>
              <a:rPr lang="en-US" altLang="ko-KR" sz="18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8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을 적용</a:t>
            </a:r>
            <a:endParaRPr lang="en-US" altLang="ko-KR" sz="18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algn="just">
              <a:lnSpc>
                <a:spcPct val="200000"/>
              </a:lnSpc>
              <a:spcAft>
                <a:spcPts val="800"/>
              </a:spcAft>
              <a:defRPr/>
            </a:pPr>
            <a:r>
              <a:rPr lang="en-US" altLang="ko-KR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‧ </a:t>
            </a:r>
            <a:r>
              <a:rPr lang="ko-KR" altLang="en-US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최종적으로 </a:t>
            </a:r>
            <a:r>
              <a:rPr lang="en-US" altLang="ko-KR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IPA </a:t>
            </a:r>
            <a:r>
              <a:rPr lang="ko-KR" altLang="en-US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기호를 한글 발음으로 변환 후 </a:t>
            </a:r>
            <a:r>
              <a:rPr lang="ko-KR" altLang="en-US" b="0" i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r>
              <a:rPr lang="ko-KR" altLang="en-US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하여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135,006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IPA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구축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4838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-37818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1600" y="158119"/>
            <a:ext cx="149752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600" b="0" i="0" u="none" strike="noStrike" kern="1200" cap="none" spc="-150" normalizeH="0" baseline="0">
                <a:solidFill>
                  <a:srgbClr val="5F5E58"/>
                </a:solidFill>
                <a:effectLst/>
                <a:uLnTx/>
                <a:uFillTx/>
                <a:latin typeface="맑은 고딕"/>
                <a:ea typeface="맑은 고딕"/>
              </a:rPr>
              <a:t>4</a:t>
            </a:r>
            <a:r>
              <a:rPr kumimoji="0" lang="ko-KR" altLang="en-US" sz="1600" b="0" i="0" u="none" strike="noStrike" kern="1200" cap="none" spc="-150" normalizeH="0" baseline="0">
                <a:solidFill>
                  <a:srgbClr val="5F5E58"/>
                </a:solidFill>
                <a:effectLst/>
                <a:uLnTx/>
                <a:uFillTx/>
                <a:latin typeface="맑은 고딕"/>
                <a:ea typeface="맑은 고딕"/>
              </a:rPr>
              <a:t>조 </a:t>
            </a:r>
            <a:r>
              <a:rPr kumimoji="0" lang="en-US" altLang="ko-KR" sz="1600" b="0" i="0" u="none" strike="noStrike" kern="1200" cap="none" spc="-150" normalizeH="0" baseline="0">
                <a:solidFill>
                  <a:srgbClr val="5F5E58"/>
                </a:solidFill>
                <a:effectLst/>
                <a:uLnTx/>
                <a:uFillTx/>
                <a:latin typeface="맑은 고딕"/>
                <a:ea typeface="맑은 고딕"/>
              </a:rPr>
              <a:t>RNG </a:t>
            </a:r>
            <a:r>
              <a:rPr kumimoji="0" lang="ko-KR" altLang="en-US" sz="1600" b="0" i="0" u="none" strike="noStrike" kern="1200" cap="none" spc="-150" normalizeH="0" baseline="0">
                <a:solidFill>
                  <a:srgbClr val="5F5E58"/>
                </a:solidFill>
                <a:effectLst/>
                <a:uLnTx/>
                <a:uFillTx/>
                <a:latin typeface="맑은 고딕"/>
                <a:ea typeface="맑은 고딕"/>
              </a:rPr>
              <a:t>아니조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76678" y="652394"/>
            <a:ext cx="52931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5F5E58"/>
                </a:solidFill>
                <a:effectLst/>
                <a:uLnTx/>
                <a:uFillTx/>
                <a:latin typeface="맑은 고딕"/>
                <a:ea typeface="맑은 고딕"/>
              </a:rPr>
              <a:t>2.</a:t>
            </a:r>
            <a:endParaRPr kumimoji="0" lang="en-US" altLang="ko-KR" sz="3200" b="1" i="0" u="none" strike="noStrike" kern="1200" cap="none" spc="0" normalizeH="0" baseline="0">
              <a:solidFill>
                <a:srgbClr val="5F5E58"/>
              </a:solidFill>
              <a:latin typeface="맑은 고딕"/>
              <a:ea typeface="맑은 고딕"/>
            </a:endParaRPr>
          </a:p>
        </p:txBody>
      </p:sp>
      <p:sp>
        <p:nvSpPr>
          <p:cNvPr id="15" name="TextBox 5"/>
          <p:cNvSpPr txBox="1"/>
          <p:nvPr/>
        </p:nvSpPr>
        <p:spPr>
          <a:xfrm>
            <a:off x="2257266" y="672956"/>
            <a:ext cx="6941324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3000" b="0" i="0" u="none" strike="noStrike" kern="1200" cap="none" spc="0" normalizeH="0" baseline="0" dirty="0">
                <a:solidFill>
                  <a:srgbClr val="5F5E58"/>
                </a:solidFill>
                <a:effectLst/>
                <a:uLnTx/>
                <a:uFillTx/>
                <a:latin typeface="맑은 고딕"/>
                <a:ea typeface="맑은 고딕"/>
              </a:rPr>
              <a:t>데이터 </a:t>
            </a:r>
            <a:r>
              <a:rPr kumimoji="0" lang="ko-KR" altLang="en-US" sz="3000" b="0" i="0" u="none" strike="noStrike" kern="1200" cap="none" spc="0" normalizeH="0" baseline="0" dirty="0" err="1">
                <a:solidFill>
                  <a:srgbClr val="5F5E58"/>
                </a:solidFill>
                <a:effectLst/>
                <a:uLnTx/>
                <a:uFillTx/>
                <a:latin typeface="맑은 고딕"/>
                <a:ea typeface="맑은 고딕"/>
              </a:rPr>
              <a:t>전처리</a:t>
            </a:r>
            <a:r>
              <a:rPr kumimoji="0" lang="ko-KR" altLang="en-US" sz="3000" b="0" i="0" u="none" strike="noStrike" kern="1200" cap="none" spc="0" normalizeH="0" baseline="0" dirty="0">
                <a:solidFill>
                  <a:srgbClr val="5F5E58"/>
                </a:solidFill>
                <a:effectLst/>
                <a:uLnTx/>
                <a:uFillTx/>
                <a:latin typeface="맑은 고딕"/>
                <a:ea typeface="맑은 고딕"/>
              </a:rPr>
              <a:t> </a:t>
            </a:r>
            <a:r>
              <a:rPr kumimoji="0" lang="en-US" altLang="ko-KR" sz="3000" b="0" i="0" u="none" strike="noStrike" kern="1200" cap="none" spc="0" normalizeH="0" baseline="0" dirty="0">
                <a:solidFill>
                  <a:srgbClr val="5F5E58"/>
                </a:solidFill>
                <a:effectLst/>
                <a:uLnTx/>
                <a:uFillTx/>
                <a:latin typeface="맑은 고딕"/>
                <a:ea typeface="맑은 고딕"/>
              </a:rPr>
              <a:t>–</a:t>
            </a:r>
            <a:r>
              <a:rPr lang="ko-KR" altLang="en-US" sz="3000" dirty="0">
                <a:solidFill>
                  <a:srgbClr val="5F5E58"/>
                </a:solidFill>
                <a:latin typeface="맑은 고딕"/>
                <a:ea typeface="맑은 고딕"/>
              </a:rPr>
              <a:t> 지식베이스 </a:t>
            </a:r>
            <a:r>
              <a:rPr lang="en-US" altLang="ko-KR" sz="3000" dirty="0">
                <a:solidFill>
                  <a:srgbClr val="5F5E58"/>
                </a:solidFill>
                <a:latin typeface="맑은 고딕"/>
                <a:ea typeface="맑은 고딕"/>
              </a:rPr>
              <a:t>DB </a:t>
            </a:r>
            <a:r>
              <a:rPr lang="ko-KR" altLang="en-US" sz="3000" dirty="0">
                <a:solidFill>
                  <a:srgbClr val="5F5E58"/>
                </a:solidFill>
                <a:latin typeface="맑은 고딕"/>
                <a:ea typeface="맑은 고딕"/>
              </a:rPr>
              <a:t>우선도</a:t>
            </a:r>
            <a:endParaRPr kumimoji="0" lang="ko-KR" altLang="en-US" sz="3000" b="0" i="0" u="none" strike="noStrike" kern="1200" cap="none" spc="0" normalizeH="0" baseline="0" dirty="0">
              <a:solidFill>
                <a:srgbClr val="5F5E58"/>
              </a:solidFill>
              <a:latin typeface="맑은 고딕"/>
              <a:ea typeface="맑은 고딕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139700" y="491296"/>
            <a:ext cx="1393825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3"/>
          <p:cNvSpPr txBox="1"/>
          <p:nvPr/>
        </p:nvSpPr>
        <p:spPr>
          <a:xfrm>
            <a:off x="482570" y="1863190"/>
            <a:ext cx="11004580" cy="1869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latinLnBrk="1" hangingPunct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ClrTx/>
              <a:buFontTx/>
              <a:buNone/>
              <a:defRPr/>
            </a:pPr>
            <a:r>
              <a:rPr lang="en-US" altLang="ko-KR" b="0" i="0" dirty="0">
                <a:effectLst/>
                <a:latin typeface="맑은 고딕"/>
                <a:ea typeface="맑은 고딕"/>
              </a:rPr>
              <a:t>‧ </a:t>
            </a:r>
            <a:r>
              <a:rPr lang="en-US" altLang="ko-KR" kern="100" dirty="0">
                <a:latin typeface="맑은 고딕"/>
                <a:ea typeface="맑은 고딕"/>
                <a:cs typeface="Times New Roman"/>
              </a:rPr>
              <a:t>IPA</a:t>
            </a:r>
            <a:r>
              <a:rPr kumimoji="0" lang="ko-KR" altLang="en-US" b="0" i="0" u="none" strike="noStrike" kern="100" cap="none" spc="0" normalizeH="0" baseline="0" dirty="0">
                <a:effectLst/>
                <a:uLnTx/>
                <a:uFillTx/>
                <a:latin typeface="맑은 고딕"/>
                <a:ea typeface="맑은 고딕"/>
                <a:cs typeface="Times New Roman"/>
              </a:rPr>
              <a:t> </a:t>
            </a:r>
            <a:r>
              <a:rPr kumimoji="0" lang="en-US" altLang="ko-KR" b="0" i="0" u="none" strike="noStrike" kern="100" cap="none" spc="0" normalizeH="0" baseline="0" dirty="0">
                <a:effectLst/>
                <a:uLnTx/>
                <a:uFillTx/>
                <a:latin typeface="맑은 고딕"/>
                <a:ea typeface="맑은 고딕"/>
                <a:cs typeface="Times New Roman"/>
              </a:rPr>
              <a:t>DB</a:t>
            </a:r>
            <a:r>
              <a:rPr kumimoji="0" lang="ko-KR" altLang="en-US" b="0" i="0" u="none" strike="noStrike" kern="100" cap="none" spc="0" normalizeH="0" baseline="0" dirty="0">
                <a:effectLst/>
                <a:uLnTx/>
                <a:uFillTx/>
                <a:latin typeface="맑은 고딕"/>
                <a:ea typeface="맑은 고딕"/>
                <a:cs typeface="Times New Roman"/>
              </a:rPr>
              <a:t>와 </a:t>
            </a:r>
            <a:r>
              <a:rPr kumimoji="0" lang="ko-KR" altLang="en-US" b="0" i="0" u="none" strike="noStrike" kern="100" cap="none" spc="0" normalizeH="0" baseline="0" dirty="0" err="1">
                <a:effectLst/>
                <a:uLnTx/>
                <a:uFillTx/>
                <a:latin typeface="맑은 고딕"/>
                <a:ea typeface="맑은 고딕"/>
                <a:cs typeface="Times New Roman"/>
              </a:rPr>
              <a:t>우리말샘</a:t>
            </a:r>
            <a:r>
              <a:rPr kumimoji="0" lang="ko-KR" altLang="en-US" b="0" i="0" u="none" strike="noStrike" kern="100" cap="none" spc="0" normalizeH="0" baseline="0" dirty="0">
                <a:effectLst/>
                <a:uLnTx/>
                <a:uFillTx/>
                <a:latin typeface="맑은 고딕"/>
                <a:ea typeface="맑은 고딕"/>
                <a:cs typeface="Times New Roman"/>
              </a:rPr>
              <a:t> </a:t>
            </a:r>
            <a:r>
              <a:rPr kumimoji="0" lang="en-US" altLang="ko-KR" b="0" i="0" u="none" strike="noStrike" kern="100" cap="none" spc="0" normalizeH="0" baseline="0" dirty="0">
                <a:effectLst/>
                <a:uLnTx/>
                <a:uFillTx/>
                <a:latin typeface="맑은 고딕"/>
                <a:ea typeface="맑은 고딕"/>
                <a:cs typeface="Times New Roman"/>
              </a:rPr>
              <a:t>DB</a:t>
            </a:r>
            <a:r>
              <a:rPr kumimoji="0" lang="ko-KR" altLang="en-US" b="0" i="0" u="none" strike="noStrike" kern="100" cap="none" spc="0" normalizeH="0" baseline="0" dirty="0">
                <a:effectLst/>
                <a:uLnTx/>
                <a:uFillTx/>
                <a:latin typeface="맑은 고딕"/>
                <a:ea typeface="맑은 고딕"/>
                <a:cs typeface="Times New Roman"/>
              </a:rPr>
              <a:t>에 공통으로 존재하는 단어는 총 </a:t>
            </a:r>
            <a:r>
              <a:rPr kumimoji="0" lang="en-US" altLang="ko-KR" b="0" i="0" u="none" strike="noStrike" kern="100" cap="none" spc="0" normalizeH="0" baseline="0" dirty="0">
                <a:effectLst/>
                <a:uLnTx/>
                <a:uFillTx/>
                <a:latin typeface="맑은 고딕"/>
                <a:ea typeface="맑은 고딕"/>
                <a:cs typeface="Times New Roman"/>
              </a:rPr>
              <a:t>12,443</a:t>
            </a:r>
            <a:r>
              <a:rPr kumimoji="0" lang="ko-KR" altLang="en-US" b="0" i="0" u="none" strike="noStrike" kern="100" cap="none" spc="0" normalizeH="0" baseline="0" dirty="0">
                <a:effectLst/>
                <a:uLnTx/>
                <a:uFillTx/>
                <a:latin typeface="맑은 고딕"/>
                <a:ea typeface="맑은 고딕"/>
                <a:cs typeface="Times New Roman"/>
              </a:rPr>
              <a:t>개 </a:t>
            </a:r>
            <a:r>
              <a:rPr kumimoji="0" lang="en-US" altLang="ko-KR" b="0" i="0" u="none" strike="noStrike" kern="100" cap="none" spc="0" normalizeH="0" baseline="0" dirty="0">
                <a:effectLst/>
                <a:uLnTx/>
                <a:uFillTx/>
                <a:latin typeface="맑은 고딕"/>
                <a:ea typeface="맑은 고딕"/>
                <a:cs typeface="Times New Roman"/>
              </a:rPr>
              <a:t>( </a:t>
            </a:r>
            <a:r>
              <a:rPr kumimoji="0" lang="ko-KR" altLang="en-US" sz="1800" b="0" i="0" u="none" strike="noStrike" kern="100" cap="none" spc="0" normalizeH="0" baseline="0" dirty="0">
                <a:effectLst/>
                <a:uLnTx/>
                <a:uFillTx/>
                <a:latin typeface="맑은 고딕"/>
                <a:ea typeface="맑은 고딕"/>
                <a:cs typeface="Times New Roman"/>
              </a:rPr>
              <a:t>일치</a:t>
            </a:r>
            <a:r>
              <a:rPr kumimoji="0" lang="en-US" altLang="ko-KR" sz="1800" b="0" i="0" u="none" strike="noStrike" kern="100" cap="none" spc="0" normalizeH="0" baseline="0" dirty="0">
                <a:effectLst/>
                <a:uLnTx/>
                <a:uFillTx/>
                <a:latin typeface="맑은 고딕"/>
                <a:ea typeface="맑은 고딕"/>
                <a:cs typeface="Times New Roman"/>
              </a:rPr>
              <a:t>:</a:t>
            </a:r>
            <a:r>
              <a:rPr kumimoji="0" lang="ko-KR" altLang="en-US" sz="1800" b="0" i="0" u="none" strike="noStrike" kern="100" cap="none" spc="0" normalizeH="0" baseline="0" dirty="0">
                <a:effectLst/>
                <a:uLnTx/>
                <a:uFillTx/>
                <a:latin typeface="맑은 고딕"/>
                <a:ea typeface="맑은 고딕"/>
                <a:cs typeface="Times New Roman"/>
              </a:rPr>
              <a:t> </a:t>
            </a:r>
            <a:r>
              <a:rPr kumimoji="0" lang="en-US" altLang="ko-KR" sz="1800" b="0" i="0" u="none" strike="noStrike" kern="100" cap="none" spc="0" normalizeH="0" baseline="0" dirty="0">
                <a:effectLst/>
                <a:uLnTx/>
                <a:uFillTx/>
                <a:latin typeface="맑은 고딕"/>
                <a:ea typeface="맑은 고딕"/>
                <a:cs typeface="Times New Roman"/>
              </a:rPr>
              <a:t>3,662</a:t>
            </a:r>
            <a:r>
              <a:rPr kumimoji="0" lang="ko-KR" altLang="en-US" sz="1800" b="0" i="0" u="none" strike="noStrike" kern="100" cap="none" spc="0" normalizeH="0" baseline="0" dirty="0">
                <a:effectLst/>
                <a:uLnTx/>
                <a:uFillTx/>
                <a:latin typeface="맑은 고딕"/>
                <a:ea typeface="맑은 고딕"/>
                <a:cs typeface="Times New Roman"/>
              </a:rPr>
              <a:t>개</a:t>
            </a:r>
            <a:r>
              <a:rPr kumimoji="0" lang="en-US" altLang="ko-KR" sz="1800" b="0" i="0" u="none" strike="noStrike" kern="100" cap="none" spc="0" normalizeH="0" baseline="0" dirty="0">
                <a:effectLst/>
                <a:uLnTx/>
                <a:uFillTx/>
                <a:latin typeface="맑은 고딕"/>
                <a:ea typeface="맑은 고딕"/>
                <a:cs typeface="Times New Roman"/>
              </a:rPr>
              <a:t>, </a:t>
            </a:r>
            <a:r>
              <a:rPr kumimoji="0" lang="ko-KR" altLang="en-US" sz="1800" b="0" i="0" u="none" strike="noStrike" kern="100" cap="none" spc="0" normalizeH="0" baseline="0" dirty="0">
                <a:effectLst/>
                <a:uLnTx/>
                <a:uFillTx/>
                <a:latin typeface="맑은 고딕"/>
                <a:ea typeface="맑은 고딕"/>
                <a:cs typeface="Times New Roman"/>
              </a:rPr>
              <a:t>불일치</a:t>
            </a:r>
            <a:r>
              <a:rPr kumimoji="0" lang="en-US" altLang="ko-KR" sz="1800" b="0" i="0" u="none" strike="noStrike" kern="100" cap="none" spc="0" normalizeH="0" baseline="0" dirty="0">
                <a:effectLst/>
                <a:uLnTx/>
                <a:uFillTx/>
                <a:latin typeface="맑은 고딕"/>
                <a:ea typeface="맑은 고딕"/>
                <a:cs typeface="Times New Roman"/>
              </a:rPr>
              <a:t>:</a:t>
            </a:r>
            <a:r>
              <a:rPr kumimoji="0" lang="ko-KR" altLang="en-US" sz="1800" b="0" i="0" u="none" strike="noStrike" kern="100" cap="none" spc="0" normalizeH="0" baseline="0" dirty="0">
                <a:effectLst/>
                <a:uLnTx/>
                <a:uFillTx/>
                <a:latin typeface="맑은 고딕"/>
                <a:ea typeface="맑은 고딕"/>
                <a:cs typeface="Times New Roman"/>
              </a:rPr>
              <a:t> </a:t>
            </a:r>
            <a:r>
              <a:rPr kumimoji="0" lang="en-US" altLang="ko-KR" sz="1800" b="0" i="0" u="none" strike="noStrike" kern="100" cap="none" spc="0" normalizeH="0" baseline="0" dirty="0">
                <a:effectLst/>
                <a:uLnTx/>
                <a:uFillTx/>
                <a:latin typeface="맑은 고딕"/>
                <a:ea typeface="맑은 고딕"/>
                <a:cs typeface="Times New Roman"/>
              </a:rPr>
              <a:t>8,781</a:t>
            </a:r>
            <a:r>
              <a:rPr kumimoji="0" lang="ko-KR" altLang="en-US" sz="1800" b="0" i="0" u="none" strike="noStrike" kern="100" cap="none" spc="0" normalizeH="0" baseline="0" dirty="0">
                <a:effectLst/>
                <a:uLnTx/>
                <a:uFillTx/>
                <a:latin typeface="맑은 고딕"/>
                <a:ea typeface="맑은 고딕"/>
                <a:cs typeface="Times New Roman"/>
              </a:rPr>
              <a:t>개 </a:t>
            </a:r>
            <a:r>
              <a:rPr kumimoji="0" lang="en-US" altLang="ko-KR" b="0" i="0" u="none" strike="noStrike" kern="100" cap="none" spc="0" normalizeH="0" baseline="0" dirty="0">
                <a:effectLst/>
                <a:uLnTx/>
                <a:uFillTx/>
                <a:latin typeface="맑은 고딕"/>
                <a:ea typeface="맑은 고딕"/>
                <a:cs typeface="Times New Roman"/>
              </a:rPr>
              <a:t>)</a:t>
            </a:r>
          </a:p>
          <a:p>
            <a:pPr algn="just">
              <a:lnSpc>
                <a:spcPct val="200000"/>
              </a:lnSpc>
              <a:spcAft>
                <a:spcPts val="800"/>
              </a:spcAft>
              <a:defRPr/>
            </a:pPr>
            <a:r>
              <a:rPr lang="en-US" altLang="ko-KR" b="0" i="0" dirty="0">
                <a:effectLst/>
                <a:latin typeface="맑은 고딕"/>
                <a:ea typeface="맑은 고딕"/>
              </a:rPr>
              <a:t>‧ </a:t>
            </a:r>
            <a:r>
              <a:rPr lang="en-US" altLang="ko-KR" kern="100" dirty="0">
                <a:latin typeface="맑은 고딕"/>
                <a:ea typeface="맑은 고딕"/>
                <a:cs typeface="Times New Roman"/>
              </a:rPr>
              <a:t>IPA</a:t>
            </a:r>
            <a:r>
              <a:rPr kumimoji="0" lang="ko-KR" altLang="en-US" sz="1800" b="0" i="0" u="none" strike="noStrike" kern="100" cap="none" spc="0" normalizeH="0" baseline="0" dirty="0">
                <a:effectLst/>
                <a:uLnTx/>
                <a:uFillTx/>
                <a:latin typeface="맑은 고딕"/>
                <a:ea typeface="맑은 고딕"/>
                <a:cs typeface="Times New Roman"/>
              </a:rPr>
              <a:t> </a:t>
            </a:r>
            <a:r>
              <a:rPr kumimoji="0" lang="en-US" altLang="ko-KR" sz="1800" b="0" i="0" u="none" strike="noStrike" kern="100" cap="none" spc="0" normalizeH="0" baseline="0" dirty="0">
                <a:effectLst/>
                <a:uLnTx/>
                <a:uFillTx/>
                <a:latin typeface="맑은 고딕"/>
                <a:ea typeface="맑은 고딕"/>
                <a:cs typeface="Times New Roman"/>
              </a:rPr>
              <a:t>DB</a:t>
            </a:r>
            <a:r>
              <a:rPr kumimoji="0" lang="ko-KR" altLang="en-US" sz="1800" b="0" i="0" u="none" strike="noStrike" kern="100" cap="none" spc="0" normalizeH="0" baseline="0" dirty="0">
                <a:effectLst/>
                <a:uLnTx/>
                <a:uFillTx/>
                <a:latin typeface="맑은 고딕"/>
                <a:ea typeface="맑은 고딕"/>
                <a:cs typeface="Times New Roman"/>
              </a:rPr>
              <a:t>가 더 크지만 한글 변환 규칙의 불완전성</a:t>
            </a:r>
            <a:r>
              <a:rPr kumimoji="0" lang="en-US" altLang="ko-KR" sz="1800" b="0" i="0" u="none" strike="noStrike" kern="100" cap="none" spc="0" normalizeH="0" baseline="0" dirty="0">
                <a:effectLst/>
                <a:uLnTx/>
                <a:uFillTx/>
                <a:latin typeface="맑은 고딕"/>
                <a:ea typeface="맑은 고딕"/>
                <a:cs typeface="Times New Roman"/>
              </a:rPr>
              <a:t>, </a:t>
            </a:r>
            <a:r>
              <a:rPr kumimoji="0" lang="ko-KR" altLang="en-US" sz="1800" b="0" i="0" u="none" strike="noStrike" kern="100" cap="none" spc="0" normalizeH="0" baseline="0" dirty="0" err="1">
                <a:effectLst/>
                <a:uLnTx/>
                <a:uFillTx/>
                <a:latin typeface="맑은 고딕"/>
                <a:ea typeface="맑은 고딕"/>
                <a:cs typeface="Times New Roman"/>
              </a:rPr>
              <a:t>영어식</a:t>
            </a:r>
            <a:r>
              <a:rPr kumimoji="0" lang="ko-KR" altLang="en-US" sz="1800" b="0" i="0" u="none" strike="noStrike" kern="100" cap="none" spc="0" normalizeH="0" baseline="0" dirty="0">
                <a:effectLst/>
                <a:uLnTx/>
                <a:uFillTx/>
                <a:latin typeface="맑은 고딕"/>
                <a:ea typeface="맑은 고딕"/>
                <a:cs typeface="Times New Roman"/>
              </a:rPr>
              <a:t> 발음이라는 한계 존재</a:t>
            </a:r>
            <a:endParaRPr kumimoji="0" lang="en-US" altLang="ko-KR" b="0" i="0" u="none" strike="noStrike" kern="100" cap="none" spc="0" normalizeH="0" baseline="0" dirty="0">
              <a:effectLst/>
              <a:uLnTx/>
              <a:uFillTx/>
              <a:latin typeface="맑은 고딕"/>
              <a:ea typeface="맑은 고딕"/>
              <a:cs typeface="Times New Roman"/>
            </a:endParaRPr>
          </a:p>
          <a:p>
            <a:pPr marL="0" marR="0" lvl="0" indent="0" algn="just" defTabSz="914400" rtl="0" eaLnBrk="1" latinLnBrk="1" hangingPunct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ClrTx/>
              <a:buFontTx/>
              <a:buNone/>
              <a:defRPr/>
            </a:pPr>
            <a:r>
              <a:rPr lang="en-US" altLang="ko-KR" b="0" i="0" dirty="0">
                <a:effectLst/>
                <a:latin typeface="맑은 고딕"/>
                <a:ea typeface="맑은 고딕"/>
              </a:rPr>
              <a:t>‧ </a:t>
            </a:r>
            <a:r>
              <a:rPr lang="ko-KR" altLang="en-US" kern="100" dirty="0">
                <a:latin typeface="맑은 고딕"/>
                <a:ea typeface="맑은 고딕"/>
                <a:cs typeface="Times New Roman"/>
              </a:rPr>
              <a:t>따라서 표준화된 </a:t>
            </a:r>
            <a:r>
              <a:rPr lang="ko-KR" altLang="en-US" kern="100" dirty="0" err="1">
                <a:latin typeface="맑은 고딕"/>
                <a:ea typeface="맑은 고딕"/>
                <a:cs typeface="Times New Roman"/>
              </a:rPr>
              <a:t>우리말샘</a:t>
            </a:r>
            <a:r>
              <a:rPr lang="ko-KR" altLang="en-US" kern="100" dirty="0">
                <a:latin typeface="맑은 고딕"/>
                <a:ea typeface="맑은 고딕"/>
                <a:cs typeface="Times New Roman"/>
              </a:rPr>
              <a:t> </a:t>
            </a:r>
            <a:r>
              <a:rPr lang="en-US" altLang="ko-KR" kern="100" dirty="0">
                <a:latin typeface="맑은 고딕"/>
                <a:ea typeface="맑은 고딕"/>
                <a:cs typeface="Times New Roman"/>
              </a:rPr>
              <a:t>1</a:t>
            </a:r>
            <a:r>
              <a:rPr lang="ko-KR" altLang="en-US" kern="100" dirty="0">
                <a:latin typeface="맑은 고딕"/>
                <a:ea typeface="맑은 고딕"/>
                <a:cs typeface="Times New Roman"/>
              </a:rPr>
              <a:t>순위</a:t>
            </a:r>
            <a:r>
              <a:rPr lang="en-US" altLang="ko-KR" kern="100" dirty="0">
                <a:latin typeface="맑은 고딕"/>
                <a:ea typeface="맑은 고딕"/>
                <a:cs typeface="Times New Roman"/>
              </a:rPr>
              <a:t>, IPA</a:t>
            </a:r>
            <a:r>
              <a:rPr lang="ko-KR" altLang="en-US" kern="100" dirty="0">
                <a:latin typeface="맑은 고딕"/>
                <a:ea typeface="맑은 고딕"/>
                <a:cs typeface="Times New Roman"/>
              </a:rPr>
              <a:t>사전 </a:t>
            </a:r>
            <a:r>
              <a:rPr lang="en-US" altLang="ko-KR" kern="100" dirty="0">
                <a:latin typeface="맑은 고딕"/>
                <a:ea typeface="맑은 고딕"/>
                <a:cs typeface="Times New Roman"/>
              </a:rPr>
              <a:t>2</a:t>
            </a:r>
            <a:r>
              <a:rPr lang="ko-KR" altLang="en-US" kern="100" dirty="0">
                <a:latin typeface="맑은 고딕"/>
                <a:ea typeface="맑은 고딕"/>
                <a:cs typeface="Times New Roman"/>
              </a:rPr>
              <a:t>순위로 사용</a:t>
            </a:r>
            <a:endParaRPr kumimoji="0" lang="ko-KR" altLang="en-US" b="0" i="0" u="none" strike="noStrike" kern="100" cap="none" spc="0" normalizeH="0" baseline="0" dirty="0">
              <a:effectLst/>
              <a:uLnTx/>
              <a:uFillTx/>
              <a:latin typeface="맑은 고딕"/>
              <a:ea typeface="맑은 고딕"/>
              <a:cs typeface="Times New Roman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232218"/>
              </p:ext>
            </p:extLst>
          </p:nvPr>
        </p:nvGraphicFramePr>
        <p:xfrm>
          <a:off x="584860" y="3858896"/>
          <a:ext cx="10800000" cy="2520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7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기준</a:t>
                      </a:r>
                      <a:endParaRPr lang="en-US" altLang="ko-KR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우리말샘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IPA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rowSpan="3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우리말샘과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IPA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발음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비매칭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abstraction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200" dirty="0" err="1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앱스트랙션</a:t>
                      </a:r>
                      <a:endParaRPr lang="ko-KR" altLang="en-US" sz="1200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애브스트래크시언</a:t>
                      </a:r>
                      <a:endParaRPr lang="ko-KR" altLang="en-US" sz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kumimoji="1" lang="ko-KR" altLang="en-US" sz="16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우리말샘 사전 </a:t>
                      </a:r>
                      <a:r>
                        <a:rPr kumimoji="1" lang="en-US" altLang="ko-KR" sz="16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DB</a:t>
                      </a:r>
                      <a:r>
                        <a:rPr kumimoji="1" lang="ko-KR" altLang="en-US" sz="16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에 존재하는 단어 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amoxicillin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200" dirty="0" err="1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아목사실린</a:t>
                      </a:r>
                      <a:endParaRPr lang="ko-KR" altLang="en-US" sz="1200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어모크서시린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kumimoji="1" lang="en-US" altLang="ko-KR" sz="16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IPA </a:t>
                      </a:r>
                      <a:r>
                        <a:rPr kumimoji="1" lang="ko-KR" altLang="en-US" sz="16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사전 </a:t>
                      </a:r>
                      <a:r>
                        <a:rPr kumimoji="1" lang="en-US" altLang="ko-KR" sz="16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DB</a:t>
                      </a:r>
                      <a:r>
                        <a:rPr kumimoji="1" lang="ko-KR" altLang="en-US" sz="16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에 존재하는 단어 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backhand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20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백핸드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배크핸드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3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우리말샘과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IPA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발음 매칭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detail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20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디테일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20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디테일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kumimoji="1" lang="ko-KR" altLang="en-US" sz="16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대문자로만 이루어진 단어 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fingerprinting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200" dirty="0" err="1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핑거프린팅</a:t>
                      </a:r>
                      <a:endParaRPr lang="ko-KR" altLang="en-US" sz="1200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200" dirty="0" err="1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핑거프린팅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kumimoji="1" lang="ko-KR" altLang="en-US" sz="16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딥러닝을 통해 예측한 단어 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guitarist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20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기타리스트</a:t>
                      </a:r>
                      <a:endParaRPr kumimoji="1" lang="en-US" altLang="ko-KR" sz="1200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20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기타리스트</a:t>
                      </a:r>
                      <a:endParaRPr kumimoji="1"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3">
            <a:extLst>
              <a:ext uri="{FF2B5EF4-FFF2-40B4-BE49-F238E27FC236}">
                <a16:creationId xmlns:a16="http://schemas.microsoft.com/office/drawing/2014/main" id="{EF7E4D68-F3D6-94D3-2B82-684EA62B1B3C}"/>
              </a:ext>
            </a:extLst>
          </p:cNvPr>
          <p:cNvSpPr txBox="1"/>
          <p:nvPr/>
        </p:nvSpPr>
        <p:spPr>
          <a:xfrm>
            <a:off x="482570" y="1863190"/>
            <a:ext cx="11709430" cy="4771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latinLnBrk="1" hangingPunct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ClrTx/>
              <a:buFontTx/>
              <a:buNone/>
              <a:defRPr/>
            </a:pPr>
            <a:r>
              <a:rPr lang="en-US" altLang="ko-KR" b="0" i="0" dirty="0">
                <a:effectLst/>
                <a:latin typeface="맑은 고딕"/>
                <a:ea typeface="맑은 고딕"/>
              </a:rPr>
              <a:t>‧ DB</a:t>
            </a:r>
            <a:r>
              <a:rPr lang="ko-KR" altLang="en-US" b="0" i="0" dirty="0">
                <a:effectLst/>
                <a:latin typeface="맑은 고딕"/>
                <a:ea typeface="맑은 고딕"/>
              </a:rPr>
              <a:t>에 없는 단어를 변환하기 위해 딥러닝 기술 사용</a:t>
            </a:r>
            <a:r>
              <a:rPr lang="en-US" altLang="ko-KR" b="0" i="0" dirty="0">
                <a:effectLst/>
                <a:latin typeface="맑은 고딕"/>
                <a:ea typeface="맑은 고딕"/>
              </a:rPr>
              <a:t>,</a:t>
            </a:r>
            <a:r>
              <a:rPr lang="ko-KR" altLang="en-US" dirty="0">
                <a:latin typeface="맑은 고딕"/>
                <a:ea typeface="맑은 고딕"/>
              </a:rPr>
              <a:t> 학습 데이터는 표준화 되어 있는 </a:t>
            </a:r>
            <a:r>
              <a:rPr lang="ko-KR" altLang="en-US" dirty="0" err="1">
                <a:latin typeface="맑은 고딕"/>
                <a:ea typeface="맑은 고딕"/>
              </a:rPr>
              <a:t>우리말샘</a:t>
            </a:r>
            <a:r>
              <a:rPr lang="ko-KR" altLang="en-US" dirty="0">
                <a:latin typeface="맑은 고딕"/>
                <a:ea typeface="맑은 고딕"/>
              </a:rPr>
              <a:t> </a:t>
            </a:r>
            <a:r>
              <a:rPr lang="en-US" altLang="ko-KR" dirty="0">
                <a:latin typeface="맑은 고딕"/>
                <a:ea typeface="맑은 고딕"/>
              </a:rPr>
              <a:t>DB</a:t>
            </a:r>
            <a:r>
              <a:rPr lang="ko-KR" altLang="en-US" dirty="0">
                <a:latin typeface="맑은 고딕"/>
                <a:ea typeface="맑은 고딕"/>
              </a:rPr>
              <a:t>를 활용</a:t>
            </a:r>
            <a:endParaRPr lang="en-US" altLang="ko-KR" dirty="0">
              <a:latin typeface="맑은 고딕"/>
              <a:ea typeface="맑은 고딕"/>
            </a:endParaRPr>
          </a:p>
          <a:p>
            <a:pPr marL="0" marR="0" lvl="0" indent="0" algn="just" defTabSz="914400" rtl="0" eaLnBrk="1" latinLnBrk="1" hangingPunct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ClrTx/>
              <a:buFontTx/>
              <a:buNone/>
              <a:defRPr/>
            </a:pPr>
            <a:r>
              <a:rPr lang="en-US" altLang="ko-KR" b="0" i="0" dirty="0">
                <a:effectLst/>
                <a:latin typeface="맑은 고딕"/>
                <a:ea typeface="맑은 고딕"/>
              </a:rPr>
              <a:t>‧</a:t>
            </a:r>
            <a:r>
              <a:rPr lang="en-US" altLang="ko-KR" dirty="0">
                <a:latin typeface="맑은 고딕"/>
                <a:ea typeface="맑은 고딕"/>
              </a:rPr>
              <a:t> 2</a:t>
            </a:r>
            <a:r>
              <a:rPr lang="ko-KR" altLang="en-US" dirty="0">
                <a:latin typeface="맑은 고딕"/>
                <a:ea typeface="맑은 고딕"/>
              </a:rPr>
              <a:t> 어절 이상으로 이루어진 단어에 대해 분리 후 중복 되지 않는 경우 추가</a:t>
            </a:r>
            <a:endParaRPr lang="en-US" altLang="ko-KR" dirty="0">
              <a:latin typeface="맑은 고딕"/>
              <a:ea typeface="맑은 고딕"/>
            </a:endParaRPr>
          </a:p>
          <a:p>
            <a:pPr marL="0" marR="0" lvl="0" indent="0" algn="just" defTabSz="914400" rtl="0" eaLnBrk="1" latinLnBrk="1" hangingPunct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ClrTx/>
              <a:buFontTx/>
              <a:buNone/>
              <a:defRPr/>
            </a:pPr>
            <a:endParaRPr lang="en-US" altLang="ko-KR" kern="100" dirty="0">
              <a:latin typeface="맑은 고딕"/>
              <a:ea typeface="맑은 고딕"/>
              <a:cs typeface="Times New Roman"/>
            </a:endParaRPr>
          </a:p>
          <a:p>
            <a:pPr marL="0" marR="0" lvl="0" indent="0" algn="just" defTabSz="914400" rtl="0" eaLnBrk="1" latinLnBrk="1" hangingPunct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ClrTx/>
              <a:buFontTx/>
              <a:buNone/>
              <a:defRPr/>
            </a:pPr>
            <a:endParaRPr lang="en-US" altLang="ko-KR" kern="100" dirty="0">
              <a:latin typeface="맑은 고딕"/>
              <a:ea typeface="맑은 고딕"/>
              <a:cs typeface="Times New Roman"/>
            </a:endParaRPr>
          </a:p>
          <a:p>
            <a:pPr marL="0" marR="0" lvl="0" indent="0" algn="just" defTabSz="914400" rtl="0" eaLnBrk="1" latinLnBrk="1" hangingPunct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ClrTx/>
              <a:buFontTx/>
              <a:buNone/>
              <a:defRPr/>
            </a:pPr>
            <a:endParaRPr lang="en-US" altLang="ko-KR" kern="100" dirty="0">
              <a:latin typeface="맑은 고딕"/>
              <a:ea typeface="맑은 고딕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  <a:defRPr/>
            </a:pPr>
            <a:r>
              <a:rPr lang="en-US" altLang="ko-KR" b="0" i="0" dirty="0">
                <a:effectLst/>
                <a:latin typeface="맑은 고딕"/>
                <a:ea typeface="맑은 고딕"/>
              </a:rPr>
              <a:t>‧ </a:t>
            </a:r>
            <a:r>
              <a:rPr lang="en-US" altLang="ko-KR" b="0" i="0" dirty="0" err="1">
                <a:effectLst/>
                <a:latin typeface="맑은 고딕"/>
                <a:ea typeface="맑은 고딕"/>
              </a:rPr>
              <a:t>MulitHeadAttention</a:t>
            </a:r>
            <a:r>
              <a:rPr lang="ko-KR" altLang="en-US" dirty="0">
                <a:latin typeface="맑은 고딕"/>
                <a:ea typeface="맑은 고딕"/>
              </a:rPr>
              <a:t>과 같이 띄어쓰기 없이 쓰이는 단어들도 실제 문장에 나타나므로 공백을 제거한 단어 추가</a:t>
            </a:r>
            <a:endParaRPr lang="en-US" altLang="ko-KR" b="0" i="0" dirty="0">
              <a:effectLst/>
              <a:latin typeface="맑은 고딕"/>
              <a:ea typeface="맑은 고딕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  <a:defRPr/>
            </a:pPr>
            <a:r>
              <a:rPr lang="en-US" altLang="ko-KR" b="0" i="0" dirty="0">
                <a:effectLst/>
                <a:latin typeface="맑은 고딕"/>
                <a:ea typeface="맑은 고딕"/>
              </a:rPr>
              <a:t>‧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학습데이터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_1,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학습데이터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_2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모두 사용하여 각각에 대해 모델을 생성</a:t>
            </a:r>
            <a:endParaRPr lang="en-US" altLang="ko-KR" b="0" i="0" dirty="0">
              <a:effectLst/>
              <a:latin typeface="맑은 고딕"/>
              <a:ea typeface="맑은 고딕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  <a:defRPr/>
            </a:pPr>
            <a:r>
              <a:rPr lang="en-US" altLang="ko-KR" b="0" i="0" dirty="0">
                <a:effectLst/>
                <a:latin typeface="맑은 고딕"/>
                <a:ea typeface="맑은 고딕"/>
              </a:rPr>
              <a:t>‧ </a:t>
            </a:r>
            <a:r>
              <a:rPr lang="ko-KR" altLang="en-US" b="0" i="0" kern="100" dirty="0">
                <a:effectLst/>
                <a:latin typeface="맑은 고딕"/>
                <a:ea typeface="맑은 고딕"/>
                <a:cs typeface="Times New Roman"/>
              </a:rPr>
              <a:t>한글 특성상 초성</a:t>
            </a:r>
            <a:r>
              <a:rPr lang="en-US" altLang="ko-KR" b="0" i="0" kern="100" dirty="0">
                <a:effectLst/>
                <a:latin typeface="맑은 고딕"/>
                <a:ea typeface="맑은 고딕"/>
                <a:cs typeface="Times New Roman"/>
              </a:rPr>
              <a:t>, </a:t>
            </a:r>
            <a:r>
              <a:rPr lang="ko-KR" altLang="en-US" b="0" i="0" kern="100" dirty="0">
                <a:effectLst/>
                <a:latin typeface="맑은 고딕"/>
                <a:ea typeface="맑은 고딕"/>
                <a:cs typeface="Times New Roman"/>
              </a:rPr>
              <a:t>중성</a:t>
            </a:r>
            <a:r>
              <a:rPr lang="en-US" altLang="ko-KR" b="0" i="0" kern="100" dirty="0">
                <a:effectLst/>
                <a:latin typeface="맑은 고딕"/>
                <a:ea typeface="맑은 고딕"/>
                <a:cs typeface="Times New Roman"/>
              </a:rPr>
              <a:t>, </a:t>
            </a:r>
            <a:r>
              <a:rPr lang="ko-KR" altLang="en-US" b="0" i="0" kern="100" dirty="0">
                <a:effectLst/>
                <a:latin typeface="맑은 고딕"/>
                <a:ea typeface="맑은 고딕"/>
                <a:cs typeface="Times New Roman"/>
              </a:rPr>
              <a:t>종성으로 나누어지므로 학습 데이터에 대해 자모 토큰화 진행</a:t>
            </a:r>
            <a:endParaRPr lang="en-US" altLang="ko-KR" b="0" i="0" kern="100" dirty="0">
              <a:effectLst/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-37818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1600" y="158119"/>
            <a:ext cx="149752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600" b="0" i="0" u="none" strike="noStrike" kern="1200" cap="none" spc="-150" normalizeH="0" baseline="0">
                <a:solidFill>
                  <a:srgbClr val="5F5E58"/>
                </a:solidFill>
                <a:effectLst/>
                <a:uLnTx/>
                <a:uFillTx/>
                <a:latin typeface="맑은 고딕"/>
                <a:ea typeface="맑은 고딕"/>
              </a:rPr>
              <a:t>4</a:t>
            </a:r>
            <a:r>
              <a:rPr kumimoji="0" lang="ko-KR" altLang="en-US" sz="1600" b="0" i="0" u="none" strike="noStrike" kern="1200" cap="none" spc="-150" normalizeH="0" baseline="0">
                <a:solidFill>
                  <a:srgbClr val="5F5E58"/>
                </a:solidFill>
                <a:effectLst/>
                <a:uLnTx/>
                <a:uFillTx/>
                <a:latin typeface="맑은 고딕"/>
                <a:ea typeface="맑은 고딕"/>
              </a:rPr>
              <a:t>조 </a:t>
            </a:r>
            <a:r>
              <a:rPr kumimoji="0" lang="en-US" altLang="ko-KR" sz="1600" b="0" i="0" u="none" strike="noStrike" kern="1200" cap="none" spc="-150" normalizeH="0" baseline="0">
                <a:solidFill>
                  <a:srgbClr val="5F5E58"/>
                </a:solidFill>
                <a:effectLst/>
                <a:uLnTx/>
                <a:uFillTx/>
                <a:latin typeface="맑은 고딕"/>
                <a:ea typeface="맑은 고딕"/>
              </a:rPr>
              <a:t>RNG </a:t>
            </a:r>
            <a:r>
              <a:rPr kumimoji="0" lang="ko-KR" altLang="en-US" sz="1600" b="0" i="0" u="none" strike="noStrike" kern="1200" cap="none" spc="-150" normalizeH="0" baseline="0">
                <a:solidFill>
                  <a:srgbClr val="5F5E58"/>
                </a:solidFill>
                <a:effectLst/>
                <a:uLnTx/>
                <a:uFillTx/>
                <a:latin typeface="맑은 고딕"/>
                <a:ea typeface="맑은 고딕"/>
              </a:rPr>
              <a:t>아니조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76678" y="652394"/>
            <a:ext cx="52931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5F5E58"/>
                </a:solidFill>
                <a:effectLst/>
                <a:uLnTx/>
                <a:uFillTx/>
                <a:latin typeface="맑은 고딕"/>
                <a:ea typeface="맑은 고딕"/>
              </a:rPr>
              <a:t>3.</a:t>
            </a:r>
            <a:endParaRPr kumimoji="0" lang="en-US" altLang="ko-KR" sz="3200" b="1" i="0" u="none" strike="noStrike" kern="1200" cap="none" spc="0" normalizeH="0" baseline="0">
              <a:solidFill>
                <a:srgbClr val="5F5E58"/>
              </a:solidFill>
              <a:latin typeface="맑은 고딕"/>
              <a:ea typeface="맑은 고딕"/>
            </a:endParaRPr>
          </a:p>
        </p:txBody>
      </p:sp>
      <p:sp>
        <p:nvSpPr>
          <p:cNvPr id="15" name="TextBox 5"/>
          <p:cNvSpPr txBox="1"/>
          <p:nvPr/>
        </p:nvSpPr>
        <p:spPr>
          <a:xfrm>
            <a:off x="2257266" y="672956"/>
            <a:ext cx="5941050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3000" dirty="0">
                <a:solidFill>
                  <a:srgbClr val="5F5E58"/>
                </a:solidFill>
                <a:latin typeface="맑은 고딕"/>
                <a:ea typeface="맑은 고딕"/>
              </a:rPr>
              <a:t>딥러닝 모델 구성 </a:t>
            </a:r>
            <a:r>
              <a:rPr lang="en-US" altLang="ko-KR" sz="3000" dirty="0">
                <a:solidFill>
                  <a:srgbClr val="5F5E58"/>
                </a:solidFill>
                <a:latin typeface="맑은 고딕"/>
                <a:ea typeface="맑은 고딕"/>
              </a:rPr>
              <a:t>– </a:t>
            </a:r>
            <a:r>
              <a:rPr lang="ko-KR" altLang="en-US" sz="3000" dirty="0">
                <a:solidFill>
                  <a:srgbClr val="5F5E58"/>
                </a:solidFill>
                <a:latin typeface="맑은 고딕"/>
                <a:ea typeface="맑은 고딕"/>
              </a:rPr>
              <a:t>학습 데이터 </a:t>
            </a:r>
            <a:endParaRPr kumimoji="0" lang="ko-KR" altLang="en-US" sz="3000" b="0" i="0" u="none" strike="noStrike" kern="1200" cap="none" spc="0" normalizeH="0" baseline="0" dirty="0">
              <a:solidFill>
                <a:srgbClr val="5F5E58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139700" y="491296"/>
            <a:ext cx="1393825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0FCA0B5-E8F5-D3DD-AA37-3BC0F2F923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821461"/>
              </p:ext>
            </p:extLst>
          </p:nvPr>
        </p:nvGraphicFramePr>
        <p:xfrm>
          <a:off x="727790" y="3394710"/>
          <a:ext cx="10981640" cy="1440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101510">
                  <a:extLst>
                    <a:ext uri="{9D8B030D-6E8A-4147-A177-3AD203B41FA5}">
                      <a16:colId xmlns:a16="http://schemas.microsoft.com/office/drawing/2014/main" val="4126457104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3886807914"/>
                    </a:ext>
                  </a:extLst>
                </a:gridCol>
                <a:gridCol w="1817370">
                  <a:extLst>
                    <a:ext uri="{9D8B030D-6E8A-4147-A177-3AD203B41FA5}">
                      <a16:colId xmlns:a16="http://schemas.microsoft.com/office/drawing/2014/main" val="3198203999"/>
                    </a:ext>
                  </a:extLst>
                </a:gridCol>
                <a:gridCol w="2554000">
                  <a:extLst>
                    <a:ext uri="{9D8B030D-6E8A-4147-A177-3AD203B41FA5}">
                      <a16:colId xmlns:a16="http://schemas.microsoft.com/office/drawing/2014/main" val="49320364"/>
                    </a:ext>
                  </a:extLst>
                </a:gridCol>
              </a:tblGrid>
              <a:tr h="48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어절 분리 단어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공백 제거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9678578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학습데이터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_1(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어절 분리 단어를 추가한 </a:t>
                      </a:r>
                      <a:r>
                        <a:rPr lang="ko-KR" altLang="en-US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우리말샘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DB)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미포함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61,587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9416338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학습데이터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_2(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학습데이터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공백 제거 단어를 추가한 </a:t>
                      </a:r>
                      <a:r>
                        <a:rPr lang="ko-KR" altLang="en-US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우리말샘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DB)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공백 제거 추가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</a:rPr>
                        <a:t>100,076</a:t>
                      </a:r>
                      <a:r>
                        <a:rPr lang="ko-KR" altLang="en-US" sz="12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</a:rPr>
                        <a:t>개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0760039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lumMod val="60000"/>
            <a:lumOff val="40000"/>
          </a:schemeClr>
        </a:solidFill>
        <a:ln w="28575">
          <a:solidFill>
            <a:schemeClr val="accent2"/>
          </a:solidFill>
        </a:ln>
      </a:spPr>
      <a:bodyPr rtlCol="0" anchor="ctr"/>
      <a:lstStyle>
        <a:defPPr marL="0" marR="0" indent="0" algn="ctr" defTabSz="914400" rtl="0" eaLnBrk="1" fontAlgn="auto" latinLnBrk="1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kern="1200" cap="none" spc="0" normalizeH="0" baseline="0" noProof="0" dirty="0" err="1">
            <a:solidFill>
              <a:prstClr val="white"/>
            </a:solidFill>
            <a:effectLst/>
            <a:uLnTx/>
            <a:uFillTx/>
            <a:latin typeface="Arial"/>
            <a:cs typeface="+mn-cs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>
        <a:spAutoFit/>
      </a:bodyPr>
      <a:lstStyle>
        <a:defPPr algn="just">
          <a:lnSpc>
            <a:spcPct val="200000"/>
          </a:lnSpc>
          <a:spcAft>
            <a:spcPts val="800"/>
          </a:spcAft>
          <a:defRPr b="0" i="0" dirty="0">
            <a:effectLst/>
            <a:latin typeface="맑은 고딕"/>
            <a:ea typeface="맑은 고딕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</TotalTime>
  <Words>2546</Words>
  <Application>Microsoft Office PowerPoint</Application>
  <PresentationFormat>와이드스크린</PresentationFormat>
  <Paragraphs>571</Paragraphs>
  <Slides>19</Slides>
  <Notes>19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19</vt:i4>
      </vt:variant>
    </vt:vector>
  </HeadingPairs>
  <TitlesOfParts>
    <vt:vector size="21" baseType="lpstr"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권민규</dc:creator>
  <cp:lastModifiedBy>상현 고</cp:lastModifiedBy>
  <cp:revision>183</cp:revision>
  <dcterms:created xsi:type="dcterms:W3CDTF">2023-08-31T05:50:01Z</dcterms:created>
  <dcterms:modified xsi:type="dcterms:W3CDTF">2023-10-23T02:09:57Z</dcterms:modified>
  <cp:version/>
</cp:coreProperties>
</file>