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7" r:id="rId2"/>
    <p:sldId id="300" r:id="rId3"/>
    <p:sldId id="325" r:id="rId4"/>
    <p:sldId id="337" r:id="rId5"/>
    <p:sldId id="338" r:id="rId6"/>
    <p:sldId id="335" r:id="rId7"/>
    <p:sldId id="346" r:id="rId8"/>
    <p:sldId id="340" r:id="rId9"/>
    <p:sldId id="336" r:id="rId10"/>
    <p:sldId id="341" r:id="rId11"/>
    <p:sldId id="333" r:id="rId12"/>
    <p:sldId id="342" r:id="rId13"/>
    <p:sldId id="33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6" autoAdjust="0"/>
    <p:restoredTop sz="80765" autoAdjust="0"/>
  </p:normalViewPr>
  <p:slideViewPr>
    <p:cSldViewPr snapToGrid="0">
      <p:cViewPr varScale="1">
        <p:scale>
          <a:sx n="83" d="100"/>
          <a:sy n="83" d="100"/>
        </p:scale>
        <p:origin x="96" y="252"/>
      </p:cViewPr>
      <p:guideLst>
        <p:guide orient="horz" pos="217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1D8E-EBEE-40BF-ABC5-75877AD3E570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8C4E8-95A7-45B0-ADBF-9C3333610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안녕하세요 발표를 맡은 </a:t>
            </a:r>
            <a:r>
              <a:rPr lang="ko-KR" altLang="en-US" sz="1200" dirty="0" err="1"/>
              <a:t>ㅇㅇㅇ입니다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7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KT</a:t>
            </a:r>
            <a:r>
              <a:rPr lang="ko-KR" altLang="en-US" dirty="0"/>
              <a:t>에서 제공한 학습 데이터를 앞서 구축한 외래어 </a:t>
            </a:r>
            <a:r>
              <a:rPr lang="en-US" altLang="ko-KR" dirty="0"/>
              <a:t>DB</a:t>
            </a:r>
            <a:r>
              <a:rPr lang="ko-KR" altLang="en-US" dirty="0"/>
              <a:t>를 이용하여 매칭 시켜본 결과 통계는 다음과 같았습니다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여기서 대소문자를 구분하여 통계를 낸 이유는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영어 단어를 </a:t>
            </a:r>
            <a:r>
              <a:rPr lang="en-US" altLang="ko-KR" dirty="0"/>
              <a:t>DB</a:t>
            </a:r>
            <a:r>
              <a:rPr lang="ko-KR" altLang="en-US" dirty="0"/>
              <a:t>와 매칭하는 순서가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첫번째로 문장에서 영어 단어를 뽑아와서 대소문자를 구분하여 </a:t>
            </a:r>
            <a:r>
              <a:rPr lang="en-US" altLang="ko-KR" dirty="0"/>
              <a:t>DB</a:t>
            </a:r>
            <a:r>
              <a:rPr lang="ko-KR" altLang="en-US" dirty="0"/>
              <a:t>에서 확인하고</a:t>
            </a:r>
            <a:r>
              <a:rPr lang="en-US" altLang="ko-KR" dirty="0"/>
              <a:t>, </a:t>
            </a:r>
          </a:p>
          <a:p>
            <a:pPr lvl="0">
              <a:defRPr/>
            </a:pPr>
            <a:r>
              <a:rPr lang="en-US" altLang="ko-KR" dirty="0"/>
              <a:t>DB</a:t>
            </a:r>
            <a:r>
              <a:rPr lang="ko-KR" altLang="en-US" dirty="0"/>
              <a:t>에 존재하지 않을 경우</a:t>
            </a:r>
            <a:r>
              <a:rPr lang="en-US" altLang="ko-KR" dirty="0"/>
              <a:t>, </a:t>
            </a:r>
            <a:r>
              <a:rPr lang="ko-KR" altLang="en-US" dirty="0"/>
              <a:t>대소문자를 구분하지 않고</a:t>
            </a:r>
            <a:r>
              <a:rPr lang="en-US" altLang="ko-KR" dirty="0"/>
              <a:t> </a:t>
            </a:r>
            <a:r>
              <a:rPr lang="ko-KR" altLang="en-US" dirty="0"/>
              <a:t>재확인한 뒤</a:t>
            </a:r>
            <a:r>
              <a:rPr lang="en-US" altLang="ko-KR" dirty="0"/>
              <a:t>, </a:t>
            </a:r>
          </a:p>
          <a:p>
            <a:pPr lvl="0">
              <a:defRPr/>
            </a:pPr>
            <a:r>
              <a:rPr lang="ko-KR" altLang="en-US" dirty="0"/>
              <a:t>그래도 </a:t>
            </a:r>
            <a:r>
              <a:rPr lang="en-US" altLang="ko-KR" dirty="0"/>
              <a:t>DB</a:t>
            </a:r>
            <a:r>
              <a:rPr lang="ko-KR" altLang="en-US" dirty="0"/>
              <a:t>에 존재하지 않으면 알파벳 단위로 끊어서 읽는 방식으로 진행되기 때문입니다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8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데이터를 전처리하고 학습 데이터를 </a:t>
            </a:r>
            <a:r>
              <a:rPr lang="en-US" altLang="ko-KR" dirty="0"/>
              <a:t>DB</a:t>
            </a:r>
            <a:r>
              <a:rPr lang="ko-KR" altLang="en-US" dirty="0"/>
              <a:t>와 매칭시켜 본 결과</a:t>
            </a:r>
            <a:r>
              <a:rPr lang="en-US" altLang="ko-KR" dirty="0"/>
              <a:t>, </a:t>
            </a:r>
            <a:r>
              <a:rPr lang="ko-KR" altLang="en-US" dirty="0"/>
              <a:t>몇 가지 보완 해야 할 점이 보였습니다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사전에 </a:t>
            </a:r>
            <a:r>
              <a:rPr lang="en-US" altLang="ko-KR" dirty="0"/>
              <a:t>DB</a:t>
            </a:r>
            <a:r>
              <a:rPr lang="ko-KR" altLang="en-US" dirty="0"/>
              <a:t>를 구축할 때</a:t>
            </a:r>
            <a:r>
              <a:rPr lang="en-US" altLang="ko-KR" dirty="0"/>
              <a:t>, sense no </a:t>
            </a:r>
            <a:r>
              <a:rPr lang="ko-KR" altLang="en-US" dirty="0"/>
              <a:t>가 </a:t>
            </a:r>
            <a:r>
              <a:rPr lang="en-US" altLang="ko-KR" dirty="0"/>
              <a:t>001</a:t>
            </a:r>
            <a:r>
              <a:rPr lang="ko-KR" altLang="en-US" dirty="0"/>
              <a:t>인 경우만 필터링 하여 저장하도록 하였기 때문에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sense no</a:t>
            </a:r>
            <a:r>
              <a:rPr lang="ko-KR" altLang="en-US" dirty="0"/>
              <a:t>이 </a:t>
            </a:r>
            <a:r>
              <a:rPr lang="en-US" altLang="ko-KR" dirty="0"/>
              <a:t>001</a:t>
            </a:r>
            <a:r>
              <a:rPr lang="ko-KR" altLang="en-US" dirty="0"/>
              <a:t>이 아닐 경우</a:t>
            </a:r>
            <a:r>
              <a:rPr lang="en-US" altLang="ko-KR" dirty="0"/>
              <a:t> DB</a:t>
            </a:r>
            <a:r>
              <a:rPr lang="ko-KR" altLang="en-US" dirty="0"/>
              <a:t>에 존재하지 않아서 </a:t>
            </a:r>
            <a:r>
              <a:rPr lang="ko-KR" altLang="en-US" dirty="0" err="1"/>
              <a:t>발음열</a:t>
            </a:r>
            <a:r>
              <a:rPr lang="ko-KR" altLang="en-US" dirty="0"/>
              <a:t> 매칭이 불가능합니다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아래의 예시를 보면 </a:t>
            </a:r>
            <a:r>
              <a:rPr lang="en-US" altLang="ko-KR" dirty="0"/>
              <a:t>‘</a:t>
            </a:r>
            <a:r>
              <a:rPr lang="ko-KR" altLang="en-US" dirty="0"/>
              <a:t>엔</a:t>
            </a:r>
            <a:r>
              <a:rPr lang="en-US" altLang="ko-KR" dirty="0"/>
              <a:t>’</a:t>
            </a:r>
            <a:r>
              <a:rPr lang="ko-KR" altLang="en-US" dirty="0"/>
              <a:t>의 경우는 일본의 화폐 단위를 뜻하는 엔화가 </a:t>
            </a:r>
            <a:r>
              <a:rPr lang="en-US" altLang="ko-KR" dirty="0"/>
              <a:t>sense no</a:t>
            </a:r>
            <a:r>
              <a:rPr lang="ko-KR" altLang="en-US" dirty="0"/>
              <a:t>이 </a:t>
            </a:r>
            <a:r>
              <a:rPr lang="en-US" altLang="ko-KR" dirty="0"/>
              <a:t>001</a:t>
            </a:r>
            <a:r>
              <a:rPr lang="ko-KR" altLang="en-US" dirty="0"/>
              <a:t>이기 때문에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영어 알파벳을 뜻하는 </a:t>
            </a:r>
            <a:r>
              <a:rPr lang="en-US" altLang="ko-KR" dirty="0"/>
              <a:t>‘N’</a:t>
            </a:r>
            <a:r>
              <a:rPr lang="ko-KR" altLang="en-US" dirty="0"/>
              <a:t>의 경우는 </a:t>
            </a:r>
            <a:r>
              <a:rPr lang="en-US" altLang="ko-KR" dirty="0"/>
              <a:t>DB</a:t>
            </a:r>
            <a:r>
              <a:rPr lang="ko-KR" altLang="en-US" dirty="0"/>
              <a:t>에 저장되지 않습니다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아래의 문장 같은 경우</a:t>
            </a:r>
            <a:r>
              <a:rPr lang="en-US" altLang="ko-KR" dirty="0"/>
              <a:t>, N</a:t>
            </a:r>
            <a:r>
              <a:rPr lang="ko-KR" altLang="en-US" dirty="0"/>
              <a:t>극의 </a:t>
            </a:r>
            <a:r>
              <a:rPr lang="en-US" altLang="ko-KR" dirty="0"/>
              <a:t>‘N’ </a:t>
            </a:r>
            <a:r>
              <a:rPr lang="ko-KR" altLang="en-US" dirty="0"/>
              <a:t>발음을 제대로 변환하지 못합니다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7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구축한 </a:t>
            </a:r>
            <a:r>
              <a:rPr lang="en-US" altLang="ko-KR" dirty="0"/>
              <a:t>DB</a:t>
            </a:r>
            <a:r>
              <a:rPr lang="ko-KR" altLang="en-US" dirty="0"/>
              <a:t>에 존재하지 않으면서 대문자의 경우 알파벳 단위로 끊어서 그대로 발음하는 방법이 있지만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단어가 </a:t>
            </a:r>
            <a:r>
              <a:rPr lang="en-US" altLang="ko-KR" dirty="0"/>
              <a:t>DB</a:t>
            </a:r>
            <a:r>
              <a:rPr lang="ko-KR" altLang="en-US" dirty="0"/>
              <a:t>에 존재하지 않으면서 대문자로만 이루어지지 않은 경우에 문제가 발생합니다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들어 아래의 문장의 </a:t>
            </a:r>
            <a:r>
              <a:rPr lang="en-US" altLang="ko-KR" dirty="0"/>
              <a:t>iOS, Hello, World 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존재하지 않고 대소문자가 혼용되어 알파벳 그대로 발음할 수도 없게 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2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sense number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로 인해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저장되지 않은 단어와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우리말샘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사전에 </a:t>
            </a: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미등재된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단어로 인해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만으로 외래어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TTS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를 구현하기에 부족합니다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보완하기 위해 </a:t>
            </a:r>
            <a:r>
              <a:rPr lang="en-US" altLang="ko-KR" dirty="0"/>
              <a:t>transformer</a:t>
            </a:r>
            <a:r>
              <a:rPr lang="ko-KR" altLang="en-US" dirty="0"/>
              <a:t> 나 </a:t>
            </a:r>
            <a:r>
              <a:rPr lang="en-US" altLang="ko-KR" dirty="0"/>
              <a:t>LSTM </a:t>
            </a:r>
            <a:r>
              <a:rPr lang="ko-KR" altLang="en-US" dirty="0"/>
              <a:t>방식을 사용한 딥러닝 모델을 구축하여 </a:t>
            </a:r>
            <a:r>
              <a:rPr lang="en-US" altLang="ko-KR" dirty="0"/>
              <a:t>DB</a:t>
            </a:r>
            <a:r>
              <a:rPr lang="ko-KR" altLang="en-US" dirty="0"/>
              <a:t>에 없는 단어들을 처리하려고 계획 중입니다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7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저희는 </a:t>
            </a:r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기존 </a:t>
            </a:r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TTS</a:t>
            </a:r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의 문제점과 개선 방안</a:t>
            </a:r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ea typeface="Noto Sans KR" panose="020B0500000000000000" pitchFamily="34" charset="-127"/>
              </a:rPr>
              <a:t>전처리</a:t>
            </a:r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 데이터 통계</a:t>
            </a:r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데이터 처리 결과 및 개선점</a:t>
            </a:r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향후 진행 계획 </a:t>
            </a:r>
            <a:r>
              <a:rPr lang="ko-KR" altLang="en-US" sz="1200" dirty="0"/>
              <a:t>순으로 설명 드리겠습니다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8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먼저 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TTS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란 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＂Text-to-Speech＂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의 약어로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텍스트를 음성으로 변환하는 기술을 의미하고</a:t>
            </a:r>
            <a:endParaRPr kumimoji="0" lang="en-US" altLang="ko-KR" sz="1200" b="0" i="0" u="none" strike="noStrike" kern="1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00" cap="none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오디오북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네비게이션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시각장애인 보조 도구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교육 어플리케이션 </a:t>
            </a:r>
            <a:r>
              <a:rPr lang="ko-KR" altLang="en-US" sz="1200" kern="1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등</a:t>
            </a:r>
            <a:r>
              <a:rPr kumimoji="0" lang="ko-KR" altLang="en-US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다양한 분야에서 활용됩니다</a:t>
            </a:r>
            <a:r>
              <a:rPr kumimoji="0" lang="en-US" altLang="ko-KR" sz="12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대중적으로 사용되는 </a:t>
            </a:r>
            <a:r>
              <a:rPr lang="en-US" altLang="ko-KR" dirty="0"/>
              <a:t>TTS</a:t>
            </a:r>
            <a:r>
              <a:rPr lang="ko-KR" altLang="en-US" dirty="0"/>
              <a:t>의 외래어 발음 정확도를 테스트 문장을 통해 실험해보았습니다</a:t>
            </a:r>
            <a:r>
              <a:rPr lang="en-US" altLang="ko-KR" dirty="0"/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네이버의 파파고를 이용하여 실험 해본 결과</a:t>
            </a:r>
            <a:r>
              <a:rPr lang="en-US" altLang="ko-KR" dirty="0"/>
              <a:t>, </a:t>
            </a:r>
            <a:r>
              <a:rPr lang="ko-KR" altLang="en-US" dirty="0"/>
              <a:t>보이는 것과 같이 </a:t>
            </a:r>
            <a:r>
              <a:rPr lang="en-US" altLang="ko-KR" dirty="0"/>
              <a:t>WCDMA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 err="1"/>
              <a:t>크드마</a:t>
            </a:r>
            <a:r>
              <a:rPr lang="en-US" altLang="ko-KR" dirty="0"/>
              <a:t>＇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마이크로소프트의 </a:t>
            </a:r>
            <a:r>
              <a:rPr lang="en-US" altLang="ko-KR" dirty="0" err="1"/>
              <a:t>bing</a:t>
            </a:r>
            <a:r>
              <a:rPr lang="ko-KR" altLang="en-US" dirty="0"/>
              <a:t>을 이용하여 실험 해본 결과 </a:t>
            </a:r>
            <a:r>
              <a:rPr lang="en-US" altLang="ko-KR" dirty="0"/>
              <a:t>UCLA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 err="1"/>
              <a:t>유시알에이</a:t>
            </a:r>
            <a:r>
              <a:rPr lang="en-US" altLang="ko-KR" dirty="0"/>
              <a:t>’</a:t>
            </a:r>
            <a:r>
              <a:rPr lang="ko-KR" altLang="en-US" dirty="0"/>
              <a:t>로 잘못된 발음으로 변환하는 것을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3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앞선 슬라이드에서 보신 것과 같이 상용 </a:t>
            </a:r>
            <a:r>
              <a:rPr lang="en-US" altLang="ko-KR" dirty="0"/>
              <a:t>TTS</a:t>
            </a:r>
            <a:r>
              <a:rPr lang="ko-KR" altLang="en-US" dirty="0"/>
              <a:t>들이 외래어를 정확한 한국어 발음으로 변환하지 못하는 이유는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외래어 부분에 있어 </a:t>
            </a:r>
            <a:r>
              <a:rPr lang="en-US" altLang="ko-KR" dirty="0"/>
              <a:t>G2P </a:t>
            </a:r>
            <a:r>
              <a:rPr lang="ko-KR" altLang="en-US" dirty="0"/>
              <a:t>모델의 정확성이 상대적으로 떨어지기 때문인데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ko-KR" altLang="en-US" dirty="0" err="1"/>
              <a:t>우리말샘</a:t>
            </a:r>
            <a:r>
              <a:rPr lang="ko-KR" altLang="en-US" dirty="0"/>
              <a:t> 사전을 기반으로 한 </a:t>
            </a:r>
            <a:r>
              <a:rPr lang="ko-KR" altLang="en-US" dirty="0" err="1"/>
              <a:t>발음열</a:t>
            </a:r>
            <a:r>
              <a:rPr lang="ko-KR" altLang="en-US" dirty="0"/>
              <a:t> </a:t>
            </a:r>
            <a:r>
              <a:rPr lang="ko-KR" altLang="en-US" dirty="0" err="1"/>
              <a:t>기분석</a:t>
            </a:r>
            <a:r>
              <a:rPr lang="ko-KR" altLang="en-US" dirty="0"/>
              <a:t> 사전을 이용하여 이를 개선할 예정입니다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ko-KR" altLang="en-US" dirty="0" err="1"/>
              <a:t>우리말샘</a:t>
            </a:r>
            <a:r>
              <a:rPr lang="ko-KR" altLang="en-US" dirty="0"/>
              <a:t> 사전에 존재하는 전체 단어 데이터를 다운 받은 뒤 필요한 형태로 전처리를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Sense number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가 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001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인 경우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즉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사전에서 단어를 찾았을 때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첫번째로 나오는 뜻만 저장하고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북한어나 방언을 필터링하여 </a:t>
            </a:r>
            <a:r>
              <a:rPr lang="ko-KR" altLang="en-US" kern="100" dirty="0" err="1">
                <a:effectLst/>
                <a:latin typeface="맑은 고딕"/>
                <a:ea typeface="맑은 고딕"/>
                <a:cs typeface="Times New Roman"/>
              </a:rPr>
              <a:t>일반어만</a:t>
            </a:r>
            <a:r>
              <a:rPr lang="ko-KR" altLang="en-US" kern="100" dirty="0">
                <a:effectLst/>
                <a:latin typeface="맑은 고딕"/>
                <a:ea typeface="맑은 고딕"/>
                <a:cs typeface="Times New Roman"/>
              </a:rPr>
              <a:t> 저장하도록 하였습니다</a:t>
            </a:r>
            <a:r>
              <a:rPr lang="en-US" altLang="ko-KR" kern="100" dirty="0">
                <a:effectLst/>
                <a:latin typeface="맑은 고딕"/>
                <a:ea typeface="맑은 고딕"/>
                <a:cs typeface="Times New Roman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1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앞에서 저장한 데이터를 고유어</a:t>
            </a:r>
            <a:r>
              <a:rPr lang="en-US" altLang="ko-KR" dirty="0"/>
              <a:t>, </a:t>
            </a:r>
            <a:r>
              <a:rPr lang="ko-KR" altLang="en-US" dirty="0"/>
              <a:t>한자어</a:t>
            </a:r>
            <a:r>
              <a:rPr lang="en-US" altLang="ko-KR" dirty="0"/>
              <a:t>, </a:t>
            </a:r>
            <a:r>
              <a:rPr lang="ko-KR" altLang="en-US" dirty="0"/>
              <a:t>외래어</a:t>
            </a:r>
            <a:r>
              <a:rPr lang="en-US" altLang="ko-KR" dirty="0"/>
              <a:t>, </a:t>
            </a:r>
            <a:r>
              <a:rPr lang="ko-KR" altLang="en-US" dirty="0"/>
              <a:t>혼종어 </a:t>
            </a:r>
            <a:r>
              <a:rPr lang="en-US" altLang="ko-KR" dirty="0"/>
              <a:t>4</a:t>
            </a:r>
            <a:r>
              <a:rPr lang="ko-KR" altLang="en-US" dirty="0"/>
              <a:t>가지로 나누어 각각 </a:t>
            </a:r>
            <a:r>
              <a:rPr lang="en-US" altLang="ko-KR" dirty="0"/>
              <a:t>DB</a:t>
            </a:r>
            <a:r>
              <a:rPr lang="ko-KR" altLang="en-US" dirty="0"/>
              <a:t>로 저장하였습니다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여기서 구분되어진 어에 대해 간단히 설명해보면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고유어는 순수한 한글로만 이루어진 단어이고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한자어는 하나 또는 둘 이상의 한자가 결합되어 사용되는 단어이고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외래어는 한자어를 제외한 외국어로 이루어진 단어를 의미합니다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마지막으로 혼종어는 서로 다른 기원을 지닌 형태소가 합쳐져서 만들어진 단어를 뜻하는데</a:t>
            </a:r>
            <a:r>
              <a:rPr lang="en-US" altLang="ko-KR" dirty="0"/>
              <a:t>,</a:t>
            </a:r>
            <a:r>
              <a:rPr lang="ko-KR" altLang="en-US" dirty="0"/>
              <a:t> 예를 들어 페트병이나 종이컵 등이 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9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전체 </a:t>
            </a:r>
            <a:r>
              <a:rPr lang="en-US" altLang="ko-KR" dirty="0"/>
              <a:t>DB</a:t>
            </a:r>
            <a:r>
              <a:rPr lang="ko-KR" altLang="en-US" dirty="0"/>
              <a:t>에서 단어의 활용형들의 표기와 발음만을 따로 추출하여 새로운 활용어 </a:t>
            </a:r>
            <a:r>
              <a:rPr lang="en-US" altLang="ko-KR" dirty="0"/>
              <a:t>DB </a:t>
            </a:r>
            <a:r>
              <a:rPr lang="ko-KR" altLang="en-US" dirty="0"/>
              <a:t>또한 생성하였습니다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9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표는 외래어 </a:t>
            </a:r>
            <a:r>
              <a:rPr lang="en-US" altLang="ko-KR" dirty="0"/>
              <a:t>DB </a:t>
            </a:r>
            <a:r>
              <a:rPr lang="ko-KR" altLang="en-US" dirty="0"/>
              <a:t>속 저장된 데이터의 형식을 보여주는 표입니다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Pronun_list</a:t>
            </a:r>
            <a:r>
              <a:rPr lang="en-US" altLang="ko-KR" dirty="0"/>
              <a:t> </a:t>
            </a:r>
            <a:r>
              <a:rPr lang="ko-KR" altLang="en-US" dirty="0"/>
              <a:t>는 단어가 실제로 어떻게 발음되는지 소리나는 대로 표기한 것이며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origin_lang</a:t>
            </a:r>
            <a:r>
              <a:rPr lang="en-US" altLang="ko-KR" dirty="0"/>
              <a:t> </a:t>
            </a:r>
            <a:r>
              <a:rPr lang="ko-KR" altLang="en-US" dirty="0"/>
              <a:t>의 경우 해당 단어가 한국어로 변환되기 전</a:t>
            </a:r>
            <a:r>
              <a:rPr lang="en-US" altLang="ko-KR" dirty="0"/>
              <a:t>, </a:t>
            </a:r>
            <a:r>
              <a:rPr lang="ko-KR" altLang="en-US" dirty="0"/>
              <a:t>원래 형태를 보여주는 것이고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orgin_lang_type</a:t>
            </a:r>
            <a:r>
              <a:rPr lang="en-US" altLang="ko-KR" dirty="0"/>
              <a:t> </a:t>
            </a:r>
            <a:r>
              <a:rPr lang="ko-KR" altLang="en-US" dirty="0"/>
              <a:t>은 해당 단어의 어원을 나타냅니다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과제에서는 외래어 중에 어원이 영어인 단어들만 사용하기로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4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우리말샘</a:t>
            </a:r>
            <a:r>
              <a:rPr lang="ko-KR" altLang="en-US" dirty="0"/>
              <a:t> 사전에 존재하는 전체 단어의 개수는 총 </a:t>
            </a:r>
            <a:r>
              <a:rPr lang="en-US" altLang="ko-KR" dirty="0"/>
              <a:t>1,164,962</a:t>
            </a:r>
            <a:r>
              <a:rPr lang="ko-KR" altLang="en-US" dirty="0"/>
              <a:t>개 였으나</a:t>
            </a:r>
            <a:r>
              <a:rPr lang="en-US" altLang="ko-KR" dirty="0"/>
              <a:t>, </a:t>
            </a:r>
            <a:r>
              <a:rPr lang="ko-KR" altLang="en-US" dirty="0"/>
              <a:t>이번 과제 필요한 형태로 필터링하여 저장한 결과 총 </a:t>
            </a:r>
            <a:r>
              <a:rPr lang="en-US" altLang="ko-KR" dirty="0"/>
              <a:t>779,429</a:t>
            </a:r>
            <a:r>
              <a:rPr lang="ko-KR" altLang="en-US" dirty="0"/>
              <a:t>개로 줄일 수 있었습니다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8C4E8-95A7-45B0-ADBF-9C3333610F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2023-07-26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Noto Sans KR" panose="020B0500000000000000" pitchFamily="34" charset="-127"/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2023-07-26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Noto Sans KR" panose="020B0500000000000000" pitchFamily="34" charset="-127"/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10648448" y="6505575"/>
            <a:ext cx="1473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Copyrightⓒ 4</a:t>
            </a:r>
            <a:r>
              <a:rPr lang="ko-KR" altLang="en-US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r>
              <a:rPr lang="en-US" altLang="ko-KR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RNG </a:t>
            </a:r>
            <a:r>
              <a:rPr lang="ko-KR" altLang="en-US" sz="8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아니조</a:t>
            </a: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Noto Sans KR" panose="020B05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4292" y="523488"/>
            <a:ext cx="6183415" cy="1062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Noto Sans KR" panose="020B0500000000000000" pitchFamily="34" charset="-127"/>
              </a:rPr>
              <a:t>2023 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전기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Noto Sans KR" panose="020B0500000000000000" pitchFamily="34" charset="-127"/>
              </a:rPr>
              <a:t> 중간 발표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574967" y="3201412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9149" y="5943570"/>
            <a:ext cx="2423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ea typeface="Noto Sans KR" panose="020B0500000000000000" pitchFamily="34" charset="-127"/>
              </a:rPr>
              <a:t>4</a:t>
            </a:r>
            <a:r>
              <a:rPr lang="ko-KR" altLang="en-US" sz="2000" dirty="0">
                <a:ea typeface="Noto Sans KR" panose="020B0500000000000000" pitchFamily="34" charset="-127"/>
              </a:rPr>
              <a:t>조 </a:t>
            </a:r>
            <a:r>
              <a:rPr lang="en-US" altLang="ko-KR" sz="2000" dirty="0">
                <a:ea typeface="Noto Sans KR" panose="020B0500000000000000" pitchFamily="34" charset="-127"/>
              </a:rPr>
              <a:t>RNG </a:t>
            </a:r>
            <a:r>
              <a:rPr lang="ko-KR" altLang="en-US" sz="2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아니조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67C14-2918-7408-B251-6540E6E1068A}"/>
              </a:ext>
            </a:extLst>
          </p:cNvPr>
          <p:cNvSpPr txBox="1"/>
          <p:nvPr/>
        </p:nvSpPr>
        <p:spPr>
          <a:xfrm>
            <a:off x="956735" y="3387429"/>
            <a:ext cx="8618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지식베이스를 활용한 외래어 중심의 </a:t>
            </a:r>
            <a:r>
              <a:rPr lang="en-US" altLang="ko-KR" sz="3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G2P </a:t>
            </a:r>
            <a:r>
              <a:rPr lang="ko-KR" altLang="en-US" sz="3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3867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23614" y="1782056"/>
            <a:ext cx="422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dirty="0">
              <a:ea typeface="Noto Sans KR" panose="020B0500000000000000" pitchFamily="34" charset="-127"/>
            </a:endParaRPr>
          </a:p>
        </p:txBody>
      </p:sp>
      <p:graphicFrame>
        <p:nvGraphicFramePr>
          <p:cNvPr id="11" name="표 14">
            <a:extLst>
              <a:ext uri="{FF2B5EF4-FFF2-40B4-BE49-F238E27FC236}">
                <a16:creationId xmlns:a16="http://schemas.microsoft.com/office/drawing/2014/main" id="{EAF83C06-11CF-89A5-9505-CC61869C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49943"/>
              </p:ext>
            </p:extLst>
          </p:nvPr>
        </p:nvGraphicFramePr>
        <p:xfrm>
          <a:off x="755785" y="2760399"/>
          <a:ext cx="4111548" cy="13467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45224">
                  <a:extLst>
                    <a:ext uri="{9D8B030D-6E8A-4147-A177-3AD203B41FA5}">
                      <a16:colId xmlns:a16="http://schemas.microsoft.com/office/drawing/2014/main" val="421595603"/>
                    </a:ext>
                  </a:extLst>
                </a:gridCol>
                <a:gridCol w="1766324">
                  <a:extLst>
                    <a:ext uri="{9D8B030D-6E8A-4147-A177-3AD203B41FA5}">
                      <a16:colId xmlns:a16="http://schemas.microsoft.com/office/drawing/2014/main" val="2117990338"/>
                    </a:ext>
                  </a:extLst>
                </a:gridCol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 데이터 총 문장수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1865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82788"/>
                  </a:ext>
                </a:extLst>
              </a:tr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문장 속 외래어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2260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80388"/>
                  </a:ext>
                </a:extLst>
              </a:tr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중복을 제외한 외래어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469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897207"/>
                  </a:ext>
                </a:extLst>
              </a:tr>
            </a:tbl>
          </a:graphicData>
        </a:graphic>
      </p:graphicFrame>
      <p:sp>
        <p:nvSpPr>
          <p:cNvPr id="15" name="TextBox 13">
            <a:extLst>
              <a:ext uri="{FF2B5EF4-FFF2-40B4-BE49-F238E27FC236}">
                <a16:creationId xmlns:a16="http://schemas.microsoft.com/office/drawing/2014/main" id="{71A617E0-822D-E3D4-8602-E5EB97531C3D}"/>
              </a:ext>
            </a:extLst>
          </p:cNvPr>
          <p:cNvSpPr txBox="1"/>
          <p:nvPr/>
        </p:nvSpPr>
        <p:spPr>
          <a:xfrm>
            <a:off x="755785" y="2028877"/>
            <a:ext cx="10697406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KT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에서 제공한 외래어가 포함된 학습 데이터를 현재 구축한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를 이용하여 매칭 </a:t>
            </a:r>
            <a:r>
              <a:rPr lang="ko-KR" altLang="en-US" sz="1800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시켜보았음</a:t>
            </a:r>
            <a:r>
              <a:rPr lang="en-US" altLang="ko-KR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DC92E12C-1047-B46D-C4EC-AAE149877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54301"/>
              </p:ext>
            </p:extLst>
          </p:nvPr>
        </p:nvGraphicFramePr>
        <p:xfrm>
          <a:off x="5260261" y="2760397"/>
          <a:ext cx="6368523" cy="13467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2841">
                  <a:extLst>
                    <a:ext uri="{9D8B030D-6E8A-4147-A177-3AD203B41FA5}">
                      <a16:colId xmlns:a16="http://schemas.microsoft.com/office/drawing/2014/main" val="3232902216"/>
                    </a:ext>
                  </a:extLst>
                </a:gridCol>
                <a:gridCol w="1949741">
                  <a:extLst>
                    <a:ext uri="{9D8B030D-6E8A-4147-A177-3AD203B41FA5}">
                      <a16:colId xmlns:a16="http://schemas.microsoft.com/office/drawing/2014/main" val="2179755760"/>
                    </a:ext>
                  </a:extLst>
                </a:gridCol>
                <a:gridCol w="2295941">
                  <a:extLst>
                    <a:ext uri="{9D8B030D-6E8A-4147-A177-3AD203B41FA5}">
                      <a16:colId xmlns:a16="http://schemas.microsoft.com/office/drawing/2014/main" val="1402754759"/>
                    </a:ext>
                  </a:extLst>
                </a:gridCol>
              </a:tblGrid>
              <a:tr h="44892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Database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내에 존재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Database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내에 존재하지 않음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88356"/>
                  </a:ext>
                </a:extLst>
              </a:tr>
              <a:tr h="44892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대문자로 이루어짐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대소문자 혼합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소문자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051319"/>
                  </a:ext>
                </a:extLst>
              </a:tr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248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187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04412"/>
                  </a:ext>
                </a:extLst>
              </a:tr>
            </a:tbl>
          </a:graphicData>
        </a:graphic>
      </p:graphicFrame>
      <p:sp>
        <p:nvSpPr>
          <p:cNvPr id="17" name="TextBox 13">
            <a:extLst>
              <a:ext uri="{FF2B5EF4-FFF2-40B4-BE49-F238E27FC236}">
                <a16:creationId xmlns:a16="http://schemas.microsoft.com/office/drawing/2014/main" id="{6A7FAA94-4F40-36C8-FBFC-6642BA3123A1}"/>
              </a:ext>
            </a:extLst>
          </p:cNvPr>
          <p:cNvSpPr txBox="1"/>
          <p:nvPr/>
        </p:nvSpPr>
        <p:spPr>
          <a:xfrm>
            <a:off x="755785" y="4330346"/>
            <a:ext cx="10697406" cy="201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altLang="ko-KR" b="1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※ 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대소문자를 구분하여 통계를 낸 이유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: 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영어 단어를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와 매칭하는 순서가 아래와 같은 과정으로 진행되기 때문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  <a:defRPr/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문장에서 영어 단어를 뽑아와서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에서 확인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 (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대소문자 구분</a:t>
            </a:r>
            <a:r>
              <a:rPr lang="en-US" altLang="ko-KR" b="1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)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  <a:defRPr/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대소문자 구분해서 없으면 대소문자 구분 없이 재확인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  <a:defRPr/>
            </a:pP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1, 2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번 결과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에 존재하지 않으면 알파벳 단위로 끊어서 읽기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384923-6929-8915-F7C4-EB5BB40A363F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B373B-ACD0-F96D-F7B9-5E36346AEC26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2204C-7C9F-0B80-4202-AA084F00D419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3.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C72E8C66-E7E3-D973-8E7B-DB44B7896E09}"/>
              </a:ext>
            </a:extLst>
          </p:cNvPr>
          <p:cNvSpPr txBox="1"/>
          <p:nvPr/>
        </p:nvSpPr>
        <p:spPr>
          <a:xfrm>
            <a:off x="2257266" y="672956"/>
            <a:ext cx="20425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통계</a:t>
            </a:r>
          </a:p>
        </p:txBody>
      </p:sp>
      <p:cxnSp>
        <p:nvCxnSpPr>
          <p:cNvPr id="14" name="직선 연결선 15">
            <a:extLst>
              <a:ext uri="{FF2B5EF4-FFF2-40B4-BE49-F238E27FC236}">
                <a16:creationId xmlns:a16="http://schemas.microsoft.com/office/drawing/2014/main" id="{B747E1D6-4DC8-7151-0CDE-FAD61BA0DCDE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01D4A-F242-132B-1A6D-0B0918A25F32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080D7-162A-660C-1167-BDD2A7F686EE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4A7B8-CE08-605C-D4C0-0B9FE34DA0E8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4.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12ADD91C-14E5-3471-A2EF-F8760F3088D4}"/>
              </a:ext>
            </a:extLst>
          </p:cNvPr>
          <p:cNvSpPr txBox="1"/>
          <p:nvPr/>
        </p:nvSpPr>
        <p:spPr>
          <a:xfrm>
            <a:off x="2257266" y="672956"/>
            <a:ext cx="44278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처리 결과 및 개선점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14650CF8-C47F-1DE7-4017-4176E447F85E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58E418-833D-6C38-E4A0-388FB085702B}"/>
              </a:ext>
            </a:extLst>
          </p:cNvPr>
          <p:cNvSpPr txBox="1"/>
          <p:nvPr/>
        </p:nvSpPr>
        <p:spPr>
          <a:xfrm>
            <a:off x="1132045" y="1947943"/>
            <a:ext cx="10202263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우리말샘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사전으로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를 구축할 때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sense number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가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001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인 데이터만을 활용하였기 때문에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sense number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가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001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이 아닐 경우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존재하지 않아 </a:t>
            </a: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발음열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매칭이 불가능한 문제가 발생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Ex) “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자석은 </a:t>
            </a:r>
            <a:r>
              <a:rPr lang="en-US" altLang="ko-KR" kern="1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N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극과 </a:t>
            </a:r>
            <a:r>
              <a:rPr lang="en-US" altLang="ko-KR" kern="1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N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극이 만나면 서로 밀어냅니다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엔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en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[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円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])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「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001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」일본의 화폐 단위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기호는 ￥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엔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(N / n)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「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003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」영어 알파벳의 </a:t>
            </a: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열네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번째 자모 이름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800"/>
              </a:spcAft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4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1132045" y="1947943"/>
            <a:ext cx="10202263" cy="5538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우리말샘으로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분류된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존재하지 않으면서 대문자인 경우 알파벳을 그대로 발음할 수 있지만 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존재하지 않고 대문자로만 이루어지지 않은 경우 문제가 발생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Ex) “</a:t>
            </a:r>
            <a:r>
              <a:rPr lang="ko-KR" altLang="en-US" b="0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아이폰은 </a:t>
            </a:r>
            <a:r>
              <a:rPr lang="en-US" altLang="ko-KR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iOS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운영체제를 탑재하여 저희 </a:t>
            </a:r>
            <a:r>
              <a:rPr lang="en-US" altLang="ko-KR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Hello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World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사의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App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호환되지 않습니다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.”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iOS[</a:t>
            </a:r>
            <a:r>
              <a:rPr lang="ko-KR" altLang="en-US" kern="100" dirty="0" err="1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아이오에스</a:t>
            </a:r>
            <a:r>
              <a:rPr lang="en-US" altLang="ko-KR" kern="1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], Hello[</a:t>
            </a:r>
            <a:r>
              <a:rPr lang="ko-KR" altLang="en-US" kern="100" dirty="0" err="1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헬로</a:t>
            </a:r>
            <a:r>
              <a:rPr lang="en-US" altLang="ko-KR" kern="1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], World[</a:t>
            </a:r>
            <a:r>
              <a:rPr lang="ko-KR" altLang="en-US" kern="1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월드</a:t>
            </a:r>
            <a:r>
              <a:rPr lang="en-US" altLang="ko-KR" kern="1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]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는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존재하지 않고 대문자로만 이루어지지 않은 외래어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따라서 이러한 외래어를 문제 없이 한국어로 발음 변환을 하기 위해 딥러닝 모델 구축이 필요함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4E2577-C49E-35B9-B0B5-2D9DE4C0A991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17827-77FE-EA8B-CAB1-C622BB373DC6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9773-7C98-4FF3-6A49-285AA53D80C8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4.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55ED1A0-EB24-8780-D960-7F426D9C050A}"/>
              </a:ext>
            </a:extLst>
          </p:cNvPr>
          <p:cNvSpPr txBox="1"/>
          <p:nvPr/>
        </p:nvSpPr>
        <p:spPr>
          <a:xfrm>
            <a:off x="2257266" y="672956"/>
            <a:ext cx="442781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처리 결과 및 개선점</a:t>
            </a:r>
          </a:p>
        </p:txBody>
      </p:sp>
      <p:cxnSp>
        <p:nvCxnSpPr>
          <p:cNvPr id="10" name="직선 연결선 15">
            <a:extLst>
              <a:ext uri="{FF2B5EF4-FFF2-40B4-BE49-F238E27FC236}">
                <a16:creationId xmlns:a16="http://schemas.microsoft.com/office/drawing/2014/main" id="{F7BC643B-D5C0-76A3-BE8C-5C133D12341B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2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991E939E-F95D-F3F3-27C7-898144C04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40" y="2061510"/>
            <a:ext cx="3006060" cy="41946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57866A-A839-CCAB-685A-0CCD02426A98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08465-68EC-925E-5052-B1148D60961A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8AC9D-5D37-4CDF-35B3-08DB860CF910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5.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7D699E6-41B0-089E-5164-A1B0CBD5B788}"/>
              </a:ext>
            </a:extLst>
          </p:cNvPr>
          <p:cNvSpPr txBox="1"/>
          <p:nvPr/>
        </p:nvSpPr>
        <p:spPr>
          <a:xfrm>
            <a:off x="2257266" y="672956"/>
            <a:ext cx="248337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향후 진행 계획</a:t>
            </a:r>
          </a:p>
        </p:txBody>
      </p:sp>
      <p:cxnSp>
        <p:nvCxnSpPr>
          <p:cNvPr id="13" name="직선 연결선 15">
            <a:extLst>
              <a:ext uri="{FF2B5EF4-FFF2-40B4-BE49-F238E27FC236}">
                <a16:creationId xmlns:a16="http://schemas.microsoft.com/office/drawing/2014/main" id="{AA6A0511-28DF-0199-2E57-F535FB6FEF4C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8CEF97-23EB-88FA-C9BE-73818EAE5AAB}"/>
              </a:ext>
            </a:extLst>
          </p:cNvPr>
          <p:cNvSpPr txBox="1"/>
          <p:nvPr/>
        </p:nvSpPr>
        <p:spPr>
          <a:xfrm>
            <a:off x="1132045" y="1947943"/>
            <a:ext cx="10202263" cy="419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우리말샘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사전을 기반으로 최대한 많은 외래어를 </a:t>
            </a:r>
            <a:r>
              <a:rPr lang="en-US" altLang="ko-KR" sz="1800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에 저장 후 활용하려고 했으나 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sense number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로 인해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저장되지 않은 단어와 </a:t>
            </a: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우리말샘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사전에 </a:t>
            </a:r>
            <a:r>
              <a:rPr lang="ko-KR" altLang="en-US" kern="100" dirty="0" err="1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미등재된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단어로 인해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존재하지 않는 단어들이 다수 존재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endParaRPr lang="en-US" altLang="ko-KR" sz="300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이를 보완하기 위해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Transformer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모델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혹은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LSTM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모델을 활용한 딥러닝 모델을 구축하여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에 존재하지 않는 단어를 처리할 계획임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2" name="그림 11" descr="도표, 만화 영화, 텍스트이(가) 표시된 사진&#10;&#10;자동 생성된 설명">
            <a:extLst>
              <a:ext uri="{FF2B5EF4-FFF2-40B4-BE49-F238E27FC236}">
                <a16:creationId xmlns:a16="http://schemas.microsoft.com/office/drawing/2014/main" id="{99A1FBD1-6554-44D8-57C4-172BE6ADBE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63" y="4153826"/>
            <a:ext cx="2872080" cy="19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1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713824" y="0"/>
            <a:ext cx="10478176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55700" y="15810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3824" y="16064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01</a:t>
            </a:r>
            <a:endParaRPr lang="ko-KR" altLang="en-US" dirty="0">
              <a:solidFill>
                <a:schemeClr val="bg1"/>
              </a:solidFill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5982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02</a:t>
            </a:r>
            <a:endParaRPr lang="ko-KR" altLang="en-US" dirty="0">
              <a:solidFill>
                <a:schemeClr val="bg1"/>
              </a:solidFill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36738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03</a:t>
            </a:r>
            <a:endParaRPr lang="ko-KR" altLang="en-US" dirty="0">
              <a:solidFill>
                <a:schemeClr val="bg1"/>
              </a:solidFill>
              <a:ea typeface="Noto Sans KR" panose="020B05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124" y="47562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04</a:t>
            </a:r>
            <a:endParaRPr lang="ko-KR" altLang="en-US" dirty="0">
              <a:solidFill>
                <a:schemeClr val="bg1"/>
              </a:solidFill>
              <a:ea typeface="Noto Sans KR" panose="020B05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3426" y="1606479"/>
            <a:ext cx="320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기존 </a:t>
            </a:r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TTS</a:t>
            </a:r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의 문제점과 개선 방안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3426" y="259820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ea typeface="Noto Sans KR" panose="020B0500000000000000" pitchFamily="34" charset="-127"/>
              </a:rPr>
              <a:t>전처리</a:t>
            </a:r>
            <a:endParaRPr lang="ko-KR" altLang="en-US" dirty="0">
              <a:solidFill>
                <a:schemeClr val="bg1"/>
              </a:solidFill>
              <a:ea typeface="Noto Sans K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3426" y="367386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데이터 통계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0726" y="4756216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데이터 처리 결과 및 개선점</a:t>
            </a:r>
          </a:p>
        </p:txBody>
      </p:sp>
      <p:cxnSp>
        <p:nvCxnSpPr>
          <p:cNvPr id="23" name="직선 연결선 22"/>
          <p:cNvCxnSpPr>
            <a:cxnSpLocks/>
          </p:cNvCxnSpPr>
          <p:nvPr/>
        </p:nvCxnSpPr>
        <p:spPr>
          <a:xfrm>
            <a:off x="139700" y="491296"/>
            <a:ext cx="4051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55700" y="259820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55700" y="370448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55700" y="471586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3824" y="622872"/>
            <a:ext cx="255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a typeface="Noto Sans KR" panose="020B0500000000000000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ea typeface="Noto Sans KR" panose="020B05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48448" y="6505575"/>
            <a:ext cx="1473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Copyrightⓒ 4</a:t>
            </a:r>
            <a:r>
              <a:rPr lang="ko-KR" altLang="en-US" sz="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조 </a:t>
            </a:r>
            <a:r>
              <a:rPr lang="en-US" altLang="ko-KR" sz="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RNG </a:t>
            </a:r>
            <a:r>
              <a:rPr lang="ko-KR" altLang="en-US" sz="8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아니조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24D6A-43D7-FCBE-0CCE-18E021677225}"/>
              </a:ext>
            </a:extLst>
          </p:cNvPr>
          <p:cNvSpPr txBox="1"/>
          <p:nvPr/>
        </p:nvSpPr>
        <p:spPr>
          <a:xfrm>
            <a:off x="1701124" y="5782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Noto Sans KR" panose="020B0500000000000000" pitchFamily="34" charset="-127"/>
              </a:rPr>
              <a:t>05</a:t>
            </a:r>
            <a:endParaRPr lang="ko-KR" altLang="en-US" dirty="0">
              <a:solidFill>
                <a:schemeClr val="bg1"/>
              </a:solidFill>
              <a:ea typeface="Noto Sans K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584A5-4E00-4153-BAC6-47E3D19FD632}"/>
              </a:ext>
            </a:extLst>
          </p:cNvPr>
          <p:cNvSpPr txBox="1"/>
          <p:nvPr/>
        </p:nvSpPr>
        <p:spPr>
          <a:xfrm>
            <a:off x="2180726" y="578234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ea typeface="Noto Sans KR" panose="020B0500000000000000" pitchFamily="34" charset="-127"/>
              </a:rPr>
              <a:t>향후 진행 계획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F3DF23-9C29-B109-064A-87416B38EBDA}"/>
              </a:ext>
            </a:extLst>
          </p:cNvPr>
          <p:cNvSpPr/>
          <p:nvPr/>
        </p:nvSpPr>
        <p:spPr>
          <a:xfrm>
            <a:off x="1155700" y="574199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D15586C-687B-1B43-0FD3-CE6A2D080EC3}"/>
              </a:ext>
            </a:extLst>
          </p:cNvPr>
          <p:cNvSpPr txBox="1"/>
          <p:nvPr/>
        </p:nvSpPr>
        <p:spPr>
          <a:xfrm>
            <a:off x="3632405" y="1985468"/>
            <a:ext cx="8371753" cy="1495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TTS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는 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"Text-to-Speech"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의 약어로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텍스트를 음성으로 변환하는 기술을 의미함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대중적으로 사용되는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TTS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가 외래어 발음을 얼마나 정확하게 변환하는지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확인하기 위해</a:t>
            </a: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테스트 문장을 활용하여 실험함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50CD2-C783-BA63-6598-D99706D19F4A}"/>
              </a:ext>
            </a:extLst>
          </p:cNvPr>
          <p:cNvSpPr txBox="1"/>
          <p:nvPr/>
        </p:nvSpPr>
        <p:spPr>
          <a:xfrm>
            <a:off x="2257266" y="3911521"/>
            <a:ext cx="9499748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u="sng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WCDMA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가 도입돼 통화 중 상대방의 모습을 생생히 볼 수 있고 원격 화상회의도 일반화될 전망이다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.”</a:t>
            </a:r>
          </a:p>
          <a:p>
            <a:pPr algn="just"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실제 발음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0070C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더블유시디엠에이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/ TTS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변환 발음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크드마</a:t>
            </a:r>
            <a:endParaRPr lang="en-US" altLang="ko-KR" kern="1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로고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ACBBD6D6-4DDF-634F-D51D-DCDF106B9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2" y="4901245"/>
            <a:ext cx="1406512" cy="72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291C7-ADE1-45E7-E22C-D6A6D273524E}"/>
              </a:ext>
            </a:extLst>
          </p:cNvPr>
          <p:cNvSpPr txBox="1"/>
          <p:nvPr/>
        </p:nvSpPr>
        <p:spPr>
          <a:xfrm>
            <a:off x="2257266" y="4851585"/>
            <a:ext cx="9499748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궉 박사는 현재 유체역학 학술지인 유체물리학지의 편집장과 미국 </a:t>
            </a:r>
            <a:r>
              <a:rPr lang="en-US" altLang="ko-KR" u="sng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UCLA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석좌교수로 활동하고 있다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.”</a:t>
            </a:r>
          </a:p>
          <a:p>
            <a:pPr algn="just"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실제 발음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0070C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유시엘에이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 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/ TTS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변환 발음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err="1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유시알에이</a:t>
            </a:r>
            <a:endParaRPr lang="en-US" altLang="ko-KR" kern="1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B9157-4285-04F6-8BC5-C8C7C9F0087A}"/>
              </a:ext>
            </a:extLst>
          </p:cNvPr>
          <p:cNvSpPr txBox="1"/>
          <p:nvPr/>
        </p:nvSpPr>
        <p:spPr>
          <a:xfrm>
            <a:off x="530569" y="5943308"/>
            <a:ext cx="9096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상용화 된 기존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TTS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는 밑줄 친 단어를 정확한 한국어 발음으로 변환하지 못함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CEE399-B6FB-9E7B-AAA0-6CD3E98C3F2F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3D1F5-6292-65A2-4B7A-02D6C5FA317E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3EC33-E73A-B98C-7310-8DF43EE591F0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1.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CA60DD2-AA9B-DBBD-C782-1B6F52484614}"/>
              </a:ext>
            </a:extLst>
          </p:cNvPr>
          <p:cNvSpPr txBox="1"/>
          <p:nvPr/>
        </p:nvSpPr>
        <p:spPr>
          <a:xfrm>
            <a:off x="2257266" y="672956"/>
            <a:ext cx="51171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" panose="020B0502040504020204" pitchFamily="34" charset="0"/>
                <a:ea typeface="Noto Sans KR" panose="020B0500000000000000" pitchFamily="34" charset="-127"/>
                <a:cs typeface="Noto Sans" panose="020B0502040504020204" pitchFamily="34" charset="0"/>
              </a:rPr>
              <a:t>기존 </a:t>
            </a:r>
            <a:r>
              <a:rPr lang="en-US" altLang="ko-KR" sz="3000" dirty="0">
                <a:solidFill>
                  <a:schemeClr val="accent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TTS</a:t>
            </a:r>
            <a:r>
              <a:rPr lang="ko-KR" altLang="en-US" sz="3000" dirty="0">
                <a:solidFill>
                  <a:schemeClr val="accent4"/>
                </a:solidFill>
                <a:latin typeface="Noto Sans" panose="020B0502040504020204" pitchFamily="34" charset="0"/>
                <a:ea typeface="Noto Sans KR" panose="020B0500000000000000" pitchFamily="34" charset="-127"/>
                <a:cs typeface="Noto Sans" panose="020B0502040504020204" pitchFamily="34" charset="0"/>
              </a:rPr>
              <a:t>의 문제점과 개선 방안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Noto Sans" panose="020B0502040504020204" pitchFamily="34" charset="0"/>
              <a:ea typeface="Noto Sans KR" panose="020B0500000000000000" pitchFamily="34" charset="-127"/>
              <a:cs typeface="Noto Sans" panose="020B0502040504020204" pitchFamily="34" charset="0"/>
            </a:endParaRPr>
          </a:p>
        </p:txBody>
      </p:sp>
      <p:cxnSp>
        <p:nvCxnSpPr>
          <p:cNvPr id="22" name="직선 연결선 15">
            <a:extLst>
              <a:ext uri="{FF2B5EF4-FFF2-40B4-BE49-F238E27FC236}">
                <a16:creationId xmlns:a16="http://schemas.microsoft.com/office/drawing/2014/main" id="{4F69808E-1687-4FB6-1B30-4C490E236AAC}"/>
              </a:ext>
            </a:extLst>
          </p:cNvPr>
          <p:cNvCxnSpPr>
            <a:cxnSpLocks/>
          </p:cNvCxnSpPr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193F98FD-A771-1918-F71F-316F455E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0" y="1976453"/>
            <a:ext cx="2850584" cy="153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06981DA-8258-F2A5-23AF-656D7C8EC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93" y="4013518"/>
            <a:ext cx="1726697" cy="5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/>
          <p:cNvSpPr txBox="1"/>
          <p:nvPr/>
        </p:nvSpPr>
        <p:spPr>
          <a:xfrm>
            <a:off x="564060" y="2117125"/>
            <a:ext cx="11373940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endParaRPr lang="en-US" altLang="ko-KR" sz="1600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algn="just">
              <a:spcAft>
                <a:spcPts val="800"/>
              </a:spcAft>
              <a:defRPr/>
            </a:pPr>
            <a:endParaRPr lang="en-US" altLang="ko-KR" sz="1600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805" y="1974518"/>
            <a:ext cx="1045845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G2P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모델의 정확도가 낮은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기존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TTS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는 외래어가 포함된 문장을 정확한 한국어 발음으로 변환하지 못함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kern="100" dirty="0"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이를 보완하기 위해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우리말샘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사전을 기반으로 하는 지식 베이스 방식의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발음열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기분석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사전을 구축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defRPr/>
            </a:pPr>
            <a:endParaRPr lang="ko-KR" kern="1200" dirty="0">
              <a:ea typeface="Noto Sans KR" panose="020B0500000000000000" pitchFamily="34" charset="-127"/>
            </a:endParaRPr>
          </a:p>
        </p:txBody>
      </p:sp>
      <p:pic>
        <p:nvPicPr>
          <p:cNvPr id="9" name="그림 1" descr="만화 영화, 재미있는, 디자인이(가) 표시된 사진  중간 신뢰도로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42" y="3061347"/>
            <a:ext cx="3560605" cy="18066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96587" y="3249089"/>
            <a:ext cx="6903504" cy="11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kern="1200" dirty="0">
                <a:ea typeface="Noto Sans KR" panose="020B0500000000000000" pitchFamily="34" charset="-127"/>
              </a:rPr>
              <a:t>G2P</a:t>
            </a:r>
            <a:r>
              <a:rPr lang="ko-KR" altLang="en-US" kern="1200" dirty="0">
                <a:ea typeface="Noto Sans KR" panose="020B0500000000000000" pitchFamily="34" charset="-127"/>
              </a:rPr>
              <a:t>란</a:t>
            </a:r>
            <a:r>
              <a:rPr lang="en-US" altLang="ko-KR" kern="1200" dirty="0"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"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Grapheme-to-Phoneme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 panose="02020603050405020304" pitchFamily="18" charset="0"/>
              </a:rPr>
              <a:t> "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약어로 </a:t>
            </a:r>
            <a:r>
              <a:rPr lang="ko-KR" kern="1200" dirty="0">
                <a:ea typeface="Noto Sans KR" panose="020B0500000000000000" pitchFamily="34" charset="-127"/>
              </a:rPr>
              <a:t>입력으로 들어온 단어의 철자</a:t>
            </a:r>
            <a:r>
              <a:rPr lang="en-US" kern="1200" dirty="0">
                <a:ea typeface="Noto Sans KR" panose="020B0500000000000000" pitchFamily="34" charset="-127"/>
              </a:rPr>
              <a:t>(</a:t>
            </a:r>
            <a:r>
              <a:rPr lang="ko-KR" kern="1200" dirty="0">
                <a:ea typeface="Noto Sans KR" panose="020B0500000000000000" pitchFamily="34" charset="-127"/>
              </a:rPr>
              <a:t>표기</a:t>
            </a:r>
            <a:r>
              <a:rPr lang="en-US" kern="1200" dirty="0">
                <a:ea typeface="Noto Sans KR" panose="020B0500000000000000" pitchFamily="34" charset="-127"/>
              </a:rPr>
              <a:t>)</a:t>
            </a:r>
            <a:r>
              <a:rPr lang="ko-KR" kern="1200" dirty="0">
                <a:ea typeface="Noto Sans KR" panose="020B0500000000000000" pitchFamily="34" charset="-127"/>
              </a:rPr>
              <a:t>로부터 해당하는 발음을 매칭해주는 기술</a:t>
            </a:r>
            <a:r>
              <a:rPr lang="en-US" altLang="ko-KR" kern="1200" dirty="0">
                <a:ea typeface="Noto Sans KR" panose="020B0500000000000000" pitchFamily="34" charset="-127"/>
              </a:rPr>
              <a:t>.</a:t>
            </a:r>
            <a:endParaRPr lang="ko-KR" kern="1200" dirty="0">
              <a:ea typeface="Noto Sans KR" panose="020B05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6D880C-334D-B5BE-3ED6-FD262487BF4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7F66-DEDB-BC97-639F-53BA457FE5A0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CFD82-5938-6FC6-05E8-4ACBDCD3E922}"/>
              </a:ext>
            </a:extLst>
          </p:cNvPr>
          <p:cNvSpPr txBox="1"/>
          <p:nvPr/>
        </p:nvSpPr>
        <p:spPr>
          <a:xfrm>
            <a:off x="1679885" y="652394"/>
            <a:ext cx="5261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1.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09410B54-D177-5139-11FC-A059AA4F33FA}"/>
              </a:ext>
            </a:extLst>
          </p:cNvPr>
          <p:cNvSpPr txBox="1"/>
          <p:nvPr/>
        </p:nvSpPr>
        <p:spPr>
          <a:xfrm>
            <a:off x="2257266" y="672956"/>
            <a:ext cx="84891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" panose="020B0502040504020204" pitchFamily="34" charset="0"/>
                <a:ea typeface="Noto Sans KR" panose="020B0500000000000000" pitchFamily="34" charset="-127"/>
                <a:cs typeface="Noto Sans" panose="020B0502040504020204" pitchFamily="34" charset="0"/>
              </a:rPr>
              <a:t>기존 </a:t>
            </a:r>
            <a:r>
              <a:rPr lang="en-US" altLang="ko-KR" sz="3000" dirty="0">
                <a:solidFill>
                  <a:schemeClr val="accent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TTS</a:t>
            </a:r>
            <a:r>
              <a:rPr lang="ko-KR" altLang="en-US" sz="3000" dirty="0">
                <a:solidFill>
                  <a:schemeClr val="accent4"/>
                </a:solidFill>
                <a:latin typeface="Noto Sans" panose="020B0502040504020204" pitchFamily="34" charset="0"/>
                <a:ea typeface="Noto Sans KR" panose="020B0500000000000000" pitchFamily="34" charset="-127"/>
                <a:cs typeface="Noto Sans" panose="020B0502040504020204" pitchFamily="34" charset="0"/>
              </a:rPr>
              <a:t>의 문제점과 개선 방안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F5E58"/>
              </a:solidFill>
              <a:effectLst/>
              <a:uLnTx/>
              <a:uFillTx/>
              <a:latin typeface="Noto Sans" panose="020B0502040504020204" pitchFamily="34" charset="0"/>
              <a:ea typeface="Noto Sans KR" panose="020B0500000000000000" pitchFamily="34" charset="-127"/>
              <a:cs typeface="Noto Sans" panose="020B0502040504020204" pitchFamily="34" charset="0"/>
            </a:endParaRP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B90C8713-00A1-5303-C47F-426CA516C07F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644" y="3988618"/>
            <a:ext cx="3043096" cy="2616477"/>
          </a:xfrm>
          <a:prstGeom prst="rect">
            <a:avLst/>
          </a:prstGeom>
        </p:spPr>
      </p:pic>
      <p:pic>
        <p:nvPicPr>
          <p:cNvPr id="13" name="그림 12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32B5004F-DEFD-8896-1F32-D27EFC91D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76" y="4678572"/>
            <a:ext cx="6464267" cy="107647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278DEC4-7F41-5827-9F57-2BEC1A94A2F9}"/>
              </a:ext>
            </a:extLst>
          </p:cNvPr>
          <p:cNvSpPr/>
          <p:nvPr/>
        </p:nvSpPr>
        <p:spPr>
          <a:xfrm>
            <a:off x="4077450" y="5068712"/>
            <a:ext cx="1033914" cy="4562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FEAB64-5789-A548-A9FE-25BF27110453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312BB-7EF6-0FAA-0643-A411E9610EB2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6446F-1CF6-8BFE-CA32-4E5383BBE721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2.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43A4A0D-5A5D-33EF-3314-F0C4B6AE4134}"/>
              </a:ext>
            </a:extLst>
          </p:cNvPr>
          <p:cNvSpPr txBox="1"/>
          <p:nvPr/>
        </p:nvSpPr>
        <p:spPr>
          <a:xfrm>
            <a:off x="2257266" y="672956"/>
            <a:ext cx="23968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</a:t>
            </a:r>
            <a:r>
              <a:rPr lang="ko-KR" altLang="en-US" sz="3000" dirty="0" err="1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전처리</a:t>
            </a:r>
            <a:endParaRPr lang="ko-KR" altLang="en-US" sz="3000" dirty="0">
              <a:solidFill>
                <a:schemeClr val="accent4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40FCA1-6982-456F-B42A-940D18509464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3">
            <a:extLst>
              <a:ext uri="{FF2B5EF4-FFF2-40B4-BE49-F238E27FC236}">
                <a16:creationId xmlns:a16="http://schemas.microsoft.com/office/drawing/2014/main" id="{F5652CE4-A92C-809E-BC39-DF31742B12E5}"/>
              </a:ext>
            </a:extLst>
          </p:cNvPr>
          <p:cNvSpPr txBox="1"/>
          <p:nvPr/>
        </p:nvSpPr>
        <p:spPr>
          <a:xfrm>
            <a:off x="511145" y="1863190"/>
            <a:ext cx="9512359" cy="1876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ko-KR" altLang="en-US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우리말샘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사전의 전체 단어 데이터들을 다운 받아 필요한 형태로 </a:t>
            </a:r>
            <a:r>
              <a:rPr lang="ko-KR" altLang="en-US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전처리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함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Sense number 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가 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001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인 경우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(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사전에서의 첫번째로 뜻으로 사용되는 단어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)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만 사용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북한어나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방언을 제외한 </a:t>
            </a:r>
            <a:r>
              <a:rPr lang="ko-KR" altLang="en-US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일반어만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사용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/>
          <p:nvPr/>
        </p:nvSpPr>
        <p:spPr>
          <a:xfrm>
            <a:off x="511145" y="1863190"/>
            <a:ext cx="9512359" cy="1219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ko-KR" altLang="en-US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우리말샘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전체 데이터를 </a:t>
            </a:r>
            <a:r>
              <a:rPr lang="ko-KR" altLang="en-US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전처리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과정을 통하여 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4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가지로 분류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최종적으로 전체를 포함하여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고유어</a:t>
            </a:r>
            <a:r>
              <a:rPr lang="en-US" altLang="ko-KR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, 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한자어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,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외래어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,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혼종어 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5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가지 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로 분류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  <a:endParaRPr lang="ko-KR" altLang="en-US" kern="100" dirty="0"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FF61516A-5AB1-62A8-B0A6-3AC1A4ED70B4}"/>
              </a:ext>
            </a:extLst>
          </p:cNvPr>
          <p:cNvSpPr/>
          <p:nvPr/>
        </p:nvSpPr>
        <p:spPr>
          <a:xfrm>
            <a:off x="3511758" y="4950303"/>
            <a:ext cx="2297171" cy="1319511"/>
          </a:xfrm>
          <a:prstGeom prst="can">
            <a:avLst/>
          </a:prstGeom>
          <a:solidFill>
            <a:schemeClr val="accent6">
              <a:lumMod val="9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Noto Sans KR" panose="020B0500000000000000" pitchFamily="34" charset="-127"/>
              </a:rPr>
              <a:t>한자어 </a:t>
            </a:r>
            <a:r>
              <a:rPr lang="en-US" altLang="ko-KR" dirty="0">
                <a:ea typeface="Noto Sans KR" panose="020B0500000000000000" pitchFamily="34" charset="-127"/>
              </a:rPr>
              <a:t>DB</a:t>
            </a:r>
          </a:p>
          <a:p>
            <a:pPr algn="ctr"/>
            <a:r>
              <a:rPr lang="en-US" altLang="ko-KR" dirty="0" err="1">
                <a:ea typeface="Noto Sans KR" panose="020B0500000000000000" pitchFamily="34" charset="-127"/>
              </a:rPr>
              <a:t>chn_database.db</a:t>
            </a: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6714A1B8-BE69-0425-1E8D-EA7384F521EE}"/>
              </a:ext>
            </a:extLst>
          </p:cNvPr>
          <p:cNvSpPr/>
          <p:nvPr/>
        </p:nvSpPr>
        <p:spPr>
          <a:xfrm>
            <a:off x="5042716" y="3216498"/>
            <a:ext cx="2297171" cy="131951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Noto Sans KR" panose="020B0500000000000000" pitchFamily="34" charset="-127"/>
              </a:rPr>
              <a:t>전체 </a:t>
            </a:r>
            <a:r>
              <a:rPr lang="en-US" altLang="ko-KR" dirty="0">
                <a:ea typeface="Noto Sans KR" panose="020B0500000000000000" pitchFamily="34" charset="-127"/>
              </a:rPr>
              <a:t>DB</a:t>
            </a:r>
          </a:p>
          <a:p>
            <a:pPr algn="ctr"/>
            <a:r>
              <a:rPr lang="en-US" altLang="ko-KR" dirty="0" err="1">
                <a:ea typeface="Noto Sans KR" panose="020B0500000000000000" pitchFamily="34" charset="-127"/>
              </a:rPr>
              <a:t>total_database.db</a:t>
            </a: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5B88BEE2-18BF-59BC-50B2-2EE060BAC1AE}"/>
              </a:ext>
            </a:extLst>
          </p:cNvPr>
          <p:cNvSpPr/>
          <p:nvPr/>
        </p:nvSpPr>
        <p:spPr>
          <a:xfrm>
            <a:off x="574215" y="4950302"/>
            <a:ext cx="2297171" cy="1319511"/>
          </a:xfrm>
          <a:prstGeom prst="can">
            <a:avLst/>
          </a:prstGeom>
          <a:solidFill>
            <a:schemeClr val="accent6">
              <a:lumMod val="9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Noto Sans KR" panose="020B0500000000000000" pitchFamily="34" charset="-127"/>
              </a:rPr>
              <a:t>고유어 </a:t>
            </a:r>
            <a:r>
              <a:rPr lang="en-US" altLang="ko-KR" dirty="0">
                <a:ea typeface="Noto Sans KR" panose="020B0500000000000000" pitchFamily="34" charset="-127"/>
              </a:rPr>
              <a:t>DB</a:t>
            </a:r>
          </a:p>
          <a:p>
            <a:pPr algn="ctr"/>
            <a:r>
              <a:rPr lang="en-US" altLang="ko-KR" dirty="0" err="1">
                <a:ea typeface="Noto Sans KR" panose="020B0500000000000000" pitchFamily="34" charset="-127"/>
              </a:rPr>
              <a:t>kor_database.db</a:t>
            </a: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21515229-F899-DF5C-8D13-7C3E662334E9}"/>
              </a:ext>
            </a:extLst>
          </p:cNvPr>
          <p:cNvSpPr/>
          <p:nvPr/>
        </p:nvSpPr>
        <p:spPr>
          <a:xfrm>
            <a:off x="6449301" y="4950303"/>
            <a:ext cx="2297171" cy="1319511"/>
          </a:xfrm>
          <a:prstGeom prst="can">
            <a:avLst/>
          </a:prstGeom>
          <a:solidFill>
            <a:schemeClr val="accent6">
              <a:lumMod val="9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Noto Sans KR" panose="020B0500000000000000" pitchFamily="34" charset="-127"/>
              </a:rPr>
              <a:t>외래어 </a:t>
            </a:r>
            <a:r>
              <a:rPr lang="en-US" altLang="ko-KR" dirty="0">
                <a:ea typeface="Noto Sans KR" panose="020B0500000000000000" pitchFamily="34" charset="-127"/>
              </a:rPr>
              <a:t>DB</a:t>
            </a:r>
          </a:p>
          <a:p>
            <a:pPr algn="ctr"/>
            <a:r>
              <a:rPr lang="en-US" altLang="ko-KR" dirty="0" err="1">
                <a:ea typeface="Noto Sans KR" panose="020B0500000000000000" pitchFamily="34" charset="-127"/>
              </a:rPr>
              <a:t>eng_database.db</a:t>
            </a: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61847AF7-6826-56C9-42C7-0D080E048CF4}"/>
              </a:ext>
            </a:extLst>
          </p:cNvPr>
          <p:cNvSpPr/>
          <p:nvPr/>
        </p:nvSpPr>
        <p:spPr>
          <a:xfrm>
            <a:off x="9386844" y="4950303"/>
            <a:ext cx="2297171" cy="1319511"/>
          </a:xfrm>
          <a:prstGeom prst="can">
            <a:avLst/>
          </a:prstGeom>
          <a:solidFill>
            <a:schemeClr val="accent6">
              <a:lumMod val="9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Noto Sans KR" panose="020B0500000000000000" pitchFamily="34" charset="-127"/>
              </a:rPr>
              <a:t>혼종어 </a:t>
            </a:r>
            <a:r>
              <a:rPr lang="en-US" altLang="ko-KR" dirty="0">
                <a:ea typeface="Noto Sans KR" panose="020B0500000000000000" pitchFamily="34" charset="-127"/>
              </a:rPr>
              <a:t>DB</a:t>
            </a:r>
          </a:p>
          <a:p>
            <a:pPr algn="ctr"/>
            <a:r>
              <a:rPr lang="en-US" altLang="ko-KR" dirty="0" err="1">
                <a:ea typeface="Noto Sans KR" panose="020B0500000000000000" pitchFamily="34" charset="-127"/>
              </a:rPr>
              <a:t>mixed_database.db</a:t>
            </a:r>
            <a:endParaRPr lang="ko-KR" altLang="en-US" dirty="0">
              <a:ea typeface="Noto Sans KR" panose="020B0500000000000000" pitchFamily="34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8E07FDE-17D3-1D6F-62D8-16DF07B04735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rot="5400000">
            <a:off x="3749906" y="2508905"/>
            <a:ext cx="414293" cy="4468501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3B47C28-B596-7997-3896-15CD17A2B687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rot="16200000" flipH="1">
            <a:off x="8156219" y="2571092"/>
            <a:ext cx="414294" cy="4344128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AF61F62-43BD-C6D2-27A1-82BB4FC308F5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 rot="5400000">
            <a:off x="5218676" y="3977677"/>
            <a:ext cx="414294" cy="1530958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99C49C1-9637-83C5-68B2-FBAFDE456B54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 rot="16200000" flipH="1">
            <a:off x="6687447" y="4039863"/>
            <a:ext cx="414294" cy="1406585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0B99C9-7CAC-CED4-8B4C-18B4F6200CD8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E2BD6-5F07-9B93-CFB5-B61EF31E24EF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1C9FA1-D702-F51F-34FD-B9E5FF4A9EBD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2.</a:t>
            </a: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5865F2BD-8ECB-AD9F-2936-5B4DF23D0787}"/>
              </a:ext>
            </a:extLst>
          </p:cNvPr>
          <p:cNvSpPr txBox="1"/>
          <p:nvPr/>
        </p:nvSpPr>
        <p:spPr>
          <a:xfrm>
            <a:off x="2257266" y="672956"/>
            <a:ext cx="23968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</a:t>
            </a:r>
            <a:r>
              <a:rPr lang="ko-KR" altLang="en-US" sz="3000" dirty="0" err="1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전처리</a:t>
            </a:r>
            <a:endParaRPr lang="ko-KR" altLang="en-US" sz="3000" dirty="0">
              <a:solidFill>
                <a:schemeClr val="accent4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직선 연결선 15">
            <a:extLst>
              <a:ext uri="{FF2B5EF4-FFF2-40B4-BE49-F238E27FC236}">
                <a16:creationId xmlns:a16="http://schemas.microsoft.com/office/drawing/2014/main" id="{8D0E6761-DDB6-5F97-7C86-2C83972F80A0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/>
          <p:nvPr/>
        </p:nvSpPr>
        <p:spPr>
          <a:xfrm>
            <a:off x="511145" y="1863190"/>
            <a:ext cx="9512359" cy="121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kumimoji="0" lang="ko-KR" altLang="en-US" sz="1800" b="0" i="0" u="none" strike="noStrike" kern="100" cap="none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전처리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과정을 거친 전체 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인 </a:t>
            </a:r>
            <a:r>
              <a:rPr lang="en-US" altLang="ko-KR" dirty="0" err="1">
                <a:ea typeface="Noto Sans KR" panose="020B0500000000000000" pitchFamily="34" charset="-127"/>
              </a:rPr>
              <a:t>total_database.db</a:t>
            </a:r>
            <a:r>
              <a:rPr lang="ko-KR" altLang="en-US" kern="1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에서 활용어의 표기법과 발음법을 추출</a:t>
            </a:r>
            <a:r>
              <a:rPr lang="en-US" altLang="ko-KR" kern="1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defRPr/>
            </a:pPr>
            <a:r>
              <a:rPr lang="ko-KR" altLang="en-US" kern="1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이전에 분류된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5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가지 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와 별개로 활용어 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인 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</a:t>
            </a:r>
            <a:r>
              <a:rPr lang="en-US" altLang="ko-KR" dirty="0" err="1">
                <a:ea typeface="Noto Sans KR" panose="020B0500000000000000" pitchFamily="34" charset="-127"/>
              </a:rPr>
              <a:t>conju_database.db</a:t>
            </a:r>
            <a:r>
              <a:rPr lang="ko-KR" altLang="en-US" dirty="0">
                <a:ea typeface="Noto Sans KR" panose="020B0500000000000000" pitchFamily="34" charset="-127"/>
              </a:rPr>
              <a:t> </a:t>
            </a:r>
            <a:r>
              <a:rPr kumimoji="0" lang="ko-KR" altLang="en-US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생성</a:t>
            </a:r>
            <a:r>
              <a:rPr kumimoji="0" lang="en-US" altLang="ko-KR" sz="1800" b="0" i="0" u="none" strike="noStrike" kern="1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.</a:t>
            </a:r>
            <a:endParaRPr kumimoji="0" lang="ko-KR" altLang="en-US" sz="1800" b="0" i="0" u="none" strike="noStrike" kern="1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Times New Roman"/>
            </a:endParaRP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6714A1B8-BE69-0425-1E8D-EA7384F521EE}"/>
              </a:ext>
            </a:extLst>
          </p:cNvPr>
          <p:cNvSpPr/>
          <p:nvPr/>
        </p:nvSpPr>
        <p:spPr>
          <a:xfrm>
            <a:off x="2186700" y="4096860"/>
            <a:ext cx="2297171" cy="131951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Noto Sans KR" panose="020B0500000000000000" pitchFamily="34" charset="-127"/>
              </a:rPr>
              <a:t>전체 </a:t>
            </a:r>
            <a:r>
              <a:rPr lang="en-US" altLang="ko-KR" dirty="0">
                <a:ea typeface="Noto Sans KR" panose="020B0500000000000000" pitchFamily="34" charset="-127"/>
              </a:rPr>
              <a:t>DB</a:t>
            </a:r>
          </a:p>
          <a:p>
            <a:pPr algn="ctr"/>
            <a:r>
              <a:rPr lang="en-US" altLang="ko-KR" dirty="0" err="1">
                <a:ea typeface="Noto Sans KR" panose="020B0500000000000000" pitchFamily="34" charset="-127"/>
              </a:rPr>
              <a:t>total_database.db</a:t>
            </a: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21515229-F899-DF5C-8D13-7C3E662334E9}"/>
              </a:ext>
            </a:extLst>
          </p:cNvPr>
          <p:cNvSpPr/>
          <p:nvPr/>
        </p:nvSpPr>
        <p:spPr>
          <a:xfrm>
            <a:off x="7252607" y="4096860"/>
            <a:ext cx="2297171" cy="1319511"/>
          </a:xfrm>
          <a:prstGeom prst="can">
            <a:avLst/>
          </a:prstGeom>
          <a:solidFill>
            <a:schemeClr val="accent3">
              <a:lumMod val="9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Noto Sans KR" panose="020B0500000000000000" pitchFamily="34" charset="-127"/>
              </a:rPr>
              <a:t>활용어 </a:t>
            </a:r>
            <a:r>
              <a:rPr lang="en-US" altLang="ko-KR" dirty="0">
                <a:ea typeface="Noto Sans KR" panose="020B0500000000000000" pitchFamily="34" charset="-127"/>
              </a:rPr>
              <a:t>DB</a:t>
            </a:r>
          </a:p>
          <a:p>
            <a:pPr algn="ctr"/>
            <a:r>
              <a:rPr lang="en-US" altLang="ko-KR" dirty="0" err="1">
                <a:ea typeface="Noto Sans KR" panose="020B0500000000000000" pitchFamily="34" charset="-127"/>
              </a:rPr>
              <a:t>conju_database.db</a:t>
            </a: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0F7FC6C-DD76-1491-7792-F3606CA1E39D}"/>
              </a:ext>
            </a:extLst>
          </p:cNvPr>
          <p:cNvSpPr/>
          <p:nvPr/>
        </p:nvSpPr>
        <p:spPr>
          <a:xfrm>
            <a:off x="5351282" y="4528470"/>
            <a:ext cx="1033914" cy="4562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191110-5386-D32A-8B9A-9BDDA419B996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AAFBE-92BB-CE6C-E92C-BE2C7DA3A493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E6E82-6320-1C3E-FCB2-A2401BCB9C59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2.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07F93AF-0A69-A4E2-8EAE-4F546FA1A9AC}"/>
              </a:ext>
            </a:extLst>
          </p:cNvPr>
          <p:cNvSpPr txBox="1"/>
          <p:nvPr/>
        </p:nvSpPr>
        <p:spPr>
          <a:xfrm>
            <a:off x="2257266" y="672956"/>
            <a:ext cx="23968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</a:t>
            </a:r>
            <a:r>
              <a:rPr lang="ko-KR" altLang="en-US" sz="3000" dirty="0" err="1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전처리</a:t>
            </a:r>
            <a:endParaRPr lang="ko-KR" altLang="en-US" sz="3000" dirty="0">
              <a:solidFill>
                <a:schemeClr val="accent4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9" name="직선 연결선 15">
            <a:extLst>
              <a:ext uri="{FF2B5EF4-FFF2-40B4-BE49-F238E27FC236}">
                <a16:creationId xmlns:a16="http://schemas.microsoft.com/office/drawing/2014/main" id="{8C5A0B73-DD96-C7C0-96F4-75A17A31B21A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399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41E89D1-C221-F793-B406-09C51AF49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00164"/>
              </p:ext>
            </p:extLst>
          </p:nvPr>
        </p:nvGraphicFramePr>
        <p:xfrm>
          <a:off x="276296" y="2754724"/>
          <a:ext cx="11639408" cy="32960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58128">
                  <a:extLst>
                    <a:ext uri="{9D8B030D-6E8A-4147-A177-3AD203B41FA5}">
                      <a16:colId xmlns:a16="http://schemas.microsoft.com/office/drawing/2014/main" val="4083805621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382483692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803172259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734045409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615012411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2674818595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38895076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2700164637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649083714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857547523"/>
                    </a:ext>
                  </a:extLst>
                </a:gridCol>
                <a:gridCol w="1058128">
                  <a:extLst>
                    <a:ext uri="{9D8B030D-6E8A-4147-A177-3AD203B41FA5}">
                      <a16:colId xmlns:a16="http://schemas.microsoft.com/office/drawing/2014/main" val="1259144796"/>
                    </a:ext>
                  </a:extLst>
                </a:gridCol>
              </a:tblGrid>
              <a:tr h="65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word_unit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conju_list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pronun_list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sense_no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sense_type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pos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origin_lang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origin_lang_type</a:t>
                      </a:r>
                      <a:endParaRPr lang="ko-KR" altLang="en-US" sz="12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6821534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57253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챗봇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챗봇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chatbot 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2566136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57254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챠밍</a:t>
                      </a:r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포인트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챠밍포인트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▼charming point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7818598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57255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챠트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챠트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chart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0444379"/>
                  </a:ext>
                </a:extLst>
              </a:tr>
              <a:tr h="659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57256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처널리즘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외래어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None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처널리즘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001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일반어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명사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churnalism 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703961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70DA53-7D16-2A68-97C1-20E6FD298CB0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FEDF7-65AC-45BE-44B7-BBBC9F757481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B4DE0-3A69-6EFE-794A-BC6307650DBB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2.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36BA424-00A2-FA58-6FD2-2F98FB659900}"/>
              </a:ext>
            </a:extLst>
          </p:cNvPr>
          <p:cNvSpPr txBox="1"/>
          <p:nvPr/>
        </p:nvSpPr>
        <p:spPr>
          <a:xfrm>
            <a:off x="2257266" y="672956"/>
            <a:ext cx="239681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</a:t>
            </a:r>
            <a:r>
              <a:rPr lang="ko-KR" altLang="en-US" sz="3000" dirty="0" err="1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전처리</a:t>
            </a:r>
            <a:endParaRPr lang="ko-KR" altLang="en-US" sz="3000" dirty="0">
              <a:solidFill>
                <a:schemeClr val="accent4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5794E284-2E3C-0356-E547-E18CC9C0D2C5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>
            <a:extLst>
              <a:ext uri="{FF2B5EF4-FFF2-40B4-BE49-F238E27FC236}">
                <a16:creationId xmlns:a16="http://schemas.microsoft.com/office/drawing/2014/main" id="{B372E277-E138-166F-282F-E5392D435866}"/>
              </a:ext>
            </a:extLst>
          </p:cNvPr>
          <p:cNvSpPr txBox="1"/>
          <p:nvPr/>
        </p:nvSpPr>
        <p:spPr>
          <a:xfrm>
            <a:off x="511145" y="1863190"/>
            <a:ext cx="9512359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외래어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</a:t>
            </a:r>
            <a:r>
              <a:rPr lang="en-US" altLang="ko-KR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</a:t>
            </a:r>
            <a:r>
              <a:rPr lang="ko-KR" altLang="en-US" kern="100" dirty="0"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속</a:t>
            </a:r>
            <a:r>
              <a:rPr lang="ko-KR" altLang="en-US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저장된 데이터 형식 예시</a:t>
            </a:r>
          </a:p>
        </p:txBody>
      </p:sp>
    </p:spTree>
    <p:extLst>
      <p:ext uri="{BB962C8B-B14F-4D97-AF65-F5344CB8AC3E}">
        <p14:creationId xmlns:p14="http://schemas.microsoft.com/office/powerpoint/2010/main" val="11691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/>
          <p:nvPr/>
        </p:nvSpPr>
        <p:spPr>
          <a:xfrm>
            <a:off x="586927" y="1761415"/>
            <a:ext cx="3340678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총 </a:t>
            </a:r>
            <a:r>
              <a:rPr lang="en-US" altLang="ko-KR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24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개의 </a:t>
            </a:r>
            <a:r>
              <a:rPr lang="ko-KR" altLang="en-US" sz="1800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우리말샘의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</a:t>
            </a:r>
            <a:r>
              <a:rPr lang="en-US" altLang="ko-KR" sz="1800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json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파일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전체 </a:t>
            </a:r>
            <a:r>
              <a:rPr lang="en-US" altLang="ko-KR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1,164,952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개의 단어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476" y="3215028"/>
            <a:ext cx="5858173" cy="30330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82469" y="3118232"/>
            <a:ext cx="2377040" cy="297815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0D53F70-8798-5AB6-B9CD-6A908C1FDE79}"/>
              </a:ext>
            </a:extLst>
          </p:cNvPr>
          <p:cNvSpPr/>
          <p:nvPr/>
        </p:nvSpPr>
        <p:spPr>
          <a:xfrm>
            <a:off x="6813503" y="4370219"/>
            <a:ext cx="1075855" cy="4562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62F8B-FDFC-5AEB-4F8F-08674B4CB928}"/>
              </a:ext>
            </a:extLst>
          </p:cNvPr>
          <p:cNvSpPr/>
          <p:nvPr/>
        </p:nvSpPr>
        <p:spPr>
          <a:xfrm>
            <a:off x="0" y="-37818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Noto Sans K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F3537-9040-09D9-B7A0-7F3BBA8D5D60}"/>
              </a:ext>
            </a:extLst>
          </p:cNvPr>
          <p:cNvSpPr txBox="1"/>
          <p:nvPr/>
        </p:nvSpPr>
        <p:spPr>
          <a:xfrm>
            <a:off x="101600" y="158119"/>
            <a:ext cx="14334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4</a:t>
            </a:r>
            <a:r>
              <a:rPr lang="ko-KR" altLang="en-US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조 </a:t>
            </a:r>
            <a:r>
              <a:rPr lang="en-US" altLang="ko-KR" sz="1600" spc="-150" dirty="0">
                <a:solidFill>
                  <a:schemeClr val="accent4"/>
                </a:solidFill>
                <a:ea typeface="Noto Sans KR" panose="020B0500000000000000" pitchFamily="34" charset="-127"/>
              </a:rPr>
              <a:t>RNG </a:t>
            </a:r>
            <a:r>
              <a:rPr lang="ko-KR" altLang="en-US" sz="1600" spc="-150" dirty="0" err="1">
                <a:solidFill>
                  <a:schemeClr val="accent4"/>
                </a:solidFill>
                <a:ea typeface="Noto Sans KR" panose="020B0500000000000000" pitchFamily="34" charset="-127"/>
              </a:rPr>
              <a:t>아니조</a:t>
            </a:r>
            <a:endParaRPr lang="ko-KR" altLang="en-US" sz="1600" spc="-150" dirty="0">
              <a:solidFill>
                <a:schemeClr val="accent4"/>
              </a:solidFill>
              <a:ea typeface="Noto Sans K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B38A5-62E3-C2C0-B47A-02B11EB90BCA}"/>
              </a:ext>
            </a:extLst>
          </p:cNvPr>
          <p:cNvSpPr txBox="1"/>
          <p:nvPr/>
        </p:nvSpPr>
        <p:spPr>
          <a:xfrm>
            <a:off x="1679884" y="652394"/>
            <a:ext cx="5261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 dirty="0">
                <a:solidFill>
                  <a:schemeClr val="accent4"/>
                </a:solidFill>
                <a:ea typeface="Noto Sans KR" panose="020B0500000000000000" pitchFamily="34" charset="-127"/>
              </a:rPr>
              <a:t>3.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2A6D915B-8BB2-A513-AE5C-5A09B8D71178}"/>
              </a:ext>
            </a:extLst>
          </p:cNvPr>
          <p:cNvSpPr txBox="1"/>
          <p:nvPr/>
        </p:nvSpPr>
        <p:spPr>
          <a:xfrm>
            <a:off x="2257266" y="672956"/>
            <a:ext cx="20425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dirty="0">
                <a:solidFill>
                  <a:schemeClr val="accent4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통계</a:t>
            </a:r>
          </a:p>
        </p:txBody>
      </p:sp>
      <p:cxnSp>
        <p:nvCxnSpPr>
          <p:cNvPr id="18" name="직선 연결선 15">
            <a:extLst>
              <a:ext uri="{FF2B5EF4-FFF2-40B4-BE49-F238E27FC236}">
                <a16:creationId xmlns:a16="http://schemas.microsoft.com/office/drawing/2014/main" id="{6DF2F6AF-8A42-D232-FA61-986495EFB3FE}"/>
              </a:ext>
            </a:extLst>
          </p:cNvPr>
          <p:cNvCxnSpPr/>
          <p:nvPr/>
        </p:nvCxnSpPr>
        <p:spPr>
          <a:xfrm>
            <a:off x="139700" y="491296"/>
            <a:ext cx="139382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>
            <a:extLst>
              <a:ext uri="{FF2B5EF4-FFF2-40B4-BE49-F238E27FC236}">
                <a16:creationId xmlns:a16="http://schemas.microsoft.com/office/drawing/2014/main" id="{6B68A7E5-F0FF-2438-AF6E-4C257BDDD537}"/>
              </a:ext>
            </a:extLst>
          </p:cNvPr>
          <p:cNvSpPr txBox="1"/>
          <p:nvPr/>
        </p:nvSpPr>
        <p:spPr>
          <a:xfrm>
            <a:off x="8171836" y="1789722"/>
            <a:ext cx="3528933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ko-KR" altLang="en-US" sz="1800" kern="100" dirty="0" err="1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전처리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 과정을 통해 분류된 </a:t>
            </a:r>
            <a:r>
              <a:rPr lang="en-US" altLang="ko-KR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DB 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파일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전체 </a:t>
            </a:r>
            <a:r>
              <a:rPr lang="en-US" altLang="ko-KR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779,428</a:t>
            </a:r>
            <a:r>
              <a:rPr lang="ko-KR" altLang="en-US" sz="1800" kern="10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Times New Roman"/>
              </a:rPr>
              <a:t>개의 단어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28575">
          <a:solidFill>
            <a:schemeClr val="accent2"/>
          </a:solidFill>
        </a:ln>
      </a:spPr>
      <a:bodyPr rtlCol="0" anchor="ctr"/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1479</Words>
  <Application>Microsoft Office PowerPoint</Application>
  <PresentationFormat>와이드스크린</PresentationFormat>
  <Paragraphs>258</Paragraphs>
  <Slides>13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KR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고상현</cp:lastModifiedBy>
  <cp:revision>110</cp:revision>
  <dcterms:created xsi:type="dcterms:W3CDTF">2015-07-07T04:48:58Z</dcterms:created>
  <dcterms:modified xsi:type="dcterms:W3CDTF">2023-07-26T05:15:46Z</dcterms:modified>
  <cp:version/>
</cp:coreProperties>
</file>