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0" r:id="rId3"/>
    <p:sldId id="325" r:id="rId4"/>
    <p:sldId id="337" r:id="rId5"/>
    <p:sldId id="336" r:id="rId6"/>
    <p:sldId id="333" r:id="rId7"/>
    <p:sldId id="341" r:id="rId8"/>
    <p:sldId id="335" r:id="rId9"/>
    <p:sldId id="340" r:id="rId10"/>
    <p:sldId id="339" r:id="rId11"/>
    <p:sldId id="326" r:id="rId12"/>
    <p:sldId id="328" r:id="rId13"/>
    <p:sldId id="332" r:id="rId14"/>
    <p:sldId id="33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630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294CC-1F11-43D3-B65D-933DE3D443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7B0FC-45DD-46F0-AF1B-AA69AE854709}">
      <dgm:prSet/>
      <dgm:spPr/>
      <dgm:t>
        <a:bodyPr/>
        <a:lstStyle/>
        <a:p>
          <a:r>
            <a:rPr lang="ko-KR" dirty="0"/>
            <a:t>전 세계 언어의 다양한 소리를 표현할 수 있도록 국제음성학회에서 창안한 소리를 문자로 표기하는 기호 체계</a:t>
          </a:r>
          <a:r>
            <a:rPr lang="en-US" dirty="0"/>
            <a:t>.</a:t>
          </a:r>
        </a:p>
      </dgm:t>
    </dgm:pt>
    <dgm:pt modelId="{A9BA51B5-BFD4-4835-888C-52200A6D2224}" type="parTrans" cxnId="{1F1C12C5-EDED-4814-83A2-DC4431B00942}">
      <dgm:prSet/>
      <dgm:spPr/>
      <dgm:t>
        <a:bodyPr/>
        <a:lstStyle/>
        <a:p>
          <a:endParaRPr lang="en-US"/>
        </a:p>
      </dgm:t>
    </dgm:pt>
    <dgm:pt modelId="{928742DE-AC77-49D1-9139-7F99D8B133EE}" type="sibTrans" cxnId="{1F1C12C5-EDED-4814-83A2-DC4431B00942}">
      <dgm:prSet/>
      <dgm:spPr/>
      <dgm:t>
        <a:bodyPr/>
        <a:lstStyle/>
        <a:p>
          <a:endParaRPr lang="en-US"/>
        </a:p>
      </dgm:t>
    </dgm:pt>
    <dgm:pt modelId="{A9F6514E-4CEC-4453-B114-6F0D302D8CE1}">
      <dgm:prSet/>
      <dgm:spPr/>
      <dgm:t>
        <a:bodyPr/>
        <a:lstStyle/>
        <a:p>
          <a:r>
            <a:rPr lang="ko-KR" dirty="0"/>
            <a:t>사전에 등록되지 않은 외래어는 </a:t>
          </a:r>
          <a:r>
            <a:rPr lang="en-US" dirty="0"/>
            <a:t>IPA</a:t>
          </a:r>
          <a:r>
            <a:rPr lang="ko-KR" dirty="0"/>
            <a:t>를 사용하여 발음을 표현</a:t>
          </a:r>
          <a:r>
            <a:rPr lang="en-US" dirty="0"/>
            <a:t>.</a:t>
          </a:r>
        </a:p>
      </dgm:t>
    </dgm:pt>
    <dgm:pt modelId="{7C1A9EAF-18A0-4B54-889B-9AE0749A3076}" type="parTrans" cxnId="{1E4D2BDE-3F85-41BB-837B-CC86B65EC1C8}">
      <dgm:prSet/>
      <dgm:spPr/>
      <dgm:t>
        <a:bodyPr/>
        <a:lstStyle/>
        <a:p>
          <a:endParaRPr lang="en-US"/>
        </a:p>
      </dgm:t>
    </dgm:pt>
    <dgm:pt modelId="{11570447-DAF4-41DB-AD2F-68284146FE23}" type="sibTrans" cxnId="{1E4D2BDE-3F85-41BB-837B-CC86B65EC1C8}">
      <dgm:prSet/>
      <dgm:spPr/>
      <dgm:t>
        <a:bodyPr/>
        <a:lstStyle/>
        <a:p>
          <a:endParaRPr lang="en-US"/>
        </a:p>
      </dgm:t>
    </dgm:pt>
    <dgm:pt modelId="{5167ED7F-8383-4DFD-9D24-10FE8EA067E8}">
      <dgm:prSet/>
      <dgm:spPr/>
      <dgm:t>
        <a:bodyPr/>
        <a:lstStyle/>
        <a:p>
          <a:r>
            <a:rPr lang="en-US" dirty="0"/>
            <a:t>IPA </a:t>
          </a:r>
          <a:r>
            <a:rPr lang="ko-KR" dirty="0"/>
            <a:t>체계를 사용해 변환한 발음이 일반적으로 쓰이는 발음과 차이가 클 경우</a:t>
          </a:r>
          <a:r>
            <a:rPr lang="en-US" dirty="0"/>
            <a:t>, </a:t>
          </a:r>
          <a:r>
            <a:rPr lang="ko-KR" dirty="0"/>
            <a:t>별도의 보정이 필요</a:t>
          </a:r>
          <a:r>
            <a:rPr lang="en-US" dirty="0"/>
            <a:t>.</a:t>
          </a:r>
        </a:p>
      </dgm:t>
    </dgm:pt>
    <dgm:pt modelId="{F4CF407D-0067-43FB-A548-B47318A45A8B}" type="parTrans" cxnId="{DF4BBED3-5D80-42CF-A24B-EA74F4C7BD2F}">
      <dgm:prSet/>
      <dgm:spPr/>
      <dgm:t>
        <a:bodyPr/>
        <a:lstStyle/>
        <a:p>
          <a:endParaRPr lang="en-US"/>
        </a:p>
      </dgm:t>
    </dgm:pt>
    <dgm:pt modelId="{A0F62602-D2CB-4465-8388-6FF7F0A81BF7}" type="sibTrans" cxnId="{DF4BBED3-5D80-42CF-A24B-EA74F4C7BD2F}">
      <dgm:prSet/>
      <dgm:spPr/>
      <dgm:t>
        <a:bodyPr/>
        <a:lstStyle/>
        <a:p>
          <a:endParaRPr lang="en-US"/>
        </a:p>
      </dgm:t>
    </dgm:pt>
    <dgm:pt modelId="{75498875-2AC3-4650-A57C-93BECD1A56CE}" type="pres">
      <dgm:prSet presAssocID="{270294CC-1F11-43D3-B65D-933DE3D443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E4BDBA-1655-46DC-AF72-34781C3C9999}" type="pres">
      <dgm:prSet presAssocID="{CDB7B0FC-45DD-46F0-AF1B-AA69AE854709}" presName="hierRoot1" presStyleCnt="0"/>
      <dgm:spPr/>
    </dgm:pt>
    <dgm:pt modelId="{477A8C48-9FBC-4405-A50B-A9E55EDDD9FD}" type="pres">
      <dgm:prSet presAssocID="{CDB7B0FC-45DD-46F0-AF1B-AA69AE854709}" presName="composite" presStyleCnt="0"/>
      <dgm:spPr/>
    </dgm:pt>
    <dgm:pt modelId="{9F5E9C8B-81E4-4181-AF8F-E72FE87E8357}" type="pres">
      <dgm:prSet presAssocID="{CDB7B0FC-45DD-46F0-AF1B-AA69AE854709}" presName="background" presStyleLbl="node0" presStyleIdx="0" presStyleCnt="3"/>
      <dgm:spPr/>
    </dgm:pt>
    <dgm:pt modelId="{9B84CD86-C96B-4952-9EF2-B41EBA2E08C2}" type="pres">
      <dgm:prSet presAssocID="{CDB7B0FC-45DD-46F0-AF1B-AA69AE854709}" presName="text" presStyleLbl="fgAcc0" presStyleIdx="0" presStyleCnt="3">
        <dgm:presLayoutVars>
          <dgm:chPref val="3"/>
        </dgm:presLayoutVars>
      </dgm:prSet>
      <dgm:spPr/>
    </dgm:pt>
    <dgm:pt modelId="{FD5B0234-882B-4117-AEA4-4C9770CE0371}" type="pres">
      <dgm:prSet presAssocID="{CDB7B0FC-45DD-46F0-AF1B-AA69AE854709}" presName="hierChild2" presStyleCnt="0"/>
      <dgm:spPr/>
    </dgm:pt>
    <dgm:pt modelId="{2938977C-A3CA-4632-B426-1467E63663D1}" type="pres">
      <dgm:prSet presAssocID="{A9F6514E-4CEC-4453-B114-6F0D302D8CE1}" presName="hierRoot1" presStyleCnt="0"/>
      <dgm:spPr/>
    </dgm:pt>
    <dgm:pt modelId="{C8A8916C-26E2-4BB6-9B8A-CE8EB0CCFF45}" type="pres">
      <dgm:prSet presAssocID="{A9F6514E-4CEC-4453-B114-6F0D302D8CE1}" presName="composite" presStyleCnt="0"/>
      <dgm:spPr/>
    </dgm:pt>
    <dgm:pt modelId="{98D20200-BCA8-4369-86FF-1324525CB7C2}" type="pres">
      <dgm:prSet presAssocID="{A9F6514E-4CEC-4453-B114-6F0D302D8CE1}" presName="background" presStyleLbl="node0" presStyleIdx="1" presStyleCnt="3"/>
      <dgm:spPr/>
    </dgm:pt>
    <dgm:pt modelId="{DF23AFC5-69BD-42BD-B911-F55ABC6E46CE}" type="pres">
      <dgm:prSet presAssocID="{A9F6514E-4CEC-4453-B114-6F0D302D8CE1}" presName="text" presStyleLbl="fgAcc0" presStyleIdx="1" presStyleCnt="3">
        <dgm:presLayoutVars>
          <dgm:chPref val="3"/>
        </dgm:presLayoutVars>
      </dgm:prSet>
      <dgm:spPr/>
    </dgm:pt>
    <dgm:pt modelId="{4DCC16E0-62AA-47B0-878F-DF8DED36A113}" type="pres">
      <dgm:prSet presAssocID="{A9F6514E-4CEC-4453-B114-6F0D302D8CE1}" presName="hierChild2" presStyleCnt="0"/>
      <dgm:spPr/>
    </dgm:pt>
    <dgm:pt modelId="{474BEAAC-D614-4AA4-8D27-A25E2EC3711A}" type="pres">
      <dgm:prSet presAssocID="{5167ED7F-8383-4DFD-9D24-10FE8EA067E8}" presName="hierRoot1" presStyleCnt="0"/>
      <dgm:spPr/>
    </dgm:pt>
    <dgm:pt modelId="{6E684F96-E5C2-4F51-AE7F-79E16EC38370}" type="pres">
      <dgm:prSet presAssocID="{5167ED7F-8383-4DFD-9D24-10FE8EA067E8}" presName="composite" presStyleCnt="0"/>
      <dgm:spPr/>
    </dgm:pt>
    <dgm:pt modelId="{97131552-C8ED-43C3-940A-6088B28C93C9}" type="pres">
      <dgm:prSet presAssocID="{5167ED7F-8383-4DFD-9D24-10FE8EA067E8}" presName="background" presStyleLbl="node0" presStyleIdx="2" presStyleCnt="3"/>
      <dgm:spPr/>
    </dgm:pt>
    <dgm:pt modelId="{D65D4B8F-CA0F-480B-A43B-07BC35428899}" type="pres">
      <dgm:prSet presAssocID="{5167ED7F-8383-4DFD-9D24-10FE8EA067E8}" presName="text" presStyleLbl="fgAcc0" presStyleIdx="2" presStyleCnt="3">
        <dgm:presLayoutVars>
          <dgm:chPref val="3"/>
        </dgm:presLayoutVars>
      </dgm:prSet>
      <dgm:spPr/>
    </dgm:pt>
    <dgm:pt modelId="{ABC986CD-52CA-4119-8322-9398923B103C}" type="pres">
      <dgm:prSet presAssocID="{5167ED7F-8383-4DFD-9D24-10FE8EA067E8}" presName="hierChild2" presStyleCnt="0"/>
      <dgm:spPr/>
    </dgm:pt>
  </dgm:ptLst>
  <dgm:cxnLst>
    <dgm:cxn modelId="{E7AD1361-D58A-480D-A382-3AF978C80002}" type="presOf" srcId="{5167ED7F-8383-4DFD-9D24-10FE8EA067E8}" destId="{D65D4B8F-CA0F-480B-A43B-07BC35428899}" srcOrd="0" destOrd="0" presId="urn:microsoft.com/office/officeart/2005/8/layout/hierarchy1"/>
    <dgm:cxn modelId="{70CC3492-73AB-4F9C-8791-3A33D6064F3F}" type="presOf" srcId="{270294CC-1F11-43D3-B65D-933DE3D4433B}" destId="{75498875-2AC3-4650-A57C-93BECD1A56CE}" srcOrd="0" destOrd="0" presId="urn:microsoft.com/office/officeart/2005/8/layout/hierarchy1"/>
    <dgm:cxn modelId="{1F1C12C5-EDED-4814-83A2-DC4431B00942}" srcId="{270294CC-1F11-43D3-B65D-933DE3D4433B}" destId="{CDB7B0FC-45DD-46F0-AF1B-AA69AE854709}" srcOrd="0" destOrd="0" parTransId="{A9BA51B5-BFD4-4835-888C-52200A6D2224}" sibTransId="{928742DE-AC77-49D1-9139-7F99D8B133EE}"/>
    <dgm:cxn modelId="{EDA78CC5-E30D-48A6-A648-1A8991CABFC5}" type="presOf" srcId="{CDB7B0FC-45DD-46F0-AF1B-AA69AE854709}" destId="{9B84CD86-C96B-4952-9EF2-B41EBA2E08C2}" srcOrd="0" destOrd="0" presId="urn:microsoft.com/office/officeart/2005/8/layout/hierarchy1"/>
    <dgm:cxn modelId="{DF4BBED3-5D80-42CF-A24B-EA74F4C7BD2F}" srcId="{270294CC-1F11-43D3-B65D-933DE3D4433B}" destId="{5167ED7F-8383-4DFD-9D24-10FE8EA067E8}" srcOrd="2" destOrd="0" parTransId="{F4CF407D-0067-43FB-A548-B47318A45A8B}" sibTransId="{A0F62602-D2CB-4465-8388-6FF7F0A81BF7}"/>
    <dgm:cxn modelId="{FF91F1D6-8065-4E80-A18E-B17C02BD3125}" type="presOf" srcId="{A9F6514E-4CEC-4453-B114-6F0D302D8CE1}" destId="{DF23AFC5-69BD-42BD-B911-F55ABC6E46CE}" srcOrd="0" destOrd="0" presId="urn:microsoft.com/office/officeart/2005/8/layout/hierarchy1"/>
    <dgm:cxn modelId="{1E4D2BDE-3F85-41BB-837B-CC86B65EC1C8}" srcId="{270294CC-1F11-43D3-B65D-933DE3D4433B}" destId="{A9F6514E-4CEC-4453-B114-6F0D302D8CE1}" srcOrd="1" destOrd="0" parTransId="{7C1A9EAF-18A0-4B54-889B-9AE0749A3076}" sibTransId="{11570447-DAF4-41DB-AD2F-68284146FE23}"/>
    <dgm:cxn modelId="{7B097188-EB47-4353-95F2-58375E56B765}" type="presParOf" srcId="{75498875-2AC3-4650-A57C-93BECD1A56CE}" destId="{A6E4BDBA-1655-46DC-AF72-34781C3C9999}" srcOrd="0" destOrd="0" presId="urn:microsoft.com/office/officeart/2005/8/layout/hierarchy1"/>
    <dgm:cxn modelId="{8460696C-E329-4E91-A25C-CAE520550960}" type="presParOf" srcId="{A6E4BDBA-1655-46DC-AF72-34781C3C9999}" destId="{477A8C48-9FBC-4405-A50B-A9E55EDDD9FD}" srcOrd="0" destOrd="0" presId="urn:microsoft.com/office/officeart/2005/8/layout/hierarchy1"/>
    <dgm:cxn modelId="{1256FBBC-93A8-4AB5-AB3B-513A903D6608}" type="presParOf" srcId="{477A8C48-9FBC-4405-A50B-A9E55EDDD9FD}" destId="{9F5E9C8B-81E4-4181-AF8F-E72FE87E8357}" srcOrd="0" destOrd="0" presId="urn:microsoft.com/office/officeart/2005/8/layout/hierarchy1"/>
    <dgm:cxn modelId="{AB3976F4-D992-4DC5-A619-F2DB2200B337}" type="presParOf" srcId="{477A8C48-9FBC-4405-A50B-A9E55EDDD9FD}" destId="{9B84CD86-C96B-4952-9EF2-B41EBA2E08C2}" srcOrd="1" destOrd="0" presId="urn:microsoft.com/office/officeart/2005/8/layout/hierarchy1"/>
    <dgm:cxn modelId="{7806AD3F-F273-4819-B246-F3579846F140}" type="presParOf" srcId="{A6E4BDBA-1655-46DC-AF72-34781C3C9999}" destId="{FD5B0234-882B-4117-AEA4-4C9770CE0371}" srcOrd="1" destOrd="0" presId="urn:microsoft.com/office/officeart/2005/8/layout/hierarchy1"/>
    <dgm:cxn modelId="{03E56DD2-6A78-447F-986F-DEEB50176276}" type="presParOf" srcId="{75498875-2AC3-4650-A57C-93BECD1A56CE}" destId="{2938977C-A3CA-4632-B426-1467E63663D1}" srcOrd="1" destOrd="0" presId="urn:microsoft.com/office/officeart/2005/8/layout/hierarchy1"/>
    <dgm:cxn modelId="{6343FC70-1465-4278-A280-E40EC576BB08}" type="presParOf" srcId="{2938977C-A3CA-4632-B426-1467E63663D1}" destId="{C8A8916C-26E2-4BB6-9B8A-CE8EB0CCFF45}" srcOrd="0" destOrd="0" presId="urn:microsoft.com/office/officeart/2005/8/layout/hierarchy1"/>
    <dgm:cxn modelId="{94298B80-4A50-42B0-A312-CC626B69EDCE}" type="presParOf" srcId="{C8A8916C-26E2-4BB6-9B8A-CE8EB0CCFF45}" destId="{98D20200-BCA8-4369-86FF-1324525CB7C2}" srcOrd="0" destOrd="0" presId="urn:microsoft.com/office/officeart/2005/8/layout/hierarchy1"/>
    <dgm:cxn modelId="{98D9F9C5-E338-4277-8F5A-E747757DD460}" type="presParOf" srcId="{C8A8916C-26E2-4BB6-9B8A-CE8EB0CCFF45}" destId="{DF23AFC5-69BD-42BD-B911-F55ABC6E46CE}" srcOrd="1" destOrd="0" presId="urn:microsoft.com/office/officeart/2005/8/layout/hierarchy1"/>
    <dgm:cxn modelId="{DF714869-5327-446D-98F4-52E18A06E48F}" type="presParOf" srcId="{2938977C-A3CA-4632-B426-1467E63663D1}" destId="{4DCC16E0-62AA-47B0-878F-DF8DED36A113}" srcOrd="1" destOrd="0" presId="urn:microsoft.com/office/officeart/2005/8/layout/hierarchy1"/>
    <dgm:cxn modelId="{3D1DC542-F4C3-4A93-B2B9-611FF5490F51}" type="presParOf" srcId="{75498875-2AC3-4650-A57C-93BECD1A56CE}" destId="{474BEAAC-D614-4AA4-8D27-A25E2EC3711A}" srcOrd="2" destOrd="0" presId="urn:microsoft.com/office/officeart/2005/8/layout/hierarchy1"/>
    <dgm:cxn modelId="{9EAD5AD4-AE03-4EBB-91EA-40CEE92E1748}" type="presParOf" srcId="{474BEAAC-D614-4AA4-8D27-A25E2EC3711A}" destId="{6E684F96-E5C2-4F51-AE7F-79E16EC38370}" srcOrd="0" destOrd="0" presId="urn:microsoft.com/office/officeart/2005/8/layout/hierarchy1"/>
    <dgm:cxn modelId="{3CB9F20D-F578-4B51-AAFF-BC1CB464A76A}" type="presParOf" srcId="{6E684F96-E5C2-4F51-AE7F-79E16EC38370}" destId="{97131552-C8ED-43C3-940A-6088B28C93C9}" srcOrd="0" destOrd="0" presId="urn:microsoft.com/office/officeart/2005/8/layout/hierarchy1"/>
    <dgm:cxn modelId="{2D798618-2ACD-4A3B-A87E-C2CA94A3DEBD}" type="presParOf" srcId="{6E684F96-E5C2-4F51-AE7F-79E16EC38370}" destId="{D65D4B8F-CA0F-480B-A43B-07BC35428899}" srcOrd="1" destOrd="0" presId="urn:microsoft.com/office/officeart/2005/8/layout/hierarchy1"/>
    <dgm:cxn modelId="{6A4308EC-7175-41D3-8FFD-F6DD336F2E90}" type="presParOf" srcId="{474BEAAC-D614-4AA4-8D27-A25E2EC3711A}" destId="{ABC986CD-52CA-4119-8322-9398923B10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B9B28-4B59-4FD2-BADD-C05C7DE00C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28F7A-4D0D-4EEE-8B0C-D215E802EC25}">
      <dgm:prSet/>
      <dgm:spPr/>
      <dgm:t>
        <a:bodyPr/>
        <a:lstStyle/>
        <a:p>
          <a:r>
            <a:rPr lang="ko-KR" dirty="0"/>
            <a:t>입력으로 들어온 단어의 철자</a:t>
          </a:r>
          <a:r>
            <a:rPr lang="en-US" dirty="0"/>
            <a:t>(</a:t>
          </a:r>
          <a:r>
            <a:rPr lang="ko-KR" dirty="0"/>
            <a:t>표기</a:t>
          </a:r>
          <a:r>
            <a:rPr lang="en-US" dirty="0"/>
            <a:t>)</a:t>
          </a:r>
          <a:r>
            <a:rPr lang="ko-KR" dirty="0"/>
            <a:t>로부터 해당하는 발음을 매칭해주는 기술</a:t>
          </a:r>
          <a:r>
            <a:rPr lang="en-US" dirty="0"/>
            <a:t>.</a:t>
          </a:r>
        </a:p>
      </dgm:t>
    </dgm:pt>
    <dgm:pt modelId="{04800FDE-6AC0-441F-AA91-F9CF4DEE36A5}" type="parTrans" cxnId="{CDC0B086-A672-40B5-89E4-DFE9F68A8891}">
      <dgm:prSet/>
      <dgm:spPr/>
      <dgm:t>
        <a:bodyPr/>
        <a:lstStyle/>
        <a:p>
          <a:endParaRPr lang="en-US"/>
        </a:p>
      </dgm:t>
    </dgm:pt>
    <dgm:pt modelId="{E29A2CB6-4899-48B8-A537-8FB2AEF14D86}" type="sibTrans" cxnId="{CDC0B086-A672-40B5-89E4-DFE9F68A8891}">
      <dgm:prSet/>
      <dgm:spPr/>
      <dgm:t>
        <a:bodyPr/>
        <a:lstStyle/>
        <a:p>
          <a:endParaRPr lang="en-US"/>
        </a:p>
      </dgm:t>
    </dgm:pt>
    <dgm:pt modelId="{26A24D2D-B5DD-4979-987E-3D6B054CBE86}">
      <dgm:prSet/>
      <dgm:spPr/>
      <dgm:t>
        <a:bodyPr/>
        <a:lstStyle/>
        <a:p>
          <a:r>
            <a:rPr lang="ko-KR" dirty="0"/>
            <a:t>초기에는 수동으로 구축한 발음 사전이나 규칙을 기반으로 개발되었으나</a:t>
          </a:r>
          <a:r>
            <a:rPr lang="en-US" dirty="0"/>
            <a:t>, </a:t>
          </a:r>
          <a:r>
            <a:rPr lang="ko-KR" dirty="0"/>
            <a:t>최근에는 지식베이스를 활용한 기계 학습 방식을 사용하여 더 높은 정확도를 보임</a:t>
          </a:r>
          <a:r>
            <a:rPr lang="en-US" dirty="0"/>
            <a:t>.</a:t>
          </a:r>
        </a:p>
      </dgm:t>
    </dgm:pt>
    <dgm:pt modelId="{590CE8BE-9015-44A7-9393-641A06C99D2A}" type="parTrans" cxnId="{8093A373-CD36-4623-9A48-9855B5EEA3B1}">
      <dgm:prSet/>
      <dgm:spPr/>
      <dgm:t>
        <a:bodyPr/>
        <a:lstStyle/>
        <a:p>
          <a:endParaRPr lang="en-US"/>
        </a:p>
      </dgm:t>
    </dgm:pt>
    <dgm:pt modelId="{71508741-0CD4-4CEF-9B40-656BB18667BE}" type="sibTrans" cxnId="{8093A373-CD36-4623-9A48-9855B5EEA3B1}">
      <dgm:prSet/>
      <dgm:spPr/>
      <dgm:t>
        <a:bodyPr/>
        <a:lstStyle/>
        <a:p>
          <a:endParaRPr lang="en-US"/>
        </a:p>
      </dgm:t>
    </dgm:pt>
    <dgm:pt modelId="{2F49D57C-8E09-44B6-9727-042C194136CC}">
      <dgm:prSet/>
      <dgm:spPr/>
      <dgm:t>
        <a:bodyPr/>
        <a:lstStyle/>
        <a:p>
          <a:r>
            <a:rPr lang="ko-KR" dirty="0"/>
            <a:t>장단기 메모리</a:t>
          </a:r>
          <a:r>
            <a:rPr lang="en-US" dirty="0"/>
            <a:t>(LSTM) </a:t>
          </a:r>
          <a:r>
            <a:rPr lang="ko-KR" dirty="0"/>
            <a:t>방식을 주로 이용하고 인코더로 </a:t>
          </a:r>
          <a:r>
            <a:rPr lang="ko-KR" b="0" i="0" dirty="0"/>
            <a:t>양방향 </a:t>
          </a:r>
          <a:r>
            <a:rPr lang="en-US" b="0" i="0" dirty="0"/>
            <a:t>LSTM</a:t>
          </a:r>
          <a:r>
            <a:rPr lang="ko-KR" b="0" i="0" dirty="0"/>
            <a:t>을 사용함</a:t>
          </a:r>
          <a:r>
            <a:rPr lang="en-US" b="0" i="0" dirty="0"/>
            <a:t>.</a:t>
          </a:r>
          <a:endParaRPr lang="en-US" dirty="0"/>
        </a:p>
      </dgm:t>
    </dgm:pt>
    <dgm:pt modelId="{A4C95180-1503-48BA-B1CB-C9A0E3DD7B6E}" type="parTrans" cxnId="{0EB9E4BA-71AA-4554-BC10-FE296666D3B8}">
      <dgm:prSet/>
      <dgm:spPr/>
      <dgm:t>
        <a:bodyPr/>
        <a:lstStyle/>
        <a:p>
          <a:endParaRPr lang="en-US"/>
        </a:p>
      </dgm:t>
    </dgm:pt>
    <dgm:pt modelId="{B41306EE-712F-4EB0-B06E-1B059FFB6528}" type="sibTrans" cxnId="{0EB9E4BA-71AA-4554-BC10-FE296666D3B8}">
      <dgm:prSet/>
      <dgm:spPr/>
      <dgm:t>
        <a:bodyPr/>
        <a:lstStyle/>
        <a:p>
          <a:endParaRPr lang="en-US"/>
        </a:p>
      </dgm:t>
    </dgm:pt>
    <dgm:pt modelId="{CA6612BC-2BA9-422C-8D46-2FAE1243B99D}">
      <dgm:prSet/>
      <dgm:spPr/>
      <dgm:t>
        <a:bodyPr/>
        <a:lstStyle/>
        <a:p>
          <a:r>
            <a:rPr lang="ko-KR" dirty="0"/>
            <a:t>음성 합성</a:t>
          </a:r>
          <a:r>
            <a:rPr lang="en-US" dirty="0"/>
            <a:t>, </a:t>
          </a:r>
          <a:r>
            <a:rPr lang="ko-KR" dirty="0"/>
            <a:t>기계 번역</a:t>
          </a:r>
          <a:r>
            <a:rPr lang="en-US" dirty="0"/>
            <a:t>, </a:t>
          </a:r>
          <a:r>
            <a:rPr lang="ko-KR" dirty="0"/>
            <a:t>음성 인식 등 다양한 작업에서 정확성과 품질을 향상시킬 수 있음</a:t>
          </a:r>
          <a:r>
            <a:rPr lang="en-US" dirty="0"/>
            <a:t>.</a:t>
          </a:r>
        </a:p>
      </dgm:t>
    </dgm:pt>
    <dgm:pt modelId="{4ED1A5C0-EA76-4271-8A98-68B7B441E2A7}" type="parTrans" cxnId="{D3B407A5-1D47-4CEC-86D6-A7BADF4B541B}">
      <dgm:prSet/>
      <dgm:spPr/>
      <dgm:t>
        <a:bodyPr/>
        <a:lstStyle/>
        <a:p>
          <a:endParaRPr lang="en-US"/>
        </a:p>
      </dgm:t>
    </dgm:pt>
    <dgm:pt modelId="{D48CC8DB-DCEB-4BFE-AA08-2F8650D29A28}" type="sibTrans" cxnId="{D3B407A5-1D47-4CEC-86D6-A7BADF4B541B}">
      <dgm:prSet/>
      <dgm:spPr/>
      <dgm:t>
        <a:bodyPr/>
        <a:lstStyle/>
        <a:p>
          <a:endParaRPr lang="en-US"/>
        </a:p>
      </dgm:t>
    </dgm:pt>
    <dgm:pt modelId="{EBFC3B74-987E-4077-AD5D-54CF113A90D9}" type="pres">
      <dgm:prSet presAssocID="{542B9B28-4B59-4FD2-BADD-C05C7DE00C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994FD5-BD6D-4BAC-9237-452F360F25F4}" type="pres">
      <dgm:prSet presAssocID="{48C28F7A-4D0D-4EEE-8B0C-D215E802EC25}" presName="hierRoot1" presStyleCnt="0"/>
      <dgm:spPr/>
    </dgm:pt>
    <dgm:pt modelId="{B09D760F-556C-4EDC-B349-14E54C7D8331}" type="pres">
      <dgm:prSet presAssocID="{48C28F7A-4D0D-4EEE-8B0C-D215E802EC25}" presName="composite" presStyleCnt="0"/>
      <dgm:spPr/>
    </dgm:pt>
    <dgm:pt modelId="{54AB5902-6464-4FA3-A35E-2BA15B63DE3E}" type="pres">
      <dgm:prSet presAssocID="{48C28F7A-4D0D-4EEE-8B0C-D215E802EC25}" presName="background" presStyleLbl="node0" presStyleIdx="0" presStyleCnt="4"/>
      <dgm:spPr/>
    </dgm:pt>
    <dgm:pt modelId="{D6BF574A-8D8E-4F9C-9B92-02CBD9614F6A}" type="pres">
      <dgm:prSet presAssocID="{48C28F7A-4D0D-4EEE-8B0C-D215E802EC25}" presName="text" presStyleLbl="fgAcc0" presStyleIdx="0" presStyleCnt="4">
        <dgm:presLayoutVars>
          <dgm:chPref val="3"/>
        </dgm:presLayoutVars>
      </dgm:prSet>
      <dgm:spPr/>
    </dgm:pt>
    <dgm:pt modelId="{CD121732-0ED9-46C5-B48E-81CD66D5D000}" type="pres">
      <dgm:prSet presAssocID="{48C28F7A-4D0D-4EEE-8B0C-D215E802EC25}" presName="hierChild2" presStyleCnt="0"/>
      <dgm:spPr/>
    </dgm:pt>
    <dgm:pt modelId="{686651F3-85DC-470C-B123-0EAF91CB35A4}" type="pres">
      <dgm:prSet presAssocID="{26A24D2D-B5DD-4979-987E-3D6B054CBE86}" presName="hierRoot1" presStyleCnt="0"/>
      <dgm:spPr/>
    </dgm:pt>
    <dgm:pt modelId="{08CD56FD-B007-47A6-B7DA-2EFBC691877A}" type="pres">
      <dgm:prSet presAssocID="{26A24D2D-B5DD-4979-987E-3D6B054CBE86}" presName="composite" presStyleCnt="0"/>
      <dgm:spPr/>
    </dgm:pt>
    <dgm:pt modelId="{D781DCA1-1114-4EA8-88CF-849071DF1E95}" type="pres">
      <dgm:prSet presAssocID="{26A24D2D-B5DD-4979-987E-3D6B054CBE86}" presName="background" presStyleLbl="node0" presStyleIdx="1" presStyleCnt="4"/>
      <dgm:spPr/>
    </dgm:pt>
    <dgm:pt modelId="{2ED88ED7-446D-4017-AF46-42AED1E7D8A1}" type="pres">
      <dgm:prSet presAssocID="{26A24D2D-B5DD-4979-987E-3D6B054CBE86}" presName="text" presStyleLbl="fgAcc0" presStyleIdx="1" presStyleCnt="4">
        <dgm:presLayoutVars>
          <dgm:chPref val="3"/>
        </dgm:presLayoutVars>
      </dgm:prSet>
      <dgm:spPr/>
    </dgm:pt>
    <dgm:pt modelId="{6FB5DAE0-9BDD-415C-A326-4AC8FDF67BBB}" type="pres">
      <dgm:prSet presAssocID="{26A24D2D-B5DD-4979-987E-3D6B054CBE86}" presName="hierChild2" presStyleCnt="0"/>
      <dgm:spPr/>
    </dgm:pt>
    <dgm:pt modelId="{C898948D-2395-4C05-AAE8-37EF669BC560}" type="pres">
      <dgm:prSet presAssocID="{2F49D57C-8E09-44B6-9727-042C194136CC}" presName="hierRoot1" presStyleCnt="0"/>
      <dgm:spPr/>
    </dgm:pt>
    <dgm:pt modelId="{13A2BE6E-4507-4F1B-803E-A372A8FCE45B}" type="pres">
      <dgm:prSet presAssocID="{2F49D57C-8E09-44B6-9727-042C194136CC}" presName="composite" presStyleCnt="0"/>
      <dgm:spPr/>
    </dgm:pt>
    <dgm:pt modelId="{F98D1847-0443-4636-8538-B0DAE728D450}" type="pres">
      <dgm:prSet presAssocID="{2F49D57C-8E09-44B6-9727-042C194136CC}" presName="background" presStyleLbl="node0" presStyleIdx="2" presStyleCnt="4"/>
      <dgm:spPr/>
    </dgm:pt>
    <dgm:pt modelId="{D54A7A66-C84C-4AE4-ADA7-6426D1D80B7C}" type="pres">
      <dgm:prSet presAssocID="{2F49D57C-8E09-44B6-9727-042C194136CC}" presName="text" presStyleLbl="fgAcc0" presStyleIdx="2" presStyleCnt="4">
        <dgm:presLayoutVars>
          <dgm:chPref val="3"/>
        </dgm:presLayoutVars>
      </dgm:prSet>
      <dgm:spPr/>
    </dgm:pt>
    <dgm:pt modelId="{817352BB-BC59-4768-ADEF-E0F800D160A3}" type="pres">
      <dgm:prSet presAssocID="{2F49D57C-8E09-44B6-9727-042C194136CC}" presName="hierChild2" presStyleCnt="0"/>
      <dgm:spPr/>
    </dgm:pt>
    <dgm:pt modelId="{E492344D-75F2-4325-A4BD-52FE94CE9CC2}" type="pres">
      <dgm:prSet presAssocID="{CA6612BC-2BA9-422C-8D46-2FAE1243B99D}" presName="hierRoot1" presStyleCnt="0"/>
      <dgm:spPr/>
    </dgm:pt>
    <dgm:pt modelId="{CABC874C-5914-4BF0-8B46-51272E417878}" type="pres">
      <dgm:prSet presAssocID="{CA6612BC-2BA9-422C-8D46-2FAE1243B99D}" presName="composite" presStyleCnt="0"/>
      <dgm:spPr/>
    </dgm:pt>
    <dgm:pt modelId="{E5BAC303-4858-4667-B67D-2D3A7569C24A}" type="pres">
      <dgm:prSet presAssocID="{CA6612BC-2BA9-422C-8D46-2FAE1243B99D}" presName="background" presStyleLbl="node0" presStyleIdx="3" presStyleCnt="4"/>
      <dgm:spPr/>
    </dgm:pt>
    <dgm:pt modelId="{EFC9124C-ECC3-4279-B113-B7016D430C67}" type="pres">
      <dgm:prSet presAssocID="{CA6612BC-2BA9-422C-8D46-2FAE1243B99D}" presName="text" presStyleLbl="fgAcc0" presStyleIdx="3" presStyleCnt="4">
        <dgm:presLayoutVars>
          <dgm:chPref val="3"/>
        </dgm:presLayoutVars>
      </dgm:prSet>
      <dgm:spPr/>
    </dgm:pt>
    <dgm:pt modelId="{78A5A9AA-94CA-40D7-8A10-D878FA534661}" type="pres">
      <dgm:prSet presAssocID="{CA6612BC-2BA9-422C-8D46-2FAE1243B99D}" presName="hierChild2" presStyleCnt="0"/>
      <dgm:spPr/>
    </dgm:pt>
  </dgm:ptLst>
  <dgm:cxnLst>
    <dgm:cxn modelId="{16652A0E-A9EC-45C4-817A-7455267D4B40}" type="presOf" srcId="{48C28F7A-4D0D-4EEE-8B0C-D215E802EC25}" destId="{D6BF574A-8D8E-4F9C-9B92-02CBD9614F6A}" srcOrd="0" destOrd="0" presId="urn:microsoft.com/office/officeart/2005/8/layout/hierarchy1"/>
    <dgm:cxn modelId="{EB7CAF50-510C-45CD-890A-294DC15EB61B}" type="presOf" srcId="{542B9B28-4B59-4FD2-BADD-C05C7DE00C0B}" destId="{EBFC3B74-987E-4077-AD5D-54CF113A90D9}" srcOrd="0" destOrd="0" presId="urn:microsoft.com/office/officeart/2005/8/layout/hierarchy1"/>
    <dgm:cxn modelId="{8093A373-CD36-4623-9A48-9855B5EEA3B1}" srcId="{542B9B28-4B59-4FD2-BADD-C05C7DE00C0B}" destId="{26A24D2D-B5DD-4979-987E-3D6B054CBE86}" srcOrd="1" destOrd="0" parTransId="{590CE8BE-9015-44A7-9393-641A06C99D2A}" sibTransId="{71508741-0CD4-4CEF-9B40-656BB18667BE}"/>
    <dgm:cxn modelId="{2FD1077F-6A86-4052-90F5-73F0066A74DC}" type="presOf" srcId="{CA6612BC-2BA9-422C-8D46-2FAE1243B99D}" destId="{EFC9124C-ECC3-4279-B113-B7016D430C67}" srcOrd="0" destOrd="0" presId="urn:microsoft.com/office/officeart/2005/8/layout/hierarchy1"/>
    <dgm:cxn modelId="{39744A83-1000-43BB-9EA0-2BB7B8AC7FE7}" type="presOf" srcId="{26A24D2D-B5DD-4979-987E-3D6B054CBE86}" destId="{2ED88ED7-446D-4017-AF46-42AED1E7D8A1}" srcOrd="0" destOrd="0" presId="urn:microsoft.com/office/officeart/2005/8/layout/hierarchy1"/>
    <dgm:cxn modelId="{CDC0B086-A672-40B5-89E4-DFE9F68A8891}" srcId="{542B9B28-4B59-4FD2-BADD-C05C7DE00C0B}" destId="{48C28F7A-4D0D-4EEE-8B0C-D215E802EC25}" srcOrd="0" destOrd="0" parTransId="{04800FDE-6AC0-441F-AA91-F9CF4DEE36A5}" sibTransId="{E29A2CB6-4899-48B8-A537-8FB2AEF14D86}"/>
    <dgm:cxn modelId="{D3B407A5-1D47-4CEC-86D6-A7BADF4B541B}" srcId="{542B9B28-4B59-4FD2-BADD-C05C7DE00C0B}" destId="{CA6612BC-2BA9-422C-8D46-2FAE1243B99D}" srcOrd="3" destOrd="0" parTransId="{4ED1A5C0-EA76-4271-8A98-68B7B441E2A7}" sibTransId="{D48CC8DB-DCEB-4BFE-AA08-2F8650D29A28}"/>
    <dgm:cxn modelId="{0EB9E4BA-71AA-4554-BC10-FE296666D3B8}" srcId="{542B9B28-4B59-4FD2-BADD-C05C7DE00C0B}" destId="{2F49D57C-8E09-44B6-9727-042C194136CC}" srcOrd="2" destOrd="0" parTransId="{A4C95180-1503-48BA-B1CB-C9A0E3DD7B6E}" sibTransId="{B41306EE-712F-4EB0-B06E-1B059FFB6528}"/>
    <dgm:cxn modelId="{FC763BC6-74B7-40D6-B2D6-B90F9DA3469E}" type="presOf" srcId="{2F49D57C-8E09-44B6-9727-042C194136CC}" destId="{D54A7A66-C84C-4AE4-ADA7-6426D1D80B7C}" srcOrd="0" destOrd="0" presId="urn:microsoft.com/office/officeart/2005/8/layout/hierarchy1"/>
    <dgm:cxn modelId="{D0C3B5D8-A09D-490E-AA03-BD76C465CB7E}" type="presParOf" srcId="{EBFC3B74-987E-4077-AD5D-54CF113A90D9}" destId="{36994FD5-BD6D-4BAC-9237-452F360F25F4}" srcOrd="0" destOrd="0" presId="urn:microsoft.com/office/officeart/2005/8/layout/hierarchy1"/>
    <dgm:cxn modelId="{BF41968F-45F1-43F2-9479-0FE8FDA5D5C7}" type="presParOf" srcId="{36994FD5-BD6D-4BAC-9237-452F360F25F4}" destId="{B09D760F-556C-4EDC-B349-14E54C7D8331}" srcOrd="0" destOrd="0" presId="urn:microsoft.com/office/officeart/2005/8/layout/hierarchy1"/>
    <dgm:cxn modelId="{93A744EE-BC91-4A5F-9C9A-7172B422AA86}" type="presParOf" srcId="{B09D760F-556C-4EDC-B349-14E54C7D8331}" destId="{54AB5902-6464-4FA3-A35E-2BA15B63DE3E}" srcOrd="0" destOrd="0" presId="urn:microsoft.com/office/officeart/2005/8/layout/hierarchy1"/>
    <dgm:cxn modelId="{6497B0C4-5717-4FEF-BEED-1F603DCCC1D5}" type="presParOf" srcId="{B09D760F-556C-4EDC-B349-14E54C7D8331}" destId="{D6BF574A-8D8E-4F9C-9B92-02CBD9614F6A}" srcOrd="1" destOrd="0" presId="urn:microsoft.com/office/officeart/2005/8/layout/hierarchy1"/>
    <dgm:cxn modelId="{7BD55BB7-FC65-4E27-96F8-E02E8FBB1351}" type="presParOf" srcId="{36994FD5-BD6D-4BAC-9237-452F360F25F4}" destId="{CD121732-0ED9-46C5-B48E-81CD66D5D000}" srcOrd="1" destOrd="0" presId="urn:microsoft.com/office/officeart/2005/8/layout/hierarchy1"/>
    <dgm:cxn modelId="{33690E8C-F31F-4404-8DE4-DC704E9186D7}" type="presParOf" srcId="{EBFC3B74-987E-4077-AD5D-54CF113A90D9}" destId="{686651F3-85DC-470C-B123-0EAF91CB35A4}" srcOrd="1" destOrd="0" presId="urn:microsoft.com/office/officeart/2005/8/layout/hierarchy1"/>
    <dgm:cxn modelId="{C9E6B01D-CD24-458C-9917-19CFFD49C2FB}" type="presParOf" srcId="{686651F3-85DC-470C-B123-0EAF91CB35A4}" destId="{08CD56FD-B007-47A6-B7DA-2EFBC691877A}" srcOrd="0" destOrd="0" presId="urn:microsoft.com/office/officeart/2005/8/layout/hierarchy1"/>
    <dgm:cxn modelId="{F5FBA35F-4390-4C8A-9E01-1570C37D2B0F}" type="presParOf" srcId="{08CD56FD-B007-47A6-B7DA-2EFBC691877A}" destId="{D781DCA1-1114-4EA8-88CF-849071DF1E95}" srcOrd="0" destOrd="0" presId="urn:microsoft.com/office/officeart/2005/8/layout/hierarchy1"/>
    <dgm:cxn modelId="{D89A4EA5-6C16-49AE-8147-E3F172F9145A}" type="presParOf" srcId="{08CD56FD-B007-47A6-B7DA-2EFBC691877A}" destId="{2ED88ED7-446D-4017-AF46-42AED1E7D8A1}" srcOrd="1" destOrd="0" presId="urn:microsoft.com/office/officeart/2005/8/layout/hierarchy1"/>
    <dgm:cxn modelId="{E66E1CD1-ADE3-411E-B1FA-EF67976FF4B4}" type="presParOf" srcId="{686651F3-85DC-470C-B123-0EAF91CB35A4}" destId="{6FB5DAE0-9BDD-415C-A326-4AC8FDF67BBB}" srcOrd="1" destOrd="0" presId="urn:microsoft.com/office/officeart/2005/8/layout/hierarchy1"/>
    <dgm:cxn modelId="{177B262A-0973-4DE2-8E3D-7870A723C8BC}" type="presParOf" srcId="{EBFC3B74-987E-4077-AD5D-54CF113A90D9}" destId="{C898948D-2395-4C05-AAE8-37EF669BC560}" srcOrd="2" destOrd="0" presId="urn:microsoft.com/office/officeart/2005/8/layout/hierarchy1"/>
    <dgm:cxn modelId="{129CE536-A77E-4073-91D7-BE8553423511}" type="presParOf" srcId="{C898948D-2395-4C05-AAE8-37EF669BC560}" destId="{13A2BE6E-4507-4F1B-803E-A372A8FCE45B}" srcOrd="0" destOrd="0" presId="urn:microsoft.com/office/officeart/2005/8/layout/hierarchy1"/>
    <dgm:cxn modelId="{F98814A0-F698-4B5A-8BBA-5EEDF7C7CD9D}" type="presParOf" srcId="{13A2BE6E-4507-4F1B-803E-A372A8FCE45B}" destId="{F98D1847-0443-4636-8538-B0DAE728D450}" srcOrd="0" destOrd="0" presId="urn:microsoft.com/office/officeart/2005/8/layout/hierarchy1"/>
    <dgm:cxn modelId="{F80AC55B-00BB-4C1D-B337-B8F873CF331F}" type="presParOf" srcId="{13A2BE6E-4507-4F1B-803E-A372A8FCE45B}" destId="{D54A7A66-C84C-4AE4-ADA7-6426D1D80B7C}" srcOrd="1" destOrd="0" presId="urn:microsoft.com/office/officeart/2005/8/layout/hierarchy1"/>
    <dgm:cxn modelId="{9A37015E-F6C0-45A4-9FD7-6ADF3BA59AB7}" type="presParOf" srcId="{C898948D-2395-4C05-AAE8-37EF669BC560}" destId="{817352BB-BC59-4768-ADEF-E0F800D160A3}" srcOrd="1" destOrd="0" presId="urn:microsoft.com/office/officeart/2005/8/layout/hierarchy1"/>
    <dgm:cxn modelId="{85BF35CD-4710-43DB-B16A-E65AD0639ED5}" type="presParOf" srcId="{EBFC3B74-987E-4077-AD5D-54CF113A90D9}" destId="{E492344D-75F2-4325-A4BD-52FE94CE9CC2}" srcOrd="3" destOrd="0" presId="urn:microsoft.com/office/officeart/2005/8/layout/hierarchy1"/>
    <dgm:cxn modelId="{E3BDF458-735B-4C1A-9AD1-3B120546E737}" type="presParOf" srcId="{E492344D-75F2-4325-A4BD-52FE94CE9CC2}" destId="{CABC874C-5914-4BF0-8B46-51272E417878}" srcOrd="0" destOrd="0" presId="urn:microsoft.com/office/officeart/2005/8/layout/hierarchy1"/>
    <dgm:cxn modelId="{4CA34C6F-A750-4DA6-B84D-4A8D19215A04}" type="presParOf" srcId="{CABC874C-5914-4BF0-8B46-51272E417878}" destId="{E5BAC303-4858-4667-B67D-2D3A7569C24A}" srcOrd="0" destOrd="0" presId="urn:microsoft.com/office/officeart/2005/8/layout/hierarchy1"/>
    <dgm:cxn modelId="{26F3FC2E-D827-42EB-AAFE-4B37784049AF}" type="presParOf" srcId="{CABC874C-5914-4BF0-8B46-51272E417878}" destId="{EFC9124C-ECC3-4279-B113-B7016D430C67}" srcOrd="1" destOrd="0" presId="urn:microsoft.com/office/officeart/2005/8/layout/hierarchy1"/>
    <dgm:cxn modelId="{ED253DAC-F682-454E-9A34-1FA36B83471B}" type="presParOf" srcId="{E492344D-75F2-4325-A4BD-52FE94CE9CC2}" destId="{78A5A9AA-94CA-40D7-8A10-D878FA5346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E9C8B-81E4-4181-AF8F-E72FE87E8357}">
      <dsp:nvSpPr>
        <dsp:cNvPr id="0" name=""/>
        <dsp:cNvSpPr/>
      </dsp:nvSpPr>
      <dsp:spPr>
        <a:xfrm>
          <a:off x="0" y="584354"/>
          <a:ext cx="2444965" cy="1552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4CD86-C96B-4952-9EF2-B41EBA2E08C2}">
      <dsp:nvSpPr>
        <dsp:cNvPr id="0" name=""/>
        <dsp:cNvSpPr/>
      </dsp:nvSpPr>
      <dsp:spPr>
        <a:xfrm>
          <a:off x="271662" y="842434"/>
          <a:ext cx="2444965" cy="1552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전 세계 언어의 다양한 소리를 표현할 수 있도록 국제음성학회에서 창안한 소리를 문자로 표기하는 기호 체계</a:t>
          </a:r>
          <a:r>
            <a:rPr lang="en-US" sz="1600" kern="1200" dirty="0"/>
            <a:t>.</a:t>
          </a:r>
        </a:p>
      </dsp:txBody>
      <dsp:txXfrm>
        <a:off x="317135" y="887907"/>
        <a:ext cx="2354019" cy="1461606"/>
      </dsp:txXfrm>
    </dsp:sp>
    <dsp:sp modelId="{98D20200-BCA8-4369-86FF-1324525CB7C2}">
      <dsp:nvSpPr>
        <dsp:cNvPr id="0" name=""/>
        <dsp:cNvSpPr/>
      </dsp:nvSpPr>
      <dsp:spPr>
        <a:xfrm>
          <a:off x="2988290" y="584354"/>
          <a:ext cx="2444965" cy="1552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3AFC5-69BD-42BD-B911-F55ABC6E46CE}">
      <dsp:nvSpPr>
        <dsp:cNvPr id="0" name=""/>
        <dsp:cNvSpPr/>
      </dsp:nvSpPr>
      <dsp:spPr>
        <a:xfrm>
          <a:off x="3259953" y="842434"/>
          <a:ext cx="2444965" cy="1552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사전에 등록되지 않은 외래어는 </a:t>
          </a:r>
          <a:r>
            <a:rPr lang="en-US" sz="1600" kern="1200" dirty="0"/>
            <a:t>IPA</a:t>
          </a:r>
          <a:r>
            <a:rPr lang="ko-KR" sz="1600" kern="1200" dirty="0"/>
            <a:t>를 사용하여 발음을 표현</a:t>
          </a:r>
          <a:r>
            <a:rPr lang="en-US" sz="1600" kern="1200" dirty="0"/>
            <a:t>.</a:t>
          </a:r>
        </a:p>
      </dsp:txBody>
      <dsp:txXfrm>
        <a:off x="3305426" y="887907"/>
        <a:ext cx="2354019" cy="1461606"/>
      </dsp:txXfrm>
    </dsp:sp>
    <dsp:sp modelId="{97131552-C8ED-43C3-940A-6088B28C93C9}">
      <dsp:nvSpPr>
        <dsp:cNvPr id="0" name=""/>
        <dsp:cNvSpPr/>
      </dsp:nvSpPr>
      <dsp:spPr>
        <a:xfrm>
          <a:off x="5976581" y="584354"/>
          <a:ext cx="2444965" cy="1552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D4B8F-CA0F-480B-A43B-07BC35428899}">
      <dsp:nvSpPr>
        <dsp:cNvPr id="0" name=""/>
        <dsp:cNvSpPr/>
      </dsp:nvSpPr>
      <dsp:spPr>
        <a:xfrm>
          <a:off x="6248243" y="842434"/>
          <a:ext cx="2444965" cy="1552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IPA </a:t>
          </a:r>
          <a:r>
            <a:rPr lang="ko-KR" sz="1600" kern="1200" dirty="0"/>
            <a:t>체계를 사용해 변환한 발음이 일반적으로 쓰이는 발음과 차이가 클 경우</a:t>
          </a:r>
          <a:r>
            <a:rPr lang="en-US" sz="1600" kern="1200" dirty="0"/>
            <a:t>, </a:t>
          </a:r>
          <a:r>
            <a:rPr lang="ko-KR" sz="1600" kern="1200" dirty="0"/>
            <a:t>별도의 보정이 필요</a:t>
          </a:r>
          <a:r>
            <a:rPr lang="en-US" sz="1600" kern="1200" dirty="0"/>
            <a:t>.</a:t>
          </a:r>
        </a:p>
      </dsp:txBody>
      <dsp:txXfrm>
        <a:off x="6293716" y="887907"/>
        <a:ext cx="2354019" cy="1461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B5902-6464-4FA3-A35E-2BA15B63DE3E}">
      <dsp:nvSpPr>
        <dsp:cNvPr id="0" name=""/>
        <dsp:cNvSpPr/>
      </dsp:nvSpPr>
      <dsp:spPr>
        <a:xfrm>
          <a:off x="3062" y="1100235"/>
          <a:ext cx="2186898" cy="1388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F574A-8D8E-4F9C-9B92-02CBD9614F6A}">
      <dsp:nvSpPr>
        <dsp:cNvPr id="0" name=""/>
        <dsp:cNvSpPr/>
      </dsp:nvSpPr>
      <dsp:spPr>
        <a:xfrm>
          <a:off x="246051" y="1331074"/>
          <a:ext cx="2186898" cy="1388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입력으로 들어온 단어의 철자</a:t>
          </a:r>
          <a:r>
            <a:rPr lang="en-US" sz="1100" kern="1200" dirty="0"/>
            <a:t>(</a:t>
          </a:r>
          <a:r>
            <a:rPr lang="ko-KR" sz="1100" kern="1200" dirty="0"/>
            <a:t>표기</a:t>
          </a:r>
          <a:r>
            <a:rPr lang="en-US" sz="1100" kern="1200" dirty="0"/>
            <a:t>)</a:t>
          </a:r>
          <a:r>
            <a:rPr lang="ko-KR" sz="1100" kern="1200" dirty="0"/>
            <a:t>로부터 해당하는 발음을 매칭해주는 기술</a:t>
          </a:r>
          <a:r>
            <a:rPr lang="en-US" sz="1100" kern="1200" dirty="0"/>
            <a:t>.</a:t>
          </a:r>
        </a:p>
      </dsp:txBody>
      <dsp:txXfrm>
        <a:off x="286724" y="1371747"/>
        <a:ext cx="2105552" cy="1307334"/>
      </dsp:txXfrm>
    </dsp:sp>
    <dsp:sp modelId="{D781DCA1-1114-4EA8-88CF-849071DF1E95}">
      <dsp:nvSpPr>
        <dsp:cNvPr id="0" name=""/>
        <dsp:cNvSpPr/>
      </dsp:nvSpPr>
      <dsp:spPr>
        <a:xfrm>
          <a:off x="2675938" y="1100235"/>
          <a:ext cx="2186898" cy="1388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88ED7-446D-4017-AF46-42AED1E7D8A1}">
      <dsp:nvSpPr>
        <dsp:cNvPr id="0" name=""/>
        <dsp:cNvSpPr/>
      </dsp:nvSpPr>
      <dsp:spPr>
        <a:xfrm>
          <a:off x="2918927" y="1331074"/>
          <a:ext cx="2186898" cy="1388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초기에는 수동으로 구축한 발음 사전이나 규칙을 기반으로 개발되었으나</a:t>
          </a:r>
          <a:r>
            <a:rPr lang="en-US" sz="1100" kern="1200" dirty="0"/>
            <a:t>, </a:t>
          </a:r>
          <a:r>
            <a:rPr lang="ko-KR" sz="1100" kern="1200" dirty="0"/>
            <a:t>최근에는 지식베이스를 활용한 기계 학습 방식을 사용하여 더 높은 정확도를 보임</a:t>
          </a:r>
          <a:r>
            <a:rPr lang="en-US" sz="1100" kern="1200" dirty="0"/>
            <a:t>.</a:t>
          </a:r>
        </a:p>
      </dsp:txBody>
      <dsp:txXfrm>
        <a:off x="2959600" y="1371747"/>
        <a:ext cx="2105552" cy="1307334"/>
      </dsp:txXfrm>
    </dsp:sp>
    <dsp:sp modelId="{F98D1847-0443-4636-8538-B0DAE728D450}">
      <dsp:nvSpPr>
        <dsp:cNvPr id="0" name=""/>
        <dsp:cNvSpPr/>
      </dsp:nvSpPr>
      <dsp:spPr>
        <a:xfrm>
          <a:off x="5348814" y="1100235"/>
          <a:ext cx="2186898" cy="1388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A7A66-C84C-4AE4-ADA7-6426D1D80B7C}">
      <dsp:nvSpPr>
        <dsp:cNvPr id="0" name=""/>
        <dsp:cNvSpPr/>
      </dsp:nvSpPr>
      <dsp:spPr>
        <a:xfrm>
          <a:off x="5591803" y="1331074"/>
          <a:ext cx="2186898" cy="1388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장단기 메모리</a:t>
          </a:r>
          <a:r>
            <a:rPr lang="en-US" sz="1100" kern="1200" dirty="0"/>
            <a:t>(LSTM) </a:t>
          </a:r>
          <a:r>
            <a:rPr lang="ko-KR" sz="1100" kern="1200" dirty="0"/>
            <a:t>방식을 주로 이용하고 인코더로 </a:t>
          </a:r>
          <a:r>
            <a:rPr lang="ko-KR" sz="1100" b="0" i="0" kern="1200" dirty="0"/>
            <a:t>양방향 </a:t>
          </a:r>
          <a:r>
            <a:rPr lang="en-US" sz="1100" b="0" i="0" kern="1200" dirty="0"/>
            <a:t>LSTM</a:t>
          </a:r>
          <a:r>
            <a:rPr lang="ko-KR" sz="1100" b="0" i="0" kern="1200" dirty="0"/>
            <a:t>을 사용함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5632476" y="1371747"/>
        <a:ext cx="2105552" cy="1307334"/>
      </dsp:txXfrm>
    </dsp:sp>
    <dsp:sp modelId="{E5BAC303-4858-4667-B67D-2D3A7569C24A}">
      <dsp:nvSpPr>
        <dsp:cNvPr id="0" name=""/>
        <dsp:cNvSpPr/>
      </dsp:nvSpPr>
      <dsp:spPr>
        <a:xfrm>
          <a:off x="8021690" y="1100235"/>
          <a:ext cx="2186898" cy="1388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9124C-ECC3-4279-B113-B7016D430C67}">
      <dsp:nvSpPr>
        <dsp:cNvPr id="0" name=""/>
        <dsp:cNvSpPr/>
      </dsp:nvSpPr>
      <dsp:spPr>
        <a:xfrm>
          <a:off x="8264678" y="1331074"/>
          <a:ext cx="2186898" cy="1388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음성 합성</a:t>
          </a:r>
          <a:r>
            <a:rPr lang="en-US" sz="1100" kern="1200" dirty="0"/>
            <a:t>, </a:t>
          </a:r>
          <a:r>
            <a:rPr lang="ko-KR" sz="1100" kern="1200" dirty="0"/>
            <a:t>기계 번역</a:t>
          </a:r>
          <a:r>
            <a:rPr lang="en-US" sz="1100" kern="1200" dirty="0"/>
            <a:t>, </a:t>
          </a:r>
          <a:r>
            <a:rPr lang="ko-KR" sz="1100" kern="1200" dirty="0"/>
            <a:t>음성 인식 등 다양한 작업에서 정확성과 품질을 향상시킬 수 있음</a:t>
          </a:r>
          <a:r>
            <a:rPr lang="en-US" sz="1100" kern="1200" dirty="0"/>
            <a:t>.</a:t>
          </a:r>
        </a:p>
      </dsp:txBody>
      <dsp:txXfrm>
        <a:off x="8305351" y="1371747"/>
        <a:ext cx="2105552" cy="1307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2023-05-18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10585930" y="6505575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 4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조 </a:t>
            </a:r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RNG 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아니조</a:t>
            </a: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4292" y="523488"/>
            <a:ext cx="6183415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 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전기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졸업 과제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574967" y="3201412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9149" y="5943570"/>
            <a:ext cx="2423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4</a:t>
            </a:r>
            <a:r>
              <a:rPr lang="ko-KR" altLang="en-US" sz="2000" dirty="0"/>
              <a:t>조 </a:t>
            </a:r>
            <a:r>
              <a:rPr lang="en-US" altLang="ko-KR" sz="2000" dirty="0"/>
              <a:t>RNG 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아니조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67C14-2918-7408-B251-6540E6E1068A}"/>
              </a:ext>
            </a:extLst>
          </p:cNvPr>
          <p:cNvSpPr txBox="1"/>
          <p:nvPr/>
        </p:nvSpPr>
        <p:spPr>
          <a:xfrm>
            <a:off x="1803345" y="3387429"/>
            <a:ext cx="7771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지식베이스를 활용한 외래어 중심의 </a:t>
            </a:r>
            <a:r>
              <a:rPr lang="en-US" altLang="ko-KR" sz="3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G2P </a:t>
            </a:r>
            <a:r>
              <a:rPr lang="ko-KR" altLang="en-US" sz="3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연구</a:t>
            </a:r>
          </a:p>
        </p:txBody>
      </p:sp>
    </p:spTree>
    <p:extLst>
      <p:ext uri="{BB962C8B-B14F-4D97-AF65-F5344CB8AC3E}">
        <p14:creationId xmlns:p14="http://schemas.microsoft.com/office/powerpoint/2010/main" val="38677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01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방향성 및 진행 방식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개발 진행 방식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1749395" y="1844140"/>
            <a:ext cx="8693209" cy="4949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수집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외래어에 대해 음운적 단위로 데이터를 수집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전 처리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수집한 데이터를 정제하고 구조화하여 모델 학습에 적합한 형태로 변환하고 예외적인 경우 직접적인 처리를 진행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G2P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구축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음운론적 단위로 변환하는 사용할 수 있도록 전 처리된 데이터를 사용하여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2P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모델을 구축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훈련 및 평가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구축한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2P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모델을 학습시키고 성능 평가 및 수정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2D6A9B-9B29-FC2C-8D03-9742C7AB823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3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01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언어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,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도구 및 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개발 언어</a:t>
            </a:r>
            <a:r>
              <a:rPr lang="en-US" altLang="ko-KR" sz="1400" spc="-150" dirty="0">
                <a:solidFill>
                  <a:schemeClr val="accent4"/>
                </a:solidFill>
              </a:rPr>
              <a:t>, </a:t>
            </a:r>
            <a:r>
              <a:rPr lang="ko-KR" altLang="en-US" sz="1400" spc="-150" dirty="0">
                <a:solidFill>
                  <a:schemeClr val="accent4"/>
                </a:solidFill>
              </a:rPr>
              <a:t>도구 및  환경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6486" y="246045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4"/>
                </a:solidFill>
              </a:rPr>
              <a:t>개발 도구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52339" y="268903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개발 환경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99347" y="2752842"/>
            <a:ext cx="290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개발 언어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3B1149-0958-EF4A-EB19-7B514AD1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65" y="3615016"/>
            <a:ext cx="2442036" cy="72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C88BB9-00FD-7CEE-F028-C72E813E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10" y="2985907"/>
            <a:ext cx="2730507" cy="57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그래픽, 라인, 스크린샷, 폰트이(가) 표시된 사진&#10;&#10;자동 생성된 설명">
            <a:extLst>
              <a:ext uri="{FF2B5EF4-FFF2-40B4-BE49-F238E27FC236}">
                <a16:creationId xmlns:a16="http://schemas.microsoft.com/office/drawing/2014/main" id="{CE2397EA-72F3-2E34-D171-041594AD8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51" y="4281526"/>
            <a:ext cx="2382957" cy="926882"/>
          </a:xfrm>
          <a:prstGeom prst="rect">
            <a:avLst/>
          </a:prstGeom>
        </p:spPr>
      </p:pic>
      <p:pic>
        <p:nvPicPr>
          <p:cNvPr id="1034" name="Picture 10" descr="NVIDIA GeForce RTX 2080 Ti 로고">
            <a:extLst>
              <a:ext uri="{FF2B5EF4-FFF2-40B4-BE49-F238E27FC236}">
                <a16:creationId xmlns:a16="http://schemas.microsoft.com/office/drawing/2014/main" id="{A2AE0542-37E4-45D4-BE30-CDEB2BEE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4" y="3169311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scripter logo">
            <a:extLst>
              <a:ext uri="{FF2B5EF4-FFF2-40B4-BE49-F238E27FC236}">
                <a16:creationId xmlns:a16="http://schemas.microsoft.com/office/drawing/2014/main" id="{30F55677-A35A-811B-10AC-249C27B3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79" y="3730507"/>
            <a:ext cx="916310" cy="91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DF9171A5-E297-79BF-E19E-A68F9D630F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14" y="3704777"/>
            <a:ext cx="916310" cy="916310"/>
          </a:xfrm>
          <a:prstGeom prst="rect">
            <a:avLst/>
          </a:prstGeom>
        </p:spPr>
      </p:pic>
      <p:pic>
        <p:nvPicPr>
          <p:cNvPr id="22" name="그림 21" descr="그래픽, 스크린샷, 상징, 라인이(가) 표시된 사진&#10;&#10;자동 생성된 설명">
            <a:extLst>
              <a:ext uri="{FF2B5EF4-FFF2-40B4-BE49-F238E27FC236}">
                <a16:creationId xmlns:a16="http://schemas.microsoft.com/office/drawing/2014/main" id="{31AD6E02-D86D-32CF-2F3D-15B7CD2B78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80" y="4612606"/>
            <a:ext cx="916310" cy="9163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5B90AF-DA06-EC87-59D6-0D1FD81977DD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  <a:p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35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일정 및 역할 분담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개발 일정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40052" y="2128834"/>
            <a:ext cx="4605500" cy="615010"/>
            <a:chOff x="2263852" y="2348538"/>
            <a:chExt cx="4605500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May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4580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G2p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 모델 개발 관련 기술 공부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착수 보고서 작성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340052" y="3095626"/>
            <a:ext cx="2960819" cy="615010"/>
            <a:chOff x="2263852" y="2348538"/>
            <a:chExt cx="2960819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June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29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외래어 데이터 수집 및 전 처리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314652" y="3990568"/>
            <a:ext cx="4624223" cy="615010"/>
            <a:chOff x="2263852" y="2348538"/>
            <a:chExt cx="4624223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July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4598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G2P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모델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개발 및 데이터 학습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중간 보고서 작성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76552" y="4965476"/>
            <a:ext cx="6295065" cy="615010"/>
            <a:chOff x="2263852" y="2348538"/>
            <a:chExt cx="6295065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August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6269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테스트 및 디버깅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기존 개발 모델과 성능 비교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,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성능 발전 반향 모색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030794-AE78-2342-CEEF-F084AF65CCE9}"/>
              </a:ext>
            </a:extLst>
          </p:cNvPr>
          <p:cNvGrpSpPr/>
          <p:nvPr/>
        </p:nvGrpSpPr>
        <p:grpSpPr>
          <a:xfrm>
            <a:off x="1704695" y="1711324"/>
            <a:ext cx="343180" cy="5070476"/>
            <a:chOff x="1714220" y="896701"/>
            <a:chExt cx="413941" cy="5630270"/>
          </a:xfrm>
        </p:grpSpPr>
        <p:grpSp>
          <p:nvGrpSpPr>
            <p:cNvPr id="17" name="그룹 16"/>
            <p:cNvGrpSpPr/>
            <p:nvPr/>
          </p:nvGrpSpPr>
          <p:grpSpPr>
            <a:xfrm>
              <a:off x="1715978" y="1929571"/>
              <a:ext cx="412183" cy="4597400"/>
              <a:chOff x="1504491" y="1778000"/>
              <a:chExt cx="412183" cy="4597400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1714500" y="1778000"/>
                <a:ext cx="0" cy="4597400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타원 61"/>
              <p:cNvSpPr/>
              <p:nvPr/>
            </p:nvSpPr>
            <p:spPr>
              <a:xfrm>
                <a:off x="1527993" y="228592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520159" y="332223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1512325" y="435854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1504491" y="539485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FAF7C20-55B2-BEF6-3A5B-CF6DFAA1392F}"/>
                </a:ext>
              </a:extLst>
            </p:cNvPr>
            <p:cNvGrpSpPr/>
            <p:nvPr/>
          </p:nvGrpSpPr>
          <p:grpSpPr>
            <a:xfrm>
              <a:off x="1714220" y="896701"/>
              <a:ext cx="412183" cy="4597400"/>
              <a:chOff x="1504491" y="1778000"/>
              <a:chExt cx="412183" cy="459740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5C77A8A-25C9-7E0C-B77D-4F1256672D55}"/>
                  </a:ext>
                </a:extLst>
              </p:cNvPr>
              <p:cNvCxnSpPr/>
              <p:nvPr/>
            </p:nvCxnSpPr>
            <p:spPr>
              <a:xfrm>
                <a:off x="1714500" y="1778000"/>
                <a:ext cx="0" cy="4597400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695236B-D1E7-46E9-6447-F02B1B388814}"/>
                  </a:ext>
                </a:extLst>
              </p:cNvPr>
              <p:cNvSpPr/>
              <p:nvPr/>
            </p:nvSpPr>
            <p:spPr>
              <a:xfrm>
                <a:off x="1527993" y="228592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CAA3369-33A5-A49E-3488-AF37093E1097}"/>
                  </a:ext>
                </a:extLst>
              </p:cNvPr>
              <p:cNvSpPr/>
              <p:nvPr/>
            </p:nvSpPr>
            <p:spPr>
              <a:xfrm>
                <a:off x="1520159" y="332223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25A3FA-64CE-FAF4-2D19-C4049BF36572}"/>
                  </a:ext>
                </a:extLst>
              </p:cNvPr>
              <p:cNvSpPr/>
              <p:nvPr/>
            </p:nvSpPr>
            <p:spPr>
              <a:xfrm>
                <a:off x="1512325" y="435854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DA89BE9-1431-932F-451E-B285BDFD0A7E}"/>
                  </a:ext>
                </a:extLst>
              </p:cNvPr>
              <p:cNvSpPr/>
              <p:nvPr/>
            </p:nvSpPr>
            <p:spPr>
              <a:xfrm>
                <a:off x="1504491" y="5394859"/>
                <a:ext cx="388681" cy="388681"/>
              </a:xfrm>
              <a:prstGeom prst="ellipse">
                <a:avLst/>
              </a:prstGeom>
              <a:solidFill>
                <a:srgbClr val="FBFBFB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879B76-797C-8BE2-446D-00DD8134034A}"/>
              </a:ext>
            </a:extLst>
          </p:cNvPr>
          <p:cNvGrpSpPr/>
          <p:nvPr/>
        </p:nvGrpSpPr>
        <p:grpSpPr>
          <a:xfrm>
            <a:off x="2263852" y="5851624"/>
            <a:ext cx="2492742" cy="615010"/>
            <a:chOff x="2263852" y="2348538"/>
            <a:chExt cx="2492742" cy="6150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1440F6-9705-03AE-3F02-3A7811860DE8}"/>
                </a:ext>
              </a:extLst>
            </p:cNvPr>
            <p:cNvSpPr txBox="1"/>
            <p:nvPr/>
          </p:nvSpPr>
          <p:spPr>
            <a:xfrm>
              <a:off x="2263852" y="234853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September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A3A87F-BBD0-3875-DF05-0CB3D54ED2D6}"/>
                </a:ext>
              </a:extLst>
            </p:cNvPr>
            <p:cNvSpPr txBox="1"/>
            <p:nvPr/>
          </p:nvSpPr>
          <p:spPr>
            <a:xfrm>
              <a:off x="2289252" y="2624994"/>
              <a:ext cx="2467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최종 보고서 작성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및 발표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067166-33C2-BEE5-8DB4-46B974CFD15E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일정 및 역할 분담</a:t>
            </a: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역할 분담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34266"/>
              </p:ext>
            </p:extLst>
          </p:nvPr>
        </p:nvGraphicFramePr>
        <p:xfrm>
          <a:off x="1597443" y="1908814"/>
          <a:ext cx="9051507" cy="4621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8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 름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역할 분담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2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고상현</a:t>
                      </a:r>
                    </a:p>
                  </a:txBody>
                  <a:tcPr marL="87464" marR="87464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학습용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전 처리</a:t>
                      </a:r>
                      <a:endParaRPr lang="ko-KR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테스트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보고서 작성</a:t>
                      </a:r>
                      <a:endParaRPr lang="ko-KR" altLang="en-US" sz="1400" dirty="0"/>
                    </a:p>
                  </a:txBody>
                  <a:tcPr marL="87464" marR="8746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2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권민규</a:t>
                      </a:r>
                    </a:p>
                  </a:txBody>
                  <a:tcPr marL="87464" marR="87464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학습 및 성능 평가</a:t>
                      </a:r>
                      <a:endParaRPr lang="ko-KR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테스트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착수 발표 및 시연 준비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464" marR="8746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2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박건우</a:t>
                      </a:r>
                    </a:p>
                  </a:txBody>
                  <a:tcPr marL="87464" marR="87464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성능 비교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개선 방안 모색</a:t>
                      </a:r>
                      <a:endParaRPr lang="ko-KR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착수 발표 및 시연 준비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학습용 데이터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ko-KR" altLang="en-US" sz="1400" dirty="0"/>
                    </a:p>
                  </a:txBody>
                  <a:tcPr marL="87464" marR="8746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2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공    통</a:t>
                      </a:r>
                    </a:p>
                  </a:txBody>
                  <a:tcPr marL="87464" marR="87464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사용되는 기술에 대한 공부 및 이해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외래어 데이터 수집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한국어 발음 규칙 이해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464" marR="87464"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9969D8-7B0C-4CDC-5697-34938E292B7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85931" y="6505575"/>
            <a:ext cx="15359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 4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조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RNG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아니조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</a:t>
            </a:r>
            <a:r>
              <a:rPr lang="ko-KR" altLang="en-US" sz="1400" dirty="0">
                <a:solidFill>
                  <a:schemeClr val="bg1"/>
                </a:solidFill>
              </a:rPr>
              <a:t>조 </a:t>
            </a:r>
            <a:r>
              <a:rPr lang="en-US" altLang="ko-KR" sz="1400" dirty="0">
                <a:solidFill>
                  <a:schemeClr val="bg1"/>
                </a:solidFill>
              </a:rPr>
              <a:t>RNG </a:t>
            </a:r>
            <a:r>
              <a:rPr lang="ko-KR" altLang="en-US" sz="1400" dirty="0">
                <a:solidFill>
                  <a:schemeClr val="bg1"/>
                </a:solidFill>
              </a:rPr>
              <a:t>아니조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713824" y="0"/>
            <a:ext cx="10478176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155700" y="15810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3824" y="160647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5982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67386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124" y="47562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6064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과제 배경 및 목표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598207"/>
            <a:ext cx="30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외래어 기반 </a:t>
            </a:r>
            <a:r>
              <a:rPr lang="en-US" altLang="ko-KR" spc="-150" dirty="0">
                <a:solidFill>
                  <a:schemeClr val="bg1"/>
                </a:solidFill>
              </a:rPr>
              <a:t>G2P </a:t>
            </a:r>
            <a:r>
              <a:rPr lang="ko-KR" altLang="en-US" spc="-150" dirty="0">
                <a:solidFill>
                  <a:schemeClr val="bg1"/>
                </a:solidFill>
              </a:rPr>
              <a:t>개발의 필요성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367386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방향성 및 진행 방식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6466" y="475621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언어</a:t>
            </a:r>
            <a:r>
              <a:rPr lang="en-US" altLang="ko-KR" spc="-150" dirty="0">
                <a:solidFill>
                  <a:schemeClr val="bg1"/>
                </a:solidFill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</a:rPr>
              <a:t>도구 및 환경</a:t>
            </a: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139700" y="491296"/>
            <a:ext cx="4051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55700" y="259820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155700" y="370448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155700" y="471586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13824" y="622872"/>
            <a:ext cx="255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CONTENTS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85930" y="6505575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 4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조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RNG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아니조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24D6A-43D7-FCBE-0CCE-18E021677225}"/>
              </a:ext>
            </a:extLst>
          </p:cNvPr>
          <p:cNvSpPr txBox="1"/>
          <p:nvPr/>
        </p:nvSpPr>
        <p:spPr>
          <a:xfrm>
            <a:off x="1701124" y="578234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584A5-4E00-4153-BAC6-47E3D19FD632}"/>
              </a:ext>
            </a:extLst>
          </p:cNvPr>
          <p:cNvSpPr txBox="1"/>
          <p:nvPr/>
        </p:nvSpPr>
        <p:spPr>
          <a:xfrm>
            <a:off x="2246466" y="578234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개발 일정 및 역할 분담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F3DF23-9C29-B109-064A-87416B38EBDA}"/>
              </a:ext>
            </a:extLst>
          </p:cNvPr>
          <p:cNvSpPr/>
          <p:nvPr/>
        </p:nvSpPr>
        <p:spPr>
          <a:xfrm>
            <a:off x="1155700" y="574199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과제의 배경 및 목표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과제의 배경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1749395" y="1844140"/>
            <a:ext cx="8693209" cy="329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TTS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모델은 외래어와 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 혼용 텍스트의 정확한 발음 변환에 어려움이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외래어는 원래의 발음을 제대로 표현하지 못하고 혼용 텍스트의 경우 발음이 경우가 발생한다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이로 인해 의미 전달에 혼동과 어려움이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혼동되는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문제를 해결하기 위해 정확한 발음으로 외래어와 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 혼용 텍스트를 처리할 수 있는 한국어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TTS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개발이 필요하고 이를 통해 자연스럽고 이해하기 쉬운 음성 변환 결과를 얻을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 descr="클립아트, 일러스트레이션, 만화 영화, 그림이(가) 표시된 사진  자동 생성된 설명">
            <a:extLst>
              <a:ext uri="{FF2B5EF4-FFF2-40B4-BE49-F238E27FC236}">
                <a16:creationId xmlns:a16="http://schemas.microsoft.com/office/drawing/2014/main" id="{FEDEBC75-7DAF-B673-4F7D-487E9A07C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2812" y="4811901"/>
            <a:ext cx="3657243" cy="181990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2D6A9B-9B29-FC2C-8D03-9742C7AB823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과제의 배경 및 목표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612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국제 음성 기호</a:t>
            </a:r>
            <a:r>
              <a:rPr lang="en-US" altLang="ko-KR" sz="1400" dirty="0">
                <a:solidFill>
                  <a:schemeClr val="accent4"/>
                </a:solidFill>
              </a:rPr>
              <a:t>(International Phonetic Alphabet, IPA)</a:t>
            </a:r>
            <a:r>
              <a:rPr lang="ko-KR" altLang="en-US" sz="1400" dirty="0">
                <a:solidFill>
                  <a:schemeClr val="accent4"/>
                </a:solidFill>
              </a:rPr>
              <a:t>란</a:t>
            </a:r>
            <a:r>
              <a:rPr lang="en-US" altLang="ko-KR" sz="1400" dirty="0">
                <a:solidFill>
                  <a:schemeClr val="accent4"/>
                </a:solidFill>
              </a:rPr>
              <a:t>?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2D6A9B-9B29-FC2C-8D03-9742C7AB823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번호, 폰트, 낱말맞추기 퍼즐이(가) 표시된 사진  자동 생성된 설명">
            <a:extLst>
              <a:ext uri="{FF2B5EF4-FFF2-40B4-BE49-F238E27FC236}">
                <a16:creationId xmlns:a16="http://schemas.microsoft.com/office/drawing/2014/main" id="{0B0750A7-9107-5999-70DF-5655406F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7789" y="4560033"/>
            <a:ext cx="5350951" cy="2132354"/>
          </a:xfrm>
          <a:prstGeom prst="rect">
            <a:avLst/>
          </a:prstGeom>
        </p:spPr>
      </p:pic>
      <p:graphicFrame>
        <p:nvGraphicFramePr>
          <p:cNvPr id="20" name="TextBox 13">
            <a:extLst>
              <a:ext uri="{FF2B5EF4-FFF2-40B4-BE49-F238E27FC236}">
                <a16:creationId xmlns:a16="http://schemas.microsoft.com/office/drawing/2014/main" id="{F98480B6-AB65-4B2F-93C0-CC876C89D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441804"/>
              </p:ext>
            </p:extLst>
          </p:nvPr>
        </p:nvGraphicFramePr>
        <p:xfrm>
          <a:off x="1749395" y="1844140"/>
          <a:ext cx="8693209" cy="297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205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과제의 배경 및 목표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G2P(Grapheme-to-Phoneme)</a:t>
            </a:r>
            <a:r>
              <a:rPr lang="ko-KR" altLang="en-US" sz="1400" dirty="0">
                <a:solidFill>
                  <a:schemeClr val="accent4"/>
                </a:solidFill>
              </a:rPr>
              <a:t>란</a:t>
            </a:r>
            <a:r>
              <a:rPr lang="en-US" altLang="ko-KR" sz="1400" dirty="0">
                <a:solidFill>
                  <a:schemeClr val="accent4"/>
                </a:solidFill>
              </a:rPr>
              <a:t>? 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2D6A9B-9B29-FC2C-8D03-9742C7AB823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만화 영화, 재미있는, 디자인이(가) 표시된 사진  중간 신뢰도로 자동 생성된 설명">
            <a:extLst>
              <a:ext uri="{FF2B5EF4-FFF2-40B4-BE49-F238E27FC236}">
                <a16:creationId xmlns:a16="http://schemas.microsoft.com/office/drawing/2014/main" id="{56C33DFA-437C-C75C-C7D5-3DD6A2901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2992" y="4589869"/>
            <a:ext cx="4185148" cy="2123600"/>
          </a:xfrm>
          <a:prstGeom prst="rect">
            <a:avLst/>
          </a:prstGeom>
        </p:spPr>
      </p:pic>
      <p:graphicFrame>
        <p:nvGraphicFramePr>
          <p:cNvPr id="18" name="TextBox 13">
            <a:extLst>
              <a:ext uri="{FF2B5EF4-FFF2-40B4-BE49-F238E27FC236}">
                <a16:creationId xmlns:a16="http://schemas.microsoft.com/office/drawing/2014/main" id="{53B3CD51-2DB9-A0E5-F1AF-E93AEEFBE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270445"/>
              </p:ext>
            </p:extLst>
          </p:nvPr>
        </p:nvGraphicFramePr>
        <p:xfrm>
          <a:off x="960121" y="1334879"/>
          <a:ext cx="10454640" cy="381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5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과제의 배경 및 목표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과제의 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1749395" y="1844140"/>
            <a:ext cx="8693209" cy="4846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고유어나 한자어의 경우 한글이라는 문자로 표기되었기 때문에 문자열의 발음열 변환에 문제가 없다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 [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-&gt; [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외래어는 어원이 되는 원어를 구성하는 소리 체계가 한글의 체계와 다르기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우리가 원하는 정확한 발음으로 변환하기 힘든 경우가 많다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 ‘b’, ‘p’ -&gt; 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ㅂ’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ㅃ’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ㅍ’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발음열 변환에 어려움이 있는 외래어에 대해 알맞은 변환이 되도록 모델을 학습시키는 것을 목표로 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2D6A9B-9B29-FC2C-8D03-9742C7AB823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4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09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외래어 기반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G2P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개발의 필요성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714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외래어 기반 </a:t>
            </a:r>
            <a:r>
              <a:rPr lang="en-US" altLang="ko-KR" sz="1400" dirty="0">
                <a:solidFill>
                  <a:schemeClr val="accent4"/>
                </a:solidFill>
              </a:rPr>
              <a:t>G2P </a:t>
            </a:r>
            <a:r>
              <a:rPr lang="ko-KR" altLang="en-US" sz="1400" dirty="0">
                <a:solidFill>
                  <a:schemeClr val="accent4"/>
                </a:solidFill>
              </a:rPr>
              <a:t>개발의 필요성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1749395" y="1844140"/>
            <a:ext cx="8693209" cy="399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사전에 미 등록된 외래어가 존재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기본적으로 우리말샘 사전과 표준국어대사전에 표기된 발음을 사용하지만 등록 되어 있지 않은 단어들은 별도의 규칙을 사용해 변환할 필요가 있음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일반적인 한국어 발음 규칙과의 차이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단순히 한국어 발음 규칙을 적용하여 외래어 단어에 적용하여 변환한다면 큰 성능 향상을 기대할 수는 없을 것임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2D6A9B-9B29-FC2C-8D03-9742C7AB823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9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09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외래어 기반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G2P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개발의 필요성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714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외래어 기반 </a:t>
            </a:r>
            <a:r>
              <a:rPr lang="en-US" altLang="ko-KR" sz="1400" dirty="0">
                <a:solidFill>
                  <a:schemeClr val="accent4"/>
                </a:solidFill>
              </a:rPr>
              <a:t>G2P </a:t>
            </a:r>
            <a:r>
              <a:rPr lang="ko-KR" altLang="en-US" sz="1400" dirty="0">
                <a:solidFill>
                  <a:schemeClr val="accent4"/>
                </a:solidFill>
              </a:rPr>
              <a:t>개발의 필요성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1749395" y="1844140"/>
            <a:ext cx="8693209" cy="165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 발음과 실생활 발음의 차이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사전에 등재된 발음을 사용하는 것을 원칙으로 하되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실생활의 발음과 괴리가 너무 클 경우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필요에 따라 수정이 필요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2D6A9B-9B29-FC2C-8D03-9742C7AB823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0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811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조 </a:t>
            </a:r>
            <a:r>
              <a:rPr lang="en-US" altLang="ko-KR" sz="1400" spc="-150" dirty="0">
                <a:solidFill>
                  <a:schemeClr val="accent4"/>
                </a:solidFill>
              </a:rPr>
              <a:t>RNG </a:t>
            </a:r>
            <a:r>
              <a:rPr lang="ko-KR" altLang="en-US" sz="1400" spc="-150" dirty="0">
                <a:solidFill>
                  <a:schemeClr val="accent4"/>
                </a:solidFill>
              </a:rPr>
              <a:t>아니조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01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방향성 및 진행 방식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개발 방향성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1749395" y="1844140"/>
            <a:ext cx="8693209" cy="3882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TTS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기술은 많은 발전을 하였지만 정확한 외래어의 발음에서는 아직까지 부족한 부분이 많이 존재한다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외래어 부분에서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기존의 모델과 성능적인 차이를 낼 수 있도록 개발은 진행한다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단순히 발음 규칙 기반으로 변환하면 실제 발음과 일치하지 않는 경우가 생기고 앞 뒤 음운에 따라 발음이 달라지는 등 한계가 있기 때문에 딥러닝을 사용해서 성능을 개선한다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단어와 발음을 매핑한 데이터베이스인 기분석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사전을 이용하고 부족한 부분은 직접 데이터를 처리해주어서 체계적이고 정확성과 효율성을 높이는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방향으로 개발을 진행한다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2D6A9B-9B29-FC2C-8D03-9742C7AB8235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1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01600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803</Words>
  <Application>Microsoft Office PowerPoint</Application>
  <PresentationFormat>와이드스크린</PresentationFormat>
  <Paragraphs>118</Paragraphs>
  <Slides>14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KR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고상현</cp:lastModifiedBy>
  <cp:revision>57</cp:revision>
  <dcterms:created xsi:type="dcterms:W3CDTF">2015-07-07T04:48:58Z</dcterms:created>
  <dcterms:modified xsi:type="dcterms:W3CDTF">2023-05-17T17:36:28Z</dcterms:modified>
</cp:coreProperties>
</file>