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9" r:id="rId2"/>
  </p:sldIdLst>
  <p:sldSz cx="21383625" cy="30275213"/>
  <p:notesSz cx="6858000" cy="9144000"/>
  <p:embeddedFontLst>
    <p:embeddedFont>
      <p:font typeface="맑은 고딕" panose="020B0503020000020004" pitchFamily="50" charset="-127"/>
      <p:regular r:id="rId3"/>
      <p:bold r:id="rId4"/>
    </p:embeddedFont>
    <p:embeddedFont>
      <p:font typeface="맑은 고딕 Semilight" panose="020B0502040204020203" pitchFamily="50" charset="-127"/>
      <p:regular r:id="rId5"/>
    </p:embeddedFont>
    <p:embeddedFont>
      <p:font typeface="Arial Black" panose="020B0A04020102020204" pitchFamily="34" charset="0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Franklin Gothic Demi" panose="020B0703020102020204" pitchFamily="34" charset="0"/>
      <p:regular r:id="rId13"/>
      <p: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orient="horz" pos="14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3018" y="36"/>
      </p:cViewPr>
      <p:guideLst>
        <p:guide orient="horz" pos="8651"/>
        <p:guide pos="6735"/>
        <p:guide orient="horz" pos="14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-1" y="0"/>
            <a:ext cx="21383625" cy="6266353"/>
            <a:chOff x="-1" y="0"/>
            <a:chExt cx="21383625" cy="626635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21383625" cy="626635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099300" y="425450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/>
                <a:t>런닝머신조</a:t>
              </a:r>
              <a:endParaRPr lang="ko-KR" altLang="en-US" sz="2000" b="1" spc="-1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/>
                <a:t>송길태</a:t>
              </a:r>
              <a:endParaRPr lang="ko-KR" altLang="en-US" sz="2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09300" y="4254500"/>
              <a:ext cx="2739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박한얼</a:t>
              </a:r>
              <a:r>
                <a:rPr lang="en-US" altLang="ko-KR" sz="2000" b="1" dirty="0"/>
                <a:t>, </a:t>
              </a:r>
              <a:r>
                <a:rPr lang="ko-KR" altLang="en-US" sz="2000" b="1" dirty="0" err="1"/>
                <a:t>임연후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김선아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신약 개발을 위한 머신 러닝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기반 </a:t>
              </a:r>
              <a:endParaRPr lang="en-US" altLang="ko-KR" sz="6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Protein-Ligand 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결합 친화도 예측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6715" y="1022377"/>
              <a:ext cx="2667590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10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597599" y="5381718"/>
              <a:ext cx="21884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개요 </a:t>
              </a:r>
              <a:r>
                <a:rPr lang="en-US" altLang="ko-KR" sz="3200" b="1" dirty="0">
                  <a:solidFill>
                    <a:schemeClr val="bg1"/>
                  </a:solidFill>
                </a:rPr>
                <a:t>/ 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목표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-4" y="10038911"/>
            <a:ext cx="21383625" cy="1048456"/>
            <a:chOff x="0" y="13203678"/>
            <a:chExt cx="21383625" cy="104845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03678"/>
              <a:ext cx="21383625" cy="104845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603048" y="13442844"/>
              <a:ext cx="2329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모델의 개발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5973" y="22842135"/>
            <a:ext cx="21383625" cy="1048456"/>
            <a:chOff x="0" y="22349883"/>
            <a:chExt cx="21383625" cy="104845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349883"/>
              <a:ext cx="21383625" cy="1048456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480583" y="22610375"/>
              <a:ext cx="2422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결과 및 응용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67267"/>
              <a:ext cx="21383625" cy="190794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2023</a:t>
              </a:r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4154150" y="28594050"/>
            <a:ext cx="2857500" cy="1085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287500" y="28594050"/>
            <a:ext cx="272415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CAE19-AED4-5A35-4217-A26C1AD4DA9A}"/>
              </a:ext>
            </a:extLst>
          </p:cNvPr>
          <p:cNvSpPr txBox="1"/>
          <p:nvPr/>
        </p:nvSpPr>
        <p:spPr>
          <a:xfrm>
            <a:off x="580574" y="6353186"/>
            <a:ext cx="2037442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sz="3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과제 개요</a:t>
            </a:r>
            <a:r>
              <a:rPr lang="en-US" altLang="ko-KR" sz="3200" b="1" dirty="0">
                <a:latin typeface="+mn-ea"/>
              </a:rPr>
              <a:t>: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신종플루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코로나 팬데믹 등 새롭게 출현하는 질병들과 시중에 치료제가 없는 불치병들을 위해 신약개발은 꾸준하게 연구되고 있다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하지만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새로운 약품에 들어가는 인적 자원 및 비용 그리고 시간은 아직 큰 장벽이기에 이를 해소하고자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실제 약품으로 개발될 가능성이 있는 화합물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(Binding Affinity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큰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들을 선별해주는 작업을 거쳐주면 그러한 시간과 비용을 줄일 수 있다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altLang="ko-KR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sz="3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과제 목표</a:t>
            </a:r>
            <a:endParaRPr lang="en-US" altLang="ko-KR" sz="3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단백질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(Protein)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 화합물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(Ligand)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1D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서열을 통해 유용한 정보를 담고 있는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embedding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생성하는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CNN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모델을 만들기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-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만들어진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embedding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기반으로 우리가 원하는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단백질과 화합물에 대한 결합 친화도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(binding affinity) score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예측하는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FC Layer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모델 생성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-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두가지 모델에 관한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Hyperparameter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머신러닝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(Learning rate, Batch size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등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관한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Hyperparameter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대한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tuning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모델의 성능 향상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701172-41EF-ECE0-3C68-EAC38E1EED98}"/>
              </a:ext>
            </a:extLst>
          </p:cNvPr>
          <p:cNvSpPr txBox="1"/>
          <p:nvPr/>
        </p:nvSpPr>
        <p:spPr>
          <a:xfrm>
            <a:off x="1150602" y="11190962"/>
            <a:ext cx="446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4000" b="1" dirty="0"/>
              <a:t>전체 모델의 구조</a:t>
            </a:r>
          </a:p>
        </p:txBody>
      </p:sp>
      <p:pic>
        <p:nvPicPr>
          <p:cNvPr id="39" name="그림 38" descr="텍스트, 도표, 스크린샷, 평행이(가) 표시된 사진&#10;&#10;자동 생성된 설명">
            <a:extLst>
              <a:ext uri="{FF2B5EF4-FFF2-40B4-BE49-F238E27FC236}">
                <a16:creationId xmlns:a16="http://schemas.microsoft.com/office/drawing/2014/main" id="{0589D96D-672C-5826-7F26-A3DF3B8DB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06" y="12173494"/>
            <a:ext cx="7536198" cy="1019313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F43AA4-8A0A-01F5-5E96-3EEA67C264BA}"/>
              </a:ext>
            </a:extLst>
          </p:cNvPr>
          <p:cNvSpPr txBox="1"/>
          <p:nvPr/>
        </p:nvSpPr>
        <p:spPr>
          <a:xfrm>
            <a:off x="10267948" y="24328436"/>
            <a:ext cx="111156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ko-KR" altLang="en-US" sz="3000" dirty="0"/>
              <a:t> </a:t>
            </a:r>
            <a:r>
              <a:rPr lang="ko-KR" altLang="en-US" sz="2800" dirty="0"/>
              <a:t>기존의 모델 </a:t>
            </a:r>
            <a:r>
              <a:rPr lang="en-US" altLang="ko-KR" sz="2800" dirty="0"/>
              <a:t> </a:t>
            </a:r>
            <a:r>
              <a:rPr lang="en-US" altLang="ko-KR" sz="2800" dirty="0" err="1"/>
              <a:t>KronRLS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SimBoost</a:t>
            </a:r>
            <a:r>
              <a:rPr lang="ko-KR" altLang="en-US" sz="2800" dirty="0"/>
              <a:t>와 </a:t>
            </a:r>
            <a:r>
              <a:rPr lang="en-US" altLang="ko-KR" sz="2800" dirty="0"/>
              <a:t>CI</a:t>
            </a:r>
            <a:r>
              <a:rPr lang="ko-KR" altLang="en-US" sz="2800" dirty="0"/>
              <a:t>는 비슷하면서 실제 </a:t>
            </a:r>
            <a:r>
              <a:rPr lang="en-US" altLang="ko-KR" sz="2800" dirty="0"/>
              <a:t>binding affinity score</a:t>
            </a:r>
            <a:r>
              <a:rPr lang="ko-KR" altLang="en-US" sz="2800" dirty="0"/>
              <a:t>과 예측한 </a:t>
            </a:r>
            <a:r>
              <a:rPr lang="en-US" altLang="ko-KR" sz="2800" dirty="0"/>
              <a:t>binding affinity score</a:t>
            </a:r>
            <a:r>
              <a:rPr lang="ko-KR" altLang="en-US" sz="2800" dirty="0"/>
              <a:t>의 차를 계산한 </a:t>
            </a:r>
            <a:r>
              <a:rPr lang="en-US" altLang="ko-KR" sz="2800" dirty="0"/>
              <a:t>MSE</a:t>
            </a:r>
            <a:r>
              <a:rPr lang="ko-KR" altLang="en-US" sz="2800" dirty="0"/>
              <a:t>는 향상됨</a:t>
            </a:r>
            <a:endParaRPr lang="en-US" altLang="ko-KR" sz="2800" dirty="0"/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v"/>
            </a:pPr>
            <a:endParaRPr lang="en-US" altLang="ko-KR" sz="2800" dirty="0"/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altLang="ko-KR" sz="2800" dirty="0"/>
              <a:t>One-hot</a:t>
            </a:r>
            <a:r>
              <a:rPr lang="ko-KR" altLang="en-US" sz="2800" dirty="0"/>
              <a:t> </a:t>
            </a:r>
            <a:r>
              <a:rPr lang="en-US" altLang="ko-KR" sz="2800" dirty="0"/>
              <a:t>encoding</a:t>
            </a:r>
            <a:r>
              <a:rPr lang="ko-KR" altLang="en-US" sz="2800" dirty="0"/>
              <a:t>과 </a:t>
            </a:r>
            <a:r>
              <a:rPr lang="en-US" altLang="ko-KR" sz="2800" dirty="0" err="1"/>
              <a:t>Keras</a:t>
            </a:r>
            <a:r>
              <a:rPr lang="en-US" altLang="ko-KR" sz="2800" dirty="0"/>
              <a:t> embedding</a:t>
            </a:r>
            <a:r>
              <a:rPr lang="ko-KR" altLang="en-US" sz="2800" dirty="0"/>
              <a:t>을 통한 </a:t>
            </a:r>
            <a:r>
              <a:rPr lang="en-US" altLang="ko-KR" sz="2800" dirty="0"/>
              <a:t>representation</a:t>
            </a:r>
            <a:r>
              <a:rPr lang="ko-KR" altLang="en-US" sz="2800" dirty="0"/>
              <a:t>이 아닌 </a:t>
            </a:r>
            <a:r>
              <a:rPr lang="en-US" altLang="ko-KR" sz="2800" dirty="0"/>
              <a:t>transformer encoder</a:t>
            </a:r>
            <a:r>
              <a:rPr lang="ko-KR" altLang="en-US" sz="2800" dirty="0"/>
              <a:t>로 만든 </a:t>
            </a:r>
            <a:r>
              <a:rPr lang="en-US" altLang="ko-KR" sz="2800" dirty="0"/>
              <a:t>representation</a:t>
            </a:r>
            <a:r>
              <a:rPr lang="ko-KR" altLang="en-US" sz="2800" dirty="0"/>
              <a:t>을 이용하면  순차적 정보를 포함할 수 있기 때문에 성능을 향상시킬 수 있을 것으로 기대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28841-17F6-ED56-DB3F-BA6CB732F501}"/>
              </a:ext>
            </a:extLst>
          </p:cNvPr>
          <p:cNvSpPr txBox="1"/>
          <p:nvPr/>
        </p:nvSpPr>
        <p:spPr>
          <a:xfrm>
            <a:off x="8860966" y="11668764"/>
            <a:ext cx="1072875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Output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단백질과 화합물에 대한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Binding Affinity Score (</a:t>
            </a:r>
            <a:r>
              <a:rPr lang="en-US" altLang="ko-KR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Kd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값으로 표현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DeepDTA: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CNN(Convolutional Neural Network)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거친 단백질과 화합물의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1D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서열을 합쳐서 만들어진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일종의 유용한 정보를 담고 있는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vector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대하여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FC layer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Dropout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정보를 압축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CNN Blocks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생성된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embedding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대하여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convolution layer(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합성곱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층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쌓아서 의미 있는 데이터에 관한 학습이 이루어진다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그후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Max Pooling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embedding size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줄인다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Convolution Layer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많을수록 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Embedding(Python </a:t>
            </a:r>
            <a:r>
              <a:rPr lang="en-US" altLang="ko-KR" sz="24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Keras</a:t>
            </a:r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):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파이썬의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Keras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embedding layer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통해 단백질과 화합물의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encoding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대하여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n-dimension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임베딩을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생성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결국에 핵심은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embedding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단에서 이루어지는 머신 러닝이다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endParaRPr lang="en-US" altLang="ko-KR" sz="24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Encoding(one-hot-encoding):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one-hot-encoding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단백질과 화합물에 대한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1D-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서열을 숫자에 관한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vector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일대일 대응을 시켜서 새로 표현함</a:t>
            </a:r>
            <a:endParaRPr lang="en-US" altLang="ko-KR" sz="24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4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Dataset(1D-</a:t>
            </a:r>
            <a:r>
              <a:rPr lang="ko-KR" altLang="en-US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서열</a:t>
            </a:r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):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약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만개의 단백질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화합물쌍에 대한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binding affinity score(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단위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en-US" altLang="ko-KR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Kd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그들의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1D-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서열에 관한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dataset</a:t>
            </a:r>
            <a:endParaRPr lang="ko-KR" altLang="en-US" sz="24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8CCBCF-3DEB-95C5-D337-79426886C60C}"/>
              </a:ext>
            </a:extLst>
          </p:cNvPr>
          <p:cNvCxnSpPr>
            <a:cxnSpLocks/>
          </p:cNvCxnSpPr>
          <p:nvPr/>
        </p:nvCxnSpPr>
        <p:spPr>
          <a:xfrm flipV="1">
            <a:off x="5030543" y="11919502"/>
            <a:ext cx="3510837" cy="373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C26F4A-28A9-A09E-F198-151B5A8EFA95}"/>
              </a:ext>
            </a:extLst>
          </p:cNvPr>
          <p:cNvCxnSpPr>
            <a:cxnSpLocks/>
          </p:cNvCxnSpPr>
          <p:nvPr/>
        </p:nvCxnSpPr>
        <p:spPr>
          <a:xfrm flipV="1">
            <a:off x="6289113" y="13129333"/>
            <a:ext cx="2252267" cy="474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4421761-64BF-2645-2BC4-14DCBB218EBE}"/>
              </a:ext>
            </a:extLst>
          </p:cNvPr>
          <p:cNvCxnSpPr>
            <a:cxnSpLocks/>
          </p:cNvCxnSpPr>
          <p:nvPr/>
        </p:nvCxnSpPr>
        <p:spPr>
          <a:xfrm flipH="1">
            <a:off x="7170492" y="14617605"/>
            <a:ext cx="1448918" cy="2499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89C7D08-80EF-3C75-B4A3-E2AB233E995C}"/>
              </a:ext>
            </a:extLst>
          </p:cNvPr>
          <p:cNvCxnSpPr>
            <a:cxnSpLocks/>
          </p:cNvCxnSpPr>
          <p:nvPr/>
        </p:nvCxnSpPr>
        <p:spPr>
          <a:xfrm flipH="1">
            <a:off x="6928936" y="15989876"/>
            <a:ext cx="1768504" cy="3452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8D09AC0-B2E7-1EC9-D5BC-CF80888D84FA}"/>
              </a:ext>
            </a:extLst>
          </p:cNvPr>
          <p:cNvCxnSpPr>
            <a:cxnSpLocks/>
          </p:cNvCxnSpPr>
          <p:nvPr/>
        </p:nvCxnSpPr>
        <p:spPr>
          <a:xfrm flipH="1">
            <a:off x="6928936" y="17475936"/>
            <a:ext cx="1768504" cy="2612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C700223-C006-4CB5-4B73-D4B8647C18DE}"/>
              </a:ext>
            </a:extLst>
          </p:cNvPr>
          <p:cNvCxnSpPr>
            <a:cxnSpLocks/>
          </p:cNvCxnSpPr>
          <p:nvPr/>
        </p:nvCxnSpPr>
        <p:spPr>
          <a:xfrm flipH="1">
            <a:off x="7611266" y="18570125"/>
            <a:ext cx="1167937" cy="2469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4EC4E50-AEA7-F6C0-AF1A-709ECD34376B}"/>
              </a:ext>
            </a:extLst>
          </p:cNvPr>
          <p:cNvSpPr txBox="1"/>
          <p:nvPr/>
        </p:nvSpPr>
        <p:spPr>
          <a:xfrm>
            <a:off x="9597599" y="19535084"/>
            <a:ext cx="10555669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1" dirty="0"/>
              <a:t>&lt;Grid-Search</a:t>
            </a:r>
            <a:r>
              <a:rPr lang="ko-KR" altLang="en-US" sz="2000" b="1" i="1" dirty="0"/>
              <a:t>으로 최적화된 실험의 </a:t>
            </a:r>
            <a:r>
              <a:rPr lang="en-US" altLang="ko-KR" sz="2000" b="1" i="1" dirty="0"/>
              <a:t>Hyperparameters&gt;</a:t>
            </a:r>
          </a:p>
          <a:p>
            <a:pPr algn="ctr"/>
            <a:endParaRPr lang="en-US" altLang="ko-KR" sz="2000" b="1" i="1" dirty="0"/>
          </a:p>
          <a:p>
            <a:pPr algn="ctr"/>
            <a:r>
              <a:rPr lang="en-US" altLang="ko-KR" sz="2000" dirty="0"/>
              <a:t>CNN</a:t>
            </a:r>
            <a:r>
              <a:rPr lang="ko-KR" altLang="en-US" sz="2000" dirty="0"/>
              <a:t>에서 사용된 </a:t>
            </a:r>
            <a:r>
              <a:rPr lang="en-US" altLang="ko-KR" sz="2000" dirty="0"/>
              <a:t>Protein Sequence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Kernel Size: [8, 12] -&gt;  </a:t>
            </a:r>
          </a:p>
          <a:p>
            <a:pPr algn="ctr"/>
            <a:r>
              <a:rPr lang="en-US" altLang="ko-KR" sz="2000" dirty="0"/>
              <a:t>CNN</a:t>
            </a:r>
            <a:r>
              <a:rPr lang="ko-KR" altLang="en-US" sz="2000" dirty="0"/>
              <a:t>에서 사용된 </a:t>
            </a:r>
            <a:r>
              <a:rPr lang="en-US" altLang="ko-KR" sz="2000" dirty="0"/>
              <a:t>Ligand Sequence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Kernel Size: [4, 8] -&gt;</a:t>
            </a:r>
          </a:p>
          <a:p>
            <a:pPr algn="ctr"/>
            <a:r>
              <a:rPr lang="en-US" altLang="ko-KR" sz="2000" dirty="0"/>
              <a:t>CNN</a:t>
            </a:r>
            <a:r>
              <a:rPr lang="ko-KR" altLang="en-US" sz="2000" dirty="0"/>
              <a:t>에서 사용된 </a:t>
            </a:r>
            <a:r>
              <a:rPr lang="en-US" altLang="ko-KR" sz="2000" dirty="0"/>
              <a:t>Channel</a:t>
            </a:r>
            <a:r>
              <a:rPr lang="ko-KR" altLang="en-US" sz="2000" dirty="0"/>
              <a:t>의 개수</a:t>
            </a:r>
            <a:r>
              <a:rPr lang="en-US" altLang="ko-KR" sz="2000" dirty="0"/>
              <a:t>: 20</a:t>
            </a:r>
          </a:p>
          <a:p>
            <a:pPr algn="ctr"/>
            <a:r>
              <a:rPr lang="en-US" altLang="ko-KR" sz="2000" dirty="0"/>
              <a:t>Learning</a:t>
            </a:r>
            <a:r>
              <a:rPr lang="ko-KR" altLang="en-US" sz="2000" dirty="0"/>
              <a:t> </a:t>
            </a:r>
            <a:r>
              <a:rPr lang="en-US" altLang="ko-KR" sz="2000" dirty="0"/>
              <a:t>Rate:</a:t>
            </a:r>
            <a:r>
              <a:rPr lang="ko-KR" altLang="en-US" sz="2000" dirty="0"/>
              <a:t> </a:t>
            </a:r>
            <a:r>
              <a:rPr lang="en-US" altLang="ko-KR" sz="2000" dirty="0"/>
              <a:t>0.001</a:t>
            </a:r>
          </a:p>
          <a:p>
            <a:pPr algn="ctr"/>
            <a:r>
              <a:rPr lang="en-US" altLang="ko-KR" sz="2000" dirty="0"/>
              <a:t>Batch Size: 256</a:t>
            </a:r>
          </a:p>
          <a:p>
            <a:pPr algn="ctr"/>
            <a:r>
              <a:rPr lang="en-US" altLang="ko-KR" sz="2000" dirty="0"/>
              <a:t>Epoch Num: 30</a:t>
            </a:r>
          </a:p>
          <a:p>
            <a:pPr algn="ctr"/>
            <a:endParaRPr lang="en-US" altLang="ko-KR" dirty="0"/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3494D578-92E7-CEBA-78B9-F2F409337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29550"/>
              </p:ext>
            </p:extLst>
          </p:nvPr>
        </p:nvGraphicFramePr>
        <p:xfrm>
          <a:off x="580574" y="24169316"/>
          <a:ext cx="9274713" cy="38561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571">
                  <a:extLst>
                    <a:ext uri="{9D8B030D-6E8A-4147-A177-3AD203B41FA5}">
                      <a16:colId xmlns:a16="http://schemas.microsoft.com/office/drawing/2014/main" val="1923331328"/>
                    </a:ext>
                  </a:extLst>
                </a:gridCol>
                <a:gridCol w="3091571">
                  <a:extLst>
                    <a:ext uri="{9D8B030D-6E8A-4147-A177-3AD203B41FA5}">
                      <a16:colId xmlns:a16="http://schemas.microsoft.com/office/drawing/2014/main" val="1137891215"/>
                    </a:ext>
                  </a:extLst>
                </a:gridCol>
                <a:gridCol w="3091571">
                  <a:extLst>
                    <a:ext uri="{9D8B030D-6E8A-4147-A177-3AD203B41FA5}">
                      <a16:colId xmlns:a16="http://schemas.microsoft.com/office/drawing/2014/main" val="1041301578"/>
                    </a:ext>
                  </a:extLst>
                </a:gridCol>
              </a:tblGrid>
              <a:tr h="7457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CI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(Concordance 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(Measured Squared Error)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18361"/>
                  </a:ext>
                </a:extLst>
              </a:tr>
              <a:tr h="745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KronsRLS</a:t>
                      </a:r>
                      <a:r>
                        <a:rPr lang="en-US" altLang="ko-KR" sz="2400" dirty="0"/>
                        <a:t>-based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0.889</a:t>
                      </a:r>
                      <a:endParaRPr lang="ko-KR" sz="32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0.380</a:t>
                      </a:r>
                      <a:endParaRPr lang="ko-KR" sz="32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814086"/>
                  </a:ext>
                </a:extLst>
              </a:tr>
              <a:tr h="745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SimBoost</a:t>
                      </a:r>
                      <a:r>
                        <a:rPr lang="en-US" altLang="ko-KR" sz="2400" dirty="0"/>
                        <a:t>-based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0.877</a:t>
                      </a:r>
                      <a:endParaRPr lang="ko-KR" sz="32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0.282</a:t>
                      </a:r>
                      <a:endParaRPr lang="ko-KR" sz="32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069477"/>
                  </a:ext>
                </a:extLst>
              </a:tr>
              <a:tr h="74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본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0.875</a:t>
                      </a:r>
                      <a:endParaRPr lang="ko-KR" sz="32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0.272</a:t>
                      </a:r>
                      <a:endParaRPr lang="ko-KR" sz="32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1404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728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464</Words>
  <Application>Microsoft Office PowerPoint</Application>
  <PresentationFormat>사용자 지정</PresentationFormat>
  <Paragraphs>55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맑은 고딕</vt:lpstr>
      <vt:lpstr>Calibri Light</vt:lpstr>
      <vt:lpstr>Arial Black</vt:lpstr>
      <vt:lpstr>Calibri</vt:lpstr>
      <vt:lpstr>Arial</vt:lpstr>
      <vt:lpstr>Wingdings</vt:lpstr>
      <vt:lpstr>맑은 고딕 Semilight</vt:lpstr>
      <vt:lpstr>Franklin Gothic Demi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hanul park</cp:lastModifiedBy>
  <cp:revision>49</cp:revision>
  <dcterms:created xsi:type="dcterms:W3CDTF">2019-07-31T07:36:11Z</dcterms:created>
  <dcterms:modified xsi:type="dcterms:W3CDTF">2023-10-16T15:58:04Z</dcterms:modified>
</cp:coreProperties>
</file>