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796" r:id="rId2"/>
  </p:sldMasterIdLst>
  <p:notesMasterIdLst>
    <p:notesMasterId r:id="rId15"/>
  </p:notesMasterIdLst>
  <p:sldIdLst>
    <p:sldId id="256" r:id="rId3"/>
    <p:sldId id="271" r:id="rId4"/>
    <p:sldId id="266" r:id="rId5"/>
    <p:sldId id="267" r:id="rId6"/>
    <p:sldId id="260" r:id="rId7"/>
    <p:sldId id="261" r:id="rId8"/>
    <p:sldId id="262" r:id="rId9"/>
    <p:sldId id="264" r:id="rId10"/>
    <p:sldId id="268" r:id="rId11"/>
    <p:sldId id="269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24" autoAdjust="0"/>
  </p:normalViewPr>
  <p:slideViewPr>
    <p:cSldViewPr snapToGrid="0">
      <p:cViewPr>
        <p:scale>
          <a:sx n="100" d="100"/>
          <a:sy n="100" d="100"/>
        </p:scale>
        <p:origin x="936" y="-47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9AAB8-EA67-40B2-BA98-120FF3EA582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B3C39-79D3-4402-AB3D-3EC34E1A5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 </a:t>
            </a:r>
            <a:r>
              <a:rPr lang="ko-KR" altLang="en-US" dirty="0"/>
              <a:t>맛집 추천 서비스를 발표하게 될 팀 </a:t>
            </a:r>
            <a:r>
              <a:rPr lang="ko-KR" altLang="en-US" dirty="0" err="1"/>
              <a:t>비전이동입니다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여러분들은 주변의 맛집에 대해 잘 알고 </a:t>
            </a:r>
            <a:r>
              <a:rPr lang="ko-KR" altLang="en-US" dirty="0" err="1"/>
              <a:t>계신가요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잘 알고 계시더라도</a:t>
            </a:r>
            <a:r>
              <a:rPr lang="en-US" altLang="ko-KR" dirty="0"/>
              <a:t>, </a:t>
            </a:r>
            <a:r>
              <a:rPr lang="ko-KR" altLang="en-US" dirty="0"/>
              <a:t>주변 동네를 벗어나게 된다면 맛집은 고사하고</a:t>
            </a:r>
            <a:r>
              <a:rPr lang="en-US" altLang="ko-KR" dirty="0"/>
              <a:t>, </a:t>
            </a:r>
            <a:r>
              <a:rPr lang="ko-KR" altLang="en-US" dirty="0"/>
              <a:t>식당이 어디에 있는지조차 알기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</a:t>
            </a:r>
            <a:r>
              <a:rPr lang="en-US" altLang="ko-KR" dirty="0"/>
              <a:t>, </a:t>
            </a:r>
            <a:r>
              <a:rPr lang="ko-KR" altLang="en-US" dirty="0"/>
              <a:t>맛집에 대한 정보는 이미 많은 곳에서 제공하고 있습니다</a:t>
            </a:r>
            <a:r>
              <a:rPr lang="en-US" altLang="ko-KR" dirty="0"/>
              <a:t>. </a:t>
            </a:r>
            <a:r>
              <a:rPr lang="ko-KR" altLang="en-US" dirty="0"/>
              <a:t>문제는 너무 많다는 점이겠지요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맛집에 대해 검색했더니</a:t>
            </a:r>
            <a:r>
              <a:rPr lang="en-US" altLang="ko-KR" dirty="0"/>
              <a:t>, </a:t>
            </a:r>
            <a:r>
              <a:rPr lang="ko-KR" altLang="en-US" dirty="0"/>
              <a:t>광고성 댓글이나 가짜 리뷰가 나올 수도 있고</a:t>
            </a:r>
            <a:r>
              <a:rPr lang="en-US" altLang="ko-KR" dirty="0"/>
              <a:t>, </a:t>
            </a:r>
            <a:r>
              <a:rPr lang="ko-KR" altLang="en-US" dirty="0"/>
              <a:t>이러한 것들에 가려져</a:t>
            </a:r>
            <a:r>
              <a:rPr lang="en-US" altLang="ko-KR" dirty="0"/>
              <a:t>, </a:t>
            </a:r>
            <a:r>
              <a:rPr lang="ko-KR" altLang="en-US" dirty="0"/>
              <a:t>정작 원하는 정보를 놓쳐버릴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리뷰 내용의 질을 추구하자고 한다면</a:t>
            </a:r>
            <a:r>
              <a:rPr lang="en-US" altLang="ko-KR" dirty="0"/>
              <a:t>, </a:t>
            </a:r>
            <a:r>
              <a:rPr lang="ko-KR" altLang="en-US" dirty="0"/>
              <a:t>댓글 보다는 블로그</a:t>
            </a:r>
            <a:r>
              <a:rPr lang="en-US" altLang="ko-KR" dirty="0"/>
              <a:t>, </a:t>
            </a:r>
            <a:r>
              <a:rPr lang="ko-KR" altLang="en-US" dirty="0"/>
              <a:t>블로그 보다는 영상 쪽이 정보가 다양하고 상세합니다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이를 개인이 일일이 찾아보는 것은 효율이 매우 떨어지게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3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아래 </a:t>
            </a:r>
            <a:r>
              <a:rPr lang="en-US" altLang="ko-KR" dirty="0"/>
              <a:t>3</a:t>
            </a:r>
            <a:r>
              <a:rPr lang="ko-KR" altLang="en-US" dirty="0"/>
              <a:t>개 단계를 통해</a:t>
            </a:r>
            <a:r>
              <a:rPr lang="en-US" altLang="ko-KR" dirty="0"/>
              <a:t>, </a:t>
            </a:r>
            <a:r>
              <a:rPr lang="ko-KR" altLang="en-US" dirty="0"/>
              <a:t>기존의 추천 서비스에서 강화하고자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첫째는 사용자의 요구 분석</a:t>
            </a:r>
            <a:r>
              <a:rPr lang="en-US" altLang="ko-KR" dirty="0"/>
              <a:t>, </a:t>
            </a:r>
            <a:r>
              <a:rPr lang="ko-KR" altLang="en-US" dirty="0"/>
              <a:t>둘째는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영상 데이터 처리</a:t>
            </a:r>
            <a:r>
              <a:rPr lang="en-US" altLang="ko-KR" dirty="0"/>
              <a:t>, </a:t>
            </a:r>
            <a:r>
              <a:rPr lang="ko-KR" altLang="en-US" dirty="0"/>
              <a:t>세번째는 리뷰에 대한 자연어 처리입니다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사용자들이 검색을 할 때</a:t>
            </a:r>
            <a:r>
              <a:rPr lang="en-US" altLang="ko-KR" dirty="0"/>
              <a:t>, </a:t>
            </a:r>
            <a:r>
              <a:rPr lang="ko-KR" altLang="en-US" dirty="0"/>
              <a:t>일반적으로는 </a:t>
            </a:r>
            <a:r>
              <a:rPr lang="ko-KR" altLang="en-US" dirty="0" err="1"/>
              <a:t>식당명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카테고리 등으로 검색을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특정 음식을 먹고 싶은 경우에는 문제가 되지 않지만</a:t>
            </a:r>
            <a:r>
              <a:rPr lang="en-US" altLang="ko-KR" dirty="0"/>
              <a:t>, </a:t>
            </a:r>
            <a:r>
              <a:rPr lang="ko-KR" altLang="en-US" dirty="0"/>
              <a:t>이를 정하지 않은 경우에는 이러한 검색 방법은 곤란함을 낳습니다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면요리가 먹고 싶은데</a:t>
            </a:r>
            <a:r>
              <a:rPr lang="en-US" altLang="ko-KR" dirty="0"/>
              <a:t>, </a:t>
            </a:r>
            <a:r>
              <a:rPr lang="ko-KR" altLang="en-US" dirty="0"/>
              <a:t>짜장면</a:t>
            </a:r>
            <a:r>
              <a:rPr lang="en-US" altLang="ko-KR" dirty="0"/>
              <a:t>, </a:t>
            </a:r>
            <a:r>
              <a:rPr lang="ko-KR" altLang="en-US" dirty="0"/>
              <a:t>국수</a:t>
            </a:r>
            <a:r>
              <a:rPr lang="en-US" altLang="ko-KR" dirty="0"/>
              <a:t>, </a:t>
            </a:r>
            <a:r>
              <a:rPr lang="ko-KR" altLang="en-US" dirty="0"/>
              <a:t>칼국수</a:t>
            </a:r>
            <a:r>
              <a:rPr lang="en-US" altLang="ko-KR" dirty="0"/>
              <a:t>, </a:t>
            </a:r>
            <a:r>
              <a:rPr lang="ko-KR" altLang="en-US" dirty="0"/>
              <a:t>냉면</a:t>
            </a:r>
            <a:r>
              <a:rPr lang="en-US" altLang="ko-KR" dirty="0"/>
              <a:t>... </a:t>
            </a:r>
            <a:r>
              <a:rPr lang="ko-KR" altLang="en-US" dirty="0"/>
              <a:t>이들을 하나씩 검색해서 비교하기란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그렇다고 이들을 사용자가 선택할 수 있게 제공해버리면</a:t>
            </a:r>
            <a:r>
              <a:rPr lang="en-US" altLang="ko-KR" dirty="0"/>
              <a:t>, </a:t>
            </a:r>
            <a:r>
              <a:rPr lang="ko-KR" altLang="en-US" dirty="0"/>
              <a:t>너무 많은 정보가 오히려 사용자에게 혼란을 </a:t>
            </a:r>
            <a:r>
              <a:rPr lang="ko-KR" altLang="en-US" dirty="0" err="1"/>
              <a:t>가져다줄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검색 시</a:t>
            </a:r>
            <a:r>
              <a:rPr lang="en-US" altLang="ko-KR" dirty="0"/>
              <a:t>, </a:t>
            </a:r>
            <a:r>
              <a:rPr lang="ko-KR" altLang="en-US" dirty="0"/>
              <a:t>사용자의 요구사항을 자연어로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GPT</a:t>
            </a:r>
            <a:r>
              <a:rPr lang="ko-KR" altLang="en-US" dirty="0"/>
              <a:t>로 넘겨</a:t>
            </a:r>
            <a:r>
              <a:rPr lang="en-US" altLang="ko-KR" dirty="0"/>
              <a:t>, </a:t>
            </a:r>
            <a:r>
              <a:rPr lang="ko-KR" altLang="en-US" dirty="0"/>
              <a:t>정해진 카테고리 중 일부를 </a:t>
            </a:r>
            <a:r>
              <a:rPr lang="ko-KR" altLang="en-US" dirty="0" err="1"/>
              <a:t>답변받는</a:t>
            </a:r>
            <a:r>
              <a:rPr lang="ko-KR" altLang="en-US" dirty="0"/>
              <a:t> 방식으로 처리했습니다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1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추천 시</a:t>
            </a:r>
            <a:r>
              <a:rPr lang="en-US" altLang="ko-KR" dirty="0"/>
              <a:t> </a:t>
            </a:r>
            <a:r>
              <a:rPr lang="ko-KR" altLang="en-US" dirty="0"/>
              <a:t>제공하는 영상을 선정할 것인데</a:t>
            </a:r>
            <a:r>
              <a:rPr lang="en-US" altLang="ko-KR" dirty="0"/>
              <a:t>, </a:t>
            </a:r>
            <a:r>
              <a:rPr lang="ko-KR" altLang="en-US" dirty="0"/>
              <a:t>이 영상을 </a:t>
            </a:r>
            <a:r>
              <a:rPr lang="ko-KR" altLang="en-US" dirty="0" err="1"/>
              <a:t>조건없이</a:t>
            </a:r>
            <a:r>
              <a:rPr lang="ko-KR" altLang="en-US" dirty="0"/>
              <a:t> 가지고 오는 것은 많은 어려움이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겪었던 어려움은 크게 아래의 </a:t>
            </a:r>
            <a:r>
              <a:rPr lang="en-US" altLang="ko-KR" dirty="0"/>
              <a:t>3</a:t>
            </a:r>
            <a:r>
              <a:rPr lang="ko-KR" altLang="en-US" dirty="0"/>
              <a:t>가지였습니다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처음으로는</a:t>
            </a:r>
            <a:r>
              <a:rPr lang="en-US" altLang="ko-KR" dirty="0"/>
              <a:t> </a:t>
            </a:r>
            <a:r>
              <a:rPr lang="ko-KR" altLang="en-US" dirty="0"/>
              <a:t>영상이 음식에 대한 영상이 맞는가</a:t>
            </a:r>
            <a:r>
              <a:rPr lang="en-US" altLang="ko-KR" dirty="0"/>
              <a:t>? </a:t>
            </a:r>
            <a:r>
              <a:rPr lang="en-US" altLang="ko-KR" dirty="0" err="1"/>
              <a:t>Youtube</a:t>
            </a:r>
            <a:r>
              <a:rPr lang="ko-KR" altLang="en-US" dirty="0"/>
              <a:t>를 </a:t>
            </a:r>
            <a:r>
              <a:rPr lang="ko-KR" altLang="en-US" dirty="0" err="1"/>
              <a:t>사용하다보면</a:t>
            </a:r>
            <a:r>
              <a:rPr lang="ko-KR" altLang="en-US" dirty="0"/>
              <a:t> 느끼셨을 수 있는데</a:t>
            </a:r>
            <a:r>
              <a:rPr lang="en-US" altLang="ko-KR" dirty="0"/>
              <a:t>, </a:t>
            </a:r>
            <a:r>
              <a:rPr lang="ko-KR" altLang="en-US" dirty="0"/>
              <a:t>검색어와 실제 제공되는 영상이 관련성이 떨어지는 경우가 종종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두번째로는 영상이 보여주는 음식이 정확히 무엇인가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아무리 똑똑하게 만들어도</a:t>
            </a:r>
            <a:r>
              <a:rPr lang="en-US" altLang="ko-KR" dirty="0"/>
              <a:t>, </a:t>
            </a:r>
            <a:r>
              <a:rPr lang="ko-KR" altLang="en-US" dirty="0"/>
              <a:t>피자와 파전조차 </a:t>
            </a:r>
            <a:r>
              <a:rPr lang="en-US" altLang="ko-KR" dirty="0"/>
              <a:t>AI</a:t>
            </a:r>
            <a:r>
              <a:rPr lang="ko-KR" altLang="en-US" dirty="0"/>
              <a:t>에게는 구분하기 어려울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영상 속의 음식점은 어디의 어느 음식점인가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대부분은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상세설명에 </a:t>
            </a:r>
            <a:r>
              <a:rPr lang="ko-KR" altLang="en-US" dirty="0" err="1"/>
              <a:t>적혀있긴</a:t>
            </a:r>
            <a:r>
              <a:rPr lang="ko-KR" altLang="en-US" dirty="0"/>
              <a:t> 하나</a:t>
            </a:r>
            <a:r>
              <a:rPr lang="en-US" altLang="ko-KR" dirty="0"/>
              <a:t>, </a:t>
            </a:r>
            <a:r>
              <a:rPr lang="ko-KR" altLang="en-US" dirty="0"/>
              <a:t>이들이 일정한 양식을 가지고 있는 것이 아니기에</a:t>
            </a:r>
            <a:r>
              <a:rPr lang="en-US" altLang="ko-KR" dirty="0"/>
              <a:t>, </a:t>
            </a:r>
            <a:r>
              <a:rPr lang="ko-KR" altLang="en-US" dirty="0"/>
              <a:t>정보를 추출하는 데에 어려움이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4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아래의 단계를 통해 데이터를 쌓았습니다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식당 목록을 국가</a:t>
            </a:r>
            <a:r>
              <a:rPr lang="en-US" altLang="ko-KR" dirty="0"/>
              <a:t>API</a:t>
            </a:r>
            <a:r>
              <a:rPr lang="ko-KR" altLang="en-US" dirty="0"/>
              <a:t>를 통해 저장한 뒤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kakao</a:t>
            </a:r>
            <a:r>
              <a:rPr lang="en-US" altLang="ko-KR" dirty="0"/>
              <a:t> map</a:t>
            </a:r>
            <a:r>
              <a:rPr lang="ko-KR" altLang="en-US" dirty="0"/>
              <a:t>을 통해 추가적인 정보를 얻었습니다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이들 식당에 대하여 </a:t>
            </a:r>
            <a:r>
              <a:rPr lang="en-US" altLang="ko-KR" dirty="0" err="1"/>
              <a:t>youtube</a:t>
            </a:r>
            <a:r>
              <a:rPr lang="ko-KR" altLang="en-US" dirty="0"/>
              <a:t>에 검색을 한다면</a:t>
            </a:r>
            <a:r>
              <a:rPr lang="en-US" altLang="ko-KR" dirty="0"/>
              <a:t>, </a:t>
            </a:r>
            <a:r>
              <a:rPr lang="ko-KR" altLang="en-US" dirty="0"/>
              <a:t>앞선 문제를 대부분 해결할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부족한 부분은 다음과 같은 방법으로 신뢰성을 확보했습니다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6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</a:t>
            </a:r>
            <a:r>
              <a:rPr lang="ko-KR" altLang="en-US" dirty="0"/>
              <a:t>초쯤 뒤</a:t>
            </a:r>
            <a:r>
              <a:rPr lang="en-US" altLang="ko-KR" dirty="0"/>
              <a:t>) </a:t>
            </a:r>
            <a:r>
              <a:rPr lang="ko-KR" altLang="en-US" dirty="0"/>
              <a:t>아래 사진은</a:t>
            </a:r>
            <a:r>
              <a:rPr lang="en-US" altLang="ko-KR" dirty="0"/>
              <a:t>, </a:t>
            </a:r>
            <a:r>
              <a:rPr lang="ko-KR" altLang="en-US" dirty="0"/>
              <a:t>사진 속 펭귄 객체를 </a:t>
            </a:r>
            <a:r>
              <a:rPr lang="en-US" altLang="ko-KR" dirty="0"/>
              <a:t>YOLO</a:t>
            </a:r>
            <a:r>
              <a:rPr lang="ko-KR" altLang="en-US" dirty="0"/>
              <a:t>를 통해 </a:t>
            </a:r>
            <a:r>
              <a:rPr lang="en-US" altLang="ko-KR" dirty="0"/>
              <a:t>detection</a:t>
            </a:r>
            <a:r>
              <a:rPr lang="ko-KR" altLang="en-US" dirty="0"/>
              <a:t>한 것인데요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YOLO</a:t>
            </a:r>
            <a:r>
              <a:rPr lang="ko-KR" altLang="en-US" dirty="0"/>
              <a:t>의 객체 탐지를 통해</a:t>
            </a:r>
            <a:r>
              <a:rPr lang="en-US" altLang="ko-KR" dirty="0"/>
              <a:t>, </a:t>
            </a:r>
            <a:r>
              <a:rPr lang="ko-KR" altLang="en-US" dirty="0"/>
              <a:t>영상 속 객체가 음식인지 확인하는 과정을 거쳐</a:t>
            </a:r>
            <a:r>
              <a:rPr lang="en-US" altLang="ko-KR" dirty="0"/>
              <a:t>, </a:t>
            </a:r>
            <a:r>
              <a:rPr lang="ko-KR" altLang="en-US" dirty="0"/>
              <a:t>영상의 신뢰성을 확보했습니다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영상 속 음식의 종류 구별이 어렵다는 문제점은</a:t>
            </a:r>
            <a:r>
              <a:rPr lang="en-US" altLang="ko-KR" dirty="0"/>
              <a:t>, </a:t>
            </a:r>
            <a:r>
              <a:rPr lang="ko-KR" altLang="en-US" dirty="0"/>
              <a:t>식당 정보를 확보할 때</a:t>
            </a:r>
            <a:r>
              <a:rPr lang="en-US" altLang="ko-KR" dirty="0"/>
              <a:t>, </a:t>
            </a:r>
            <a:r>
              <a:rPr lang="ko-KR" altLang="en-US" dirty="0"/>
              <a:t>식당의 메뉴를 얻었기에</a:t>
            </a:r>
            <a:r>
              <a:rPr lang="en-US" altLang="ko-KR" dirty="0"/>
              <a:t>, </a:t>
            </a:r>
            <a:r>
              <a:rPr lang="ko-KR" altLang="en-US" dirty="0"/>
              <a:t>이 메뉴 범위에서만 탐색을 해서 더 높은 신뢰성을 확보할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7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1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B3C39-79D3-4402-AB3D-3EC34E1A54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8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0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D08E-8BD3-01E6-B155-A5D54F5F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B92E4-CA3D-3FA7-27C3-F660115EE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50BF1-AA21-C9AA-4054-B6FE94F8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957A-39E5-E71C-F2C5-02F3EE60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96517-1094-C3E7-409B-70865D38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E5CB-6A16-7D97-6CD7-C7DE51E798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9899"/>
            </a:avLst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9D45C-7825-3A92-705B-B19DB34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59433-1D1A-1B50-EF0C-16F726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85525-CB50-108E-ED1D-F7089B1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EC756-050A-C453-639B-597719FA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8BC3-CE20-088D-827F-53467964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12905-A4B3-1516-CD05-E6AD637F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45C92-8E72-C4DC-AFBC-08DF8845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26B35-A06F-0BB9-98C6-A6DDC5E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3B49D-8219-D0B6-940D-1F1D72C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36E4-60A5-5209-0ECE-D1B8FC0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DB43D-AEBB-D1B3-5877-7B38C189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5190B-2650-EBEF-8192-BF4071FE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1A1C4-684F-81D8-326D-C3F4901D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4622-D5BD-B677-3045-45CDABCE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B407C-6414-BB5E-601E-658BFC2B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4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9794-7D59-F904-DD57-AB8309D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95862-31F7-A0E9-A44D-4DAFA7A61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67533-2049-53C2-A60E-5FCE58C6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78377F-D728-C4B9-B3B9-5B703D796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FF8EF-8451-FDCA-10D8-AA52ADF78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CD719-6C8F-2DEE-0163-5217A44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C1842-8AF4-096D-A40A-56CB4AC6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EFA256-F1D9-99D5-E434-B85C472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5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8DD69-1C5C-712F-9F5A-424B9EC3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4783A-B3DE-4499-49D6-769ABCD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1B60F-7E7A-2D66-024E-B5770301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5EF3B-626F-71F0-4E06-35797BF6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27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F38DB-BD24-ECF1-3234-8DBD122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F91BA-4B3C-9BD7-BF5A-653C1151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F853B-03FB-EF58-3930-D2F50625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6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01362-A41A-C6D1-00CD-6A3DE1A0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05A4E-3ADF-4939-50BA-C1A511E3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258B2-55EB-7537-533C-FDE991440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3CC71-7AE2-2005-E92E-3881A36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48708-64DE-67B4-AFBC-15B54D31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D1C53-2539-249F-8A22-6FAFDF6F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15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E5CC-A467-0275-E911-93E4E916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712F08-272D-A6BD-3486-5D342B6D3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37ADE-6D34-1677-7C03-D58A3B941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51879-AD66-F704-5233-F20ADAD4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87E8D-B51A-CAC7-343C-E4669F34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08823-F210-1E9A-B7E5-F17376FE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9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1FC4A-8B1C-A300-B23C-C8CA5935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353CB-57DD-AC05-B719-56C790B4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5E0C3-1439-AC8E-DD5F-7904D22F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713E-09CD-FD62-C598-B6C3B33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24774-803F-9687-EC3D-F3219906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14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F7CFBF-A99B-92AF-522B-351C8704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62049-0F40-9927-DBA1-454021877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1E51A-92C1-C1F0-E7CD-C59929B0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D7E07-7E6B-AF0D-4E8D-B2FEF1A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916D0-1A5D-1C65-7C1C-B1E79BFB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9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7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9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1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7C89E-E2F3-BAFB-6B6A-DCDE77F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D2294-B723-EA44-AE35-34A99CDD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D8BF7-01A7-1FBC-E277-7F57F19B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C73A-A805-4BE3-B16E-0B06D7744BF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C817D-FB30-8E87-D07B-E8DA6200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F5F1A-16B1-1147-73DC-C81FB243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B057-77C3-4B26-A715-66C04F2D3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EF0C80-03AD-C03F-606F-3CB10CEC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맛집 추천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C0287-6D6F-8273-AD71-B5C3BB87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ko-KR" altLang="en-US" sz="1800" dirty="0" err="1"/>
              <a:t>팀명</a:t>
            </a:r>
            <a:r>
              <a:rPr lang="en-US" altLang="ko-KR" sz="1800" dirty="0"/>
              <a:t>: </a:t>
            </a:r>
            <a:r>
              <a:rPr lang="ko-KR" altLang="en-US" sz="1800" dirty="0"/>
              <a:t>비전이동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C1B2-0AA4-862C-87F2-E7E77FAE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ko-KR" altLang="en-US" dirty="0"/>
              <a:t>키워드 추출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905F60-9FA4-9D70-1088-DA20C3D670E9}"/>
              </a:ext>
            </a:extLst>
          </p:cNvPr>
          <p:cNvSpPr txBox="1">
            <a:spLocks/>
          </p:cNvSpPr>
          <p:nvPr/>
        </p:nvSpPr>
        <p:spPr>
          <a:xfrm>
            <a:off x="838200" y="2115239"/>
            <a:ext cx="10515600" cy="406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블로그 글 등은 내용이 긺 </a:t>
            </a:r>
            <a:r>
              <a:rPr lang="ko-KR" altLang="en-US" sz="2800" dirty="0"/>
              <a:t>→ </a:t>
            </a:r>
            <a:r>
              <a:rPr lang="ko-KR" altLang="en-US" dirty="0"/>
              <a:t>감성분석이 적합하지 않다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식당의 특징이 될 수 있는 키워드를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키워드는</a:t>
            </a:r>
            <a:r>
              <a:rPr lang="en-US" altLang="ko-KR" dirty="0"/>
              <a:t>, </a:t>
            </a:r>
            <a:r>
              <a:rPr lang="ko-KR" altLang="en-US" dirty="0"/>
              <a:t>앞선 자연어 검색 대상이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17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0141459-8780-89D9-9389-F98B9ADD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 동작</a:t>
            </a:r>
            <a:r>
              <a:rPr lang="en-US" altLang="ko-KR" sz="4400" dirty="0"/>
              <a:t>: </a:t>
            </a:r>
            <a:r>
              <a:rPr lang="ko-KR" altLang="en-US" sz="4400" dirty="0"/>
              <a:t>검색 결과 </a:t>
            </a:r>
            <a:r>
              <a:rPr lang="ko-KR" altLang="en-US" dirty="0"/>
              <a:t>표시</a:t>
            </a:r>
            <a:r>
              <a:rPr lang="en-US" altLang="ko-KR" sz="4400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16BF58-B5C8-5580-A888-9B23FBBA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91" y="1940474"/>
            <a:ext cx="5366018" cy="45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1D7A86-48B5-365E-781A-25F2693B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3" y="1406357"/>
            <a:ext cx="9240253" cy="500513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0141459-8780-89D9-9389-F98B9ADD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 동작</a:t>
            </a:r>
            <a:r>
              <a:rPr lang="en-US" altLang="ko-KR" sz="4400" dirty="0"/>
              <a:t>: </a:t>
            </a:r>
            <a:r>
              <a:rPr lang="ko-KR" altLang="en-US" sz="4400" dirty="0"/>
              <a:t>식당 정보 및 키워드</a:t>
            </a:r>
            <a:r>
              <a:rPr lang="en-US" altLang="ko-KR" sz="44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36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C1B2-0AA4-862C-87F2-E7E77FAE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 </a:t>
            </a:r>
            <a:r>
              <a:rPr lang="ko-KR" altLang="en-US" dirty="0"/>
              <a:t>목차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905F60-9FA4-9D70-1088-DA20C3D670E9}"/>
              </a:ext>
            </a:extLst>
          </p:cNvPr>
          <p:cNvSpPr txBox="1">
            <a:spLocks/>
          </p:cNvSpPr>
          <p:nvPr/>
        </p:nvSpPr>
        <p:spPr>
          <a:xfrm>
            <a:off x="838200" y="2115239"/>
            <a:ext cx="10515600" cy="406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/>
              <a:t>필요성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설계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사용자의 요구 분석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Youtube</a:t>
            </a:r>
            <a:r>
              <a:rPr lang="en-US" altLang="ko-KR" dirty="0"/>
              <a:t> Video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감성분석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 키워드 추출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4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4DC5-2F67-D765-6EE4-E1F5600E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필요성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AD79BD-CB23-E4F1-9C67-49724F96375F}"/>
              </a:ext>
            </a:extLst>
          </p:cNvPr>
          <p:cNvSpPr txBox="1">
            <a:spLocks/>
          </p:cNvSpPr>
          <p:nvPr/>
        </p:nvSpPr>
        <p:spPr>
          <a:xfrm>
            <a:off x="838200" y="2843824"/>
            <a:ext cx="10515600" cy="1170351"/>
          </a:xfrm>
          <a:prstGeom prst="roundRect">
            <a:avLst>
              <a:gd name="adj" fmla="val 5825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  기존 서비스</a:t>
            </a:r>
            <a:r>
              <a:rPr lang="en-US" altLang="ko-KR" sz="2800" dirty="0"/>
              <a:t>: </a:t>
            </a:r>
            <a:r>
              <a:rPr lang="ko-KR" altLang="en-US" sz="2800" dirty="0"/>
              <a:t>광고</a:t>
            </a:r>
            <a:r>
              <a:rPr lang="en-US" altLang="ko-KR" sz="2800" dirty="0"/>
              <a:t>, </a:t>
            </a:r>
            <a:r>
              <a:rPr lang="ko-KR" altLang="en-US" sz="2800" dirty="0"/>
              <a:t>가짜 리뷰</a:t>
            </a:r>
            <a:r>
              <a:rPr lang="en-US" altLang="ko-KR" sz="2800" dirty="0"/>
              <a:t>, </a:t>
            </a:r>
            <a:r>
              <a:rPr lang="ko-KR" altLang="en-US" sz="2800" dirty="0"/>
              <a:t>정확하지 않은 정보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E571B5D-83C1-9010-90D7-694F542FF236}"/>
              </a:ext>
            </a:extLst>
          </p:cNvPr>
          <p:cNvSpPr txBox="1">
            <a:spLocks/>
          </p:cNvSpPr>
          <p:nvPr/>
        </p:nvSpPr>
        <p:spPr>
          <a:xfrm>
            <a:off x="838200" y="4397186"/>
            <a:ext cx="10515600" cy="1170351"/>
          </a:xfrm>
          <a:prstGeom prst="roundRect">
            <a:avLst>
              <a:gd name="adj" fmla="val 5825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  신뢰도</a:t>
            </a:r>
            <a:r>
              <a:rPr lang="en-US" altLang="ko-KR" sz="2800" dirty="0"/>
              <a:t>: </a:t>
            </a:r>
            <a:r>
              <a:rPr lang="ko-KR" altLang="en-US" sz="2800" dirty="0"/>
              <a:t>댓글 </a:t>
            </a:r>
            <a:r>
              <a:rPr lang="en-US" altLang="ko-KR" sz="2800" dirty="0"/>
              <a:t>&lt; </a:t>
            </a:r>
            <a:r>
              <a:rPr lang="ko-KR" altLang="en-US" sz="2800" dirty="0"/>
              <a:t>블로그 </a:t>
            </a:r>
            <a:r>
              <a:rPr lang="en-US" altLang="ko-KR" sz="2800" dirty="0"/>
              <a:t>&lt; </a:t>
            </a:r>
            <a:r>
              <a:rPr lang="ko-KR" altLang="en-US" sz="2800" dirty="0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5373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643DA-FB42-7693-DB04-30457174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설계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F7341-9587-9C25-3A7A-F039205A71B0}"/>
              </a:ext>
            </a:extLst>
          </p:cNvPr>
          <p:cNvGrpSpPr/>
          <p:nvPr/>
        </p:nvGrpSpPr>
        <p:grpSpPr>
          <a:xfrm>
            <a:off x="838199" y="2344565"/>
            <a:ext cx="10515600" cy="1084435"/>
            <a:chOff x="826102" y="2344565"/>
            <a:chExt cx="12844103" cy="1084435"/>
          </a:xfrm>
        </p:grpSpPr>
        <p:sp>
          <p:nvSpPr>
            <p:cNvPr id="3" name="제목 1">
              <a:extLst>
                <a:ext uri="{FF2B5EF4-FFF2-40B4-BE49-F238E27FC236}">
                  <a16:creationId xmlns:a16="http://schemas.microsoft.com/office/drawing/2014/main" id="{BEB646C9-93DE-87C8-29B0-471C176394AF}"/>
                </a:ext>
              </a:extLst>
            </p:cNvPr>
            <p:cNvSpPr txBox="1">
              <a:spLocks/>
            </p:cNvSpPr>
            <p:nvPr/>
          </p:nvSpPr>
          <p:spPr>
            <a:xfrm>
              <a:off x="4347542" y="2344565"/>
              <a:ext cx="9322663" cy="1084435"/>
            </a:xfrm>
            <a:prstGeom prst="roundRect">
              <a:avLst>
                <a:gd name="adj" fmla="val 58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2400" dirty="0"/>
                <a:t>  사용자의 요구사항에 대한 자연어의 처리</a:t>
              </a:r>
              <a:endParaRPr lang="en-US" altLang="ko-KR" sz="2400" dirty="0"/>
            </a:p>
          </p:txBody>
        </p:sp>
        <p:sp>
          <p:nvSpPr>
            <p:cNvPr id="4" name="제목 1">
              <a:extLst>
                <a:ext uri="{FF2B5EF4-FFF2-40B4-BE49-F238E27FC236}">
                  <a16:creationId xmlns:a16="http://schemas.microsoft.com/office/drawing/2014/main" id="{4914E38F-11E6-BE18-1941-3BB7330DC772}"/>
                </a:ext>
              </a:extLst>
            </p:cNvPr>
            <p:cNvSpPr txBox="1">
              <a:spLocks/>
            </p:cNvSpPr>
            <p:nvPr/>
          </p:nvSpPr>
          <p:spPr>
            <a:xfrm>
              <a:off x="826102" y="2344565"/>
              <a:ext cx="3722783" cy="1084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2400" dirty="0"/>
                <a:t> </a:t>
              </a:r>
              <a:r>
                <a:rPr lang="ko-KR" altLang="ko-KR" sz="2400" dirty="0"/>
                <a:t>사용자의 요구 분석</a:t>
              </a:r>
              <a:endParaRPr lang="en-US" altLang="ko-KR" sz="24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1A831-0BE5-1C7D-3759-8E9B0C0EFFD8}"/>
              </a:ext>
            </a:extLst>
          </p:cNvPr>
          <p:cNvGrpSpPr/>
          <p:nvPr/>
        </p:nvGrpSpPr>
        <p:grpSpPr>
          <a:xfrm>
            <a:off x="838199" y="3671970"/>
            <a:ext cx="10515600" cy="1084435"/>
            <a:chOff x="826102" y="2344565"/>
            <a:chExt cx="12844103" cy="1084435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BE63C9C4-9114-542B-BBAC-8494AE6F477B}"/>
                </a:ext>
              </a:extLst>
            </p:cNvPr>
            <p:cNvSpPr txBox="1">
              <a:spLocks/>
            </p:cNvSpPr>
            <p:nvPr/>
          </p:nvSpPr>
          <p:spPr>
            <a:xfrm>
              <a:off x="4347542" y="2344565"/>
              <a:ext cx="9322663" cy="1084435"/>
            </a:xfrm>
            <a:prstGeom prst="roundRect">
              <a:avLst>
                <a:gd name="adj" fmla="val 58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2400" dirty="0"/>
                <a:t>  </a:t>
              </a:r>
              <a:r>
                <a:rPr lang="en-US" altLang="ko-KR" sz="2400" dirty="0"/>
                <a:t>YOLO v8</a:t>
              </a:r>
              <a:r>
                <a:rPr lang="ko-KR" altLang="en-US" sz="2400" dirty="0"/>
                <a:t>을 통해 영상 분석</a:t>
              </a:r>
              <a:endParaRPr lang="en-US" altLang="ko-KR" sz="2400" dirty="0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AF3559FD-5D4E-721F-AA7E-CA6A32CD6BE9}"/>
                </a:ext>
              </a:extLst>
            </p:cNvPr>
            <p:cNvSpPr txBox="1">
              <a:spLocks/>
            </p:cNvSpPr>
            <p:nvPr/>
          </p:nvSpPr>
          <p:spPr>
            <a:xfrm>
              <a:off x="826102" y="2344565"/>
              <a:ext cx="3722783" cy="1084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2400" dirty="0"/>
                <a:t> Video </a:t>
              </a:r>
              <a:r>
                <a:rPr lang="ko-KR" altLang="en-US" sz="2400" dirty="0"/>
                <a:t>처리</a:t>
              </a:r>
              <a:endParaRPr lang="en-US" altLang="ko-KR" sz="2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CD399E-515A-1E5A-AE5C-ED56E519F68F}"/>
              </a:ext>
            </a:extLst>
          </p:cNvPr>
          <p:cNvGrpSpPr/>
          <p:nvPr/>
        </p:nvGrpSpPr>
        <p:grpSpPr>
          <a:xfrm>
            <a:off x="838199" y="4999375"/>
            <a:ext cx="10515600" cy="1084435"/>
            <a:chOff x="826102" y="2344565"/>
            <a:chExt cx="12844103" cy="1084435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02EA1C2-A0F8-9C1B-50DB-1569FA12D36F}"/>
                </a:ext>
              </a:extLst>
            </p:cNvPr>
            <p:cNvSpPr txBox="1">
              <a:spLocks/>
            </p:cNvSpPr>
            <p:nvPr/>
          </p:nvSpPr>
          <p:spPr>
            <a:xfrm>
              <a:off x="4347542" y="2344565"/>
              <a:ext cx="9322663" cy="1084435"/>
            </a:xfrm>
            <a:prstGeom prst="roundRect">
              <a:avLst>
                <a:gd name="adj" fmla="val 58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2400" dirty="0"/>
                <a:t>  감성분석 및 키워드 추출</a:t>
              </a:r>
              <a:endParaRPr lang="en-US" altLang="ko-KR" sz="24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A4E1FA60-3245-A5FE-364C-3350E9B5C8CE}"/>
                </a:ext>
              </a:extLst>
            </p:cNvPr>
            <p:cNvSpPr txBox="1">
              <a:spLocks/>
            </p:cNvSpPr>
            <p:nvPr/>
          </p:nvSpPr>
          <p:spPr>
            <a:xfrm>
              <a:off x="826102" y="2344565"/>
              <a:ext cx="3722783" cy="1084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/>
                <a:t>리뷰의 자연어 처리</a:t>
              </a:r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4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4EB48-3DEE-873B-A003-20662E9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설계</a:t>
            </a:r>
            <a:r>
              <a:rPr lang="en-US" altLang="ko-KR" dirty="0"/>
              <a:t>: </a:t>
            </a:r>
            <a:r>
              <a:rPr lang="ko-KR" altLang="en-US" dirty="0"/>
              <a:t>사용자의 요구 분석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84C21F-3DAE-E0F5-B49A-CBF4484F7F91}"/>
              </a:ext>
            </a:extLst>
          </p:cNvPr>
          <p:cNvGrpSpPr/>
          <p:nvPr/>
        </p:nvGrpSpPr>
        <p:grpSpPr>
          <a:xfrm>
            <a:off x="838201" y="2047109"/>
            <a:ext cx="4725318" cy="4129854"/>
            <a:chOff x="-2363055" y="1508392"/>
            <a:chExt cx="5973506" cy="3711213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6702676C-CC43-C0A3-3E80-2595FAFAB750}"/>
                </a:ext>
              </a:extLst>
            </p:cNvPr>
            <p:cNvSpPr txBox="1">
              <a:spLocks/>
            </p:cNvSpPr>
            <p:nvPr/>
          </p:nvSpPr>
          <p:spPr>
            <a:xfrm>
              <a:off x="-2363055" y="2203221"/>
              <a:ext cx="5973506" cy="3016384"/>
            </a:xfrm>
            <a:prstGeom prst="roundRect">
              <a:avLst>
                <a:gd name="adj" fmla="val 58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 err="1"/>
                <a:t>식당명</a:t>
              </a:r>
              <a:endParaRPr lang="en-US" altLang="ko-KR" sz="2800" dirty="0"/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주소</a:t>
              </a:r>
              <a:endParaRPr lang="en-US" altLang="ko-KR" sz="2800" dirty="0"/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카테고리</a:t>
              </a:r>
              <a:endParaRPr lang="en-US" altLang="ko-KR" sz="2800" dirty="0"/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D90EE9C-09DD-BDB4-8331-CAAD1394B9D7}"/>
                </a:ext>
              </a:extLst>
            </p:cNvPr>
            <p:cNvSpPr txBox="1">
              <a:spLocks/>
            </p:cNvSpPr>
            <p:nvPr/>
          </p:nvSpPr>
          <p:spPr>
            <a:xfrm>
              <a:off x="-2363055" y="1508392"/>
              <a:ext cx="5973506" cy="8334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/>
                <a:t>기존 서비스 </a:t>
              </a:r>
              <a:r>
                <a:rPr lang="ko-KR" altLang="en-US" sz="2400" dirty="0" err="1"/>
                <a:t>검색창</a:t>
              </a:r>
              <a:endParaRPr lang="en-US" altLang="ko-KR" sz="2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9B8151-EAAD-D538-111B-19C0227CFEEE}"/>
              </a:ext>
            </a:extLst>
          </p:cNvPr>
          <p:cNvGrpSpPr/>
          <p:nvPr/>
        </p:nvGrpSpPr>
        <p:grpSpPr>
          <a:xfrm>
            <a:off x="6662911" y="2047109"/>
            <a:ext cx="4725318" cy="4129854"/>
            <a:chOff x="-2363055" y="1508392"/>
            <a:chExt cx="5973506" cy="3711213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1A21DFD6-248E-FCAE-B13B-B9EFAE802BD7}"/>
                </a:ext>
              </a:extLst>
            </p:cNvPr>
            <p:cNvSpPr txBox="1">
              <a:spLocks/>
            </p:cNvSpPr>
            <p:nvPr/>
          </p:nvSpPr>
          <p:spPr>
            <a:xfrm>
              <a:off x="-2363055" y="2203221"/>
              <a:ext cx="5973506" cy="3016384"/>
            </a:xfrm>
            <a:prstGeom prst="roundRect">
              <a:avLst>
                <a:gd name="adj" fmla="val 582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 err="1"/>
                <a:t>식당명</a:t>
              </a:r>
              <a:endParaRPr lang="en-US" altLang="ko-KR" sz="2800" dirty="0"/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주소</a:t>
              </a:r>
              <a:endParaRPr lang="en-US" altLang="ko-KR" sz="2800" dirty="0"/>
            </a:p>
            <a:p>
              <a:pPr marL="342900" lvl="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dirty="0"/>
                <a:t>카테고리</a:t>
              </a:r>
              <a:endParaRPr lang="en-US" altLang="ko-KR" sz="2800" u="sng" dirty="0"/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B97ED9E4-7CB0-178B-5C47-791BB14ACC77}"/>
                </a:ext>
              </a:extLst>
            </p:cNvPr>
            <p:cNvSpPr txBox="1">
              <a:spLocks/>
            </p:cNvSpPr>
            <p:nvPr/>
          </p:nvSpPr>
          <p:spPr>
            <a:xfrm>
              <a:off x="-2363055" y="1508392"/>
              <a:ext cx="5973506" cy="8334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2400" dirty="0"/>
                <a:t>본 서비스 </a:t>
              </a:r>
              <a:r>
                <a:rPr lang="ko-KR" altLang="en-US" sz="2400" dirty="0" err="1"/>
                <a:t>검색창</a:t>
              </a:r>
              <a:endParaRPr lang="en-US" altLang="ko-KR" sz="2400" dirty="0"/>
            </a:p>
          </p:txBody>
        </p: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2FD95C91-D0F5-B42B-125D-C27F98A395C8}"/>
              </a:ext>
            </a:extLst>
          </p:cNvPr>
          <p:cNvSpPr txBox="1">
            <a:spLocks/>
          </p:cNvSpPr>
          <p:nvPr/>
        </p:nvSpPr>
        <p:spPr>
          <a:xfrm>
            <a:off x="7454519" y="5104568"/>
            <a:ext cx="3142101" cy="9274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400" dirty="0"/>
              <a:t>자연어로 검색</a:t>
            </a:r>
            <a:endParaRPr lang="en-US" altLang="ko-KR" sz="2400" dirty="0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id="{31B5B70B-7DC0-0381-8F2A-BA258E8178C3}"/>
              </a:ext>
            </a:extLst>
          </p:cNvPr>
          <p:cNvSpPr/>
          <p:nvPr/>
        </p:nvSpPr>
        <p:spPr>
          <a:xfrm>
            <a:off x="8678537" y="4748399"/>
            <a:ext cx="694063" cy="71233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C311A-FDEC-D951-6DA7-2278FD91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설계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Video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7D0D7-CA86-33D0-7D17-BDE5EF9C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239"/>
            <a:ext cx="10515600" cy="4061724"/>
          </a:xfrm>
        </p:spPr>
        <p:txBody>
          <a:bodyPr/>
          <a:lstStyle/>
          <a:p>
            <a:r>
              <a:rPr lang="ko-KR" altLang="en-US" dirty="0" err="1"/>
              <a:t>조건없이</a:t>
            </a:r>
            <a:r>
              <a:rPr lang="ko-KR" altLang="en-US" dirty="0"/>
              <a:t> 영상을 가져오는 것은 많은 어려움이 있다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753646-6D6F-63B3-B168-AB45D0E99E3B}"/>
              </a:ext>
            </a:extLst>
          </p:cNvPr>
          <p:cNvSpPr txBox="1">
            <a:spLocks/>
          </p:cNvSpPr>
          <p:nvPr/>
        </p:nvSpPr>
        <p:spPr>
          <a:xfrm>
            <a:off x="926334" y="3800818"/>
            <a:ext cx="2852451" cy="1549879"/>
          </a:xfrm>
          <a:prstGeom prst="roundRect">
            <a:avLst>
              <a:gd name="adj" fmla="val 23596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/>
              <a:t>영상의 관련성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F3278D-15EB-8B5E-07BE-AC042694C338}"/>
              </a:ext>
            </a:extLst>
          </p:cNvPr>
          <p:cNvSpPr txBox="1">
            <a:spLocks/>
          </p:cNvSpPr>
          <p:nvPr/>
        </p:nvSpPr>
        <p:spPr>
          <a:xfrm>
            <a:off x="4571081" y="3800818"/>
            <a:ext cx="2852451" cy="1549879"/>
          </a:xfrm>
          <a:prstGeom prst="roundRect">
            <a:avLst>
              <a:gd name="adj" fmla="val 23596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/>
              <a:t>영상 속</a:t>
            </a:r>
            <a:endParaRPr lang="en-US" altLang="ko-KR" sz="2800" dirty="0"/>
          </a:p>
          <a:p>
            <a:pPr algn="ctr"/>
            <a:r>
              <a:rPr lang="ko-KR" altLang="en-US" sz="2800" dirty="0"/>
              <a:t>음식 종류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7F07ED2F-3666-52B3-4B41-91C818C05CC4}"/>
              </a:ext>
            </a:extLst>
          </p:cNvPr>
          <p:cNvSpPr txBox="1">
            <a:spLocks/>
          </p:cNvSpPr>
          <p:nvPr/>
        </p:nvSpPr>
        <p:spPr>
          <a:xfrm>
            <a:off x="8180941" y="3800818"/>
            <a:ext cx="2852451" cy="1549879"/>
          </a:xfrm>
          <a:prstGeom prst="roundRect">
            <a:avLst>
              <a:gd name="adj" fmla="val 23596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/>
              <a:t>영상 속</a:t>
            </a:r>
            <a:endParaRPr lang="en-US" altLang="ko-KR" sz="2800" dirty="0"/>
          </a:p>
          <a:p>
            <a:pPr algn="ctr"/>
            <a:r>
              <a:rPr lang="ko-KR" altLang="en-US" sz="2800" dirty="0"/>
              <a:t>식당 정보</a:t>
            </a:r>
          </a:p>
        </p:txBody>
      </p:sp>
    </p:spTree>
    <p:extLst>
      <p:ext uri="{BB962C8B-B14F-4D97-AF65-F5344CB8AC3E}">
        <p14:creationId xmlns:p14="http://schemas.microsoft.com/office/powerpoint/2010/main" val="153078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FD9-FC09-B0E3-8949-B1E256AE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설계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Video </a:t>
            </a:r>
            <a:r>
              <a:rPr lang="ko-KR" altLang="en-US" dirty="0"/>
              <a:t>처리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CEFF100-9106-BC65-B980-6FCCE583BD02}"/>
              </a:ext>
            </a:extLst>
          </p:cNvPr>
          <p:cNvSpPr txBox="1">
            <a:spLocks/>
          </p:cNvSpPr>
          <p:nvPr/>
        </p:nvSpPr>
        <p:spPr>
          <a:xfrm>
            <a:off x="838200" y="2115239"/>
            <a:ext cx="10515600" cy="406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지방행정데이터에서 식당목록 저장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Kakao map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식당 정보 및 카테고리 저장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저장된 정보를 통해 </a:t>
            </a:r>
            <a:r>
              <a:rPr lang="en-US" altLang="ko-KR" dirty="0" err="1"/>
              <a:t>Youtube</a:t>
            </a:r>
            <a:r>
              <a:rPr lang="ko-KR" altLang="en-US" dirty="0"/>
              <a:t>에 검색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얻은 영상의 신뢰성 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52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C1B2-0AA4-862C-87F2-E7E77FAE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설계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Video </a:t>
            </a:r>
            <a:r>
              <a:rPr lang="ko-KR" altLang="en-US" dirty="0"/>
              <a:t>처리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905F60-9FA4-9D70-1088-DA20C3D670E9}"/>
              </a:ext>
            </a:extLst>
          </p:cNvPr>
          <p:cNvSpPr txBox="1">
            <a:spLocks/>
          </p:cNvSpPr>
          <p:nvPr/>
        </p:nvSpPr>
        <p:spPr>
          <a:xfrm>
            <a:off x="838200" y="2115239"/>
            <a:ext cx="10515600" cy="406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YOLO: </a:t>
            </a:r>
            <a:r>
              <a:rPr lang="ko-KR" altLang="en-US" dirty="0"/>
              <a:t>실시간 객체 탐지를 위한 딥 러닝 알고리즘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 descr="YOLOv8 vs. YOLOv5: Choosing the Best Object Detection Model">
            <a:extLst>
              <a:ext uri="{FF2B5EF4-FFF2-40B4-BE49-F238E27FC236}">
                <a16:creationId xmlns:a16="http://schemas.microsoft.com/office/drawing/2014/main" id="{A2F36EDF-CFBC-0AF1-6A02-3965EE23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23" y="2899145"/>
            <a:ext cx="5535953" cy="3113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0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C1B2-0AA4-862C-87F2-E7E77FAE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ko-KR" altLang="en-US" dirty="0"/>
              <a:t>감성분석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905F60-9FA4-9D70-1088-DA20C3D670E9}"/>
              </a:ext>
            </a:extLst>
          </p:cNvPr>
          <p:cNvSpPr txBox="1">
            <a:spLocks/>
          </p:cNvSpPr>
          <p:nvPr/>
        </p:nvSpPr>
        <p:spPr>
          <a:xfrm>
            <a:off x="838200" y="2115239"/>
            <a:ext cx="10515600" cy="406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Youtube</a:t>
            </a:r>
            <a:r>
              <a:rPr lang="ko-KR" altLang="en-US" dirty="0"/>
              <a:t> 영상에는</a:t>
            </a:r>
            <a:r>
              <a:rPr lang="en-US" altLang="ko-KR" dirty="0"/>
              <a:t>, </a:t>
            </a:r>
            <a:r>
              <a:rPr lang="ko-KR" altLang="en-US" dirty="0"/>
              <a:t>영상 시청자들이 남긴 정보 또한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댓글 수</a:t>
            </a:r>
            <a:r>
              <a:rPr lang="en-US" altLang="ko-KR" dirty="0"/>
              <a:t>, </a:t>
            </a:r>
            <a:r>
              <a:rPr lang="ko-KR" altLang="en-US" dirty="0"/>
              <a:t>좋아요 수 등은 얻기 쉽다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댓글 내용의 긍정</a:t>
            </a:r>
            <a:r>
              <a:rPr lang="en-US" altLang="ko-KR" dirty="0"/>
              <a:t>, </a:t>
            </a:r>
            <a:r>
              <a:rPr lang="ko-KR" altLang="en-US" dirty="0"/>
              <a:t>부정 등은 직접적으로 얻기 힘들다</a:t>
            </a:r>
            <a:r>
              <a:rPr lang="en-US" altLang="ko-KR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642FBAB-C75F-690E-0343-57FA53A9F669}"/>
              </a:ext>
            </a:extLst>
          </p:cNvPr>
          <p:cNvSpPr txBox="1">
            <a:spLocks/>
          </p:cNvSpPr>
          <p:nvPr/>
        </p:nvSpPr>
        <p:spPr>
          <a:xfrm>
            <a:off x="838200" y="4812632"/>
            <a:ext cx="10515600" cy="1364331"/>
          </a:xfrm>
          <a:prstGeom prst="roundRect">
            <a:avLst>
              <a:gd name="adj" fmla="val 23596"/>
            </a:avLst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/>
              <a:t>→ 댓글을 형태소 단위로 나눠서</a:t>
            </a:r>
            <a:r>
              <a:rPr lang="en-US" altLang="ko-KR" sz="2800" dirty="0"/>
              <a:t>, </a:t>
            </a:r>
            <a:r>
              <a:rPr lang="ko-KR" altLang="en-US" sz="2800" dirty="0"/>
              <a:t>이들의 감정을 점수화</a:t>
            </a:r>
          </a:p>
        </p:txBody>
      </p:sp>
    </p:spTree>
    <p:extLst>
      <p:ext uri="{BB962C8B-B14F-4D97-AF65-F5344CB8AC3E}">
        <p14:creationId xmlns:p14="http://schemas.microsoft.com/office/powerpoint/2010/main" val="21710645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163</TotalTime>
  <Words>709</Words>
  <Application>Microsoft Office PowerPoint</Application>
  <PresentationFormat>와이드스크린</PresentationFormat>
  <Paragraphs>90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맛집 추천 서비스</vt:lpstr>
      <vt:lpstr> 목차</vt:lpstr>
      <vt:lpstr> 필요성</vt:lpstr>
      <vt:lpstr> 설계</vt:lpstr>
      <vt:lpstr> 설계: 사용자의 요구 분석</vt:lpstr>
      <vt:lpstr> 설계: Youtube Video 처리</vt:lpstr>
      <vt:lpstr> 설계: Youtube Video 처리</vt:lpstr>
      <vt:lpstr> 설계: Youtube Video 처리</vt:lpstr>
      <vt:lpstr> 설계: 감성분석</vt:lpstr>
      <vt:lpstr> 설계: 키워드 추출</vt:lpstr>
      <vt:lpstr> 동작: 검색 결과 표시 </vt:lpstr>
      <vt:lpstr> 동작: 식당 정보 및 키워드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맛집 추천 서비스</dc:title>
  <dc:creator>김민호</dc:creator>
  <cp:lastModifiedBy>김민호</cp:lastModifiedBy>
  <cp:revision>1</cp:revision>
  <dcterms:created xsi:type="dcterms:W3CDTF">2023-10-26T11:43:56Z</dcterms:created>
  <dcterms:modified xsi:type="dcterms:W3CDTF">2023-10-26T14:27:04Z</dcterms:modified>
</cp:coreProperties>
</file>