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04" y="36"/>
      </p:cViewPr>
      <p:guideLst>
        <p:guide orient="horz" pos="8651"/>
        <p:guide orient="horz" pos="14523"/>
        <p:guide pos="6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4827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.png"  /><Relationship Id="rId11" Type="http://schemas.openxmlformats.org/officeDocument/2006/relationships/image" Target="../media/image8.png"  /><Relationship Id="rId12" Type="http://schemas.openxmlformats.org/officeDocument/2006/relationships/image" Target="../media/image9.png"  /><Relationship Id="rId13" Type="http://schemas.openxmlformats.org/officeDocument/2006/relationships/image" Target="../media/image10.png"  /><Relationship Id="rId14" Type="http://schemas.openxmlformats.org/officeDocument/2006/relationships/image" Target="../media/image11.png"  /><Relationship Id="rId15" Type="http://schemas.openxmlformats.org/officeDocument/2006/relationships/image" Target="../media/image12.png"  /><Relationship Id="rId16" Type="http://schemas.openxmlformats.org/officeDocument/2006/relationships/image" Target="../media/image13.png"  /><Relationship Id="rId17" Type="http://schemas.openxmlformats.org/officeDocument/2006/relationships/image" Target="../media/image14.png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2.jpeg"  /><Relationship Id="rId5" Type="http://schemas.openxmlformats.org/officeDocument/2006/relationships/image" Target="../media/image3.jpe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4.png"  /><Relationship Id="rId9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 rot="0">
            <a:off x="-1" y="0"/>
            <a:ext cx="21383624" cy="6266353"/>
            <a:chOff x="-1" y="0"/>
            <a:chExt cx="21383624" cy="626635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1" y="0"/>
              <a:ext cx="21383624" cy="6266353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099300" y="4254500"/>
              <a:ext cx="135509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000" b="1" spc="-150"/>
                <a:t>닌자거북이</a:t>
              </a:r>
              <a:endParaRPr lang="ko-KR" altLang="en-US" sz="2000" b="1" spc="-15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75300" y="4254500"/>
              <a:ext cx="951866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000" b="1"/>
                <a:t>조환규</a:t>
              </a:r>
              <a:endParaRPr lang="ko-KR" altLang="en-US" sz="2000" b="1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909300" y="4254500"/>
              <a:ext cx="183134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000" b="1"/>
                <a:t>문예강</a:t>
              </a:r>
              <a:r>
                <a:rPr lang="en-US" altLang="ko-KR" sz="2000" b="1"/>
                <a:t>,</a:t>
              </a:r>
              <a:r>
                <a:rPr lang="ko-KR" altLang="en-US" sz="2000" b="1"/>
                <a:t> 김세영</a:t>
              </a:r>
              <a:endParaRPr lang="ko-KR" altLang="en-US" sz="2000" b="1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59351" y="1471570"/>
              <a:ext cx="14452601" cy="19174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xmlns:mc="http://schemas.openxmlformats.org/markup-compatibility/2006" xmlns:hp="http://schemas.haansoft.com/office/presentation/8.0" lang="ko-KR" altLang="en-US" sz="6000" b="1" spc="-150" mc:Ignorable="hp" hp:hslEmbossed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+mj-ea"/>
                  <a:ea typeface="+mj-ea"/>
                </a:rPr>
                <a:t>일반화 된 다중 입력 라인형</a:t>
              </a:r>
              <a:endParaRPr xmlns:mc="http://schemas.openxmlformats.org/markup-compatibility/2006" xmlns:hp="http://schemas.haansoft.com/office/presentation/8.0" lang="ko-KR" altLang="en-US" sz="6000" b="1" spc="-150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ea"/>
                <a:ea typeface="+mj-ea"/>
              </a:endParaRPr>
            </a:p>
            <a:p>
              <a:pPr lvl="0">
                <a:defRPr/>
              </a:pPr>
              <a:r>
                <a:rPr xmlns:mc="http://schemas.openxmlformats.org/markup-compatibility/2006" xmlns:hp="http://schemas.haansoft.com/office/presentation/8.0" lang="ko-KR" altLang="en-US" sz="6000" b="1" spc="-150" mc:Ignorable="hp" hp:hslEmbossed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+mj-ea"/>
                  <a:ea typeface="+mj-ea"/>
                </a:rPr>
                <a:t>리듬 액션 게임 시스템</a:t>
              </a:r>
              <a:endParaRPr xmlns:mc="http://schemas.openxmlformats.org/markup-compatibility/2006" xmlns:hp="http://schemas.haansoft.com/office/presentation/8.0" lang="ko-KR" altLang="en-US" sz="6000" b="1" spc="-150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86714" y="1022377"/>
              <a:ext cx="2533826" cy="26237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xmlns:mc="http://schemas.openxmlformats.org/markup-compatibility/2006" xmlns:hp="http://schemas.haansoft.com/office/presentation/8.0" lang="en-US" altLang="ko-KR" sz="16600" mc:Ignorable="hp" hp:hslEmbossed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Franklin Gothic Demi"/>
                  <a:ea typeface="+mj-ea"/>
                </a:rPr>
                <a:t>20</a:t>
              </a:r>
              <a:endParaRPr xmlns:mc="http://schemas.openxmlformats.org/markup-compatibility/2006" xmlns:hp="http://schemas.haansoft.com/office/presentation/8.0" lang="en-US" altLang="ko-KR" sz="16600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Franklin Gothic Demi"/>
                <a:ea typeface="+mj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817186" y="5400606"/>
              <a:ext cx="1904279" cy="5696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200" b="1">
                  <a:solidFill>
                    <a:schemeClr val="bg1"/>
                  </a:solidFill>
                </a:rPr>
                <a:t>과제 소개</a:t>
              </a:r>
              <a:endParaRPr lang="ko-KR" altLang="en-US" sz="3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 rot="0">
            <a:off x="0" y="10441430"/>
            <a:ext cx="21383624" cy="1048456"/>
            <a:chOff x="0" y="13203678"/>
            <a:chExt cx="21383624" cy="104845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3203678"/>
              <a:ext cx="21383624" cy="1048456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9855286" y="13439706"/>
              <a:ext cx="1904279" cy="569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200" b="1">
                  <a:solidFill>
                    <a:schemeClr val="bg1"/>
                  </a:solidFill>
                </a:rPr>
                <a:t>과제 목표</a:t>
              </a:r>
              <a:endParaRPr lang="ko-KR" altLang="en-US" sz="3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 rot="0">
            <a:off x="0" y="19363178"/>
            <a:ext cx="21383624" cy="3980692"/>
            <a:chOff x="0" y="19363178"/>
            <a:chExt cx="21383624" cy="398069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19363178"/>
              <a:ext cx="21383624" cy="1048456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855286" y="22774206"/>
              <a:ext cx="1904279" cy="5696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200" b="1">
                  <a:solidFill>
                    <a:schemeClr val="bg1"/>
                  </a:solidFill>
                </a:rPr>
                <a:t>과제 결과</a:t>
              </a:r>
              <a:endParaRPr lang="en-US" altLang="ko-KR" sz="3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 rot="0">
            <a:off x="0" y="28367268"/>
            <a:ext cx="21383624" cy="1907946"/>
            <a:chOff x="0" y="28367268"/>
            <a:chExt cx="21383624" cy="190794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0" y="28367268"/>
              <a:ext cx="21383624" cy="190794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80574" y="28767316"/>
              <a:ext cx="1130116" cy="51062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>
                  <a:solidFill>
                    <a:schemeClr val="bg1">
                      <a:lumMod val="50000"/>
                    </a:schemeClr>
                  </a:solidFill>
                  <a:latin typeface="Arial Black"/>
                </a:rPr>
                <a:t>2023</a:t>
              </a:r>
              <a:endParaRPr lang="ko-KR" altLang="en-US" sz="2800">
                <a:solidFill>
                  <a:schemeClr val="bg1">
                    <a:lumMod val="50000"/>
                  </a:schemeClr>
                </a:solidFill>
                <a:latin typeface="Arial Black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4154150" y="28594050"/>
            <a:ext cx="2857500" cy="1085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287500" y="28594050"/>
            <a:ext cx="272415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43" name=""/>
          <p:cNvGrpSpPr/>
          <p:nvPr/>
        </p:nvGrpSpPr>
        <p:grpSpPr>
          <a:xfrm rot="0">
            <a:off x="719307" y="11629455"/>
            <a:ext cx="9721215" cy="7380922"/>
            <a:chOff x="703431" y="14221778"/>
            <a:chExt cx="9721215" cy="7467482"/>
          </a:xfrm>
        </p:grpSpPr>
        <p:sp>
          <p:nvSpPr>
            <p:cNvPr id="32" name=""/>
            <p:cNvSpPr/>
            <p:nvPr/>
          </p:nvSpPr>
          <p:spPr>
            <a:xfrm>
              <a:off x="703431" y="14506896"/>
              <a:ext cx="9721215" cy="718236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88900">
              <a:solidFill>
                <a:srgbClr val="ff843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3462561" y="14221778"/>
              <a:ext cx="4506991" cy="61207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3000" b="1">
                  <a:solidFill>
                    <a:srgbClr val="ffffff"/>
                  </a:solidFill>
                </a:rPr>
                <a:t>리듬 게임 개발</a:t>
              </a:r>
              <a:endParaRPr lang="ko-KR" altLang="en-US" sz="30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44" name=""/>
          <p:cNvGrpSpPr/>
          <p:nvPr/>
        </p:nvGrpSpPr>
        <p:grpSpPr>
          <a:xfrm rot="0">
            <a:off x="10981373" y="11629454"/>
            <a:ext cx="9721214" cy="7380922"/>
            <a:chOff x="11000730" y="14196034"/>
            <a:chExt cx="9721214" cy="7467482"/>
          </a:xfrm>
        </p:grpSpPr>
        <p:sp>
          <p:nvSpPr>
            <p:cNvPr id="35" name=""/>
            <p:cNvSpPr/>
            <p:nvPr/>
          </p:nvSpPr>
          <p:spPr>
            <a:xfrm>
              <a:off x="11000730" y="14481152"/>
              <a:ext cx="9721215" cy="718236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88900">
              <a:solidFill>
                <a:srgbClr val="ff843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13759862" y="14196034"/>
              <a:ext cx="4506991" cy="61207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3000" b="1">
                  <a:solidFill>
                    <a:srgbClr val="ffffff"/>
                  </a:solidFill>
                </a:rPr>
                <a:t>전용 컨트롤러 개발</a:t>
              </a:r>
              <a:endParaRPr lang="ko-KR" altLang="en-US" sz="30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"/>
          <p:cNvGrpSpPr/>
          <p:nvPr/>
        </p:nvGrpSpPr>
        <p:grpSpPr>
          <a:xfrm rot="0">
            <a:off x="720090" y="20629786"/>
            <a:ext cx="9721215" cy="7380922"/>
            <a:chOff x="702087" y="23423788"/>
            <a:chExt cx="9721215" cy="4680586"/>
          </a:xfrm>
        </p:grpSpPr>
        <p:sp>
          <p:nvSpPr>
            <p:cNvPr id="38" name=""/>
            <p:cNvSpPr/>
            <p:nvPr/>
          </p:nvSpPr>
          <p:spPr>
            <a:xfrm>
              <a:off x="702087" y="23602500"/>
              <a:ext cx="9721215" cy="450187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88900">
              <a:solidFill>
                <a:srgbClr val="ff843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3461217" y="23423788"/>
              <a:ext cx="4506991" cy="383646"/>
            </a:xfrm>
            <a:prstGeom prst="roundRect">
              <a:avLst>
                <a:gd name="adj" fmla="val 16667"/>
              </a:avLst>
            </a:prstGeom>
            <a:solidFill>
              <a:srgbClr val="ff843a"/>
            </a:solidFill>
            <a:ln w="88900">
              <a:solidFill>
                <a:srgbClr val="ff843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3000" b="1">
                  <a:solidFill>
                    <a:srgbClr val="ffffff"/>
                  </a:solidFill>
                </a:rPr>
                <a:t>인게임 화면</a:t>
              </a:r>
              <a:endParaRPr lang="ko-KR" altLang="en-US" sz="30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45" name=""/>
          <p:cNvGrpSpPr/>
          <p:nvPr/>
        </p:nvGrpSpPr>
        <p:grpSpPr>
          <a:xfrm rot="0">
            <a:off x="10981373" y="20630578"/>
            <a:ext cx="9721214" cy="7380922"/>
            <a:chOff x="10999374" y="23359424"/>
            <a:chExt cx="9721214" cy="4680586"/>
          </a:xfrm>
        </p:grpSpPr>
        <p:sp>
          <p:nvSpPr>
            <p:cNvPr id="41" name=""/>
            <p:cNvSpPr/>
            <p:nvPr/>
          </p:nvSpPr>
          <p:spPr>
            <a:xfrm>
              <a:off x="10999374" y="23538136"/>
              <a:ext cx="9721215" cy="450187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88900">
              <a:solidFill>
                <a:srgbClr val="ff843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13758508" y="23359424"/>
              <a:ext cx="4506991" cy="383646"/>
            </a:xfrm>
            <a:prstGeom prst="roundRect">
              <a:avLst>
                <a:gd name="adj" fmla="val 16667"/>
              </a:avLst>
            </a:prstGeom>
            <a:solidFill>
              <a:srgbClr val="ff843a"/>
            </a:solidFill>
            <a:ln w="88900">
              <a:solidFill>
                <a:srgbClr val="ff843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3000" b="1">
                  <a:solidFill>
                    <a:srgbClr val="ffffff"/>
                  </a:solidFill>
                </a:rPr>
                <a:t>전용 컨트롤러</a:t>
              </a:r>
              <a:endParaRPr lang="ko-KR" altLang="en-US" sz="3000" b="1">
                <a:solidFill>
                  <a:srgbClr val="ffffff"/>
                </a:solidFill>
              </a:endParaRPr>
            </a:p>
          </p:txBody>
        </p:sp>
      </p:grpSp>
      <p:sp>
        <p:nvSpPr>
          <p:cNvPr id="47" name="TextBox 27"/>
          <p:cNvSpPr txBox="1"/>
          <p:nvPr/>
        </p:nvSpPr>
        <p:spPr>
          <a:xfrm>
            <a:off x="9739672" y="19615082"/>
            <a:ext cx="1905593" cy="5760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chemeClr val="bg1"/>
                </a:solidFill>
              </a:rPr>
              <a:t>과제 결과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49" name=""/>
          <p:cNvSpPr/>
          <p:nvPr/>
        </p:nvSpPr>
        <p:spPr>
          <a:xfrm>
            <a:off x="720090" y="6521823"/>
            <a:ext cx="19982498" cy="346297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88900">
            <a:solidFill>
              <a:srgbClr val="ff843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"/>
          <p:cNvSpPr txBox="1"/>
          <p:nvPr/>
        </p:nvSpPr>
        <p:spPr>
          <a:xfrm>
            <a:off x="1031872" y="6604000"/>
            <a:ext cx="19319880" cy="31095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ko-KR" sz="3300" b="1">
                <a:latin typeface="맑은 고딕"/>
              </a:rPr>
              <a:t>“DJMAX RESPECT V”, “EZ2ON REBOOT:R”,</a:t>
            </a:r>
            <a:r>
              <a:rPr lang="ko-KR" altLang="en-US" sz="3300" b="1">
                <a:latin typeface="맑은 고딕"/>
              </a:rPr>
              <a:t> </a:t>
            </a:r>
            <a:r>
              <a:rPr lang="en-US" altLang="ko-KR" sz="3300" b="1">
                <a:latin typeface="맑은 고딕"/>
              </a:rPr>
              <a:t>“Sixtar Gate: STARTRAIL” 등 많은 PC 리듬 게임</a:t>
            </a:r>
            <a:r>
              <a:rPr lang="ko-KR" altLang="en-US" sz="3300" b="1">
                <a:latin typeface="맑은 고딕"/>
              </a:rPr>
              <a:t>들의 핵심 시스템들을 일반화 하여 구현하고</a:t>
            </a:r>
            <a:r>
              <a:rPr lang="en-US" altLang="ko-KR" sz="3300" b="1">
                <a:latin typeface="맑은 고딕"/>
              </a:rPr>
              <a:t>,</a:t>
            </a:r>
            <a:r>
              <a:rPr lang="ko-KR" altLang="en-US" sz="3300" b="1">
                <a:latin typeface="맑은 고딕"/>
              </a:rPr>
              <a:t> 이에 부합하도록 몇 가지 조건을 만족하는 </a:t>
            </a:r>
            <a:r>
              <a:rPr lang="en-US" altLang="ko-KR" sz="3300" b="1">
                <a:latin typeface="맑은 고딕"/>
              </a:rPr>
              <a:t>“</a:t>
            </a:r>
            <a:r>
              <a:rPr lang="ko-KR" altLang="en-US" sz="3300" b="1">
                <a:latin typeface="맑은 고딕"/>
              </a:rPr>
              <a:t>다중 입력 라인형 리듬 액션 게임 시스템</a:t>
            </a:r>
            <a:r>
              <a:rPr lang="en-US" altLang="ko-KR" sz="3300" b="1">
                <a:latin typeface="맑은 고딕"/>
              </a:rPr>
              <a:t>”</a:t>
            </a:r>
            <a:r>
              <a:rPr lang="ko-KR" altLang="en-US" sz="3300" b="1">
                <a:latin typeface="맑은 고딕"/>
              </a:rPr>
              <a:t>을 구현한다</a:t>
            </a:r>
            <a:r>
              <a:rPr lang="en-US" altLang="ko-KR" sz="3300" b="1">
                <a:latin typeface="맑은 고딕"/>
              </a:rPr>
              <a:t>.</a:t>
            </a:r>
            <a:r>
              <a:rPr lang="ko-KR" altLang="en-US" sz="3300" b="1">
                <a:latin typeface="맑은 고딕"/>
              </a:rPr>
              <a:t> 아울러 기존의 컨트롤러들의 단점들을 없애고 유저 친화적이고 커스터마이징이 자유로운 전용 컨트롤러를 설계하고 제작한다</a:t>
            </a:r>
            <a:r>
              <a:rPr lang="en-US" altLang="ko-KR" sz="3300" b="1">
                <a:latin typeface="맑은 고딕"/>
              </a:rPr>
              <a:t>.</a:t>
            </a:r>
            <a:endParaRPr lang="en-US" altLang="ko-KR" sz="3300" b="1">
              <a:latin typeface="맑은 고딕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777874" y="12001498"/>
            <a:ext cx="9572625" cy="36004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53" name=""/>
          <p:cNvSpPr txBox="1"/>
          <p:nvPr/>
        </p:nvSpPr>
        <p:spPr>
          <a:xfrm>
            <a:off x="1044130" y="12421552"/>
            <a:ext cx="9181148" cy="6071876"/>
          </a:xfrm>
          <a:prstGeom prst="rect">
            <a:avLst/>
          </a:prstGeom>
        </p:spPr>
        <p:txBody>
          <a:bodyPr wrap="square">
            <a:spAutoFit/>
          </a:bodyPr>
          <a:p>
            <a:pPr marL="428400" indent="-428400">
              <a:lnSpc>
                <a:spcPct val="175000"/>
              </a:lnSpc>
              <a:buFont typeface="Arial"/>
              <a:buChar char="•"/>
              <a:defRPr/>
            </a:pPr>
            <a:r>
              <a:rPr lang="ko-KR" altLang="en-US" sz="3200" b="1">
                <a:latin typeface="맑은 고딕"/>
              </a:rPr>
              <a:t>하나의 노트는 여러개의 버튼에 대응해야한다.</a:t>
            </a:r>
            <a:endParaRPr lang="ko-KR" altLang="en-US" sz="3200" b="1">
              <a:latin typeface="맑은 고딕"/>
            </a:endParaRPr>
          </a:p>
          <a:p>
            <a:pPr marL="428400" indent="-428400">
              <a:lnSpc>
                <a:spcPct val="175000"/>
              </a:lnSpc>
              <a:buFont typeface="Arial"/>
              <a:buChar char="•"/>
              <a:defRPr/>
            </a:pPr>
            <a:r>
              <a:rPr lang="ko-KR" altLang="en-US" sz="3200" b="1">
                <a:latin typeface="맑은 고딕"/>
              </a:rPr>
              <a:t>하나의 버튼은 여러개의 노트에 대응해야 한다.</a:t>
            </a:r>
            <a:endParaRPr lang="ko-KR" altLang="en-US" sz="3200" b="1">
              <a:latin typeface="맑은 고딕"/>
            </a:endParaRPr>
          </a:p>
          <a:p>
            <a:pPr marL="428400" indent="-428400">
              <a:lnSpc>
                <a:spcPct val="175000"/>
              </a:lnSpc>
              <a:buFont typeface="Arial"/>
              <a:buChar char="•"/>
              <a:defRPr/>
            </a:pPr>
            <a:r>
              <a:rPr lang="ko-KR" altLang="en-US" sz="3200" b="1">
                <a:latin typeface="맑은 고딕"/>
              </a:rPr>
              <a:t>N개의 서로 노트가 겹칠 수 있어야한다.</a:t>
            </a:r>
            <a:endParaRPr lang="ko-KR" altLang="en-US" sz="3200" b="1">
              <a:latin typeface="맑은 고딕"/>
            </a:endParaRPr>
          </a:p>
          <a:p>
            <a:pPr marL="428400" indent="-428400">
              <a:lnSpc>
                <a:spcPct val="175000"/>
              </a:lnSpc>
              <a:buFont typeface="Arial"/>
              <a:buChar char="•"/>
              <a:defRPr/>
            </a:pPr>
            <a:r>
              <a:rPr lang="ko-KR" altLang="en-US" sz="3200" b="1">
                <a:latin typeface="맑은 고딕"/>
              </a:rPr>
              <a:t>겹치는 노트는 종류를 가리지 않아야한다. </a:t>
            </a:r>
            <a:endParaRPr lang="ko-KR" altLang="en-US" sz="3200" b="1">
              <a:latin typeface="맑은 고딕"/>
            </a:endParaRPr>
          </a:p>
          <a:p>
            <a:pPr marL="428400" indent="-428400">
              <a:lnSpc>
                <a:spcPct val="175000"/>
              </a:lnSpc>
              <a:buFont typeface="Arial"/>
              <a:buChar char="•"/>
              <a:defRPr/>
            </a:pPr>
            <a:r>
              <a:rPr lang="ko-KR" altLang="en-US" sz="3200" b="1">
                <a:latin typeface="맑은 고딕"/>
              </a:rPr>
              <a:t>N개의 겹친 롱 노트를 처리할 때는, N개의 입력이 주어져야한다.</a:t>
            </a:r>
            <a:endParaRPr lang="ko-KR" altLang="en-US" sz="3200" b="1">
              <a:latin typeface="맑은 고딕"/>
            </a:endParaRPr>
          </a:p>
          <a:p>
            <a:pPr marL="428400" indent="-428400">
              <a:lnSpc>
                <a:spcPct val="175000"/>
              </a:lnSpc>
              <a:buFont typeface="Arial"/>
              <a:buChar char="•"/>
              <a:defRPr/>
            </a:pPr>
            <a:r>
              <a:rPr lang="ko-KR" altLang="en-US" sz="3200" b="1">
                <a:latin typeface="맑은 고딕"/>
              </a:rPr>
              <a:t>노트의 너비는 고정이 아니어야한다</a:t>
            </a:r>
            <a:r>
              <a:rPr lang="en-US" altLang="ko-KR" sz="3200" b="1">
                <a:latin typeface="맑은 고딕"/>
              </a:rPr>
              <a:t>.</a:t>
            </a:r>
            <a:endParaRPr lang="en-US" altLang="ko-KR" sz="3200" b="1">
              <a:latin typeface="맑은 고딕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1341418" y="12421552"/>
            <a:ext cx="9181148" cy="4350068"/>
          </a:xfrm>
          <a:prstGeom prst="rect">
            <a:avLst/>
          </a:prstGeom>
        </p:spPr>
        <p:txBody>
          <a:bodyPr wrap="square">
            <a:spAutoFit/>
          </a:bodyPr>
          <a:p>
            <a:pPr marL="428400" indent="-428400">
              <a:lnSpc>
                <a:spcPct val="175000"/>
              </a:lnSpc>
              <a:buFont typeface="Arial"/>
              <a:buChar char="•"/>
              <a:defRPr/>
            </a:pPr>
            <a:r>
              <a:rPr lang="ko-KR" altLang="en-US" sz="3200" b="1">
                <a:latin typeface="맑은 고딕"/>
              </a:rPr>
              <a:t>전용 컨트롤러는 휴대가 간편해야 한다</a:t>
            </a:r>
            <a:r>
              <a:rPr lang="en-US" altLang="ko-KR" sz="3200" b="1">
                <a:latin typeface="맑은 고딕"/>
              </a:rPr>
              <a:t>.</a:t>
            </a:r>
            <a:endParaRPr lang="en-US" altLang="ko-KR" sz="3200" b="1">
              <a:latin typeface="맑은 고딕"/>
            </a:endParaRPr>
          </a:p>
          <a:p>
            <a:pPr marL="428400" indent="-428400">
              <a:lnSpc>
                <a:spcPct val="175000"/>
              </a:lnSpc>
              <a:buFont typeface="Arial"/>
              <a:buChar char="•"/>
              <a:defRPr/>
            </a:pPr>
            <a:r>
              <a:rPr lang="ko-KR" altLang="en-US" sz="3200" b="1">
                <a:latin typeface="맑은 고딕"/>
              </a:rPr>
              <a:t>전용 컨트롤러는 사용자의 인체를 고려한다</a:t>
            </a:r>
            <a:r>
              <a:rPr lang="en-US" altLang="ko-KR" sz="3200" b="1">
                <a:latin typeface="맑은 고딕"/>
              </a:rPr>
              <a:t>.</a:t>
            </a:r>
            <a:endParaRPr lang="en-US" altLang="ko-KR" sz="3200" b="1">
              <a:latin typeface="맑은 고딕"/>
            </a:endParaRPr>
          </a:p>
          <a:p>
            <a:pPr marL="428400" indent="-428400">
              <a:lnSpc>
                <a:spcPct val="175000"/>
              </a:lnSpc>
              <a:buFont typeface="Arial"/>
              <a:buChar char="•"/>
              <a:defRPr/>
            </a:pPr>
            <a:r>
              <a:rPr lang="ko-KR" altLang="en-US" sz="3200" b="1">
                <a:latin typeface="맑은 고딕"/>
              </a:rPr>
              <a:t>전용 컨트롤러는 유저 친화적으로 커스터마이징이 자유로워야 한다</a:t>
            </a:r>
            <a:r>
              <a:rPr lang="en-US" altLang="ko-KR" sz="3200" b="1">
                <a:latin typeface="맑은 고딕"/>
              </a:rPr>
              <a:t>.</a:t>
            </a:r>
            <a:endParaRPr lang="en-US" altLang="ko-KR" sz="3200" b="1">
              <a:latin typeface="맑은 고딕"/>
            </a:endParaRPr>
          </a:p>
          <a:p>
            <a:pPr marL="428400" indent="-428400">
              <a:lnSpc>
                <a:spcPct val="175000"/>
              </a:lnSpc>
              <a:buFont typeface="Arial"/>
              <a:buChar char="•"/>
              <a:defRPr/>
            </a:pPr>
            <a:r>
              <a:rPr lang="ko-KR" altLang="en-US" sz="3200" b="1">
                <a:latin typeface="맑은 고딕"/>
              </a:rPr>
              <a:t>전용 컨트롤러의 펌웨어를 개발한다</a:t>
            </a:r>
            <a:r>
              <a:rPr lang="en-US" altLang="ko-KR" sz="3200" b="1">
                <a:latin typeface="맑은 고딕"/>
              </a:rPr>
              <a:t>.</a:t>
            </a:r>
            <a:endParaRPr lang="en-US" altLang="ko-KR" sz="3200" b="1">
              <a:latin typeface="맑은 고딕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008126" y="21602700"/>
            <a:ext cx="9181149" cy="1788796"/>
          </a:xfrm>
          <a:prstGeom prst="rect">
            <a:avLst/>
          </a:prstGeom>
        </p:spPr>
        <p:txBody>
          <a:bodyPr wrap="square">
            <a:spAutoFit/>
          </a:bodyPr>
          <a:p>
            <a:pPr marL="428400" indent="-428400">
              <a:lnSpc>
                <a:spcPct val="175000"/>
              </a:lnSpc>
              <a:buFont typeface="Arial"/>
              <a:buChar char="•"/>
              <a:defRPr/>
            </a:pPr>
            <a:r>
              <a:rPr lang="ko-KR" altLang="en-US" sz="3200" b="1">
                <a:latin typeface="맑은 고딕"/>
              </a:rPr>
              <a:t>다중 입력 라인 구현</a:t>
            </a:r>
            <a:endParaRPr lang="ko-KR" altLang="en-US" sz="3200" b="1">
              <a:latin typeface="맑은 고딕"/>
            </a:endParaRPr>
          </a:p>
          <a:p>
            <a:pPr marL="428400" indent="-428400">
              <a:lnSpc>
                <a:spcPct val="175000"/>
              </a:lnSpc>
              <a:buFont typeface="Arial"/>
              <a:buChar char="•"/>
              <a:defRPr/>
            </a:pPr>
            <a:r>
              <a:rPr lang="en-US" altLang="ko-KR" sz="3200" b="1">
                <a:latin typeface="맑은 고딕"/>
              </a:rPr>
              <a:t>STEAM</a:t>
            </a:r>
            <a:r>
              <a:rPr lang="ko-KR" altLang="en-US" sz="3200" b="1">
                <a:latin typeface="맑은 고딕"/>
              </a:rPr>
              <a:t> 등 업로드 완료</a:t>
            </a:r>
            <a:endParaRPr lang="ko-KR" altLang="en-US" sz="3200" b="1">
              <a:latin typeface="맑은 고딕"/>
            </a:endParaRPr>
          </a:p>
        </p:txBody>
      </p:sp>
      <p:pic>
        <p:nvPicPr>
          <p:cNvPr id="56" name=""/>
          <p:cNvPicPr/>
          <p:nvPr/>
        </p:nvPicPr>
        <p:blipFill rotWithShape="1">
          <a:blip r:embed="rId6">
            <a:lum/>
          </a:blip>
          <a:srcRect/>
          <a:stretch>
            <a:fillRect/>
          </a:stretch>
        </p:blipFill>
        <p:spPr>
          <a:xfrm>
            <a:off x="1260157" y="23582948"/>
            <a:ext cx="2700337" cy="1800225"/>
          </a:xfrm>
          <a:prstGeom prst="rect">
            <a:avLst/>
          </a:prstGeom>
        </p:spPr>
      </p:pic>
      <p:pic>
        <p:nvPicPr>
          <p:cNvPr id="57" name=""/>
          <p:cNvPicPr/>
          <p:nvPr/>
        </p:nvPicPr>
        <p:blipFill rotWithShape="1">
          <a:blip r:embed="rId7">
            <a:lum/>
          </a:blip>
          <a:srcRect/>
          <a:stretch>
            <a:fillRect/>
          </a:stretch>
        </p:blipFill>
        <p:spPr>
          <a:xfrm>
            <a:off x="7380922" y="23582948"/>
            <a:ext cx="2700337" cy="1800225"/>
          </a:xfrm>
          <a:prstGeom prst="rect">
            <a:avLst/>
          </a:prstGeom>
        </p:spPr>
      </p:pic>
      <p:pic>
        <p:nvPicPr>
          <p:cNvPr id="58" name=""/>
          <p:cNvPicPr/>
          <p:nvPr/>
        </p:nvPicPr>
        <p:blipFill rotWithShape="1">
          <a:blip r:embed="rId8">
            <a:lum/>
          </a:blip>
          <a:srcRect/>
          <a:stretch>
            <a:fillRect/>
          </a:stretch>
        </p:blipFill>
        <p:spPr>
          <a:xfrm>
            <a:off x="1260157" y="25563196"/>
            <a:ext cx="2700337" cy="1800225"/>
          </a:xfrm>
          <a:prstGeom prst="rect">
            <a:avLst/>
          </a:prstGeom>
        </p:spPr>
      </p:pic>
      <p:pic>
        <p:nvPicPr>
          <p:cNvPr id="59" name=""/>
          <p:cNvPicPr/>
          <p:nvPr/>
        </p:nvPicPr>
        <p:blipFill rotWithShape="1">
          <a:blip r:embed="rId9">
            <a:lum/>
          </a:blip>
          <a:srcRect/>
          <a:stretch>
            <a:fillRect/>
          </a:stretch>
        </p:blipFill>
        <p:spPr>
          <a:xfrm>
            <a:off x="7380922" y="25563196"/>
            <a:ext cx="2700337" cy="1800225"/>
          </a:xfrm>
          <a:prstGeom prst="rect">
            <a:avLst/>
          </a:prstGeom>
        </p:spPr>
      </p:pic>
      <p:pic>
        <p:nvPicPr>
          <p:cNvPr id="60" name=""/>
          <p:cNvPicPr/>
          <p:nvPr/>
        </p:nvPicPr>
        <p:blipFill rotWithShape="1">
          <a:blip r:embed="rId10">
            <a:lum/>
          </a:blip>
          <a:srcRect/>
          <a:stretch>
            <a:fillRect/>
          </a:stretch>
        </p:blipFill>
        <p:spPr>
          <a:xfrm>
            <a:off x="4320540" y="23582948"/>
            <a:ext cx="2700337" cy="1800225"/>
          </a:xfrm>
          <a:prstGeom prst="rect">
            <a:avLst/>
          </a:prstGeom>
        </p:spPr>
      </p:pic>
      <p:pic>
        <p:nvPicPr>
          <p:cNvPr id="61" name=""/>
          <p:cNvPicPr/>
          <p:nvPr/>
        </p:nvPicPr>
        <p:blipFill rotWithShape="1">
          <a:blip r:embed="rId11">
            <a:lum/>
          </a:blip>
          <a:srcRect/>
          <a:stretch>
            <a:fillRect/>
          </a:stretch>
        </p:blipFill>
        <p:spPr>
          <a:xfrm>
            <a:off x="4320540" y="25563196"/>
            <a:ext cx="2700337" cy="1800225"/>
          </a:xfrm>
          <a:prstGeom prst="rect">
            <a:avLst/>
          </a:prstGeom>
        </p:spPr>
      </p:pic>
      <p:sp>
        <p:nvSpPr>
          <p:cNvPr id="62" name=""/>
          <p:cNvSpPr txBox="1"/>
          <p:nvPr/>
        </p:nvSpPr>
        <p:spPr>
          <a:xfrm>
            <a:off x="11341418" y="21602700"/>
            <a:ext cx="9181148" cy="1788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400" indent="-428400">
              <a:lnSpc>
                <a:spcPct val="175000"/>
              </a:lnSpc>
              <a:buFont typeface="Arial"/>
              <a:buChar char="•"/>
              <a:defRPr/>
            </a:pPr>
            <a:r>
              <a:rPr lang="en-US" altLang="ko-KR" sz="3200" b="1">
                <a:latin typeface="맑은 고딕"/>
              </a:rPr>
              <a:t>PCB</a:t>
            </a:r>
            <a:r>
              <a:rPr lang="ko-KR" altLang="en-US" sz="3200" b="1">
                <a:latin typeface="맑은 고딕"/>
              </a:rPr>
              <a:t> 및 하우징 자체 설계 및 </a:t>
            </a:r>
            <a:r>
              <a:rPr lang="en-US" altLang="ko-KR" sz="3200" b="1">
                <a:latin typeface="맑은 고딕"/>
              </a:rPr>
              <a:t>3D</a:t>
            </a:r>
            <a:r>
              <a:rPr lang="ko-KR" altLang="en-US" sz="3200" b="1">
                <a:latin typeface="맑은 고딕"/>
              </a:rPr>
              <a:t> 프린팅 완료</a:t>
            </a:r>
            <a:endParaRPr lang="ko-KR" altLang="en-US" sz="3200" b="1">
              <a:latin typeface="맑은 고딕"/>
            </a:endParaRPr>
          </a:p>
          <a:p>
            <a:pPr marL="428400" indent="-428400">
              <a:lnSpc>
                <a:spcPct val="175000"/>
              </a:lnSpc>
              <a:buFont typeface="Arial"/>
              <a:buChar char="•"/>
              <a:defRPr/>
            </a:pPr>
            <a:r>
              <a:rPr lang="ko-KR" altLang="en-US" sz="3200" b="1">
                <a:latin typeface="맑은 고딕"/>
              </a:rPr>
              <a:t>오픈소스</a:t>
            </a:r>
            <a:r>
              <a:rPr lang="en-US" altLang="ko-KR" sz="3200" b="1">
                <a:latin typeface="맑은 고딕"/>
              </a:rPr>
              <a:t>(QMK)</a:t>
            </a:r>
            <a:r>
              <a:rPr lang="ko-KR" altLang="en-US" sz="3200" b="1">
                <a:latin typeface="맑은 고딕"/>
              </a:rPr>
              <a:t>를 활용한 펌웨어 제작 완료</a:t>
            </a:r>
            <a:endParaRPr lang="ko-KR" altLang="en-US" sz="3200" b="1">
              <a:latin typeface="맑은 고딕"/>
            </a:endParaRPr>
          </a:p>
        </p:txBody>
      </p:sp>
      <p:pic>
        <p:nvPicPr>
          <p:cNvPr id="63" name=""/>
          <p:cNvPicPr/>
          <p:nvPr/>
        </p:nvPicPr>
        <p:blipFill rotWithShape="1">
          <a:blip r:embed="rId12">
            <a:lum/>
          </a:blip>
          <a:srcRect/>
          <a:stretch>
            <a:fillRect/>
          </a:stretch>
        </p:blipFill>
        <p:spPr>
          <a:xfrm>
            <a:off x="11521440" y="23582948"/>
            <a:ext cx="2700337" cy="1800225"/>
          </a:xfrm>
          <a:prstGeom prst="rect">
            <a:avLst/>
          </a:prstGeom>
        </p:spPr>
      </p:pic>
      <p:pic>
        <p:nvPicPr>
          <p:cNvPr id="64" name=""/>
          <p:cNvPicPr/>
          <p:nvPr/>
        </p:nvPicPr>
        <p:blipFill rotWithShape="1">
          <a:blip r:embed="rId13">
            <a:lum/>
          </a:blip>
          <a:srcRect/>
          <a:stretch>
            <a:fillRect/>
          </a:stretch>
        </p:blipFill>
        <p:spPr>
          <a:xfrm>
            <a:off x="14581823" y="23582948"/>
            <a:ext cx="2700337" cy="1800225"/>
          </a:xfrm>
          <a:prstGeom prst="rect">
            <a:avLst/>
          </a:prstGeom>
        </p:spPr>
      </p:pic>
      <p:pic>
        <p:nvPicPr>
          <p:cNvPr id="65" name=""/>
          <p:cNvPicPr/>
          <p:nvPr/>
        </p:nvPicPr>
        <p:blipFill rotWithShape="1">
          <a:blip r:embed="rId14">
            <a:lum/>
          </a:blip>
          <a:srcRect/>
          <a:stretch>
            <a:fillRect/>
          </a:stretch>
        </p:blipFill>
        <p:spPr>
          <a:xfrm>
            <a:off x="11521440" y="25563196"/>
            <a:ext cx="2700337" cy="1800225"/>
          </a:xfrm>
          <a:prstGeom prst="rect">
            <a:avLst/>
          </a:prstGeom>
        </p:spPr>
      </p:pic>
      <p:pic>
        <p:nvPicPr>
          <p:cNvPr id="67" name=""/>
          <p:cNvPicPr/>
          <p:nvPr/>
        </p:nvPicPr>
        <p:blipFill rotWithShape="1">
          <a:blip r:embed="rId15">
            <a:lum/>
          </a:blip>
          <a:srcRect/>
          <a:stretch>
            <a:fillRect/>
          </a:stretch>
        </p:blipFill>
        <p:spPr>
          <a:xfrm>
            <a:off x="14581823" y="25563196"/>
            <a:ext cx="2700337" cy="1800225"/>
          </a:xfrm>
          <a:prstGeom prst="rect">
            <a:avLst/>
          </a:prstGeom>
        </p:spPr>
      </p:pic>
      <p:pic>
        <p:nvPicPr>
          <p:cNvPr id="68" name=""/>
          <p:cNvPicPr/>
          <p:nvPr/>
        </p:nvPicPr>
        <p:blipFill rotWithShape="1">
          <a:blip r:embed="rId16">
            <a:lum/>
          </a:blip>
          <a:srcRect/>
          <a:stretch>
            <a:fillRect/>
          </a:stretch>
        </p:blipFill>
        <p:spPr>
          <a:xfrm>
            <a:off x="17642206" y="25563196"/>
            <a:ext cx="2700337" cy="1800225"/>
          </a:xfrm>
          <a:prstGeom prst="rect">
            <a:avLst/>
          </a:prstGeom>
        </p:spPr>
      </p:pic>
      <p:pic>
        <p:nvPicPr>
          <p:cNvPr id="69" name="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17642206" y="23582948"/>
            <a:ext cx="2947967" cy="1800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253</ep:Words>
  <ep:PresentationFormat>사용자 지정</ep:PresentationFormat>
  <ep:Paragraphs>61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2019-07-31T07:36:11.000</dcterms:created>
  <dc:creator>user</dc:creator>
  <cp:lastModifiedBy>김세영</cp:lastModifiedBy>
  <dcterms:modified xsi:type="dcterms:W3CDTF">2023-10-20T02:59:27.815</dcterms:modified>
  <cp:revision>43</cp:revision>
  <dc:title>PowerPoint 프레젠테이션</dc:title>
  <cp:version>1000.0000.01</cp:version>
</cp:coreProperties>
</file>