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62" r:id="rId3"/>
    <p:sldId id="261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3B198-3489-40B8-895F-38097D675A6C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A9D9B-F164-4E81-B5E5-975B2D9CE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33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 latinLnBrk="1">
              <a:lnSpc>
                <a:spcPct val="105000"/>
              </a:lnSpc>
              <a:spcAft>
                <a:spcPts val="800"/>
              </a:spcAft>
              <a:buFont typeface="+mj-lt"/>
              <a:buAutoNum type="arabicParenBoth"/>
            </a:pPr>
            <a:r>
              <a:rPr lang="en-US" altLang="ko-KR" sz="1800" kern="5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Polyspace</a:t>
            </a:r>
            <a:r>
              <a:rPr lang="en-US" altLang="ko-KR" sz="1800" kern="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프로그램을 이용하여</a:t>
            </a:r>
            <a:r>
              <a:rPr lang="en-US" altLang="ko-KR" sz="1800" kern="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 </a:t>
            </a:r>
            <a:r>
              <a:rPr lang="ko-KR" altLang="ko-KR" sz="1800" kern="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소스코드의 정적 분석을 수행한다</a:t>
            </a:r>
            <a:r>
              <a:rPr lang="en-US" altLang="ko-KR" sz="1800" kern="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5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5000"/>
              </a:lnSpc>
              <a:spcAft>
                <a:spcPts val="800"/>
              </a:spcAft>
              <a:buFont typeface="+mj-lt"/>
              <a:buAutoNum type="arabicParenBoth"/>
            </a:pPr>
            <a:r>
              <a:rPr lang="en-US" altLang="ko-KR" sz="1800" kern="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MISRA-C, CERT C, ISO 5055</a:t>
            </a:r>
            <a:r>
              <a:rPr lang="ko-KR" altLang="ko-KR" sz="1800" kern="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활용하여 품질 요구사항과 코딩규칙을 매핑한다</a:t>
            </a:r>
            <a:r>
              <a:rPr lang="en-US" altLang="ko-KR" sz="1800" kern="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5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5000"/>
              </a:lnSpc>
              <a:spcAft>
                <a:spcPts val="800"/>
              </a:spcAft>
              <a:buFont typeface="+mj-lt"/>
              <a:buAutoNum type="arabicParenBoth"/>
            </a:pPr>
            <a:r>
              <a:rPr lang="ko-KR" altLang="ko-KR" sz="1800" kern="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위의 두 결과를 이용하여 품질 지수 측정 계산법을 개발한다</a:t>
            </a:r>
            <a:r>
              <a:rPr lang="en-US" altLang="ko-KR" sz="1800" kern="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5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5000"/>
              </a:lnSpc>
              <a:spcAft>
                <a:spcPts val="800"/>
              </a:spcAft>
              <a:buFont typeface="+mj-lt"/>
              <a:buAutoNum type="arabicParenBoth"/>
            </a:pPr>
            <a:r>
              <a:rPr lang="ko-KR" altLang="ko-KR" sz="1800" kern="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점수를 시각화하기 위한 프로그램을 만든다</a:t>
            </a:r>
            <a:r>
              <a:rPr lang="en-US" altLang="ko-KR" sz="1800" kern="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5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A9D9B-F164-4E81-B5E5-975B2D9CE82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16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28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01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26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34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31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91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35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04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00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69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937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C9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64258" y="263048"/>
            <a:ext cx="287337" cy="267858"/>
            <a:chOff x="508000" y="166254"/>
            <a:chExt cx="287337" cy="267858"/>
          </a:xfrm>
        </p:grpSpPr>
        <p:sp>
          <p:nvSpPr>
            <p:cNvPr id="8" name="타원 7"/>
            <p:cNvSpPr/>
            <p:nvPr/>
          </p:nvSpPr>
          <p:spPr>
            <a:xfrm>
              <a:off x="508000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93737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08000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93737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723782" y="1638871"/>
            <a:ext cx="6744435" cy="2251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5000" b="1" kern="0" dirty="0">
                <a:solidFill>
                  <a:prstClr val="white"/>
                </a:solidFill>
                <a:effectLst>
                  <a:outerShdw blurRad="50800" dist="38100" dir="5400000" algn="t" rotWithShape="0">
                    <a:srgbClr val="02B6BA">
                      <a:alpha val="40000"/>
                    </a:srgbClr>
                  </a:outerShdw>
                </a:effectLst>
              </a:rPr>
              <a:t>소스코드 기반 품질 측정 방법 개발</a:t>
            </a:r>
            <a:endParaRPr lang="en-US" altLang="ko-KR" sz="5000" b="1" kern="0" dirty="0">
              <a:solidFill>
                <a:prstClr val="white"/>
              </a:solidFill>
              <a:effectLst>
                <a:outerShdw blurRad="50800" dist="38100" dir="5400000" algn="t" rotWithShape="0">
                  <a:srgbClr val="02B6BA">
                    <a:alpha val="40000"/>
                  </a:srgbClr>
                </a:outerShdw>
              </a:effectLst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619210" y="263048"/>
            <a:ext cx="278315" cy="287115"/>
            <a:chOff x="11312526" y="164143"/>
            <a:chExt cx="278315" cy="287115"/>
          </a:xfrm>
        </p:grpSpPr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33E55060-CEB7-4197-9DCD-E097274AC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12526" y="264290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EDC07DC-596C-4258-B0A7-A046CF050A68}"/>
                </a:ext>
              </a:extLst>
            </p:cNvPr>
            <p:cNvSpPr/>
            <p:nvPr/>
          </p:nvSpPr>
          <p:spPr>
            <a:xfrm>
              <a:off x="11413316" y="164143"/>
              <a:ext cx="177525" cy="177525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</a:rPr>
                <a:t>5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40795" y="6341709"/>
            <a:ext cx="360000" cy="360000"/>
            <a:chOff x="127435" y="6341709"/>
            <a:chExt cx="360000" cy="360000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233867" y="6341709"/>
              <a:ext cx="0" cy="36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rot="16200000">
              <a:off x="307435" y="6441721"/>
              <a:ext cx="0" cy="36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11540000" y="6341709"/>
            <a:ext cx="360000" cy="360000"/>
            <a:chOff x="11696017" y="6341709"/>
            <a:chExt cx="360000" cy="360000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11940995" y="6341709"/>
              <a:ext cx="0" cy="36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16200000">
              <a:off x="11876017" y="6441721"/>
              <a:ext cx="0" cy="36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89BFD5-D721-A529-F381-8DE99C775C22}"/>
              </a:ext>
            </a:extLst>
          </p:cNvPr>
          <p:cNvSpPr txBox="1"/>
          <p:nvPr/>
        </p:nvSpPr>
        <p:spPr>
          <a:xfrm>
            <a:off x="8534400" y="4821382"/>
            <a:ext cx="3814618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800" b="1" kern="0" dirty="0">
                <a:solidFill>
                  <a:prstClr val="white"/>
                </a:solidFill>
                <a:effectLst>
                  <a:outerShdw blurRad="50800" dist="38100" dir="5400000" algn="t" rotWithShape="0">
                    <a:srgbClr val="02B6BA">
                      <a:alpha val="40000"/>
                    </a:srgbClr>
                  </a:outerShdw>
                </a:effectLst>
              </a:rPr>
              <a:t>201624567 </a:t>
            </a:r>
            <a:r>
              <a:rPr lang="ko-KR" altLang="en-US" sz="1800" b="1" kern="0" dirty="0">
                <a:solidFill>
                  <a:prstClr val="white"/>
                </a:solidFill>
                <a:effectLst>
                  <a:outerShdw blurRad="50800" dist="38100" dir="5400000" algn="t" rotWithShape="0">
                    <a:srgbClr val="02B6BA">
                      <a:alpha val="40000"/>
                    </a:srgbClr>
                  </a:outerShdw>
                </a:effectLst>
              </a:rPr>
              <a:t>전민기</a:t>
            </a:r>
            <a:endParaRPr lang="en-US" altLang="ko-KR" sz="1800" b="1" kern="0" dirty="0">
              <a:solidFill>
                <a:prstClr val="white"/>
              </a:solidFill>
              <a:effectLst>
                <a:outerShdw blurRad="50800" dist="38100" dir="5400000" algn="t" rotWithShape="0">
                  <a:srgbClr val="02B6BA">
                    <a:alpha val="40000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800" b="1" kern="0" dirty="0">
                <a:solidFill>
                  <a:prstClr val="white"/>
                </a:solidFill>
                <a:effectLst>
                  <a:outerShdw blurRad="50800" dist="38100" dir="5400000" algn="t" rotWithShape="0">
                    <a:srgbClr val="02B6BA">
                      <a:alpha val="40000"/>
                    </a:srgbClr>
                  </a:outerShdw>
                </a:effectLst>
              </a:rPr>
              <a:t>201724492</a:t>
            </a:r>
            <a:r>
              <a:rPr lang="en-US" altLang="ko-KR" b="1" kern="0" dirty="0">
                <a:solidFill>
                  <a:prstClr val="white"/>
                </a:solidFill>
                <a:effectLst>
                  <a:outerShdw blurRad="50800" dist="38100" dir="5400000" algn="t" rotWithShape="0">
                    <a:srgbClr val="02B6BA">
                      <a:alpha val="40000"/>
                    </a:srgbClr>
                  </a:outerShdw>
                </a:effectLst>
              </a:rPr>
              <a:t> </a:t>
            </a:r>
            <a:r>
              <a:rPr lang="ko-KR" altLang="en-US" b="1" kern="0" dirty="0">
                <a:solidFill>
                  <a:prstClr val="white"/>
                </a:solidFill>
                <a:effectLst>
                  <a:outerShdw blurRad="50800" dist="38100" dir="5400000" algn="t" rotWithShape="0">
                    <a:srgbClr val="02B6BA">
                      <a:alpha val="40000"/>
                    </a:srgbClr>
                  </a:outerShdw>
                </a:effectLst>
              </a:rPr>
              <a:t>성민우</a:t>
            </a:r>
            <a:endParaRPr lang="en-US" altLang="ko-KR" b="1" kern="0" dirty="0">
              <a:solidFill>
                <a:prstClr val="white"/>
              </a:solidFill>
              <a:effectLst>
                <a:outerShdw blurRad="50800" dist="38100" dir="5400000" algn="t" rotWithShape="0">
                  <a:srgbClr val="02B6BA">
                    <a:alpha val="40000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800" b="1" kern="0" dirty="0">
                <a:solidFill>
                  <a:prstClr val="white"/>
                </a:solidFill>
                <a:effectLst>
                  <a:outerShdw blurRad="50800" dist="38100" dir="5400000" algn="t" rotWithShape="0">
                    <a:srgbClr val="02B6BA">
                      <a:alpha val="40000"/>
                    </a:srgbClr>
                  </a:outerShdw>
                </a:effectLst>
              </a:rPr>
              <a:t>201524593 </a:t>
            </a:r>
            <a:r>
              <a:rPr lang="ko-KR" altLang="en-US" sz="1800" b="1" kern="0" dirty="0" err="1">
                <a:solidFill>
                  <a:prstClr val="white"/>
                </a:solidFill>
                <a:effectLst>
                  <a:outerShdw blurRad="50800" dist="38100" dir="5400000" algn="t" rotWithShape="0">
                    <a:srgbClr val="02B6BA">
                      <a:alpha val="40000"/>
                    </a:srgbClr>
                  </a:outerShdw>
                </a:effectLst>
              </a:rPr>
              <a:t>천동혁</a:t>
            </a:r>
            <a:endParaRPr lang="en-US" altLang="ko-KR" sz="1800" b="1" kern="0" dirty="0">
              <a:solidFill>
                <a:prstClr val="white"/>
              </a:solidFill>
              <a:effectLst>
                <a:outerShdw blurRad="50800" dist="38100" dir="5400000" algn="t" rotWithShape="0">
                  <a:srgbClr val="02B6BA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266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H="1" flipV="1">
            <a:off x="-2" y="-4"/>
            <a:ext cx="6096002" cy="3392491"/>
          </a:xfrm>
          <a:prstGeom prst="round1Rect">
            <a:avLst>
              <a:gd name="adj" fmla="val 11222"/>
            </a:avLst>
          </a:prstGeom>
          <a:solidFill>
            <a:srgbClr val="3CC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latinLnBrk="0">
              <a:lnSpc>
                <a:spcPct val="150000"/>
              </a:lnSpc>
              <a:defRPr/>
            </a:pP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flipH="1">
            <a:off x="6096000" y="0"/>
            <a:ext cx="6096002" cy="3392491"/>
          </a:xfrm>
          <a:prstGeom prst="rect">
            <a:avLst/>
          </a:prstGeom>
          <a:solidFill>
            <a:srgbClr val="DB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flipH="1">
            <a:off x="374784" y="682171"/>
            <a:ext cx="11442432" cy="5812526"/>
          </a:xfrm>
          <a:prstGeom prst="roundRect">
            <a:avLst>
              <a:gd name="adj" fmla="val 5544"/>
            </a:avLst>
          </a:prstGeom>
          <a:solidFill>
            <a:schemeClr val="bg1"/>
          </a:solidFill>
          <a:ln>
            <a:noFill/>
          </a:ln>
          <a:effectLst>
            <a:outerShdw blurRad="723900" dist="381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08000" y="166254"/>
            <a:ext cx="287337" cy="267858"/>
            <a:chOff x="508000" y="166254"/>
            <a:chExt cx="287337" cy="267858"/>
          </a:xfrm>
        </p:grpSpPr>
        <p:sp>
          <p:nvSpPr>
            <p:cNvPr id="8" name="타원 7"/>
            <p:cNvSpPr/>
            <p:nvPr/>
          </p:nvSpPr>
          <p:spPr>
            <a:xfrm>
              <a:off x="508000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93737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08000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93737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30275" y="-957"/>
            <a:ext cx="521652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prstClr val="white"/>
                </a:solidFill>
              </a:rPr>
              <a:t>목차</a:t>
            </a: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312526" y="164143"/>
            <a:ext cx="278315" cy="287115"/>
            <a:chOff x="11312526" y="164143"/>
            <a:chExt cx="278315" cy="287115"/>
          </a:xfrm>
        </p:grpSpPr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33E55060-CEB7-4197-9DCD-E097274AC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12526" y="264290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EDC07DC-596C-4258-B0A7-A046CF050A68}"/>
                </a:ext>
              </a:extLst>
            </p:cNvPr>
            <p:cNvSpPr/>
            <p:nvPr/>
          </p:nvSpPr>
          <p:spPr>
            <a:xfrm>
              <a:off x="11413316" y="164143"/>
              <a:ext cx="177525" cy="177525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</a:rPr>
                <a:t>5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 flipV="1">
            <a:off x="6321434" y="3180376"/>
            <a:ext cx="2876436" cy="2303904"/>
            <a:chOff x="8036739" y="3681591"/>
            <a:chExt cx="2876436" cy="2303904"/>
          </a:xfrm>
        </p:grpSpPr>
        <p:sp>
          <p:nvSpPr>
            <p:cNvPr id="63" name="타원 62"/>
            <p:cNvSpPr/>
            <p:nvPr/>
          </p:nvSpPr>
          <p:spPr>
            <a:xfrm>
              <a:off x="9359867" y="3775529"/>
              <a:ext cx="1189796" cy="220996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양쪽 모서리가 둥근 사각형 63"/>
            <p:cNvSpPr/>
            <p:nvPr/>
          </p:nvSpPr>
          <p:spPr>
            <a:xfrm>
              <a:off x="8196071" y="4209155"/>
              <a:ext cx="2717104" cy="177634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8575">
              <a:noFill/>
            </a:ln>
            <a:effectLst>
              <a:outerShdw blurRad="241300" dist="101600" dir="5400000" sx="86000" sy="86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 rot="18900000">
              <a:off x="8118868" y="3681591"/>
              <a:ext cx="1840832" cy="877968"/>
            </a:xfrm>
            <a:custGeom>
              <a:avLst/>
              <a:gdLst>
                <a:gd name="connsiteX0" fmla="*/ 962864 w 1840832"/>
                <a:gd name="connsiteY0" fmla="*/ 0 h 877968"/>
                <a:gd name="connsiteX1" fmla="*/ 1840832 w 1840832"/>
                <a:gd name="connsiteY1" fmla="*/ 877968 h 877968"/>
                <a:gd name="connsiteX2" fmla="*/ 1833777 w 1840832"/>
                <a:gd name="connsiteY2" fmla="*/ 877968 h 877968"/>
                <a:gd name="connsiteX3" fmla="*/ 1769747 w 1840832"/>
                <a:gd name="connsiteY3" fmla="*/ 843213 h 877968"/>
                <a:gd name="connsiteX4" fmla="*/ 1619281 w 1840832"/>
                <a:gd name="connsiteY4" fmla="*/ 812836 h 877968"/>
                <a:gd name="connsiteX5" fmla="*/ 103722 w 1840832"/>
                <a:gd name="connsiteY5" fmla="*/ 812836 h 877968"/>
                <a:gd name="connsiteX6" fmla="*/ 103722 w 1840832"/>
                <a:gd name="connsiteY6" fmla="*/ 877968 h 877968"/>
                <a:gd name="connsiteX7" fmla="*/ 0 w 1840832"/>
                <a:gd name="connsiteY7" fmla="*/ 877968 h 877968"/>
                <a:gd name="connsiteX8" fmla="*/ 0 w 1840832"/>
                <a:gd name="connsiteY8" fmla="*/ 0 h 87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0832" h="877968">
                  <a:moveTo>
                    <a:pt x="962864" y="0"/>
                  </a:moveTo>
                  <a:lnTo>
                    <a:pt x="1840832" y="877968"/>
                  </a:lnTo>
                  <a:lnTo>
                    <a:pt x="1833777" y="877968"/>
                  </a:lnTo>
                  <a:lnTo>
                    <a:pt x="1769747" y="843213"/>
                  </a:lnTo>
                  <a:cubicBezTo>
                    <a:pt x="1723499" y="823653"/>
                    <a:pt x="1672653" y="812836"/>
                    <a:pt x="1619281" y="812836"/>
                  </a:cubicBezTo>
                  <a:lnTo>
                    <a:pt x="103722" y="812836"/>
                  </a:lnTo>
                  <a:lnTo>
                    <a:pt x="103722" y="877968"/>
                  </a:lnTo>
                  <a:lnTo>
                    <a:pt x="0" y="87796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5000">
                  <a:srgbClr val="02B6BA"/>
                </a:gs>
                <a:gs pos="55000">
                  <a:srgbClr val="3CC9D2"/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직각 삼각형 87"/>
            <p:cNvSpPr/>
            <p:nvPr/>
          </p:nvSpPr>
          <p:spPr>
            <a:xfrm>
              <a:off x="8036739" y="4261676"/>
              <a:ext cx="809706" cy="809706"/>
            </a:xfrm>
            <a:prstGeom prst="rtTriangle">
              <a:avLst/>
            </a:prstGeom>
            <a:solidFill>
              <a:srgbClr val="3CC9D2"/>
            </a:solidFill>
            <a:ln w="76200">
              <a:solidFill>
                <a:srgbClr val="3CC9D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 flipH="1" flipV="1">
            <a:off x="2998242" y="3187307"/>
            <a:ext cx="2876436" cy="2303904"/>
            <a:chOff x="5457995" y="3876084"/>
            <a:chExt cx="2876436" cy="2303904"/>
          </a:xfrm>
        </p:grpSpPr>
        <p:sp>
          <p:nvSpPr>
            <p:cNvPr id="90" name="타원 89"/>
            <p:cNvSpPr/>
            <p:nvPr/>
          </p:nvSpPr>
          <p:spPr>
            <a:xfrm>
              <a:off x="6781123" y="3970022"/>
              <a:ext cx="1189796" cy="220996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양쪽 모서리가 둥근 사각형 90"/>
            <p:cNvSpPr/>
            <p:nvPr/>
          </p:nvSpPr>
          <p:spPr>
            <a:xfrm>
              <a:off x="5617327" y="4403648"/>
              <a:ext cx="2717104" cy="177634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8575">
              <a:noFill/>
            </a:ln>
            <a:effectLst>
              <a:outerShdw blurRad="241300" dist="114300" dir="5400000" sx="86000" sy="86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 rot="18900000">
              <a:off x="5540124" y="3876084"/>
              <a:ext cx="1840832" cy="877968"/>
            </a:xfrm>
            <a:custGeom>
              <a:avLst/>
              <a:gdLst>
                <a:gd name="connsiteX0" fmla="*/ 962864 w 1840832"/>
                <a:gd name="connsiteY0" fmla="*/ 0 h 877968"/>
                <a:gd name="connsiteX1" fmla="*/ 1840832 w 1840832"/>
                <a:gd name="connsiteY1" fmla="*/ 877968 h 877968"/>
                <a:gd name="connsiteX2" fmla="*/ 1833777 w 1840832"/>
                <a:gd name="connsiteY2" fmla="*/ 877968 h 877968"/>
                <a:gd name="connsiteX3" fmla="*/ 1769747 w 1840832"/>
                <a:gd name="connsiteY3" fmla="*/ 843213 h 877968"/>
                <a:gd name="connsiteX4" fmla="*/ 1619281 w 1840832"/>
                <a:gd name="connsiteY4" fmla="*/ 812836 h 877968"/>
                <a:gd name="connsiteX5" fmla="*/ 103722 w 1840832"/>
                <a:gd name="connsiteY5" fmla="*/ 812836 h 877968"/>
                <a:gd name="connsiteX6" fmla="*/ 103722 w 1840832"/>
                <a:gd name="connsiteY6" fmla="*/ 877968 h 877968"/>
                <a:gd name="connsiteX7" fmla="*/ 0 w 1840832"/>
                <a:gd name="connsiteY7" fmla="*/ 877968 h 877968"/>
                <a:gd name="connsiteX8" fmla="*/ 0 w 1840832"/>
                <a:gd name="connsiteY8" fmla="*/ 0 h 87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0832" h="877968">
                  <a:moveTo>
                    <a:pt x="962864" y="0"/>
                  </a:moveTo>
                  <a:lnTo>
                    <a:pt x="1840832" y="877968"/>
                  </a:lnTo>
                  <a:lnTo>
                    <a:pt x="1833777" y="877968"/>
                  </a:lnTo>
                  <a:lnTo>
                    <a:pt x="1769747" y="843213"/>
                  </a:lnTo>
                  <a:cubicBezTo>
                    <a:pt x="1723499" y="823653"/>
                    <a:pt x="1672653" y="812836"/>
                    <a:pt x="1619281" y="812836"/>
                  </a:cubicBezTo>
                  <a:lnTo>
                    <a:pt x="103722" y="812836"/>
                  </a:lnTo>
                  <a:lnTo>
                    <a:pt x="103722" y="877968"/>
                  </a:lnTo>
                  <a:lnTo>
                    <a:pt x="0" y="87796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5000">
                  <a:srgbClr val="02B6BA"/>
                </a:gs>
                <a:gs pos="55000">
                  <a:srgbClr val="3CC9D2"/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직각 삼각형 92"/>
            <p:cNvSpPr/>
            <p:nvPr/>
          </p:nvSpPr>
          <p:spPr>
            <a:xfrm>
              <a:off x="5457995" y="4456169"/>
              <a:ext cx="809706" cy="809706"/>
            </a:xfrm>
            <a:prstGeom prst="rtTriangle">
              <a:avLst/>
            </a:prstGeom>
            <a:solidFill>
              <a:srgbClr val="3CC9D2"/>
            </a:solidFill>
            <a:ln w="76200">
              <a:solidFill>
                <a:srgbClr val="3CC9D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6280130" y="1635267"/>
            <a:ext cx="2876436" cy="2303904"/>
            <a:chOff x="8036739" y="3681591"/>
            <a:chExt cx="2876436" cy="2303904"/>
          </a:xfrm>
        </p:grpSpPr>
        <p:sp>
          <p:nvSpPr>
            <p:cNvPr id="95" name="타원 94"/>
            <p:cNvSpPr/>
            <p:nvPr/>
          </p:nvSpPr>
          <p:spPr>
            <a:xfrm>
              <a:off x="9359867" y="3775529"/>
              <a:ext cx="1189796" cy="220996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6" name="양쪽 모서리가 둥근 사각형 95"/>
            <p:cNvSpPr/>
            <p:nvPr/>
          </p:nvSpPr>
          <p:spPr>
            <a:xfrm>
              <a:off x="8196071" y="4209155"/>
              <a:ext cx="2717104" cy="177634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8575">
              <a:noFill/>
            </a:ln>
            <a:effectLst>
              <a:outerShdw blurRad="241300" dist="279400" dir="16200000" sx="86000" sy="86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7" name="자유형 96"/>
            <p:cNvSpPr/>
            <p:nvPr/>
          </p:nvSpPr>
          <p:spPr>
            <a:xfrm rot="18900000">
              <a:off x="8118868" y="3681591"/>
              <a:ext cx="1840832" cy="877968"/>
            </a:xfrm>
            <a:custGeom>
              <a:avLst/>
              <a:gdLst>
                <a:gd name="connsiteX0" fmla="*/ 962864 w 1840832"/>
                <a:gd name="connsiteY0" fmla="*/ 0 h 877968"/>
                <a:gd name="connsiteX1" fmla="*/ 1840832 w 1840832"/>
                <a:gd name="connsiteY1" fmla="*/ 877968 h 877968"/>
                <a:gd name="connsiteX2" fmla="*/ 1833777 w 1840832"/>
                <a:gd name="connsiteY2" fmla="*/ 877968 h 877968"/>
                <a:gd name="connsiteX3" fmla="*/ 1769747 w 1840832"/>
                <a:gd name="connsiteY3" fmla="*/ 843213 h 877968"/>
                <a:gd name="connsiteX4" fmla="*/ 1619281 w 1840832"/>
                <a:gd name="connsiteY4" fmla="*/ 812836 h 877968"/>
                <a:gd name="connsiteX5" fmla="*/ 103722 w 1840832"/>
                <a:gd name="connsiteY5" fmla="*/ 812836 h 877968"/>
                <a:gd name="connsiteX6" fmla="*/ 103722 w 1840832"/>
                <a:gd name="connsiteY6" fmla="*/ 877968 h 877968"/>
                <a:gd name="connsiteX7" fmla="*/ 0 w 1840832"/>
                <a:gd name="connsiteY7" fmla="*/ 877968 h 877968"/>
                <a:gd name="connsiteX8" fmla="*/ 0 w 1840832"/>
                <a:gd name="connsiteY8" fmla="*/ 0 h 87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0832" h="877968">
                  <a:moveTo>
                    <a:pt x="962864" y="0"/>
                  </a:moveTo>
                  <a:lnTo>
                    <a:pt x="1840832" y="877968"/>
                  </a:lnTo>
                  <a:lnTo>
                    <a:pt x="1833777" y="877968"/>
                  </a:lnTo>
                  <a:lnTo>
                    <a:pt x="1769747" y="843213"/>
                  </a:lnTo>
                  <a:cubicBezTo>
                    <a:pt x="1723499" y="823653"/>
                    <a:pt x="1672653" y="812836"/>
                    <a:pt x="1619281" y="812836"/>
                  </a:cubicBezTo>
                  <a:lnTo>
                    <a:pt x="103722" y="812836"/>
                  </a:lnTo>
                  <a:lnTo>
                    <a:pt x="103722" y="877968"/>
                  </a:lnTo>
                  <a:lnTo>
                    <a:pt x="0" y="87796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5000">
                  <a:srgbClr val="02B6BA"/>
                </a:gs>
                <a:gs pos="55000">
                  <a:srgbClr val="3CC9D2"/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직각 삼각형 97"/>
            <p:cNvSpPr/>
            <p:nvPr/>
          </p:nvSpPr>
          <p:spPr>
            <a:xfrm>
              <a:off x="8036739" y="4261676"/>
              <a:ext cx="809706" cy="809706"/>
            </a:xfrm>
            <a:prstGeom prst="rtTriangle">
              <a:avLst/>
            </a:prstGeom>
            <a:solidFill>
              <a:srgbClr val="3CC9D2"/>
            </a:solidFill>
            <a:ln w="76200">
              <a:solidFill>
                <a:srgbClr val="3CC9D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 flipH="1">
            <a:off x="2956938" y="1642198"/>
            <a:ext cx="2876436" cy="2303904"/>
            <a:chOff x="5457995" y="3876084"/>
            <a:chExt cx="2876436" cy="2303904"/>
          </a:xfrm>
        </p:grpSpPr>
        <p:sp>
          <p:nvSpPr>
            <p:cNvPr id="100" name="타원 99"/>
            <p:cNvSpPr/>
            <p:nvPr/>
          </p:nvSpPr>
          <p:spPr>
            <a:xfrm>
              <a:off x="6781123" y="3970022"/>
              <a:ext cx="1189796" cy="220996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1" name="양쪽 모서리가 둥근 사각형 100"/>
            <p:cNvSpPr/>
            <p:nvPr/>
          </p:nvSpPr>
          <p:spPr>
            <a:xfrm>
              <a:off x="5617327" y="4403648"/>
              <a:ext cx="2717104" cy="177634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8575">
              <a:noFill/>
            </a:ln>
            <a:effectLst>
              <a:outerShdw blurRad="241300" dist="279400" dir="16200000" sx="86000" sy="86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자유형 101"/>
            <p:cNvSpPr/>
            <p:nvPr/>
          </p:nvSpPr>
          <p:spPr>
            <a:xfrm rot="18900000">
              <a:off x="5540124" y="3876084"/>
              <a:ext cx="1840832" cy="877968"/>
            </a:xfrm>
            <a:custGeom>
              <a:avLst/>
              <a:gdLst>
                <a:gd name="connsiteX0" fmla="*/ 962864 w 1840832"/>
                <a:gd name="connsiteY0" fmla="*/ 0 h 877968"/>
                <a:gd name="connsiteX1" fmla="*/ 1840832 w 1840832"/>
                <a:gd name="connsiteY1" fmla="*/ 877968 h 877968"/>
                <a:gd name="connsiteX2" fmla="*/ 1833777 w 1840832"/>
                <a:gd name="connsiteY2" fmla="*/ 877968 h 877968"/>
                <a:gd name="connsiteX3" fmla="*/ 1769747 w 1840832"/>
                <a:gd name="connsiteY3" fmla="*/ 843213 h 877968"/>
                <a:gd name="connsiteX4" fmla="*/ 1619281 w 1840832"/>
                <a:gd name="connsiteY4" fmla="*/ 812836 h 877968"/>
                <a:gd name="connsiteX5" fmla="*/ 103722 w 1840832"/>
                <a:gd name="connsiteY5" fmla="*/ 812836 h 877968"/>
                <a:gd name="connsiteX6" fmla="*/ 103722 w 1840832"/>
                <a:gd name="connsiteY6" fmla="*/ 877968 h 877968"/>
                <a:gd name="connsiteX7" fmla="*/ 0 w 1840832"/>
                <a:gd name="connsiteY7" fmla="*/ 877968 h 877968"/>
                <a:gd name="connsiteX8" fmla="*/ 0 w 1840832"/>
                <a:gd name="connsiteY8" fmla="*/ 0 h 87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0832" h="877968">
                  <a:moveTo>
                    <a:pt x="962864" y="0"/>
                  </a:moveTo>
                  <a:lnTo>
                    <a:pt x="1840832" y="877968"/>
                  </a:lnTo>
                  <a:lnTo>
                    <a:pt x="1833777" y="877968"/>
                  </a:lnTo>
                  <a:lnTo>
                    <a:pt x="1769747" y="843213"/>
                  </a:lnTo>
                  <a:cubicBezTo>
                    <a:pt x="1723499" y="823653"/>
                    <a:pt x="1672653" y="812836"/>
                    <a:pt x="1619281" y="812836"/>
                  </a:cubicBezTo>
                  <a:lnTo>
                    <a:pt x="103722" y="812836"/>
                  </a:lnTo>
                  <a:lnTo>
                    <a:pt x="103722" y="877968"/>
                  </a:lnTo>
                  <a:lnTo>
                    <a:pt x="0" y="87796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5000">
                  <a:srgbClr val="02B6BA"/>
                </a:gs>
                <a:gs pos="55000">
                  <a:srgbClr val="3CC9D2"/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3" name="직각 삼각형 102"/>
            <p:cNvSpPr/>
            <p:nvPr/>
          </p:nvSpPr>
          <p:spPr>
            <a:xfrm>
              <a:off x="5457995" y="4456169"/>
              <a:ext cx="809706" cy="809706"/>
            </a:xfrm>
            <a:prstGeom prst="rtTriangle">
              <a:avLst/>
            </a:prstGeom>
            <a:solidFill>
              <a:srgbClr val="3CC9D2"/>
            </a:solidFill>
            <a:ln w="76200">
              <a:solidFill>
                <a:srgbClr val="3CC9D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4" name="직사각형 103"/>
          <p:cNvSpPr/>
          <p:nvPr/>
        </p:nvSpPr>
        <p:spPr>
          <a:xfrm>
            <a:off x="7648188" y="2492047"/>
            <a:ext cx="313096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+mn-ea"/>
              </a:rPr>
              <a:t>전체 구조도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450368" y="2520196"/>
            <a:ext cx="313096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b="1" dirty="0"/>
              <a:t>연구 소개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7610670" y="4046797"/>
            <a:ext cx="3130962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프로그램을 활용한 코드 점수 계산</a:t>
            </a:r>
            <a:endParaRPr lang="ko-KR" altLang="en-US" sz="2000" b="1" dirty="0">
              <a:solidFill>
                <a:prstClr val="white">
                  <a:lumMod val="65000"/>
                </a:prstClr>
              </a:solidFill>
              <a:latin typeface="+mn-ea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450368" y="3982528"/>
            <a:ext cx="3130962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b="1" dirty="0" err="1"/>
              <a:t>Polyspace</a:t>
            </a:r>
            <a:r>
              <a:rPr lang="ko-KR" altLang="en-US" sz="2000" b="1" dirty="0"/>
              <a:t>를 이용한 코드 분석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4954541" y="3972584"/>
            <a:ext cx="10845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white"/>
                </a:solidFill>
              </a:rPr>
              <a:t>3</a:t>
            </a:r>
            <a:endParaRPr lang="ko-KR" altLang="en-US" sz="700" kern="0" dirty="0">
              <a:solidFill>
                <a:prstClr val="white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4741764" y="2085003"/>
            <a:ext cx="14616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white"/>
                </a:solidFill>
              </a:rPr>
              <a:t>1</a:t>
            </a:r>
            <a:endParaRPr lang="ko-KR" altLang="en-US" sz="700" kern="0" dirty="0">
              <a:solidFill>
                <a:prstClr val="white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5955940" y="2097984"/>
            <a:ext cx="14121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white"/>
                </a:solidFill>
              </a:rPr>
              <a:t>2</a:t>
            </a:r>
            <a:endParaRPr lang="ko-KR" altLang="en-US" sz="700" kern="0" dirty="0">
              <a:solidFill>
                <a:prstClr val="white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6070672" y="3979391"/>
            <a:ext cx="12963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white"/>
                </a:solidFill>
              </a:rPr>
              <a:t>4</a:t>
            </a:r>
            <a:endParaRPr lang="ko-KR" altLang="en-US" sz="7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72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H="1" flipV="1">
            <a:off x="-2" y="-4"/>
            <a:ext cx="6096002" cy="3392491"/>
          </a:xfrm>
          <a:prstGeom prst="round1Rect">
            <a:avLst>
              <a:gd name="adj" fmla="val 11222"/>
            </a:avLst>
          </a:prstGeom>
          <a:solidFill>
            <a:srgbClr val="3CC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latinLnBrk="0">
              <a:lnSpc>
                <a:spcPct val="150000"/>
              </a:lnSpc>
              <a:defRPr/>
            </a:pP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flipH="1">
            <a:off x="6096000" y="0"/>
            <a:ext cx="6096002" cy="3392491"/>
          </a:xfrm>
          <a:prstGeom prst="rect">
            <a:avLst/>
          </a:prstGeom>
          <a:solidFill>
            <a:srgbClr val="DB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flipH="1">
            <a:off x="374784" y="682171"/>
            <a:ext cx="11442432" cy="5812526"/>
          </a:xfrm>
          <a:prstGeom prst="roundRect">
            <a:avLst>
              <a:gd name="adj" fmla="val 5544"/>
            </a:avLst>
          </a:prstGeom>
          <a:solidFill>
            <a:schemeClr val="bg1"/>
          </a:solidFill>
          <a:ln>
            <a:noFill/>
          </a:ln>
          <a:effectLst>
            <a:outerShdw blurRad="723900" dist="381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08000" y="166254"/>
            <a:ext cx="287337" cy="267858"/>
            <a:chOff x="508000" y="166254"/>
            <a:chExt cx="287337" cy="267858"/>
          </a:xfrm>
        </p:grpSpPr>
        <p:sp>
          <p:nvSpPr>
            <p:cNvPr id="8" name="타원 7"/>
            <p:cNvSpPr/>
            <p:nvPr/>
          </p:nvSpPr>
          <p:spPr>
            <a:xfrm>
              <a:off x="508000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93737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08000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93737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30275" y="-957"/>
            <a:ext cx="521652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prstClr val="white"/>
                </a:solidFill>
              </a:rPr>
              <a:t>연구 소개</a:t>
            </a:r>
            <a:endParaRPr lang="en-US" altLang="ko-KR" sz="1100" kern="0" dirty="0">
              <a:solidFill>
                <a:prstClr val="white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312526" y="164143"/>
            <a:ext cx="278315" cy="287115"/>
            <a:chOff x="11312526" y="164143"/>
            <a:chExt cx="278315" cy="287115"/>
          </a:xfrm>
        </p:grpSpPr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33E55060-CEB7-4197-9DCD-E097274AC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12526" y="264290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EDC07DC-596C-4258-B0A7-A046CF050A68}"/>
                </a:ext>
              </a:extLst>
            </p:cNvPr>
            <p:cNvSpPr/>
            <p:nvPr/>
          </p:nvSpPr>
          <p:spPr>
            <a:xfrm>
              <a:off x="11413316" y="164143"/>
              <a:ext cx="177525" cy="177525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</a:rPr>
                <a:t>5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D2086E1-55BD-8E57-58A5-1A3549379ACD}"/>
              </a:ext>
            </a:extLst>
          </p:cNvPr>
          <p:cNvSpPr txBox="1"/>
          <p:nvPr/>
        </p:nvSpPr>
        <p:spPr>
          <a:xfrm>
            <a:off x="930275" y="1182255"/>
            <a:ext cx="998710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500" kern="5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 </a:t>
            </a:r>
            <a:r>
              <a:rPr lang="ko-KR" altLang="ko-KR" sz="2500" kern="5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소프트웨어의 소스코드를 기반으로 소프트웨어의 품질을 측정하는 도구를 개발하는 것을 목표</a:t>
            </a:r>
            <a:endParaRPr lang="en-US" altLang="ko-KR" sz="2500" kern="50" dirty="0">
              <a:solidFill>
                <a:srgbClr val="000000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500" kern="50" dirty="0">
              <a:solidFill>
                <a:srgbClr val="000000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2500" kern="5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소프트웨어의 품질을 자동으로 측정하기 위해 코딩 표준을 분석하여 표준에 정의된 코딩 규칙과 소프트웨어 품질 속성 간의 관계를 분석</a:t>
            </a:r>
            <a:endParaRPr lang="en-US" altLang="ko-KR" sz="2500" kern="50" dirty="0">
              <a:solidFill>
                <a:srgbClr val="000000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500" kern="50" dirty="0">
              <a:solidFill>
                <a:srgbClr val="000000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500" kern="50" dirty="0" err="1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Polyspace</a:t>
            </a:r>
            <a:r>
              <a:rPr lang="en-US" altLang="ko-KR" sz="2500" kern="5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500" kern="5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프로그램을 </a:t>
            </a:r>
            <a:r>
              <a:rPr lang="ko-KR" altLang="ko-KR" sz="2500" kern="5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이용해 코딩 표준 위반 정보를 수집</a:t>
            </a:r>
            <a:endParaRPr lang="en-US" altLang="ko-KR" sz="2500" kern="50" dirty="0">
              <a:solidFill>
                <a:srgbClr val="000000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500" kern="50" dirty="0">
              <a:solidFill>
                <a:srgbClr val="000000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2500" kern="5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수집된 위반 정보를 기반으로 자동으로 품질 속성을 측정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38482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H="1" flipV="1">
            <a:off x="-2" y="-4"/>
            <a:ext cx="6096002" cy="3392491"/>
          </a:xfrm>
          <a:prstGeom prst="round1Rect">
            <a:avLst>
              <a:gd name="adj" fmla="val 11222"/>
            </a:avLst>
          </a:prstGeom>
          <a:solidFill>
            <a:srgbClr val="3CC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latinLnBrk="0">
              <a:lnSpc>
                <a:spcPct val="150000"/>
              </a:lnSpc>
              <a:defRPr/>
            </a:pP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flipH="1">
            <a:off x="6096000" y="0"/>
            <a:ext cx="6096002" cy="3392491"/>
          </a:xfrm>
          <a:prstGeom prst="rect">
            <a:avLst/>
          </a:prstGeom>
          <a:solidFill>
            <a:srgbClr val="DB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flipH="1">
            <a:off x="374784" y="682171"/>
            <a:ext cx="11442432" cy="5812526"/>
          </a:xfrm>
          <a:prstGeom prst="roundRect">
            <a:avLst>
              <a:gd name="adj" fmla="val 5544"/>
            </a:avLst>
          </a:prstGeom>
          <a:solidFill>
            <a:schemeClr val="bg1"/>
          </a:solidFill>
          <a:ln>
            <a:noFill/>
          </a:ln>
          <a:effectLst>
            <a:outerShdw blurRad="723900" dist="381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08000" y="166254"/>
            <a:ext cx="287337" cy="267858"/>
            <a:chOff x="508000" y="166254"/>
            <a:chExt cx="287337" cy="267858"/>
          </a:xfrm>
        </p:grpSpPr>
        <p:sp>
          <p:nvSpPr>
            <p:cNvPr id="8" name="타원 7"/>
            <p:cNvSpPr/>
            <p:nvPr/>
          </p:nvSpPr>
          <p:spPr>
            <a:xfrm>
              <a:off x="508000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93737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08000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93737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30275" y="-957"/>
            <a:ext cx="521652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prstClr val="white"/>
                </a:solidFill>
              </a:rPr>
              <a:t>전체 구조도</a:t>
            </a:r>
            <a:endParaRPr lang="en-US" altLang="ko-KR" sz="1100" kern="0" dirty="0">
              <a:solidFill>
                <a:prstClr val="white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312526" y="164143"/>
            <a:ext cx="278315" cy="287115"/>
            <a:chOff x="11312526" y="164143"/>
            <a:chExt cx="278315" cy="287115"/>
          </a:xfrm>
        </p:grpSpPr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33E55060-CEB7-4197-9DCD-E097274AC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12526" y="264290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EDC07DC-596C-4258-B0A7-A046CF050A68}"/>
                </a:ext>
              </a:extLst>
            </p:cNvPr>
            <p:cNvSpPr/>
            <p:nvPr/>
          </p:nvSpPr>
          <p:spPr>
            <a:xfrm>
              <a:off x="11413316" y="164143"/>
              <a:ext cx="177525" cy="177525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</a:rPr>
                <a:t>5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 descr="텍스트, 도표, 스크린샷, 폰트이(가) 표시된 사진&#10;&#10;자동 생성된 설명">
            <a:extLst>
              <a:ext uri="{FF2B5EF4-FFF2-40B4-BE49-F238E27FC236}">
                <a16:creationId xmlns:a16="http://schemas.microsoft.com/office/drawing/2014/main" id="{980F7DF2-7F0F-5B01-65C2-82E644C7F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055" y="748144"/>
            <a:ext cx="6354618" cy="559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2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C9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64258" y="263048"/>
            <a:ext cx="287337" cy="267858"/>
            <a:chOff x="508000" y="166254"/>
            <a:chExt cx="287337" cy="267858"/>
          </a:xfrm>
        </p:grpSpPr>
        <p:sp>
          <p:nvSpPr>
            <p:cNvPr id="8" name="타원 7"/>
            <p:cNvSpPr/>
            <p:nvPr/>
          </p:nvSpPr>
          <p:spPr>
            <a:xfrm>
              <a:off x="508000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93737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08000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93737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216728" y="2798482"/>
            <a:ext cx="7547053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srgbClr val="02B6BA">
                      <a:alpha val="40000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Polyspace</a:t>
            </a:r>
            <a:r>
              <a:rPr kumimoji="0" lang="ko-KR" altLang="en-US" sz="4000" b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srgbClr val="02B6BA">
                      <a:alpha val="40000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이용한 코드 분석</a:t>
            </a:r>
            <a:endParaRPr kumimoji="0" lang="en-US" altLang="ko-KR" sz="4000" b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srgbClr val="02B6BA">
                    <a:alpha val="40000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619210" y="263048"/>
            <a:ext cx="278315" cy="287115"/>
            <a:chOff x="11312526" y="164143"/>
            <a:chExt cx="278315" cy="287115"/>
          </a:xfrm>
        </p:grpSpPr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33E55060-CEB7-4197-9DCD-E097274AC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12526" y="264290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EDC07DC-596C-4258-B0A7-A046CF050A68}"/>
                </a:ext>
              </a:extLst>
            </p:cNvPr>
            <p:cNvSpPr/>
            <p:nvPr/>
          </p:nvSpPr>
          <p:spPr>
            <a:xfrm>
              <a:off x="11413316" y="164143"/>
              <a:ext cx="177525" cy="177525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5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40795" y="6341709"/>
            <a:ext cx="360000" cy="360000"/>
            <a:chOff x="127435" y="6341709"/>
            <a:chExt cx="360000" cy="360000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233867" y="6341709"/>
              <a:ext cx="0" cy="36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rot="16200000">
              <a:off x="307435" y="6441721"/>
              <a:ext cx="0" cy="36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11540000" y="6341709"/>
            <a:ext cx="360000" cy="360000"/>
            <a:chOff x="11696017" y="6341709"/>
            <a:chExt cx="360000" cy="360000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11940995" y="6341709"/>
              <a:ext cx="0" cy="36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16200000">
              <a:off x="11876017" y="6441721"/>
              <a:ext cx="0" cy="36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2117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C9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64258" y="263048"/>
            <a:ext cx="287337" cy="267858"/>
            <a:chOff x="508000" y="166254"/>
            <a:chExt cx="287337" cy="267858"/>
          </a:xfrm>
        </p:grpSpPr>
        <p:sp>
          <p:nvSpPr>
            <p:cNvPr id="8" name="타원 7"/>
            <p:cNvSpPr/>
            <p:nvPr/>
          </p:nvSpPr>
          <p:spPr>
            <a:xfrm>
              <a:off x="508000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93737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08000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93737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216728" y="2798482"/>
            <a:ext cx="8072581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srgbClr val="02B6BA">
                      <a:alpha val="40000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프로그램을 이용한 코드 점수 계산</a:t>
            </a:r>
            <a:endParaRPr kumimoji="0" lang="en-US" altLang="ko-KR" sz="4000" b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srgbClr val="02B6BA">
                    <a:alpha val="40000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619210" y="263048"/>
            <a:ext cx="278315" cy="287115"/>
            <a:chOff x="11312526" y="164143"/>
            <a:chExt cx="278315" cy="287115"/>
          </a:xfrm>
        </p:grpSpPr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33E55060-CEB7-4197-9DCD-E097274AC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12526" y="264290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EDC07DC-596C-4258-B0A7-A046CF050A68}"/>
                </a:ext>
              </a:extLst>
            </p:cNvPr>
            <p:cNvSpPr/>
            <p:nvPr/>
          </p:nvSpPr>
          <p:spPr>
            <a:xfrm>
              <a:off x="11413316" y="164143"/>
              <a:ext cx="177525" cy="177525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5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40795" y="6341709"/>
            <a:ext cx="360000" cy="360000"/>
            <a:chOff x="127435" y="6341709"/>
            <a:chExt cx="360000" cy="360000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233867" y="6341709"/>
              <a:ext cx="0" cy="36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rot="16200000">
              <a:off x="307435" y="6441721"/>
              <a:ext cx="0" cy="36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11540000" y="6341709"/>
            <a:ext cx="360000" cy="360000"/>
            <a:chOff x="11696017" y="6341709"/>
            <a:chExt cx="360000" cy="360000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11940995" y="6341709"/>
              <a:ext cx="0" cy="36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16200000">
              <a:off x="11876017" y="6441721"/>
              <a:ext cx="0" cy="36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6339174"/>
      </p:ext>
    </p:extLst>
  </p:cSld>
  <p:clrMapOvr>
    <a:masterClrMapping/>
  </p:clrMapOvr>
</p:sld>
</file>

<file path=ppt/theme/theme1.xml><?xml version="1.0" encoding="utf-8"?>
<a:theme xmlns:a="http://schemas.openxmlformats.org/drawingml/2006/main" name="2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136</Words>
  <Application>Microsoft Office PowerPoint</Application>
  <PresentationFormat>와이드스크린</PresentationFormat>
  <Paragraphs>35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28_Office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민기 전</cp:lastModifiedBy>
  <cp:revision>4</cp:revision>
  <dcterms:created xsi:type="dcterms:W3CDTF">2021-04-08T03:02:25Z</dcterms:created>
  <dcterms:modified xsi:type="dcterms:W3CDTF">2023-10-25T10:18:43Z</dcterms:modified>
</cp:coreProperties>
</file>