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6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E8E91"/>
    <a:srgbClr val="EA5D70"/>
    <a:srgbClr val="C1C1BF"/>
    <a:srgbClr val="C0C0BE"/>
    <a:srgbClr val="FFFFFF"/>
    <a:srgbClr val="F08213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2700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21383625" cy="6162727"/>
            <a:chOff x="-1" y="0"/>
            <a:chExt cx="21383625" cy="61627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/>
                <a:t>카트라이다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김원석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홍주혁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남예진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우현우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791818"/>
              <a:ext cx="14452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LiDAR </a:t>
              </a:r>
              <a:r>
                <a:rPr lang="ko-KR" altLang="en-US" sz="66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센서 데이터 기반 </a:t>
              </a:r>
              <a:r>
                <a:rPr lang="en-US" altLang="ko-KR" sz="66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3D </a:t>
              </a:r>
              <a:r>
                <a:rPr lang="ko-KR" altLang="en-US" sz="66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공간 구축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23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32252" y="5389155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목표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10223577"/>
            <a:ext cx="21383625" cy="950925"/>
            <a:chOff x="0" y="10555832"/>
            <a:chExt cx="21383625" cy="95092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55832"/>
              <a:ext cx="21383625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720568" y="10767908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과정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0" y="20580816"/>
            <a:ext cx="21383625" cy="950925"/>
            <a:chOff x="12344" y="21346483"/>
            <a:chExt cx="21383625" cy="95092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" y="21346483"/>
              <a:ext cx="21383625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744598" y="2157046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결과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937226" y="28615681"/>
            <a:ext cx="29337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FB91C0-34C4-8B06-6193-7A7BCE49329B}"/>
              </a:ext>
            </a:extLst>
          </p:cNvPr>
          <p:cNvGrpSpPr/>
          <p:nvPr/>
        </p:nvGrpSpPr>
        <p:grpSpPr>
          <a:xfrm>
            <a:off x="15880117" y="11397494"/>
            <a:ext cx="4680000" cy="8976694"/>
            <a:chOff x="15880117" y="11397494"/>
            <a:chExt cx="4680000" cy="897669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80D1DAF-C6B6-F7A6-86BC-65DD65335D6A}"/>
                </a:ext>
              </a:extLst>
            </p:cNvPr>
            <p:cNvSpPr/>
            <p:nvPr/>
          </p:nvSpPr>
          <p:spPr>
            <a:xfrm>
              <a:off x="16714592" y="11397494"/>
              <a:ext cx="3011050" cy="529786"/>
            </a:xfrm>
            <a:prstGeom prst="roundRect">
              <a:avLst/>
            </a:prstGeom>
            <a:solidFill>
              <a:srgbClr val="EA5D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가상 공간 구현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EB7EB3-7973-D163-50C3-1BEAAAA87DC9}"/>
                </a:ext>
              </a:extLst>
            </p:cNvPr>
            <p:cNvSpPr txBox="1"/>
            <p:nvPr/>
          </p:nvSpPr>
          <p:spPr>
            <a:xfrm>
              <a:off x="15880117" y="18890064"/>
              <a:ext cx="4680000" cy="1484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100" b="1" dirty="0">
                  <a:latin typeface="+mn-ea"/>
                </a:rPr>
                <a:t>Unity</a:t>
              </a:r>
              <a:r>
                <a:rPr lang="ko-KR" altLang="en-US" sz="2100" b="1" dirty="0">
                  <a:latin typeface="+mn-ea"/>
                </a:rPr>
                <a:t>에서 </a:t>
              </a:r>
              <a:r>
                <a:rPr lang="en-US" altLang="ko-KR" sz="2100" b="1" dirty="0">
                  <a:latin typeface="+mn-ea"/>
                </a:rPr>
                <a:t>Rectangle</a:t>
              </a:r>
              <a:r>
                <a:rPr lang="ko-KR" altLang="en-US" sz="2100" b="1" dirty="0">
                  <a:latin typeface="+mn-ea"/>
                </a:rPr>
                <a:t>들을 이용해 공간과 장애물을 구분</a:t>
              </a:r>
              <a:r>
                <a:rPr lang="en-US" altLang="ko-KR" sz="2100" b="1" dirty="0">
                  <a:latin typeface="+mn-ea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b="1" dirty="0">
                  <a:latin typeface="+mn-ea"/>
                </a:rPr>
                <a:t>Cube</a:t>
              </a:r>
              <a:r>
                <a:rPr lang="ko-KR" altLang="en-US" sz="2100" b="1" dirty="0">
                  <a:latin typeface="+mn-ea"/>
                </a:rPr>
                <a:t>로 변환하여 </a:t>
              </a:r>
              <a:r>
                <a:rPr lang="en-US" altLang="ko-KR" sz="2100" b="1" dirty="0">
                  <a:latin typeface="+mn-ea"/>
                </a:rPr>
                <a:t>3</a:t>
              </a:r>
              <a:r>
                <a:rPr lang="ko-KR" altLang="en-US" sz="2100" b="1" dirty="0">
                  <a:latin typeface="+mn-ea"/>
                </a:rPr>
                <a:t>차원으로 구현</a:t>
              </a:r>
              <a:endParaRPr lang="en-US" altLang="ko-KR" sz="2100" b="1" dirty="0">
                <a:latin typeface="+mn-ea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7B1193-5828-569B-84C2-3EE49467F99E}"/>
                </a:ext>
              </a:extLst>
            </p:cNvPr>
            <p:cNvGrpSpPr/>
            <p:nvPr/>
          </p:nvGrpSpPr>
          <p:grpSpPr>
            <a:xfrm>
              <a:off x="15880117" y="12349355"/>
              <a:ext cx="4680000" cy="6180084"/>
              <a:chOff x="15723103" y="13048710"/>
              <a:chExt cx="4680000" cy="6180084"/>
            </a:xfrm>
          </p:grpSpPr>
          <p:pic>
            <p:nvPicPr>
              <p:cNvPr id="52" name="그림 51" descr="스크린샷, 직사각형, 도표, 디자인이(가) 표시된 사진&#10;&#10;자동 생성된 설명">
                <a:extLst>
                  <a:ext uri="{FF2B5EF4-FFF2-40B4-BE49-F238E27FC236}">
                    <a16:creationId xmlns:a16="http://schemas.microsoft.com/office/drawing/2014/main" id="{17B0E26A-B2FC-3DEA-2745-A97545E10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3103" y="13048710"/>
                <a:ext cx="4680000" cy="3068945"/>
              </a:xfrm>
              <a:prstGeom prst="rect">
                <a:avLst/>
              </a:prstGeom>
            </p:spPr>
          </p:pic>
          <p:pic>
            <p:nvPicPr>
              <p:cNvPr id="54" name="그림 53" descr="스크린샷, 직사각형, 디자인이(가) 표시된 사진&#10;&#10;자동 생성된 설명">
                <a:extLst>
                  <a:ext uri="{FF2B5EF4-FFF2-40B4-BE49-F238E27FC236}">
                    <a16:creationId xmlns:a16="http://schemas.microsoft.com/office/drawing/2014/main" id="{75904AB1-80E6-5690-0C26-1E00657F4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3103" y="16159849"/>
                <a:ext cx="4680000" cy="3068945"/>
              </a:xfrm>
              <a:prstGeom prst="rect">
                <a:avLst/>
              </a:prstGeom>
            </p:spPr>
          </p:pic>
        </p:grp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8ACC1BF-2B72-96EA-5CD8-BFC3281FA717}"/>
              </a:ext>
            </a:extLst>
          </p:cNvPr>
          <p:cNvCxnSpPr>
            <a:cxnSpLocks/>
          </p:cNvCxnSpPr>
          <p:nvPr/>
        </p:nvCxnSpPr>
        <p:spPr>
          <a:xfrm>
            <a:off x="5731630" y="11677651"/>
            <a:ext cx="0" cy="9000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89C0778-0954-C41A-BBB9-79E376806D3F}"/>
              </a:ext>
            </a:extLst>
          </p:cNvPr>
          <p:cNvCxnSpPr>
            <a:cxnSpLocks/>
          </p:cNvCxnSpPr>
          <p:nvPr/>
        </p:nvCxnSpPr>
        <p:spPr>
          <a:xfrm>
            <a:off x="15617288" y="11677651"/>
            <a:ext cx="0" cy="9000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17C3991-1A1A-08DF-92BE-906A0F5711A8}"/>
              </a:ext>
            </a:extLst>
          </p:cNvPr>
          <p:cNvGrpSpPr/>
          <p:nvPr/>
        </p:nvGrpSpPr>
        <p:grpSpPr>
          <a:xfrm>
            <a:off x="686336" y="21618680"/>
            <a:ext cx="14273875" cy="4954426"/>
            <a:chOff x="813628" y="21618680"/>
            <a:chExt cx="14273875" cy="495442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47E0D9-B053-F754-F432-8B5242637E8B}"/>
                </a:ext>
              </a:extLst>
            </p:cNvPr>
            <p:cNvGrpSpPr/>
            <p:nvPr/>
          </p:nvGrpSpPr>
          <p:grpSpPr>
            <a:xfrm>
              <a:off x="813628" y="21618680"/>
              <a:ext cx="4680000" cy="4954426"/>
              <a:chOff x="580574" y="21620438"/>
              <a:chExt cx="4680000" cy="495442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DD2444-9C67-31AE-33F0-18062A813791}"/>
                  </a:ext>
                </a:extLst>
              </p:cNvPr>
              <p:cNvSpPr txBox="1"/>
              <p:nvPr/>
            </p:nvSpPr>
            <p:spPr>
              <a:xfrm>
                <a:off x="1482299" y="25928533"/>
                <a:ext cx="2876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r>
                  <a:rPr lang="ko-KR" altLang="en-US" dirty="0"/>
                  <a:t>번 케이스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장애물을 코너에 배치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pic>
            <p:nvPicPr>
              <p:cNvPr id="104" name="그림 103" descr="스크린샷, 텍스트, 직사각형, 사각형이(가) 표시된 사진&#10;&#10;자동 생성된 설명">
                <a:extLst>
                  <a:ext uri="{FF2B5EF4-FFF2-40B4-BE49-F238E27FC236}">
                    <a16:creationId xmlns:a16="http://schemas.microsoft.com/office/drawing/2014/main" id="{0CB03623-C412-19DA-78D5-25F191F93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574" y="21620438"/>
                <a:ext cx="4680000" cy="4313431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A53C8E8-4DD4-F358-7F58-2A991692857D}"/>
                </a:ext>
              </a:extLst>
            </p:cNvPr>
            <p:cNvGrpSpPr/>
            <p:nvPr/>
          </p:nvGrpSpPr>
          <p:grpSpPr>
            <a:xfrm>
              <a:off x="5610565" y="21618680"/>
              <a:ext cx="4680000" cy="4954426"/>
              <a:chOff x="5595201" y="21620438"/>
              <a:chExt cx="4680000" cy="495442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7FE62A-9CE3-DA62-433E-5D56A64A5548}"/>
                  </a:ext>
                </a:extLst>
              </p:cNvPr>
              <p:cNvSpPr txBox="1"/>
              <p:nvPr/>
            </p:nvSpPr>
            <p:spPr>
              <a:xfrm>
                <a:off x="6496926" y="25928533"/>
                <a:ext cx="2876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r>
                  <a:rPr lang="ko-KR" altLang="en-US" dirty="0"/>
                  <a:t>번 케이스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장애물을 벽에 배치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pic>
            <p:nvPicPr>
              <p:cNvPr id="106" name="그림 105" descr="스크린샷, 텍스트, 직사각형, 사각형이(가) 표시된 사진&#10;&#10;자동 생성된 설명">
                <a:extLst>
                  <a:ext uri="{FF2B5EF4-FFF2-40B4-BE49-F238E27FC236}">
                    <a16:creationId xmlns:a16="http://schemas.microsoft.com/office/drawing/2014/main" id="{558B8D7C-4767-E317-FCF2-71F1613D0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5201" y="21620438"/>
                <a:ext cx="4680000" cy="4313431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6749B29-2A19-CD39-FB7F-1932D4464422}"/>
                </a:ext>
              </a:extLst>
            </p:cNvPr>
            <p:cNvGrpSpPr/>
            <p:nvPr/>
          </p:nvGrpSpPr>
          <p:grpSpPr>
            <a:xfrm>
              <a:off x="10407503" y="21618680"/>
              <a:ext cx="4680000" cy="4954426"/>
              <a:chOff x="10534598" y="21620438"/>
              <a:chExt cx="4680000" cy="495442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FB9EAD-D1E2-65A0-BDBD-8EF1589CA3C7}"/>
                  </a:ext>
                </a:extLst>
              </p:cNvPr>
              <p:cNvSpPr txBox="1"/>
              <p:nvPr/>
            </p:nvSpPr>
            <p:spPr>
              <a:xfrm>
                <a:off x="11436323" y="25928533"/>
                <a:ext cx="2876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r>
                  <a:rPr lang="ko-KR" altLang="en-US" dirty="0"/>
                  <a:t>번 케이스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장애물을 중앙에 배치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pic>
            <p:nvPicPr>
              <p:cNvPr id="108" name="그림 107" descr="스크린샷, 직사각형, 사각형, 디자인이(가) 표시된 사진&#10;&#10;자동 생성된 설명">
                <a:extLst>
                  <a:ext uri="{FF2B5EF4-FFF2-40B4-BE49-F238E27FC236}">
                    <a16:creationId xmlns:a16="http://schemas.microsoft.com/office/drawing/2014/main" id="{3F55667C-7BEE-A745-A860-A765B5D2E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4598" y="21620438"/>
                <a:ext cx="4680000" cy="4313431"/>
              </a:xfrm>
              <a:prstGeom prst="rect">
                <a:avLst/>
              </a:prstGeom>
            </p:spPr>
          </p:pic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A6A079-8872-4AF3-AA56-6749F0A9DD80}"/>
              </a:ext>
            </a:extLst>
          </p:cNvPr>
          <p:cNvGrpSpPr/>
          <p:nvPr/>
        </p:nvGrpSpPr>
        <p:grpSpPr>
          <a:xfrm>
            <a:off x="920250" y="26857260"/>
            <a:ext cx="19504808" cy="1264964"/>
            <a:chOff x="846766" y="26857260"/>
            <a:chExt cx="19504808" cy="126496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E6CD04-CBDE-1A28-B4FE-A49315D43459}"/>
                </a:ext>
              </a:extLst>
            </p:cNvPr>
            <p:cNvSpPr txBox="1"/>
            <p:nvPr/>
          </p:nvSpPr>
          <p:spPr>
            <a:xfrm>
              <a:off x="2951150" y="26918815"/>
              <a:ext cx="17400424" cy="47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b="1" dirty="0"/>
                <a:t>이동 거리가 늘어남에 따라 데이터 수집 중 왜곡이 크게 발생하여 총 오차 평균도 증가하는 모양을 보임</a:t>
              </a:r>
              <a:endParaRPr lang="en-US" altLang="ko-KR" sz="2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005757-96F1-4442-D6C7-D4A20D736C96}"/>
                </a:ext>
              </a:extLst>
            </p:cNvPr>
            <p:cNvSpPr txBox="1"/>
            <p:nvPr/>
          </p:nvSpPr>
          <p:spPr>
            <a:xfrm>
              <a:off x="846766" y="26857260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/>
                <a:t>결과 분석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4A5B71-5983-544C-57F8-0815248296FF}"/>
                </a:ext>
              </a:extLst>
            </p:cNvPr>
            <p:cNvSpPr txBox="1"/>
            <p:nvPr/>
          </p:nvSpPr>
          <p:spPr>
            <a:xfrm>
              <a:off x="846766" y="27537449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/>
                <a:t>개선 방향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F72FFF-B98B-B971-87EA-1EB23ACB5662}"/>
                </a:ext>
              </a:extLst>
            </p:cNvPr>
            <p:cNvSpPr txBox="1"/>
            <p:nvPr/>
          </p:nvSpPr>
          <p:spPr>
            <a:xfrm>
              <a:off x="2951150" y="27599004"/>
              <a:ext cx="150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b="1" dirty="0"/>
                <a:t>자체 센서가 부착된 </a:t>
              </a:r>
              <a:r>
                <a:rPr lang="en-US" altLang="ko-KR" sz="2400" b="1" dirty="0"/>
                <a:t>LiDAR </a:t>
              </a:r>
              <a:r>
                <a:rPr lang="ko-KR" altLang="en-US" sz="2400" b="1" dirty="0"/>
                <a:t>센서 사용</a:t>
              </a:r>
              <a:r>
                <a:rPr lang="en-US" altLang="ko-KR" sz="2400" b="1" dirty="0"/>
                <a:t>, CNN </a:t>
              </a:r>
              <a:r>
                <a:rPr lang="ko-KR" altLang="en-US" sz="2400" b="1" dirty="0"/>
                <a:t>등의 오차 극복을 위한 새로운 해결책 도입</a:t>
              </a:r>
              <a:endParaRPr lang="en-US" altLang="ko-KR" sz="24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BBBB80-D570-6C88-40D8-3724A15C9ACA}"/>
              </a:ext>
            </a:extLst>
          </p:cNvPr>
          <p:cNvGrpSpPr/>
          <p:nvPr/>
        </p:nvGrpSpPr>
        <p:grpSpPr>
          <a:xfrm>
            <a:off x="15608830" y="23086578"/>
            <a:ext cx="5062500" cy="3234480"/>
            <a:chOff x="15104752" y="22333957"/>
            <a:chExt cx="5062500" cy="323448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A1D41D-E7BE-69F6-A59E-9A7ECB65BF28}"/>
                </a:ext>
              </a:extLst>
            </p:cNvPr>
            <p:cNvSpPr txBox="1"/>
            <p:nvPr/>
          </p:nvSpPr>
          <p:spPr>
            <a:xfrm>
              <a:off x="16197727" y="25199105"/>
              <a:ext cx="287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오차 백분율 평균</a:t>
              </a:r>
              <a:r>
                <a:rPr lang="en-US" altLang="ko-KR" dirty="0"/>
                <a:t>(%)</a:t>
              </a:r>
              <a:endParaRPr lang="ko-KR" altLang="en-US" dirty="0"/>
            </a:p>
          </p:txBody>
        </p:sp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A1B7518F-0FA8-B054-C184-1854203E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4752" y="22333957"/>
              <a:ext cx="5062500" cy="2865148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4AAF3E0-3A2F-8528-49A1-250210C86AE2}"/>
              </a:ext>
            </a:extLst>
          </p:cNvPr>
          <p:cNvGrpSpPr/>
          <p:nvPr/>
        </p:nvGrpSpPr>
        <p:grpSpPr>
          <a:xfrm>
            <a:off x="15176512" y="21795165"/>
            <a:ext cx="5470105" cy="668943"/>
            <a:chOff x="15547358" y="21590102"/>
            <a:chExt cx="5470105" cy="6689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96425D-4E7C-8AF5-4DD2-3860189F7DA7}"/>
                </a:ext>
              </a:extLst>
            </p:cNvPr>
            <p:cNvSpPr txBox="1"/>
            <p:nvPr/>
          </p:nvSpPr>
          <p:spPr>
            <a:xfrm>
              <a:off x="15547358" y="21590102"/>
              <a:ext cx="4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◀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8DBA8E-10AA-5B1B-D870-ED548766741C}"/>
                </a:ext>
              </a:extLst>
            </p:cNvPr>
            <p:cNvSpPr txBox="1"/>
            <p:nvPr/>
          </p:nvSpPr>
          <p:spPr>
            <a:xfrm>
              <a:off x="15880117" y="21612714"/>
              <a:ext cx="513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실제 공간과 가상 공간을 표현한 평면도</a:t>
              </a:r>
              <a:endParaRPr lang="en-US" altLang="ko-KR" b="1" dirty="0"/>
            </a:p>
            <a:p>
              <a:r>
                <a:rPr lang="en-US" altLang="ko-KR" b="1" dirty="0"/>
                <a:t>(</a:t>
              </a:r>
              <a:r>
                <a:rPr lang="ko-KR" altLang="en-US" b="1" dirty="0"/>
                <a:t>반투명 검정색 </a:t>
              </a:r>
              <a:r>
                <a:rPr lang="en-US" altLang="ko-KR" b="1" dirty="0"/>
                <a:t>– </a:t>
              </a:r>
              <a:r>
                <a:rPr lang="ko-KR" altLang="en-US" b="1" dirty="0"/>
                <a:t>실제 공간 </a:t>
              </a:r>
              <a:r>
                <a:rPr lang="en-US" altLang="ko-KR" b="1" dirty="0"/>
                <a:t>/ </a:t>
              </a:r>
              <a:r>
                <a:rPr lang="ko-KR" altLang="en-US" b="1" dirty="0"/>
                <a:t>그 외 </a:t>
              </a:r>
              <a:r>
                <a:rPr lang="en-US" altLang="ko-KR" b="1" dirty="0"/>
                <a:t>– </a:t>
              </a:r>
              <a:r>
                <a:rPr lang="ko-KR" altLang="en-US" b="1" dirty="0"/>
                <a:t>가상 공간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10D13F3-AE1E-B768-23A8-55128787C497}"/>
              </a:ext>
            </a:extLst>
          </p:cNvPr>
          <p:cNvGrpSpPr/>
          <p:nvPr/>
        </p:nvGrpSpPr>
        <p:grpSpPr>
          <a:xfrm>
            <a:off x="13907425" y="11471115"/>
            <a:ext cx="1079727" cy="382544"/>
            <a:chOff x="13907425" y="11076229"/>
            <a:chExt cx="1079727" cy="382544"/>
          </a:xfrm>
        </p:grpSpPr>
        <p:sp>
          <p:nvSpPr>
            <p:cNvPr id="53" name="화살표: 갈매기형 수장 52">
              <a:extLst>
                <a:ext uri="{FF2B5EF4-FFF2-40B4-BE49-F238E27FC236}">
                  <a16:creationId xmlns:a16="http://schemas.microsoft.com/office/drawing/2014/main" id="{1C26D372-9E5A-CB7B-EED4-7CBEA99F04EC}"/>
                </a:ext>
              </a:extLst>
            </p:cNvPr>
            <p:cNvSpPr/>
            <p:nvPr/>
          </p:nvSpPr>
          <p:spPr>
            <a:xfrm>
              <a:off x="13907425" y="11076229"/>
              <a:ext cx="432485" cy="382544"/>
            </a:xfrm>
            <a:prstGeom prst="chevron">
              <a:avLst>
                <a:gd name="adj" fmla="val 6022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2FDEC610-64BB-75F1-D0A1-E94DC1FFEBE2}"/>
                </a:ext>
              </a:extLst>
            </p:cNvPr>
            <p:cNvSpPr/>
            <p:nvPr/>
          </p:nvSpPr>
          <p:spPr>
            <a:xfrm>
              <a:off x="14231046" y="11076229"/>
              <a:ext cx="432485" cy="382544"/>
            </a:xfrm>
            <a:prstGeom prst="chevron">
              <a:avLst>
                <a:gd name="adj" fmla="val 6022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화살표: 갈매기형 수장 63">
              <a:extLst>
                <a:ext uri="{FF2B5EF4-FFF2-40B4-BE49-F238E27FC236}">
                  <a16:creationId xmlns:a16="http://schemas.microsoft.com/office/drawing/2014/main" id="{32AFCE27-E39A-554D-7D52-4514D088D378}"/>
                </a:ext>
              </a:extLst>
            </p:cNvPr>
            <p:cNvSpPr/>
            <p:nvPr/>
          </p:nvSpPr>
          <p:spPr>
            <a:xfrm>
              <a:off x="14554667" y="11076229"/>
              <a:ext cx="432485" cy="382544"/>
            </a:xfrm>
            <a:prstGeom prst="chevron">
              <a:avLst>
                <a:gd name="adj" fmla="val 6022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6E77D71-7298-0695-A30B-14162E9D73BA}"/>
              </a:ext>
            </a:extLst>
          </p:cNvPr>
          <p:cNvGrpSpPr/>
          <p:nvPr/>
        </p:nvGrpSpPr>
        <p:grpSpPr>
          <a:xfrm>
            <a:off x="6361767" y="11471115"/>
            <a:ext cx="1079727" cy="382544"/>
            <a:chOff x="6361767" y="11076229"/>
            <a:chExt cx="1079727" cy="382544"/>
          </a:xfrm>
        </p:grpSpPr>
        <p:sp>
          <p:nvSpPr>
            <p:cNvPr id="67" name="화살표: 갈매기형 수장 66">
              <a:extLst>
                <a:ext uri="{FF2B5EF4-FFF2-40B4-BE49-F238E27FC236}">
                  <a16:creationId xmlns:a16="http://schemas.microsoft.com/office/drawing/2014/main" id="{11E328B6-09EC-FCFC-4840-91C037B08A6F}"/>
                </a:ext>
              </a:extLst>
            </p:cNvPr>
            <p:cNvSpPr/>
            <p:nvPr/>
          </p:nvSpPr>
          <p:spPr>
            <a:xfrm>
              <a:off x="6361767" y="11076229"/>
              <a:ext cx="432485" cy="382544"/>
            </a:xfrm>
            <a:prstGeom prst="chevron">
              <a:avLst>
                <a:gd name="adj" fmla="val 6022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화살표: 갈매기형 수장 67">
              <a:extLst>
                <a:ext uri="{FF2B5EF4-FFF2-40B4-BE49-F238E27FC236}">
                  <a16:creationId xmlns:a16="http://schemas.microsoft.com/office/drawing/2014/main" id="{FDDC6BD4-6952-D5F5-FE96-F8921BC2BBAA}"/>
                </a:ext>
              </a:extLst>
            </p:cNvPr>
            <p:cNvSpPr/>
            <p:nvPr/>
          </p:nvSpPr>
          <p:spPr>
            <a:xfrm>
              <a:off x="6685388" y="11076229"/>
              <a:ext cx="432485" cy="382544"/>
            </a:xfrm>
            <a:prstGeom prst="chevron">
              <a:avLst>
                <a:gd name="adj" fmla="val 6022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화살표: 갈매기형 수장 68">
              <a:extLst>
                <a:ext uri="{FF2B5EF4-FFF2-40B4-BE49-F238E27FC236}">
                  <a16:creationId xmlns:a16="http://schemas.microsoft.com/office/drawing/2014/main" id="{AAD474D3-9E3A-9E93-204C-6CEF20C384EF}"/>
                </a:ext>
              </a:extLst>
            </p:cNvPr>
            <p:cNvSpPr/>
            <p:nvPr/>
          </p:nvSpPr>
          <p:spPr>
            <a:xfrm>
              <a:off x="7009009" y="11076229"/>
              <a:ext cx="432485" cy="382544"/>
            </a:xfrm>
            <a:prstGeom prst="chevron">
              <a:avLst>
                <a:gd name="adj" fmla="val 6022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B478B8B-C1B7-A2F1-C72A-3463F0E1B8A7}"/>
              </a:ext>
            </a:extLst>
          </p:cNvPr>
          <p:cNvGrpSpPr/>
          <p:nvPr/>
        </p:nvGrpSpPr>
        <p:grpSpPr>
          <a:xfrm>
            <a:off x="681226" y="11397494"/>
            <a:ext cx="4942830" cy="8976694"/>
            <a:chOff x="681226" y="11002608"/>
            <a:chExt cx="4942830" cy="897669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2FA44D6-2996-24DF-5D7D-48E4001E1F1C}"/>
                </a:ext>
              </a:extLst>
            </p:cNvPr>
            <p:cNvSpPr/>
            <p:nvPr/>
          </p:nvSpPr>
          <p:spPr>
            <a:xfrm>
              <a:off x="1623276" y="11002608"/>
              <a:ext cx="3011050" cy="529786"/>
            </a:xfrm>
            <a:prstGeom prst="roundRect">
              <a:avLst/>
            </a:prstGeom>
            <a:solidFill>
              <a:srgbClr val="EA5D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데이터 수집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B8699F-5C00-2AB1-8777-959FEA27F80A}"/>
                </a:ext>
              </a:extLst>
            </p:cNvPr>
            <p:cNvSpPr txBox="1"/>
            <p:nvPr/>
          </p:nvSpPr>
          <p:spPr>
            <a:xfrm>
              <a:off x="681226" y="18495178"/>
              <a:ext cx="4942830" cy="1484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100" b="1" dirty="0">
                  <a:latin typeface="+mn-ea"/>
                </a:rPr>
                <a:t>LiDAR</a:t>
              </a:r>
              <a:r>
                <a:rPr lang="ko-KR" altLang="en-US" sz="2100" b="1" dirty="0">
                  <a:latin typeface="+mn-ea"/>
                </a:rPr>
                <a:t>로 수집한</a:t>
              </a:r>
              <a:r>
                <a:rPr lang="en-US" altLang="ko-KR" sz="2100" b="1" dirty="0">
                  <a:latin typeface="+mn-ea"/>
                </a:rPr>
                <a:t> </a:t>
              </a:r>
              <a:r>
                <a:rPr lang="ko-KR" altLang="en-US" sz="2100" b="1" dirty="0">
                  <a:latin typeface="+mn-ea"/>
                </a:rPr>
                <a:t>포인트 클라우드와 </a:t>
              </a:r>
              <a:endParaRPr lang="en-US" altLang="ko-KR" sz="2100" b="1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100" b="1" dirty="0">
                  <a:latin typeface="+mn-ea"/>
                </a:rPr>
                <a:t>9</a:t>
              </a:r>
              <a:r>
                <a:rPr lang="ko-KR" altLang="en-US" sz="2100" b="1" dirty="0">
                  <a:latin typeface="+mn-ea"/>
                </a:rPr>
                <a:t>축 센서</a:t>
              </a:r>
              <a:r>
                <a:rPr lang="en-US" altLang="ko-KR" sz="2100" b="1" dirty="0">
                  <a:latin typeface="+mn-ea"/>
                </a:rPr>
                <a:t>, </a:t>
              </a:r>
              <a:r>
                <a:rPr lang="ko-KR" altLang="en-US" sz="2100" b="1" dirty="0">
                  <a:latin typeface="+mn-ea"/>
                </a:rPr>
                <a:t>키보드 조작 값을 </a:t>
              </a:r>
              <a:r>
                <a:rPr lang="en-US" altLang="ko-KR" sz="2100" b="1" dirty="0">
                  <a:latin typeface="+mn-ea"/>
                </a:rPr>
                <a:t>SLAM</a:t>
              </a:r>
              <a:r>
                <a:rPr lang="ko-KR" altLang="en-US" sz="2100" b="1" dirty="0">
                  <a:latin typeface="+mn-ea"/>
                </a:rPr>
                <a:t>에서 처리하여</a:t>
              </a:r>
              <a:r>
                <a:rPr lang="en-US" altLang="ko-KR" sz="2100" b="1" dirty="0">
                  <a:latin typeface="+mn-ea"/>
                </a:rPr>
                <a:t> 3</a:t>
              </a:r>
              <a:r>
                <a:rPr lang="ko-KR" altLang="en-US" sz="2100" b="1" dirty="0">
                  <a:latin typeface="+mn-ea"/>
                </a:rPr>
                <a:t>차원 지도 생성</a:t>
              </a:r>
              <a:endParaRPr lang="en-US" altLang="ko-KR" sz="2100" b="1" dirty="0">
                <a:latin typeface="+mn-ea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6EFD4E5-35A0-5A40-B746-CCE2559A44A3}"/>
                </a:ext>
              </a:extLst>
            </p:cNvPr>
            <p:cNvGrpSpPr/>
            <p:nvPr/>
          </p:nvGrpSpPr>
          <p:grpSpPr>
            <a:xfrm>
              <a:off x="788801" y="11742997"/>
              <a:ext cx="4680000" cy="6603029"/>
              <a:chOff x="509078" y="12612812"/>
              <a:chExt cx="4680000" cy="6603029"/>
            </a:xfrm>
          </p:grpSpPr>
          <p:pic>
            <p:nvPicPr>
              <p:cNvPr id="61" name="그림 60" descr="스크린샷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0D835106-8989-96A6-A760-642EAA7AC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45" t="11263" r="13175" b="12438"/>
              <a:stretch/>
            </p:blipFill>
            <p:spPr>
              <a:xfrm>
                <a:off x="509078" y="16155552"/>
                <a:ext cx="4680000" cy="3060289"/>
              </a:xfrm>
              <a:prstGeom prst="rect">
                <a:avLst/>
              </a:prstGeom>
            </p:spPr>
          </p:pic>
          <p:pic>
            <p:nvPicPr>
              <p:cNvPr id="76" name="그림 75" descr="실내, 텍스트, 케이블, 벽이(가) 표시된 사진&#10;&#10;자동 생성된 설명">
                <a:extLst>
                  <a:ext uri="{FF2B5EF4-FFF2-40B4-BE49-F238E27FC236}">
                    <a16:creationId xmlns:a16="http://schemas.microsoft.com/office/drawing/2014/main" id="{ADDBD897-E71E-F6C0-7A5A-CB5F6E33C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078" y="12612812"/>
                <a:ext cx="4680000" cy="3509171"/>
              </a:xfrm>
              <a:prstGeom prst="rect">
                <a:avLst/>
              </a:prstGeom>
            </p:spPr>
          </p:pic>
        </p:grp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18FC84-55E4-771B-4A9C-24C7FF519B60}"/>
              </a:ext>
            </a:extLst>
          </p:cNvPr>
          <p:cNvSpPr/>
          <p:nvPr/>
        </p:nvSpPr>
        <p:spPr>
          <a:xfrm>
            <a:off x="9168935" y="11397494"/>
            <a:ext cx="3011050" cy="529786"/>
          </a:xfrm>
          <a:prstGeom prst="round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Rectangle</a:t>
            </a:r>
            <a:r>
              <a:rPr lang="ko-KR" altLang="en-US" sz="2400" b="1" dirty="0">
                <a:latin typeface="+mn-ea"/>
              </a:rPr>
              <a:t> 추출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5BED6B-759B-84D5-C372-1C28D811150B}"/>
              </a:ext>
            </a:extLst>
          </p:cNvPr>
          <p:cNvSpPr txBox="1"/>
          <p:nvPr/>
        </p:nvSpPr>
        <p:spPr>
          <a:xfrm>
            <a:off x="9284575" y="19392776"/>
            <a:ext cx="2814474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00" b="1" dirty="0">
                <a:latin typeface="+mn-ea"/>
              </a:rPr>
              <a:t>Rectangle </a:t>
            </a:r>
            <a:r>
              <a:rPr lang="ko-KR" altLang="en-US" sz="2100" b="1" dirty="0">
                <a:latin typeface="+mn-ea"/>
              </a:rPr>
              <a:t>추출 과정</a:t>
            </a:r>
            <a:endParaRPr lang="en-US" altLang="ko-KR" sz="2100" b="1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88144A-5577-5FF1-F9CB-322BE6ED2D94}"/>
              </a:ext>
            </a:extLst>
          </p:cNvPr>
          <p:cNvGrpSpPr/>
          <p:nvPr/>
        </p:nvGrpSpPr>
        <p:grpSpPr>
          <a:xfrm>
            <a:off x="5994459" y="12314678"/>
            <a:ext cx="9360000" cy="6880238"/>
            <a:chOff x="5994459" y="12314678"/>
            <a:chExt cx="9360000" cy="68802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64DBF26-A30F-AA5D-5994-5144C77250AA}"/>
                </a:ext>
              </a:extLst>
            </p:cNvPr>
            <p:cNvGrpSpPr/>
            <p:nvPr/>
          </p:nvGrpSpPr>
          <p:grpSpPr>
            <a:xfrm>
              <a:off x="5994459" y="12314678"/>
              <a:ext cx="4680000" cy="3352592"/>
              <a:chOff x="5994459" y="12314678"/>
              <a:chExt cx="4680000" cy="3352592"/>
            </a:xfrm>
          </p:grpSpPr>
          <p:pic>
            <p:nvPicPr>
              <p:cNvPr id="70" name="그림 69" descr="도표, 지도이(가) 표시된 사진&#10;&#10;자동 생성된 설명">
                <a:extLst>
                  <a:ext uri="{FF2B5EF4-FFF2-40B4-BE49-F238E27FC236}">
                    <a16:creationId xmlns:a16="http://schemas.microsoft.com/office/drawing/2014/main" id="{438F996A-82FE-BE80-AB2C-B94774ED2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5" t="13935" r="4622"/>
              <a:stretch/>
            </p:blipFill>
            <p:spPr>
              <a:xfrm>
                <a:off x="5994459" y="12314678"/>
                <a:ext cx="4680000" cy="2931140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DB7F893-11FB-305B-A1E0-306FF4158987}"/>
                  </a:ext>
                </a:extLst>
              </p:cNvPr>
              <p:cNvSpPr txBox="1"/>
              <p:nvPr/>
            </p:nvSpPr>
            <p:spPr>
              <a:xfrm>
                <a:off x="6654352" y="15251772"/>
                <a:ext cx="336021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100" b="1" dirty="0"/>
                  <a:t>(a) </a:t>
                </a:r>
                <a:r>
                  <a:rPr lang="ko-KR" altLang="en-US" sz="2100" b="1" dirty="0"/>
                  <a:t>포인트 클라우드 </a:t>
                </a:r>
                <a:r>
                  <a:rPr lang="ko-KR" altLang="en-US" sz="2100" b="1" dirty="0" err="1"/>
                  <a:t>전처리</a:t>
                </a:r>
                <a:endParaRPr lang="ko-KR" altLang="en-US" sz="21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12099CA-2800-2188-1EBE-6F18DBE57364}"/>
                </a:ext>
              </a:extLst>
            </p:cNvPr>
            <p:cNvGrpSpPr/>
            <p:nvPr/>
          </p:nvGrpSpPr>
          <p:grpSpPr>
            <a:xfrm>
              <a:off x="10674459" y="12314678"/>
              <a:ext cx="4680000" cy="3352592"/>
              <a:chOff x="10674459" y="12314678"/>
              <a:chExt cx="4680000" cy="3352592"/>
            </a:xfrm>
          </p:grpSpPr>
          <p:pic>
            <p:nvPicPr>
              <p:cNvPr id="71" name="그림 70" descr="텍스트, 아동 미술, 도표, 예술이(가) 표시된 사진&#10;&#10;자동 생성된 설명">
                <a:extLst>
                  <a:ext uri="{FF2B5EF4-FFF2-40B4-BE49-F238E27FC236}">
                    <a16:creationId xmlns:a16="http://schemas.microsoft.com/office/drawing/2014/main" id="{3C8AA65B-28B0-5C1C-4EBB-057C1EAA41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5" t="13935" r="4622"/>
              <a:stretch/>
            </p:blipFill>
            <p:spPr>
              <a:xfrm>
                <a:off x="10674459" y="12314678"/>
                <a:ext cx="4680000" cy="2931140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6BE7A7-E3CB-1EAB-D0FF-B2A336F79E22}"/>
                  </a:ext>
                </a:extLst>
              </p:cNvPr>
              <p:cNvSpPr txBox="1"/>
              <p:nvPr/>
            </p:nvSpPr>
            <p:spPr>
              <a:xfrm>
                <a:off x="11897809" y="15251772"/>
                <a:ext cx="223330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100" b="1" dirty="0"/>
                  <a:t>(b) </a:t>
                </a:r>
                <a:r>
                  <a:rPr lang="ko-KR" altLang="en-US" sz="2100" b="1" dirty="0"/>
                  <a:t>포인트 그룹화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DCC101-F1B3-B660-C573-A816CBFF0A3C}"/>
                </a:ext>
              </a:extLst>
            </p:cNvPr>
            <p:cNvGrpSpPr/>
            <p:nvPr/>
          </p:nvGrpSpPr>
          <p:grpSpPr>
            <a:xfrm>
              <a:off x="5994459" y="15834065"/>
              <a:ext cx="4680000" cy="3360851"/>
              <a:chOff x="5994459" y="15834065"/>
              <a:chExt cx="4680000" cy="3360851"/>
            </a:xfrm>
          </p:grpSpPr>
          <p:pic>
            <p:nvPicPr>
              <p:cNvPr id="72" name="그림 71" descr="아동 미술, 그림, 디자인이(가) 표시된 사진&#10;&#10;자동 생성된 설명">
                <a:extLst>
                  <a:ext uri="{FF2B5EF4-FFF2-40B4-BE49-F238E27FC236}">
                    <a16:creationId xmlns:a16="http://schemas.microsoft.com/office/drawing/2014/main" id="{1FF52CC7-4233-9D84-D6D3-7D45B18849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5" t="13935" r="4622"/>
              <a:stretch/>
            </p:blipFill>
            <p:spPr>
              <a:xfrm>
                <a:off x="5994459" y="15834065"/>
                <a:ext cx="4680000" cy="293114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17591C-47CB-4D4B-3550-666ADA850234}"/>
                  </a:ext>
                </a:extLst>
              </p:cNvPr>
              <p:cNvSpPr txBox="1"/>
              <p:nvPr/>
            </p:nvSpPr>
            <p:spPr>
              <a:xfrm>
                <a:off x="7225117" y="18779418"/>
                <a:ext cx="221868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100" b="1" dirty="0"/>
                  <a:t>(c) Rectangle </a:t>
                </a:r>
                <a:r>
                  <a:rPr lang="ko-KR" altLang="en-US" sz="2100" b="1" dirty="0"/>
                  <a:t>변환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8C6AD10-4837-4665-2AD4-645C3FA8EADF}"/>
                </a:ext>
              </a:extLst>
            </p:cNvPr>
            <p:cNvGrpSpPr/>
            <p:nvPr/>
          </p:nvGrpSpPr>
          <p:grpSpPr>
            <a:xfrm>
              <a:off x="10674459" y="15834065"/>
              <a:ext cx="4680000" cy="3360851"/>
              <a:chOff x="10674459" y="15834065"/>
              <a:chExt cx="4680000" cy="3360851"/>
            </a:xfrm>
          </p:grpSpPr>
          <p:pic>
            <p:nvPicPr>
              <p:cNvPr id="73" name="그림 72" descr="도표, 라인, 디자인이(가) 표시된 사진&#10;&#10;자동 생성된 설명">
                <a:extLst>
                  <a:ext uri="{FF2B5EF4-FFF2-40B4-BE49-F238E27FC236}">
                    <a16:creationId xmlns:a16="http://schemas.microsoft.com/office/drawing/2014/main" id="{DC6BDED9-0BFE-BB9C-1FC1-3568BA7E38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5" t="13935" r="4622"/>
              <a:stretch/>
            </p:blipFill>
            <p:spPr>
              <a:xfrm>
                <a:off x="10674459" y="15834065"/>
                <a:ext cx="4680000" cy="2931140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5AD579-CAFD-55E8-8627-DA9007CD201F}"/>
                  </a:ext>
                </a:extLst>
              </p:cNvPr>
              <p:cNvSpPr txBox="1"/>
              <p:nvPr/>
            </p:nvSpPr>
            <p:spPr>
              <a:xfrm>
                <a:off x="11889088" y="18779418"/>
                <a:ext cx="225074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100" b="1" dirty="0"/>
                  <a:t>(d) Rectangle </a:t>
                </a:r>
                <a:r>
                  <a:rPr lang="ko-KR" altLang="en-US" sz="2100" b="1" dirty="0"/>
                  <a:t>합병</a:t>
                </a:r>
              </a:p>
            </p:txBody>
          </p: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DB48052-3BC7-D3B0-2CB3-A83406548A6A}"/>
              </a:ext>
            </a:extLst>
          </p:cNvPr>
          <p:cNvGrpSpPr/>
          <p:nvPr/>
        </p:nvGrpSpPr>
        <p:grpSpPr>
          <a:xfrm>
            <a:off x="1293416" y="6357826"/>
            <a:ext cx="18796792" cy="4216539"/>
            <a:chOff x="1150602" y="6203311"/>
            <a:chExt cx="18796792" cy="42165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C83CD2-CAFE-1666-1516-823889FF1DFA}"/>
                </a:ext>
              </a:extLst>
            </p:cNvPr>
            <p:cNvSpPr txBox="1"/>
            <p:nvPr/>
          </p:nvSpPr>
          <p:spPr>
            <a:xfrm>
              <a:off x="1150602" y="6203311"/>
              <a:ext cx="13534610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+mj-ea"/>
                  <a:ea typeface="+mj-ea"/>
                </a:rPr>
                <a:t> </a:t>
              </a:r>
              <a:r>
                <a:rPr lang="en-US" altLang="ko-KR" sz="3200" b="1" dirty="0">
                  <a:latin typeface="+mj-ea"/>
                  <a:ea typeface="+mj-ea"/>
                </a:rPr>
                <a:t>LiDAR </a:t>
              </a:r>
              <a:r>
                <a:rPr lang="ko-KR" altLang="en-US" sz="3200" b="1" dirty="0">
                  <a:latin typeface="+mj-ea"/>
                  <a:ea typeface="+mj-ea"/>
                </a:rPr>
                <a:t>센서를 활용한 </a:t>
              </a:r>
              <a:r>
                <a:rPr lang="en-US" altLang="ko-KR" sz="3200" b="1" dirty="0">
                  <a:latin typeface="+mj-ea"/>
                  <a:ea typeface="+mj-ea"/>
                </a:rPr>
                <a:t>3</a:t>
              </a:r>
              <a:r>
                <a:rPr lang="ko-KR" altLang="en-US" sz="3200" b="1" dirty="0">
                  <a:latin typeface="+mj-ea"/>
                  <a:ea typeface="+mj-ea"/>
                </a:rPr>
                <a:t>차원 가상 공간 생성 시스템 구축</a:t>
              </a:r>
              <a:endParaRPr lang="en-US" altLang="ko-KR" sz="3200" b="1" dirty="0">
                <a:latin typeface="+mj-ea"/>
                <a:ea typeface="+mj-ea"/>
              </a:endParaRPr>
            </a:p>
            <a:p>
              <a:endParaRPr lang="en-US" altLang="ko-KR" sz="28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latin typeface="+mj-ea"/>
                  <a:ea typeface="+mj-ea"/>
                </a:rPr>
                <a:t>Raspberry Pi</a:t>
              </a:r>
              <a:r>
                <a:rPr lang="ko-KR" altLang="en-US" sz="2400" b="1" dirty="0" err="1">
                  <a:latin typeface="+mj-ea"/>
                  <a:ea typeface="+mj-ea"/>
                </a:rPr>
                <a:t>를</a:t>
              </a:r>
              <a:r>
                <a:rPr lang="ko-KR" altLang="en-US" sz="2400" b="1" dirty="0">
                  <a:latin typeface="+mj-ea"/>
                  <a:ea typeface="+mj-ea"/>
                </a:rPr>
                <a:t> 기반으로 한 데이터 수집 카트 제작</a:t>
              </a: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+mj-ea"/>
                  <a:ea typeface="+mj-ea"/>
                </a:rPr>
                <a:t>카트 움직임이 반영된 포인트 클라우드를 </a:t>
              </a:r>
              <a:r>
                <a:rPr lang="en-US" altLang="ko-KR" sz="2400" b="1" dirty="0">
                  <a:latin typeface="+mj-ea"/>
                  <a:ea typeface="+mj-ea"/>
                </a:rPr>
                <a:t>SLAM</a:t>
              </a:r>
              <a:r>
                <a:rPr lang="ko-KR" altLang="en-US" sz="2400" b="1" dirty="0">
                  <a:latin typeface="+mj-ea"/>
                  <a:ea typeface="+mj-ea"/>
                </a:rPr>
                <a:t>으로 처리하여 </a:t>
              </a:r>
              <a:r>
                <a:rPr lang="en-US" altLang="ko-KR" sz="2400" b="1" dirty="0">
                  <a:latin typeface="+mj-ea"/>
                  <a:ea typeface="+mj-ea"/>
                </a:rPr>
                <a:t>3</a:t>
              </a:r>
              <a:r>
                <a:rPr lang="ko-KR" altLang="en-US" sz="2400" b="1" dirty="0">
                  <a:latin typeface="+mj-ea"/>
                  <a:ea typeface="+mj-ea"/>
                </a:rPr>
                <a:t>차원 지도 생성</a:t>
              </a: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latin typeface="+mj-ea"/>
                  <a:ea typeface="+mj-ea"/>
                </a:rPr>
                <a:t>Python</a:t>
              </a:r>
              <a:r>
                <a:rPr lang="ko-KR" altLang="en-US" sz="2400" b="1" dirty="0">
                  <a:latin typeface="+mj-ea"/>
                  <a:ea typeface="+mj-ea"/>
                </a:rPr>
                <a:t>을 이용하여 </a:t>
              </a:r>
              <a:r>
                <a:rPr lang="en-US" altLang="ko-KR" sz="2400" b="1" dirty="0">
                  <a:latin typeface="+mj-ea"/>
                  <a:ea typeface="+mj-ea"/>
                </a:rPr>
                <a:t>3</a:t>
              </a:r>
              <a:r>
                <a:rPr lang="ko-KR" altLang="en-US" sz="2400" b="1" dirty="0">
                  <a:latin typeface="+mj-ea"/>
                  <a:ea typeface="+mj-ea"/>
                </a:rPr>
                <a:t>차원 지도의 포인트 클라우드를 </a:t>
              </a:r>
              <a:r>
                <a:rPr lang="en-US" altLang="ko-KR" sz="2400" b="1" dirty="0">
                  <a:latin typeface="+mj-ea"/>
                  <a:ea typeface="+mj-ea"/>
                </a:rPr>
                <a:t>Rectangles</a:t>
              </a:r>
              <a:r>
                <a:rPr lang="ko-KR" altLang="en-US" sz="2400" b="1" dirty="0">
                  <a:latin typeface="+mj-ea"/>
                  <a:ea typeface="+mj-ea"/>
                </a:rPr>
                <a:t>로 변환</a:t>
              </a: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latin typeface="+mj-ea"/>
                  <a:ea typeface="+mj-ea"/>
                </a:rPr>
                <a:t>Unity</a:t>
              </a:r>
              <a:r>
                <a:rPr lang="ko-KR" altLang="en-US" sz="2400" b="1" dirty="0">
                  <a:latin typeface="+mj-ea"/>
                  <a:ea typeface="+mj-ea"/>
                </a:rPr>
                <a:t>를 이용하여 </a:t>
              </a:r>
              <a:r>
                <a:rPr lang="en-US" altLang="ko-KR" sz="2400" b="1" dirty="0">
                  <a:latin typeface="+mj-ea"/>
                  <a:ea typeface="+mj-ea"/>
                </a:rPr>
                <a:t>Rectangle</a:t>
              </a:r>
              <a:r>
                <a:rPr lang="ko-KR" altLang="en-US" sz="2400" b="1" dirty="0">
                  <a:latin typeface="+mj-ea"/>
                  <a:ea typeface="+mj-ea"/>
                </a:rPr>
                <a:t>을 </a:t>
              </a:r>
              <a:r>
                <a:rPr lang="en-US" altLang="ko-KR" sz="2400" b="1" dirty="0">
                  <a:latin typeface="+mj-ea"/>
                  <a:ea typeface="+mj-ea"/>
                </a:rPr>
                <a:t>Cube</a:t>
              </a:r>
              <a:r>
                <a:rPr lang="ko-KR" altLang="en-US" sz="2400" b="1" dirty="0">
                  <a:latin typeface="+mj-ea"/>
                  <a:ea typeface="+mj-ea"/>
                </a:rPr>
                <a:t>로 변환하고 렌더링</a:t>
              </a: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+mj-ea"/>
                  <a:ea typeface="+mj-ea"/>
                </a:rPr>
                <a:t>공간과 장애물을 구분하여 장애물 렌더링 여부를 인터페이스를 통하여 </a:t>
              </a:r>
              <a:r>
                <a:rPr lang="en-US" altLang="ko-KR" sz="2400" b="1" dirty="0">
                  <a:latin typeface="+mj-ea"/>
                  <a:ea typeface="+mj-ea"/>
                </a:rPr>
                <a:t>On Off</a:t>
              </a:r>
            </a:p>
            <a:p>
              <a:endParaRPr lang="en-US" altLang="ko-KR" sz="2800" dirty="0">
                <a:latin typeface="+mj-ea"/>
                <a:ea typeface="+mj-ea"/>
              </a:endParaRP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9ED9CA23-173A-77D4-C344-D52EEFDC6612}"/>
                </a:ext>
              </a:extLst>
            </p:cNvPr>
            <p:cNvGrpSpPr/>
            <p:nvPr/>
          </p:nvGrpSpPr>
          <p:grpSpPr>
            <a:xfrm>
              <a:off x="13931386" y="6203311"/>
              <a:ext cx="6016008" cy="3655340"/>
              <a:chOff x="13931386" y="6203311"/>
              <a:chExt cx="6016008" cy="365534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D5C43208-CF5A-1C63-2AFD-CDAAEAF12E03}"/>
                  </a:ext>
                </a:extLst>
              </p:cNvPr>
              <p:cNvGrpSpPr/>
              <p:nvPr/>
            </p:nvGrpSpPr>
            <p:grpSpPr>
              <a:xfrm>
                <a:off x="13931386" y="6978651"/>
                <a:ext cx="6016008" cy="2880000"/>
                <a:chOff x="13945174" y="6530138"/>
                <a:chExt cx="6016008" cy="2880000"/>
              </a:xfrm>
            </p:grpSpPr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2165A80-38B1-A69E-B436-4E88ED57D394}"/>
                    </a:ext>
                  </a:extLst>
                </p:cNvPr>
                <p:cNvGrpSpPr/>
                <p:nvPr/>
              </p:nvGrpSpPr>
              <p:grpSpPr>
                <a:xfrm>
                  <a:off x="13945174" y="6530138"/>
                  <a:ext cx="1830792" cy="2880000"/>
                  <a:chOff x="13945174" y="6530138"/>
                  <a:chExt cx="1830792" cy="2880000"/>
                </a:xfrm>
              </p:grpSpPr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7D10160-1E2C-161A-9D32-F53583DDCE1A}"/>
                      </a:ext>
                    </a:extLst>
                  </p:cNvPr>
                  <p:cNvSpPr/>
                  <p:nvPr/>
                </p:nvSpPr>
                <p:spPr>
                  <a:xfrm>
                    <a:off x="13945174" y="6530138"/>
                    <a:ext cx="1830792" cy="288000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1AF042FB-3F72-33E2-8916-6099870E79FF}"/>
                      </a:ext>
                    </a:extLst>
                  </p:cNvPr>
                  <p:cNvGrpSpPr/>
                  <p:nvPr/>
                </p:nvGrpSpPr>
                <p:grpSpPr>
                  <a:xfrm>
                    <a:off x="14015839" y="7481356"/>
                    <a:ext cx="1689463" cy="1656408"/>
                    <a:chOff x="565849" y="3083575"/>
                    <a:chExt cx="1689463" cy="1656408"/>
                  </a:xfrm>
                </p:grpSpPr>
                <p:pic>
                  <p:nvPicPr>
                    <p:cNvPr id="103" name="그림 102" descr="폰트, 로고, 그래픽, 상징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B320AB8E-798D-E870-8A53-428FF1B162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5849" y="3083575"/>
                      <a:ext cx="1689463" cy="4741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pic>
                  <p:nvPicPr>
                    <p:cNvPr id="105" name="그림 104" descr="폰트, 그래픽, 로고, 텍스트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1D3114A0-4206-015F-6FAD-7231012ECA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0913" b="19824"/>
                    <a:stretch/>
                  </p:blipFill>
                  <p:spPr>
                    <a:xfrm>
                      <a:off x="698586" y="3668340"/>
                      <a:ext cx="1423988" cy="4741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pic>
                  <p:nvPicPr>
                    <p:cNvPr id="107" name="그림 106" descr="과일, 딸기, 클립아트, 베리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7C0EEF69-835A-1DFF-F3C1-AAE98B474D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27" t="29136" r="13305" b="32887"/>
                    <a:stretch/>
                  </p:blipFill>
                  <p:spPr>
                    <a:xfrm>
                      <a:off x="567305" y="4253106"/>
                      <a:ext cx="1686551" cy="4868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</p:grp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B6A9B555-39FE-2258-C8FD-DBE3371BF27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03605" y="6881364"/>
                    <a:ext cx="17139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b="1" dirty="0"/>
                      <a:t>데이터 수집 장치</a:t>
                    </a: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E2FF202B-C87A-2A9E-C255-9323F6E5EE70}"/>
                    </a:ext>
                  </a:extLst>
                </p:cNvPr>
                <p:cNvGrpSpPr/>
                <p:nvPr/>
              </p:nvGrpSpPr>
              <p:grpSpPr>
                <a:xfrm>
                  <a:off x="16037782" y="6530138"/>
                  <a:ext cx="1830792" cy="2880000"/>
                  <a:chOff x="15945509" y="6530138"/>
                  <a:chExt cx="1830792" cy="2880000"/>
                </a:xfrm>
              </p:grpSpPr>
              <p:sp>
                <p:nvSpPr>
                  <p:cNvPr id="110" name="사각형: 둥근 모서리 109">
                    <a:extLst>
                      <a:ext uri="{FF2B5EF4-FFF2-40B4-BE49-F238E27FC236}">
                        <a16:creationId xmlns:a16="http://schemas.microsoft.com/office/drawing/2014/main" id="{3A89166B-2091-5179-1596-63D8EF299FFC}"/>
                      </a:ext>
                    </a:extLst>
                  </p:cNvPr>
                  <p:cNvSpPr/>
                  <p:nvPr/>
                </p:nvSpPr>
                <p:spPr>
                  <a:xfrm>
                    <a:off x="15945509" y="6530138"/>
                    <a:ext cx="1830792" cy="288000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4" name="그룹 113">
                    <a:extLst>
                      <a:ext uri="{FF2B5EF4-FFF2-40B4-BE49-F238E27FC236}">
                        <a16:creationId xmlns:a16="http://schemas.microsoft.com/office/drawing/2014/main" id="{99145F82-BC91-BB16-7896-55C333E8A43C}"/>
                      </a:ext>
                    </a:extLst>
                  </p:cNvPr>
                  <p:cNvGrpSpPr/>
                  <p:nvPr/>
                </p:nvGrpSpPr>
                <p:grpSpPr>
                  <a:xfrm>
                    <a:off x="16077589" y="7769556"/>
                    <a:ext cx="1566633" cy="1080009"/>
                    <a:chOff x="4982156" y="2965027"/>
                    <a:chExt cx="1566633" cy="1080009"/>
                  </a:xfrm>
                </p:grpSpPr>
                <p:pic>
                  <p:nvPicPr>
                    <p:cNvPr id="118" name="그림 117" descr="텍스트, 폰트, 로고, 그래픽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A8431662-3A0A-39B4-039A-7BE960F12B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" b="2048"/>
                    <a:stretch/>
                  </p:blipFill>
                  <p:spPr>
                    <a:xfrm>
                      <a:off x="4982156" y="2965027"/>
                      <a:ext cx="1566633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pic>
                  <p:nvPicPr>
                    <p:cNvPr id="119" name="그림 118" descr="폰트, 로고, 그래픽, 텍스트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315DD1B8-27A2-C436-C800-112346480A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01" t="9496" r="-1" b="10192"/>
                    <a:stretch/>
                  </p:blipFill>
                  <p:spPr>
                    <a:xfrm>
                      <a:off x="4982156" y="3481661"/>
                      <a:ext cx="1491420" cy="5633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</p:grp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F9C3A63B-C53F-7E45-98D4-CCF41E3C853F}"/>
                      </a:ext>
                    </a:extLst>
                  </p:cNvPr>
                  <p:cNvSpPr txBox="1"/>
                  <p:nvPr/>
                </p:nvSpPr>
                <p:spPr>
                  <a:xfrm>
                    <a:off x="16106532" y="6758254"/>
                    <a:ext cx="150874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Rectangle</a:t>
                    </a:r>
                  </a:p>
                  <a:p>
                    <a:pPr algn="ctr"/>
                    <a:r>
                      <a:rPr lang="ko-KR" altLang="en-US" sz="1600" b="1" dirty="0"/>
                      <a:t>추출  프로그램</a:t>
                    </a: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E238AA63-6785-531D-638E-90EA24CADD42}"/>
                    </a:ext>
                  </a:extLst>
                </p:cNvPr>
                <p:cNvGrpSpPr/>
                <p:nvPr/>
              </p:nvGrpSpPr>
              <p:grpSpPr>
                <a:xfrm>
                  <a:off x="18130390" y="6530138"/>
                  <a:ext cx="1830792" cy="2880000"/>
                  <a:chOff x="18130390" y="6530138"/>
                  <a:chExt cx="1830792" cy="2880000"/>
                </a:xfrm>
              </p:grpSpPr>
              <p:sp>
                <p:nvSpPr>
                  <p:cNvPr id="121" name="사각형: 둥근 모서리 120">
                    <a:extLst>
                      <a:ext uri="{FF2B5EF4-FFF2-40B4-BE49-F238E27FC236}">
                        <a16:creationId xmlns:a16="http://schemas.microsoft.com/office/drawing/2014/main" id="{117FBC4D-DEC4-2431-A8D1-BB9BF90EA9ED}"/>
                      </a:ext>
                    </a:extLst>
                  </p:cNvPr>
                  <p:cNvSpPr/>
                  <p:nvPr/>
                </p:nvSpPr>
                <p:spPr>
                  <a:xfrm>
                    <a:off x="18130390" y="6530138"/>
                    <a:ext cx="1830792" cy="288000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130006D2-583F-467C-36EE-02917B5A3A24}"/>
                      </a:ext>
                    </a:extLst>
                  </p:cNvPr>
                  <p:cNvGrpSpPr/>
                  <p:nvPr/>
                </p:nvGrpSpPr>
                <p:grpSpPr>
                  <a:xfrm>
                    <a:off x="18165540" y="6758254"/>
                    <a:ext cx="1760492" cy="1874856"/>
                    <a:chOff x="18165540" y="6758254"/>
                    <a:chExt cx="1760492" cy="1874856"/>
                  </a:xfrm>
                </p:grpSpPr>
                <p:pic>
                  <p:nvPicPr>
                    <p:cNvPr id="122" name="그림 121" descr="폰트, 상징, 그래픽, 로고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3B7FCE57-7C98-25FE-AB3E-B699413A89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165540" y="7986010"/>
                      <a:ext cx="1760492" cy="6471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4CA971B-876F-7AC6-6A7F-18B30A22A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88821" y="6758254"/>
                      <a:ext cx="171393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/>
                        <a:t>공간 장애물 구분</a:t>
                      </a:r>
                      <a:endParaRPr lang="en-US" altLang="ko-KR" sz="1600" b="1" dirty="0"/>
                    </a:p>
                    <a:p>
                      <a:pPr algn="ctr"/>
                      <a:r>
                        <a:rPr lang="ko-KR" altLang="en-US" sz="1600" b="1" dirty="0"/>
                        <a:t>및 유니티 시각화</a:t>
                      </a:r>
                    </a:p>
                  </p:txBody>
                </p:sp>
              </p:grpSp>
            </p:grp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8A555BE8-A38F-2199-B442-CD7EF2B2C284}"/>
                    </a:ext>
                  </a:extLst>
                </p:cNvPr>
                <p:cNvGrpSpPr/>
                <p:nvPr/>
              </p:nvGrpSpPr>
              <p:grpSpPr>
                <a:xfrm>
                  <a:off x="15699125" y="7785472"/>
                  <a:ext cx="2508106" cy="369332"/>
                  <a:chOff x="15699125" y="6825415"/>
                  <a:chExt cx="2508106" cy="369332"/>
                </a:xfrm>
              </p:grpSpPr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8D39A6F-14C5-0E0D-2665-2022C514033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99125" y="6825415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rgbClr val="7F7F7F"/>
                        </a:solidFill>
                      </a:rPr>
                      <a:t>&gt;&gt;</a:t>
                    </a:r>
                    <a:endParaRPr lang="ko-KR" altLang="en-US" b="1" dirty="0">
                      <a:solidFill>
                        <a:srgbClr val="7F7F7F"/>
                      </a:solidFill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A9794167-6F7E-A16C-08AD-3AA659614A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1733" y="6825415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rgbClr val="7F7F7F"/>
                        </a:solidFill>
                      </a:rPr>
                      <a:t>&gt;&gt;</a:t>
                    </a:r>
                    <a:endParaRPr lang="ko-KR" altLang="en-US" b="1" dirty="0">
                      <a:solidFill>
                        <a:srgbClr val="7F7F7F"/>
                      </a:solidFill>
                    </a:endParaRPr>
                  </a:p>
                </p:txBody>
              </p:sp>
            </p:grp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A9AF17A-247C-495E-E360-DCD3919C66E8}"/>
                  </a:ext>
                </a:extLst>
              </p:cNvPr>
              <p:cNvSpPr txBox="1"/>
              <p:nvPr/>
            </p:nvSpPr>
            <p:spPr>
              <a:xfrm>
                <a:off x="13931386" y="6203311"/>
                <a:ext cx="27398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b="1" dirty="0"/>
                  <a:t>시스템 구성도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248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Calibri Light</vt:lpstr>
      <vt:lpstr>Arial Black</vt:lpstr>
      <vt:lpstr>Calibri</vt:lpstr>
      <vt:lpstr>Arial</vt:lpstr>
      <vt:lpstr>Wingdings</vt:lpstr>
      <vt:lpstr>Franklin Gothic Demi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홍주혁</cp:lastModifiedBy>
  <cp:revision>55</cp:revision>
  <dcterms:created xsi:type="dcterms:W3CDTF">2019-07-31T07:36:11Z</dcterms:created>
  <dcterms:modified xsi:type="dcterms:W3CDTF">2023-10-18T11:10:00Z</dcterms:modified>
</cp:coreProperties>
</file>