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62" r:id="rId2"/>
  </p:sldIdLst>
  <p:sldSz cx="21383625" cy="30275213"/>
  <p:notesSz cx="6858000" cy="9144000"/>
  <p:embeddedFontLst>
    <p:embeddedFont>
      <p:font typeface="맑은 고딕" pitchFamily="50" charset="-127"/>
      <p:regular r:id="rId3"/>
      <p:bold r:id="rId4"/>
    </p:embeddedFont>
    <p:embeddedFont>
      <p:font typeface="Calibri" pitchFamily="34" charset="0"/>
      <p:regular r:id="rId5"/>
      <p:bold r:id="rId6"/>
      <p:italic r:id="rId7"/>
      <p:boldItalic r:id="rId8"/>
    </p:embeddedFont>
    <p:embeddedFont>
      <p:font typeface="Franklin Gothic Demi" pitchFamily="34" charset="0"/>
      <p:regular r:id="rId9"/>
      <p:italic r:id="rId10"/>
    </p:embeddedFont>
    <p:embeddedFont>
      <p:font typeface="Calibri Light" pitchFamily="34" charset="0"/>
      <p:regular r:id="rId11"/>
      <p:italic r:id="rId12"/>
    </p:embeddedFont>
    <p:embeddedFont>
      <p:font typeface="Arial Black" pitchFamily="34" charset="0"/>
      <p:bold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651" userDrawn="1">
          <p15:clr>
            <a:srgbClr val="A4A3A4"/>
          </p15:clr>
        </p15:guide>
        <p15:guide id="2" pos="6735" userDrawn="1">
          <p15:clr>
            <a:srgbClr val="A4A3A4"/>
          </p15:clr>
        </p15:guide>
        <p15:guide id="3" orient="horz" pos="14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213"/>
    <a:srgbClr val="FFFFFF"/>
    <a:srgbClr val="ED7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26" d="100"/>
          <a:sy n="26" d="100"/>
        </p:scale>
        <p:origin x="-564" y="-84"/>
      </p:cViewPr>
      <p:guideLst>
        <p:guide orient="horz" pos="8651"/>
        <p:guide orient="horz" pos="14525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14227713" y="11001405"/>
            <a:ext cx="6353546" cy="514426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7467119" y="11001405"/>
            <a:ext cx="6353546" cy="514426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-1" y="0"/>
            <a:ext cx="21383625" cy="6162727"/>
            <a:chOff x="-1" y="0"/>
            <a:chExt cx="21383625" cy="616272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21383625" cy="616272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099300" y="4254500"/>
              <a:ext cx="896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/>
                <a:t>파라</a:t>
              </a:r>
              <a:r>
                <a:rPr lang="ko-KR" altLang="en-US" sz="2000" b="1" spc="-150" dirty="0"/>
                <a:t>솔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75300" y="425450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/>
                <a:t>유영</a:t>
              </a:r>
              <a:r>
                <a:rPr lang="ko-KR" altLang="en-US" sz="2000" b="1" dirty="0"/>
                <a:t>환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909300" y="4254500"/>
              <a:ext cx="27398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/>
                <a:t>박동진</a:t>
              </a:r>
              <a:r>
                <a:rPr lang="en-US" altLang="ko-KR" sz="2000" b="1" dirty="0" smtClean="0"/>
                <a:t>, </a:t>
              </a:r>
              <a:r>
                <a:rPr lang="ko-KR" altLang="en-US" sz="2000" b="1" dirty="0" smtClean="0"/>
                <a:t>신재환</a:t>
              </a:r>
              <a:r>
                <a:rPr lang="en-US" altLang="ko-KR" sz="2000" b="1" dirty="0" smtClean="0"/>
                <a:t>, </a:t>
              </a:r>
              <a:r>
                <a:rPr lang="ko-KR" altLang="en-US" sz="2000" b="1" dirty="0" smtClean="0"/>
                <a:t>정희영</a:t>
              </a:r>
              <a:endParaRPr lang="ko-KR" altLang="en-US" sz="20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59351" y="1471570"/>
              <a:ext cx="148526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b="1" spc="-15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심층 강화학습을 사용한 주식투자 전략 개발</a:t>
              </a:r>
              <a:endParaRPr lang="ko-KR" altLang="en-US" sz="6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86715" y="1022377"/>
              <a:ext cx="26821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" panose="020B0703020102020204" pitchFamily="34" charset="0"/>
                  <a:ea typeface="+mj-ea"/>
                </a:rPr>
                <a:t>30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j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817186" y="5400606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과제 소개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9395807"/>
            <a:ext cx="21383625" cy="950925"/>
            <a:chOff x="0" y="13252444"/>
            <a:chExt cx="21383625" cy="950925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52444"/>
              <a:ext cx="21383625" cy="950925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9855286" y="13439706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진행 과정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-2" y="16714556"/>
            <a:ext cx="21383625" cy="950925"/>
            <a:chOff x="-2" y="22107512"/>
            <a:chExt cx="21383625" cy="95092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22107512"/>
              <a:ext cx="21383625" cy="950925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855286" y="22298743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1"/>
                  </a:solidFill>
                </a:rPr>
                <a:t>과제 결과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0" y="28367267"/>
            <a:ext cx="21383625" cy="1907946"/>
            <a:chOff x="0" y="28367267"/>
            <a:chExt cx="21383625" cy="1907946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367267"/>
              <a:ext cx="21383625" cy="190794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80574" y="28767317"/>
              <a:ext cx="114005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>
                      <a:lumMod val="50000"/>
                    </a:schemeClr>
                  </a:solidFill>
                  <a:latin typeface="Arial Black" panose="020B0A04020102020204" pitchFamily="34" charset="0"/>
                </a:rPr>
                <a:t>2023</a:t>
              </a:r>
              <a:endParaRPr lang="ko-KR" altLang="en-US" sz="2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4173200" y="28594050"/>
            <a:ext cx="2933700" cy="120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0574" y="6162727"/>
            <a:ext cx="203553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  코로나 </a:t>
            </a:r>
            <a:r>
              <a:rPr lang="ko-KR" altLang="en-US" sz="2000" dirty="0" err="1" smtClean="0"/>
              <a:t>팬데믹으로</a:t>
            </a:r>
            <a:r>
              <a:rPr lang="ko-KR" altLang="en-US" sz="2000" dirty="0" smtClean="0"/>
              <a:t> 인해  자산 버블이 형성되어 많은 사람들이 주식 투자에 관심을 가지게 되었다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하지만 </a:t>
            </a:r>
            <a:r>
              <a:rPr lang="ko-KR" altLang="en-US" sz="2000" dirty="0" smtClean="0"/>
              <a:t>주식 </a:t>
            </a:r>
            <a:r>
              <a:rPr lang="ko-KR" altLang="en-US" sz="2000" dirty="0"/>
              <a:t>투자로 안정적인 수익을 얻는 것은 어려운 일이다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 어려움에 조금이나마 도움을 주고자 강화학습을 이용해 주식투자 전략을 개발한다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본 과제를 통해 투자자에게 가치 있는 의사 결정 도구를 제공하고자 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 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강화학습</a:t>
            </a:r>
            <a:r>
              <a:rPr lang="en-US" altLang="ko-KR" sz="2000" dirty="0" smtClean="0"/>
              <a:t>(Reinforcement learning)</a:t>
            </a:r>
            <a:r>
              <a:rPr lang="ko-KR" altLang="en-US" sz="2000" dirty="0" smtClean="0"/>
              <a:t>은 </a:t>
            </a:r>
            <a:r>
              <a:rPr lang="ko-KR" altLang="en-US" sz="2000" dirty="0" err="1" smtClean="0"/>
              <a:t>머신러닝의</a:t>
            </a:r>
            <a:r>
              <a:rPr lang="ko-KR" altLang="en-US" sz="2000" dirty="0" smtClean="0"/>
              <a:t> 한 종류로</a:t>
            </a:r>
            <a:r>
              <a:rPr lang="en-US" altLang="ko-KR" sz="2000" dirty="0" smtClean="0"/>
              <a:t>, </a:t>
            </a:r>
            <a:r>
              <a:rPr lang="ko-KR" altLang="en-US" sz="2000" dirty="0" smtClean="0"/>
              <a:t>시행착오를 통해 최대의 보상을 얻게끔 행동을 개선해나가는 학습 방법이다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강화학습은 </a:t>
            </a:r>
            <a:r>
              <a:rPr lang="ko-KR" altLang="en-US" sz="2000" dirty="0"/>
              <a:t>알파고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AlphaGo</a:t>
            </a:r>
            <a:r>
              <a:rPr lang="en-US" altLang="ko-KR" sz="2000" dirty="0"/>
              <a:t>), </a:t>
            </a:r>
            <a:r>
              <a:rPr lang="ko-KR" altLang="en-US" sz="2000" dirty="0" err="1"/>
              <a:t>챗지피티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ChatGPT</a:t>
            </a:r>
            <a:r>
              <a:rPr lang="en-US" altLang="ko-KR" sz="2000" dirty="0"/>
              <a:t>) </a:t>
            </a:r>
            <a:r>
              <a:rPr lang="ko-KR" altLang="en-US" sz="2000" dirty="0"/>
              <a:t>등의 개발에 사용되며 큰 주목을 끌었다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본 과제에서 사용한 강화학습 알고리즘은 </a:t>
            </a:r>
            <a:r>
              <a:rPr lang="en-US" altLang="ko-KR" sz="2000" dirty="0" smtClean="0"/>
              <a:t>DQN(Deep Q-Network)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A2C(Advantage Actor-Critic)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9826" y="6470503"/>
            <a:ext cx="2710947" cy="2554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utoShape 5" descr="data:image/jpg;base64,%20/9j/4AAQSkZJRgABAQEAYABgAAD/2wBDAAUDBAQEAwUEBAQFBQUGBwwIBwcHBw8LCwkMEQ8SEhEPERETFhwXExQaFRERGCEYGh0dHx8fExciJCIeJBweHx7/2wBDAQUFBQcGBw4ICA4eFBEUHh4eHh4eHh4eHh4eHh4eHh4eHh4eHh4eHh4eHh4eHh4eHh4eHh4eHh4eHh4eHh4eHh7/wAARCAAeAL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wyiiuzsdGj1HwPYrbW9ut5NclfOKgNgM/U9eg/SvUoUJVm1HdK55GYZhTwMYTqbSklfto3d/ccZRXV+IDpeg2raRaWkV1fY/fXM8QbaSP4Qa057aGw0rS49P0Gzv7i4jLOZYt7cDk1ssFq4822/X5Hnzz1KEJqm7Tb5btK6SvzO+y7XOBqWzt5ru6jtoE3yyMFUe9dvqFlHJ4TvbzUNEtNNuoTmHy4wu49v8A9VQ6NbWniOyRrELpeq2uN8lumxXU8E/Lj/PtV/UXzqN9Wr22b+/qZPiGLoSq8llF8rd1JJ2VnputdbbGJZWOgl7qyvtSuIrsELBOkQNuGGdwb+LGcYIHrxWNLG8UrxSDDoxVh6Eda6jXptFguk0q3gjSG1YfaJzFummYHkA4/UkflXPandC91Ce6WFIRI5YRoMBR6VxVcP7KpJqd79O3p/weux62Bxs8TShzU2tL3ejfa67vfTZblaivTfgz4estanifxB4b0caBHOFutWv7i5gZixwsMRWZI2cnp8vHVj0zo6r4X0vTPhp41uGsrCK+i1OARWpika401GyfJaSRBnjHKMwOM5NZc2tjvseQ0V6R4r8H+HYfC3g2/i1vStDudQ0dbi6F39rka4kLsN48uKRVGBjHy9OnetWfwT4Zj8afDLSo44ru01q0jfUJYJZgl2xYguu/ayAgdAF+lHMgseRUV7B4F0nStZ+KUdlD4X8M2enafqM8MqNfM0twi7gAYbidzJ0B+ROv5Vp674N0DUPF+hxy2EVtptr4dk1K9is0WFrjy2c4JA6nABPXFLmHynhlFeweC/D/AIf1ufwV4qttDtrKC68SDSr/AE4s89vJwJFYCVmbG0kMCSCeeOlR+H/DOj3Wl+PtTbQ9HvbvTdXjhs49Qv2s7aJGlkDDIliXoBgFuwxT5kKx5HRXrXw08O2+oeKNfur3R/DEdpb6LeBbS21GG7VJVhBWRFeaR29d4JAOQCOlYnwn8JQeI9I8YX1xpsl7/ZelmW3CMw2TFuCNpGcKrHByPajmQWOAorvNKsLF/gDrmpyWVs19F4htoUuWiXzUjMWSgbGQpPOOlaHw18F6RJpd3qnjpo9LtL6L7Nor3bvGZblukgUEExjjLH5eaOYLHmdFd14I8GTRfFvR/C3i7S5FjmulSaJmZVmT1V1IJU9mU12ngDRfCV/8XbbTo4vB721ubpTaW8WoSm4wjgKwulZNy4zkFRxwTxQ5JBY8RorvPjZYWOn614fjsLK2tEl8N2E0iwRKgeRkO5yAOWPc9TXB007iYV0I16GPwhbaVD9ojvIZzKJAAFHzMeDnOeR2rnqK1p1ZU78vVWOXFYOliuT2i+FqS9Vf/M6bUNd03WdJEerW8y6hGMR3ECKQ3+8CRRq3iVXt9L/s1p4bizXDMwAB46cE5FczRWzxlV37u2vXQ4oZJhIuNk+WLbSvdK6s1bt5bHR+Ida03WrSKWVLq3v1wHCANE34FuD+FPm8RW9hpUVh4fSaA5DTzyqA7kfQniuZopPF1OZy6vr1HHJcKoRpO7hF3UW7r/gpdE9jf8R6rpusW0V0beWDUwAJSqjy5Pxzn9PasCiisqtWVWXNLc7cJhYYSn7KnflW19beS8ux2vw5/sXVJJ7HxVqTSRWdq7aPY3d40No87MCUZ8/u1PJOCuT1YV0Pi2606XwNMur6lBpurSXMEa2Wj64+ow3FuuRukUzyqCgwFBkHpgDmvKaKxtqdVz1z4e+PtF8Jyyp/wmfji9sTYTWsFn9hSOKBnGFkVftZAKnkYA+ormrnxRFZ67pviaz8V+IfEGs6dMrwDWrEBMDsXFzI2PYAfUVxFFHKFz0nwP440OP4g2es6p4e0bR1Ny09xfWpvHkBbJOFaZ1wSey/TFa/jjxvb6T4o8Maxo81lqsK6IbW8txKGV0dnDxvt5Vtp78jg4rx+ijlVwuen+CfGOmnxb4N0eztE0Lw/pusLeSG7vBKzSMwBkklKouFUYHAwOuetY8/jJ9LvvFekpp2laxpWrak00iXJl2tslcoytFIhx82epB4riKKOVBc9M+FevaMPFOp3Etho/h6E+H76FfKuJQksjJ8ozPK53HoACM+lY2nfELU9E0LSdL8NQjSTZXJvLmdX3veT8gM/AAQKdoTngnJNcZRRyoLnpq67pWp/CHxCl5Jp+l3N94nt7k2VkBuWPyvmeKFnyVB9wM8ZFc/qL+EtSuPtGoeMfFt5MFCiSfRYpG2joMm8PFclRRYLnS6vqdnbQWM2h+LPE11dWDf6ILm0FsLYdcxstxIVOccAD616p4g17UTBocmhajpGsp/ZsM08+peNpo5o7tlYSDab6PbwccKOpFeDUUOIXO5+NZ0v/hJ9OXSbyG5jXR7VZlh1FryOCYKd8SSM7/Kp4ChiAOlcNRRTSsJn/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6" descr="data:image/jpg;base64,%20/9j/4AAQSkZJRgABAQEAYABgAAD/2wBDAAUDBAQEAwUEBAQFBQUGBwwIBwcHBw8LCwkMEQ8SEhEPERETFhwXExQaFRERGCEYGh0dHx8fExciJCIeJBweHx7/2wBDAQUFBQcGBw4ICA4eFBEUHh4eHh4eHh4eHh4eHh4eHh4eHh4eHh4eHh4eHh4eHh4eHh4eHh4eHh4eHh4eHh4eHh7/wAARCAAeAL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poor6i+FHgbwD8VfgRfw6doNjYeMdPhMElzHuDNMo3RyEZxhwMH33dOK/U8ZjI4SCnNO17enmz26tVU0m0fLtFfWnhX4UeEfBnwXsr/xt4dsrvxVq9wlvbJebv3M87BIoyAw4T7zfQ+1WfiPofwR+DGkaTo+u+BbnX5tQRt94VDSHbgM28sApyeFXFcH9uUpT5KcHJ3aVra23a1MPrkW7JHy14L8O6h4t8U2HhzS2gW9vpfKhMzFUzgnkgHHT0rU+KPw/wBd+HOvQ6L4geze5mtxcKbWUuu0kjqQOeDX11q3gHwL4Z1/4cax4V8OwabPda7ChlAcSNE1tM2G3HrwCfcVqeOl+GurfGzS/CfibwmNX1zUtNLQ3U43QxRpvYJjPBOG5A9K4nn7dVShF8lm2tL6X8zN4x8+i0PgWivsXQ/2d/BL/FrxJPeRSy+H7BIHttMWVvvyIWYMw+YqMcDPOevHNfwHpHwO+NCaxoWi+BbrQLjT4wyXcaCJwGJAbKsRnI+63+Ndjz6jbmjFuKSbfa+3U0+uR6I+QqK+rvAnwi8B+BPhrq3jvx9p7+JZbKedfIiy0apHOYRhAQCSVySxwAfY0uq+Afhj8VPg5qXjfwV4el8LX1gkzKCNkbtEu5lYZKlSP4lxg9ehFU87o82kXy3tzdL/AJj+txvtofO3w08Da98QfEg0Hw9HC1z5TTO8zlI40XqWIBxyQBx1Na/if4T+KNB8dW3guSTTr3WJ4RM0dpOWWFDnl2IG3gZ+mPWvcv2eNY8F/CP4XTeIvEkl5BrOsAzBX064UOigmKFJDHtJPJ64+b2rkfgT4qTxT8QNf1PV7My+INQMl19szxHDlR5IHYD5cey1nPMMQ6lWcI/u46LTd9/REuvNybjsji9Y+C3iPTX06J9S0qSW+ultlRZGGxiCcnI6YU1zPxG8Fal4H1aGw1G4trgzxebG8LHBGcHIPI5r1/xpeeFdY+MOn+HJdBkOppqMX2q8aQ7Zo/KJCgA5GMr+VampeDvDN18Y7awutJjuLZ9Ded0lkd90glKhiSc9OOtFPMKsHF1eqvsv8wVaSa5j5lor6d0fQ/hlc+ONX8GweEovtltCJ5ZZFyhB2gqhzlcbl9O9ZPgj4U+GIvEviS71GFr6y0+8MNrbOSQq7FkJbHLEBgB64ro/takk3KLWifrc0+srsfPFFfR3gC3+F3jvVb5bHwX9mks0G4SptjdScA4U4DcfWp/AngTwbeyeKRfaDaypaaxNDDndmOMIpCjntk0SzWELqUGmvTqDxKW6PmqivpHQvDnw58beAL+60nw3/Z623mxJKeJldFyG3AnOeODWd4W8GeDPCfwxg8YeJNKbWZ5beO4kUrvCb8bVVc4wMjLGq/tWGqcXzXtYf1hdj5/or3jwJ4X8EfETxRd67Z6M+n6RZwxRHTwQoknJYljtP3cAdMZP0rppPB/gLV4bux1LQ9B0ZE+W2ubTVI2lPUZIGMEeh3ClPNYQlyuLut9tP8weISex8w0Vc1yx/s3Wb3TxMk4tp3iEqHKuFJG4fWqdemmmro3Tugr279jfVv7G+JV1eXniDTtI0j7Ey3gvblYlnJP7tV3EZYNznsM+teI0Vhi8OsRRlSbtcmpDni4nuP7WvxMXxd48g0vQr8SaRoZ/czwSZWa4PLSKR1A4UEehI61o6V+1N4mj0KCx1zwtouuXkC/JeXBKksOjsgBG71I25r59ormWVYX2MKMo3Uf6e3cy+rQ5VFrY958RftMa/rdzoFzdeGdMSXRtQS/UpM+JnWN0wR2B3k8elYurfHbVdR+Lmk/EV/D9il1ptq1sloJn8twQ4yT1B+c/lXkFFVHK8JD4YdGuuz3GsNTXQ9nk/aK8YR/Em48ZafZWVqLu2htrvTmLSQTLHnac8EN8xwR0z3rd1z9qjxNPpdzbaB4W0bQbq4zvu4mMjgn+IAgDd7nNfPdFS8pwbabprT+vn8xfVqWmh6x8Jfjv4s8A2M+lNb22u6VNI8ptb0nKu5y5VxzhiSSCCMknvWj8R/2ivFPivw63h7TdJ07w5pkg2zxWmXaRc52ZIACnuABn1rxaireW4V1fauC5v66bDeHpuXNY9i+Kv7QHiH4geBo/Ct7oum2UReN7iaEszSFOm0HhBn0z6Vwnw18Y3HgnXZdWtrGK8eS3aAxyOVABIOcj/drmKK0p4KhSpOlCNovoXGjCMeVLQ6648dXU3xMXxwdPhE6zLL9mDnZkIFxnr2zXSyfGbUH8aQ+Jv7DtBLFYNZCHzm2kF927OM5ryyinLB0ZWvHZW+QOlB9D0HSvihe6f8Q9S8ZLpFtJNfweS1uZWCIPk5B6/wAH61PpHxf13TPF2qa5BZ2zW+pyLJPYsx2BlUKGVuoOB/8AWrzeik8FQe8elvkHsYdj2ZPj7qMVyz2/hXTIYmGXRZWyz5+8WAGfy/GsvQPjLqGk/wBsbNDtJf7UvJLp90zDyy6hdo45HFeW0VCy7DJNcn5k+wh2PQfAPxQvfCPhu70S30m2ukuZJJDJJKyld67cYAqx4E+MGueGdETRbixtdXsYl2wrOxVkX+7uGcr7EcV5tRVywVCd+aO+43Rg76HpTfGDWofGB1/TNNsrGF7ZLaWxXLRSKpYg5GMHLHkVb1P4xrcWV3Da+BfD9tNdcyyugl3N/eKlRk/UmvKqKTwGH093b1D2EOwrsWYscAk54GBSUUV1mp/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7" descr="폰트, 로고, 그래픽, 디자인이(가) 표시된 사진&#10;&#10;자동 생성된 설명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4" descr="서버 단색으로 채워진"/>
          <p:cNvSpPr>
            <a:spLocks noChangeAspect="1" noChangeArrowheads="1"/>
          </p:cNvSpPr>
          <p:nvPr/>
        </p:nvSpPr>
        <p:spPr bwMode="auto">
          <a:xfrm>
            <a:off x="2317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0" descr="data:image/jpg;base64,%20/9j/4AAQSkZJRgABAQEAYABgAAD/2wBDAAUDBAQEAwUEBAQFBQUGBwwIBwcHBw8LCwkMEQ8SEhEPERETFhwXExQaFRERGCEYGh0dHx8fExciJCIeJBweHx7/2wBDAQUFBQcGBw4ICA4eFBEUHh4eHh4eHh4eHh4eHh4eHh4eHh4eHh4eHh4eHh4eHh4eHh4eHh4eHh4eHh4eHh4eHh7/wAARCAAeAL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wyiiuzsdGj1HwPYrbW9ut5NclfOKgNgM/U9eg/SvUoUJVm1HdK55GYZhTwMYTqbSklfto3d/ccZRXV+IDpeg2raRaWkV1fY/fXM8QbaSP4Qa057aGw0rS49P0Gzv7i4jLOZYt7cDk1ssFq4822/X5Hnzz1KEJqm7Tb5btK6SvzO+y7XOBqWzt5ru6jtoE3yyMFUe9dvqFlHJ4TvbzUNEtNNuoTmHy4wu49v8A9VQ6NbWniOyRrELpeq2uN8lumxXU8E/Lj/PtV/UXzqN9Wr22b+/qZPiGLoSq8llF8rd1JJ2VnputdbbGJZWOgl7qyvtSuIrsELBOkQNuGGdwb+LGcYIHrxWNLG8UrxSDDoxVh6Eda6jXptFguk0q3gjSG1YfaJzFummYHkA4/UkflXPandC91Ce6WFIRI5YRoMBR6VxVcP7KpJqd79O3p/weux62Bxs8TShzU2tL3ejfa67vfTZblaivTfgz4estanifxB4b0caBHOFutWv7i5gZixwsMRWZI2cnp8vHVj0zo6r4X0vTPhp41uGsrCK+i1OARWpika401GyfJaSRBnjHKMwOM5NZc2tjvseQ0V6R4r8H+HYfC3g2/i1vStDudQ0dbi6F39rka4kLsN48uKRVGBjHy9OnetWfwT4Zj8afDLSo44ru01q0jfUJYJZgl2xYguu/ayAgdAF+lHMgseRUV7B4F0nStZ+KUdlD4X8M2enafqM8MqNfM0twi7gAYbidzJ0B+ROv5Vp674N0DUPF+hxy2EVtptr4dk1K9is0WFrjy2c4JA6nABPXFLmHynhlFeweC/D/AIf1ufwV4qttDtrKC68SDSr/AE4s89vJwJFYCVmbG0kMCSCeeOlR+H/DOj3Wl+PtTbQ9HvbvTdXjhs49Qv2s7aJGlkDDIliXoBgFuwxT5kKx5HRXrXw08O2+oeKNfur3R/DEdpb6LeBbS21GG7VJVhBWRFeaR29d4JAOQCOlYnwn8JQeI9I8YX1xpsl7/ZelmW3CMw2TFuCNpGcKrHByPajmQWOAorvNKsLF/gDrmpyWVs19F4htoUuWiXzUjMWSgbGQpPOOlaHw18F6RJpd3qnjpo9LtL6L7Nor3bvGZblukgUEExjjLH5eaOYLHmdFd14I8GTRfFvR/C3i7S5FjmulSaJmZVmT1V1IJU9mU12ngDRfCV/8XbbTo4vB721ubpTaW8WoSm4wjgKwulZNy4zkFRxwTxQ5JBY8RorvPjZYWOn614fjsLK2tEl8N2E0iwRKgeRkO5yAOWPc9TXB007iYV0I16GPwhbaVD9ojvIZzKJAAFHzMeDnOeR2rnqK1p1ZU78vVWOXFYOliuT2i+FqS9Vf/M6bUNd03WdJEerW8y6hGMR3ECKQ3+8CRRq3iVXt9L/s1p4bizXDMwAB46cE5FczRWzxlV37u2vXQ4oZJhIuNk+WLbSvdK6s1bt5bHR+Ida03WrSKWVLq3v1wHCANE34FuD+FPm8RW9hpUVh4fSaA5DTzyqA7kfQniuZopPF1OZy6vr1HHJcKoRpO7hF3UW7r/gpdE9jf8R6rpusW0V0beWDUwAJSqjy5Pxzn9PasCiisqtWVWXNLc7cJhYYSn7KnflW19beS8ux2vw5/sXVJJ7HxVqTSRWdq7aPY3d40No87MCUZ8/u1PJOCuT1YV0Pi2606XwNMur6lBpurSXMEa2Wj64+ow3FuuRukUzyqCgwFBkHpgDmvKaKxtqdVz1z4e+PtF8Jyyp/wmfji9sTYTWsFn9hSOKBnGFkVftZAKnkYA+ormrnxRFZ67pviaz8V+IfEGs6dMrwDWrEBMDsXFzI2PYAfUVxFFHKFz0nwP440OP4g2es6p4e0bR1Ny09xfWpvHkBbJOFaZ1wSey/TFa/jjxvb6T4o8Maxo81lqsK6IbW8txKGV0dnDxvt5Vtp78jg4rx+ijlVwuen+CfGOmnxb4N0eztE0Lw/pusLeSG7vBKzSMwBkklKouFUYHAwOuetY8/jJ9LvvFekpp2laxpWrak00iXJl2tslcoytFIhx82epB4riKKOVBc9M+FevaMPFOp3Etho/h6E+H76FfKuJQksjJ8ozPK53HoACM+lY2nfELU9E0LSdL8NQjSTZXJvLmdX3veT8gM/AAQKdoTngnJNcZRRyoLnpq67pWp/CHxCl5Jp+l3N94nt7k2VkBuWPyvmeKFnyVB9wM8ZFc/qL+EtSuPtGoeMfFt5MFCiSfRYpG2joMm8PFclRRYLnS6vqdnbQWM2h+LPE11dWDf6ILm0FsLYdcxstxIVOccAD616p4g17UTBocmhajpGsp/ZsM08+peNpo5o7tlYSDab6PbwccKOpFeDUUOIXO5+NZ0v/hJ9OXSbyG5jXR7VZlh1FryOCYKd8SSM7/Kp4ChiAOlcNRRTSsJn//Z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11" descr="data:image/jpg;base64,%20/9j/4AAQSkZJRgABAQEAYABgAAD/2wBDAAUDBAQEAwUEBAQFBQUGBwwIBwcHBw8LCwkMEQ8SEhEPERETFhwXExQaFRERGCEYGh0dHx8fExciJCIeJBweHx7/2wBDAQUFBQcGBw4ICA4eFBEUHh4eHh4eHh4eHh4eHh4eHh4eHh4eHh4eHh4eHh4eHh4eHh4eHh4eHh4eHh4eHh4eHh7/wAARCAAeAL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poor6i+FHgbwD8VfgRfw6doNjYeMdPhMElzHuDNMo3RyEZxhwMH33dOK/U8ZjI4SCnNO17enmz26tVU0m0fLtFfWnhX4UeEfBnwXsr/xt4dsrvxVq9wlvbJebv3M87BIoyAw4T7zfQ+1WfiPofwR+DGkaTo+u+BbnX5tQRt94VDSHbgM28sApyeFXFcH9uUpT5KcHJ3aVra23a1MPrkW7JHy14L8O6h4t8U2HhzS2gW9vpfKhMzFUzgnkgHHT0rU+KPw/wBd+HOvQ6L4geze5mtxcKbWUuu0kjqQOeDX11q3gHwL4Z1/4cax4V8OwabPda7ChlAcSNE1tM2G3HrwCfcVqeOl+GurfGzS/CfibwmNX1zUtNLQ3U43QxRpvYJjPBOG5A9K4nn7dVShF8lm2tL6X8zN4x8+i0PgWivsXQ/2d/BL/FrxJPeRSy+H7BIHttMWVvvyIWYMw+YqMcDPOevHNfwHpHwO+NCaxoWi+BbrQLjT4wyXcaCJwGJAbKsRnI+63+Ndjz6jbmjFuKSbfa+3U0+uR6I+QqK+rvAnwi8B+BPhrq3jvx9p7+JZbKedfIiy0apHOYRhAQCSVySxwAfY0uq+Afhj8VPg5qXjfwV4el8LX1gkzKCNkbtEu5lYZKlSP4lxg9ehFU87o82kXy3tzdL/AJj+txvtofO3w08Da98QfEg0Hw9HC1z5TTO8zlI40XqWIBxyQBx1Na/if4T+KNB8dW3guSTTr3WJ4RM0dpOWWFDnl2IG3gZ+mPWvcv2eNY8F/CP4XTeIvEkl5BrOsAzBX064UOigmKFJDHtJPJ64+b2rkfgT4qTxT8QNf1PV7My+INQMl19szxHDlR5IHYD5cey1nPMMQ6lWcI/u46LTd9/REuvNybjsji9Y+C3iPTX06J9S0qSW+ultlRZGGxiCcnI6YU1zPxG8Fal4H1aGw1G4trgzxebG8LHBGcHIPI5r1/xpeeFdY+MOn+HJdBkOppqMX2q8aQ7Zo/KJCgA5GMr+VampeDvDN18Y7awutJjuLZ9Ded0lkd90glKhiSc9OOtFPMKsHF1eqvsv8wVaSa5j5lor6d0fQ/hlc+ONX8GweEovtltCJ5ZZFyhB2gqhzlcbl9O9ZPgj4U+GIvEviS71GFr6y0+8MNrbOSQq7FkJbHLEBgB64ro/takk3KLWifrc0+srsfPFFfR3gC3+F3jvVb5bHwX9mks0G4SptjdScA4U4DcfWp/AngTwbeyeKRfaDaypaaxNDDndmOMIpCjntk0SzWELqUGmvTqDxKW6PmqivpHQvDnw58beAL+60nw3/Z623mxJKeJldFyG3AnOeODWd4W8GeDPCfwxg8YeJNKbWZ5beO4kUrvCb8bVVc4wMjLGq/tWGqcXzXtYf1hdj5/or3jwJ4X8EfETxRd67Z6M+n6RZwxRHTwQoknJYljtP3cAdMZP0rppPB/gLV4bux1LQ9B0ZE+W2ubTVI2lPUZIGMEeh3ClPNYQlyuLut9tP8weISex8w0Vc1yx/s3Wb3TxMk4tp3iEqHKuFJG4fWqdemmmro3Tugr279jfVv7G+JV1eXniDTtI0j7Ey3gvblYlnJP7tV3EZYNznsM+teI0Vhi8OsRRlSbtcmpDni4nuP7WvxMXxd48g0vQr8SaRoZ/czwSZWa4PLSKR1A4UEehI61o6V+1N4mj0KCx1zwtouuXkC/JeXBKksOjsgBG71I25r59ormWVYX2MKMo3Uf6e3cy+rQ5VFrY958RftMa/rdzoFzdeGdMSXRtQS/UpM+JnWN0wR2B3k8elYurfHbVdR+Lmk/EV/D9il1ptq1sloJn8twQ4yT1B+c/lXkFFVHK8JD4YdGuuz3GsNTXQ9nk/aK8YR/Em48ZafZWVqLu2htrvTmLSQTLHnac8EN8xwR0z3rd1z9qjxNPpdzbaB4W0bQbq4zvu4mMjgn+IAgDd7nNfPdFS8pwbabprT+vn8xfVqWmh6x8Jfjv4s8A2M+lNb22u6VNI8ptb0nKu5y5VxzhiSSCCMknvWj8R/2ivFPivw63h7TdJ07w5pkg2zxWmXaRc52ZIACnuABn1rxaireW4V1fauC5v66bDeHpuXNY9i+Kv7QHiH4geBo/Ct7oum2UReN7iaEszSFOm0HhBn0z6Vwnw18Y3HgnXZdWtrGK8eS3aAxyOVABIOcj/drmKK0p4KhSpOlCNovoXGjCMeVLQ6648dXU3xMXxwdPhE6zLL9mDnZkIFxnr2zXSyfGbUH8aQ+Jv7DtBLFYNZCHzm2kF927OM5ryyinLB0ZWvHZW+QOlB9D0HSvihe6f8Q9S8ZLpFtJNfweS1uZWCIPk5B6/wAH61PpHxf13TPF2qa5BZ2zW+pyLJPYsx2BlUKGVuoOB/8AWrzeik8FQe8elvkHsYdj2ZPj7qMVyz2/hXTIYmGXRZWyz5+8WAGfy/GsvQPjLqGk/wBsbNDtJf7UvJLp90zDyy6hdo45HFeW0VCy7DJNcn5k+wh2PQfAPxQvfCPhu70S30m2ukuZJJDJJKyld67cYAqx4E+MGueGdETRbixtdXsYl2wrOxVkX+7uGcr7EcV5tRVywVCd+aO+43Rg76HpTfGDWofGB1/TNNsrGF7ZLaWxXLRSKpYg5GMHLHkVb1P4xrcWV3Da+BfD9tNdcyyugl3N/eKlRk/UmvKqKTwGH093b1D2EOwrsWYscAk54GBSUUV1mp//2Q==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AutoShape 12" descr="폰트, 로고, 그래픽, 디자인이(가) 표시된 사진&#10;&#10;자동 생성된 설명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AutoShape 9" descr="서버 단색으로 채워진"/>
          <p:cNvSpPr>
            <a:spLocks noChangeAspect="1" noChangeArrowheads="1"/>
          </p:cNvSpPr>
          <p:nvPr/>
        </p:nvSpPr>
        <p:spPr bwMode="auto">
          <a:xfrm>
            <a:off x="3841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AutoShape 15" descr="data:image/jpg;base64,%20/9j/4AAQSkZJRgABAQEAYABgAAD/2wBDAAUDBAQEAwUEBAQFBQUGBwwIBwcHBw8LCwkMEQ8SEhEPERETFhwXExQaFRERGCEYGh0dHx8fExciJCIeJBweHx7/2wBDAQUFBQcGBw4ICA4eFBEUHh4eHh4eHh4eHh4eHh4eHh4eHh4eHh4eHh4eHh4eHh4eHh4eHh4eHh4eHh4eHh4eHh7/wAARCAAeAL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wyiiuzsdGj1HwPYrbW9ut5NclfOKgNgM/U9eg/SvUoUJVm1HdK55GYZhTwMYTqbSklfto3d/ccZRXV+IDpeg2raRaWkV1fY/fXM8QbaSP4Qa057aGw0rS49P0Gzv7i4jLOZYt7cDk1ssFq4822/X5Hnzz1KEJqm7Tb5btK6SvzO+y7XOBqWzt5ru6jtoE3yyMFUe9dvqFlHJ4TvbzUNEtNNuoTmHy4wu49v8A9VQ6NbWniOyRrELpeq2uN8lumxXU8E/Lj/PtV/UXzqN9Wr22b+/qZPiGLoSq8llF8rd1JJ2VnputdbbGJZWOgl7qyvtSuIrsELBOkQNuGGdwb+LGcYIHrxWNLG8UrxSDDoxVh6Eda6jXptFguk0q3gjSG1YfaJzFummYHkA4/UkflXPandC91Ce6WFIRI5YRoMBR6VxVcP7KpJqd79O3p/weux62Bxs8TShzU2tL3ejfa67vfTZblaivTfgz4estanifxB4b0caBHOFutWv7i5gZixwsMRWZI2cnp8vHVj0zo6r4X0vTPhp41uGsrCK+i1OARWpika401GyfJaSRBnjHKMwOM5NZc2tjvseQ0V6R4r8H+HYfC3g2/i1vStDudQ0dbi6F39rka4kLsN48uKRVGBjHy9OnetWfwT4Zj8afDLSo44ru01q0jfUJYJZgl2xYguu/ayAgdAF+lHMgseRUV7B4F0nStZ+KUdlD4X8M2enafqM8MqNfM0twi7gAYbidzJ0B+ROv5Vp674N0DUPF+hxy2EVtptr4dk1K9is0WFrjy2c4JA6nABPXFLmHynhlFeweC/D/AIf1ufwV4qttDtrKC68SDSr/AE4s89vJwJFYCVmbG0kMCSCeeOlR+H/DOj3Wl+PtTbQ9HvbvTdXjhs49Qv2s7aJGlkDDIliXoBgFuwxT5kKx5HRXrXw08O2+oeKNfur3R/DEdpb6LeBbS21GG7VJVhBWRFeaR29d4JAOQCOlYnwn8JQeI9I8YX1xpsl7/ZelmW3CMw2TFuCNpGcKrHByPajmQWOAorvNKsLF/gDrmpyWVs19F4htoUuWiXzUjMWSgbGQpPOOlaHw18F6RJpd3qnjpo9LtL6L7Nor3bvGZblukgUEExjjLH5eaOYLHmdFd14I8GTRfFvR/C3i7S5FjmulSaJmZVmT1V1IJU9mU12ngDRfCV/8XbbTo4vB721ubpTaW8WoSm4wjgKwulZNy4zkFRxwTxQ5JBY8RorvPjZYWOn614fjsLK2tEl8N2E0iwRKgeRkO5yAOWPc9TXB007iYV0I16GPwhbaVD9ojvIZzKJAAFHzMeDnOeR2rnqK1p1ZU78vVWOXFYOliuT2i+FqS9Vf/M6bUNd03WdJEerW8y6hGMR3ECKQ3+8CRRq3iVXt9L/s1p4bizXDMwAB46cE5FczRWzxlV37u2vXQ4oZJhIuNk+WLbSvdK6s1bt5bHR+Ida03WrSKWVLq3v1wHCANE34FuD+FPm8RW9hpUVh4fSaA5DTzyqA7kfQniuZopPF1OZy6vr1HHJcKoRpO7hF3UW7r/gpdE9jf8R6rpusW0V0beWDUwAJSqjy5Pxzn9PasCiisqtWVWXNLc7cJhYYSn7KnflW19beS8ux2vw5/sXVJJ7HxVqTSRWdq7aPY3d40No87MCUZ8/u1PJOCuT1YV0Pi2606XwNMur6lBpurSXMEa2Wj64+ow3FuuRukUzyqCgwFBkHpgDmvKaKxtqdVz1z4e+PtF8Jyyp/wmfji9sTYTWsFn9hSOKBnGFkVftZAKnkYA+ormrnxRFZ67pviaz8V+IfEGs6dMrwDWrEBMDsXFzI2PYAfUVxFFHKFz0nwP440OP4g2es6p4e0bR1Ny09xfWpvHkBbJOFaZ1wSey/TFa/jjxvb6T4o8Maxo81lqsK6IbW8txKGV0dnDxvt5Vtp78jg4rx+ijlVwuen+CfGOmnxb4N0eztE0Lw/pusLeSG7vBKzSMwBkklKouFUYHAwOuetY8/jJ9LvvFekpp2laxpWrak00iXJl2tslcoytFIhx82epB4riKKOVBc9M+FevaMPFOp3Etho/h6E+H76FfKuJQksjJ8ozPK53HoACM+lY2nfELU9E0LSdL8NQjSTZXJvLmdX3veT8gM/AAQKdoTngnJNcZRRyoLnpq67pWp/CHxCl5Jp+l3N94nt7k2VkBuWPyvmeKFnyVB9wM8ZFc/qL+EtSuPtGoeMfFt5MFCiSfRYpG2joMm8PFclRRYLnS6vqdnbQWM2h+LPE11dWDf6ILm0FsLYdcxstxIVOccAD616p4g17UTBocmhajpGsp/ZsM08+peNpo5o7tlYSDab6PbwccKOpFeDUUOIXO5+NZ0v/hJ9OXSbyG5jXR7VZlh1FryOCYKd8SSM7/Kp4ChiAOlcNRRTSsJn//Z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AutoShape 16" descr="data:image/jpg;base64,%20/9j/4AAQSkZJRgABAQEAYABgAAD/2wBDAAUDBAQEAwUEBAQFBQUGBwwIBwcHBw8LCwkMEQ8SEhEPERETFhwXExQaFRERGCEYGh0dHx8fExciJCIeJBweHx7/2wBDAQUFBQcGBw4ICA4eFBEUHh4eHh4eHh4eHh4eHh4eHh4eHh4eHh4eHh4eHh4eHh4eHh4eHh4eHh4eHh4eHh4eHh7/wAARCAAeAL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poor6i+FHgbwD8VfgRfw6doNjYeMdPhMElzHuDNMo3RyEZxhwMH33dOK/U8ZjI4SCnNO17enmz26tVU0m0fLtFfWnhX4UeEfBnwXsr/xt4dsrvxVq9wlvbJebv3M87BIoyAw4T7zfQ+1WfiPofwR+DGkaTo+u+BbnX5tQRt94VDSHbgM28sApyeFXFcH9uUpT5KcHJ3aVra23a1MPrkW7JHy14L8O6h4t8U2HhzS2gW9vpfKhMzFUzgnkgHHT0rU+KPw/wBd+HOvQ6L4geze5mtxcKbWUuu0kjqQOeDX11q3gHwL4Z1/4cax4V8OwabPda7ChlAcSNE1tM2G3HrwCfcVqeOl+GurfGzS/CfibwmNX1zUtNLQ3U43QxRpvYJjPBOG5A9K4nn7dVShF8lm2tL6X8zN4x8+i0PgWivsXQ/2d/BL/FrxJPeRSy+H7BIHttMWVvvyIWYMw+YqMcDPOevHNfwHpHwO+NCaxoWi+BbrQLjT4wyXcaCJwGJAbKsRnI+63+Ndjz6jbmjFuKSbfa+3U0+uR6I+QqK+rvAnwi8B+BPhrq3jvx9p7+JZbKedfIiy0apHOYRhAQCSVySxwAfY0uq+Afhj8VPg5qXjfwV4el8LX1gkzKCNkbtEu5lYZKlSP4lxg9ehFU87o82kXy3tzdL/AJj+txvtofO3w08Da98QfEg0Hw9HC1z5TTO8zlI40XqWIBxyQBx1Na/if4T+KNB8dW3guSTTr3WJ4RM0dpOWWFDnl2IG3gZ+mPWvcv2eNY8F/CP4XTeIvEkl5BrOsAzBX064UOigmKFJDHtJPJ64+b2rkfgT4qTxT8QNf1PV7My+INQMl19szxHDlR5IHYD5cey1nPMMQ6lWcI/u46LTd9/REuvNybjsji9Y+C3iPTX06J9S0qSW+ultlRZGGxiCcnI6YU1zPxG8Fal4H1aGw1G4trgzxebG8LHBGcHIPI5r1/xpeeFdY+MOn+HJdBkOppqMX2q8aQ7Zo/KJCgA5GMr+VampeDvDN18Y7awutJjuLZ9Ded0lkd90glKhiSc9OOtFPMKsHF1eqvsv8wVaSa5j5lor6d0fQ/hlc+ONX8GweEovtltCJ5ZZFyhB2gqhzlcbl9O9ZPgj4U+GIvEviS71GFr6y0+8MNrbOSQq7FkJbHLEBgB64ro/takk3KLWifrc0+srsfPFFfR3gC3+F3jvVb5bHwX9mks0G4SptjdScA4U4DcfWp/AngTwbeyeKRfaDaypaaxNDDndmOMIpCjntk0SzWELqUGmvTqDxKW6PmqivpHQvDnw58beAL+60nw3/Z623mxJKeJldFyG3AnOeODWd4W8GeDPCfwxg8YeJNKbWZ5beO4kUrvCb8bVVc4wMjLGq/tWGqcXzXtYf1hdj5/or3jwJ4X8EfETxRd67Z6M+n6RZwxRHTwQoknJYljtP3cAdMZP0rppPB/gLV4bux1LQ9B0ZE+W2ubTVI2lPUZIGMEeh3ClPNYQlyuLut9tP8weISex8w0Vc1yx/s3Wb3TxMk4tp3iEqHKuFJG4fWqdemmmro3Tugr279jfVv7G+JV1eXniDTtI0j7Ey3gvblYlnJP7tV3EZYNznsM+teI0Vhi8OsRRlSbtcmpDni4nuP7WvxMXxd48g0vQr8SaRoZ/czwSZWa4PLSKR1A4UEehI61o6V+1N4mj0KCx1zwtouuXkC/JeXBKksOjsgBG71I25r59ormWVYX2MKMo3Uf6e3cy+rQ5VFrY958RftMa/rdzoFzdeGdMSXRtQS/UpM+JnWN0wR2B3k8elYurfHbVdR+Lmk/EV/D9il1ptq1sloJn8twQ4yT1B+c/lXkFFVHK8JD4YdGuuz3GsNTXQ9nk/aK8YR/Em48ZafZWVqLu2htrvTmLSQTLHnac8EN8xwR0z3rd1z9qjxNPpdzbaB4W0bQbq4zvu4mMjgn+IAgDd7nNfPdFS8pwbabprT+vn8xfVqWmh6x8Jfjv4s8A2M+lNb22u6VNI8ptb0nKu5y5VxzhiSSCCMknvWj8R/2ivFPivw63h7TdJ07w5pkg2zxWmXaRc52ZIACnuABn1rxaireW4V1fauC5v66bDeHpuXNY9i+Kv7QHiH4geBo/Ct7oum2UReN7iaEszSFOm0HhBn0z6Vwnw18Y3HgnXZdWtrGK8eS3aAxyOVABIOcj/drmKK0p4KhSpOlCNovoXGjCMeVLQ6648dXU3xMXxwdPhE6zLL9mDnZkIFxnr2zXSyfGbUH8aQ+Jv7DtBLFYNZCHzm2kF927OM5ryyinLB0ZWvHZW+QOlB9D0HSvihe6f8Q9S8ZLpFtJNfweS1uZWCIPk5B6/wAH61PpHxf13TPF2qa5BZ2zW+pyLJPYsx2BlUKGVuoOB/8AWrzeik8FQe8elvkHsYdj2ZPj7qMVyz2/hXTIYmGXRZWyz5+8WAGfy/GsvQPjLqGk/wBsbNDtJf7UvJLp90zDyy6hdo45HFeW0VCy7DJNcn5k+wh2PQfAPxQvfCPhu70S30m2ukuZJJDJJKyld67cYAqx4E+MGueGdETRbixtdXsYl2wrOxVkX+7uGcr7EcV5tRVywVCd+aO+43Rg76HpTfGDWofGB1/TNNsrGF7ZLaWxXLRSKpYg5GMHLHkVb1P4xrcWV3Da+BfD9tNdcyyugl3N/eKlRk/UmvKqKTwGH093b1D2EOwrsWYscAk54GBSUUV1mp//2Q==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" name="AutoShape 17" descr="폰트, 로고, 그래픽, 디자인이(가) 표시된 사진&#10;&#10;자동 생성된 설명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AutoShape 14" descr="서버 단색으로 채워진"/>
          <p:cNvSpPr>
            <a:spLocks noChangeAspect="1" noChangeArrowheads="1"/>
          </p:cNvSpPr>
          <p:nvPr/>
        </p:nvSpPr>
        <p:spPr bwMode="auto">
          <a:xfrm>
            <a:off x="5365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AutoShape 20" descr="data:image/jpg;base64,%20/9j/4AAQSkZJRgABAQEAYABgAAD/2wBDAAUDBAQEAwUEBAQFBQUGBwwIBwcHBw8LCwkMEQ8SEhEPERETFhwXExQaFRERGCEYGh0dHx8fExciJCIeJBweHx7/2wBDAQUFBQcGBw4ICA4eFBEUHh4eHh4eHh4eHh4eHh4eHh4eHh4eHh4eHh4eHh4eHh4eHh4eHh4eHh4eHh4eHh4eHh7/wAARCAAeAL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wyiiuzsdGj1HwPYrbW9ut5NclfOKgNgM/U9eg/SvUoUJVm1HdK55GYZhTwMYTqbSklfto3d/ccZRXV+IDpeg2raRaWkV1fY/fXM8QbaSP4Qa057aGw0rS49P0Gzv7i4jLOZYt7cDk1ssFq4822/X5Hnzz1KEJqm7Tb5btK6SvzO+y7XOBqWzt5ru6jtoE3yyMFUe9dvqFlHJ4TvbzUNEtNNuoTmHy4wu49v8A9VQ6NbWniOyRrELpeq2uN8lumxXU8E/Lj/PtV/UXzqN9Wr22b+/qZPiGLoSq8llF8rd1JJ2VnputdbbGJZWOgl7qyvtSuIrsELBOkQNuGGdwb+LGcYIHrxWNLG8UrxSDDoxVh6Eda6jXptFguk0q3gjSG1YfaJzFummYHkA4/UkflXPandC91Ce6WFIRI5YRoMBR6VxVcP7KpJqd79O3p/weux62Bxs8TShzU2tL3ejfa67vfTZblaivTfgz4estanifxB4b0caBHOFutWv7i5gZixwsMRWZI2cnp8vHVj0zo6r4X0vTPhp41uGsrCK+i1OARWpika401GyfJaSRBnjHKMwOM5NZc2tjvseQ0V6R4r8H+HYfC3g2/i1vStDudQ0dbi6F39rka4kLsN48uKRVGBjHy9OnetWfwT4Zj8afDLSo44ru01q0jfUJYJZgl2xYguu/ayAgdAF+lHMgseRUV7B4F0nStZ+KUdlD4X8M2enafqM8MqNfM0twi7gAYbidzJ0B+ROv5Vp674N0DUPF+hxy2EVtptr4dk1K9is0WFrjy2c4JA6nABPXFLmHynhlFeweC/D/AIf1ufwV4qttDtrKC68SDSr/AE4s89vJwJFYCVmbG0kMCSCeeOlR+H/DOj3Wl+PtTbQ9HvbvTdXjhs49Qv2s7aJGlkDDIliXoBgFuwxT5kKx5HRXrXw08O2+oeKNfur3R/DEdpb6LeBbS21GG7VJVhBWRFeaR29d4JAOQCOlYnwn8JQeI9I8YX1xpsl7/ZelmW3CMw2TFuCNpGcKrHByPajmQWOAorvNKsLF/gDrmpyWVs19F4htoUuWiXzUjMWSgbGQpPOOlaHw18F6RJpd3qnjpo9LtL6L7Nor3bvGZblukgUEExjjLH5eaOYLHmdFd14I8GTRfFvR/C3i7S5FjmulSaJmZVmT1V1IJU9mU12ngDRfCV/8XbbTo4vB721ubpTaW8WoSm4wjgKwulZNy4zkFRxwTxQ5JBY8RorvPjZYWOn614fjsLK2tEl8N2E0iwRKgeRkO5yAOWPc9TXB007iYV0I16GPwhbaVD9ojvIZzKJAAFHzMeDnOeR2rnqK1p1ZU78vVWOXFYOliuT2i+FqS9Vf/M6bUNd03WdJEerW8y6hGMR3ECKQ3+8CRRq3iVXt9L/s1p4bizXDMwAB46cE5FczRWzxlV37u2vXQ4oZJhIuNk+WLbSvdK6s1bt5bHR+Ida03WrSKWVLq3v1wHCANE34FuD+FPm8RW9hpUVh4fSaA5DTzyqA7kfQniuZopPF1OZy6vr1HHJcKoRpO7hF3UW7r/gpdE9jf8R6rpusW0V0beWDUwAJSqjy5Pxzn9PasCiisqtWVWXNLc7cJhYYSn7KnflW19beS8ux2vw5/sXVJJ7HxVqTSRWdq7aPY3d40No87MCUZ8/u1PJOCuT1YV0Pi2606XwNMur6lBpurSXMEa2Wj64+ow3FuuRukUzyqCgwFBkHpgDmvKaKxtqdVz1z4e+PtF8Jyyp/wmfji9sTYTWsFn9hSOKBnGFkVftZAKnkYA+ormrnxRFZ67pviaz8V+IfEGs6dMrwDWrEBMDsXFzI2PYAfUVxFFHKFz0nwP440OP4g2es6p4e0bR1Ny09xfWpvHkBbJOFaZ1wSey/TFa/jjxvb6T4o8Maxo81lqsK6IbW8txKGV0dnDxvt5Vtp78jg4rx+ijlVwuen+CfGOmnxb4N0eztE0Lw/pusLeSG7vBKzSMwBkklKouFUYHAwOuetY8/jJ9LvvFekpp2laxpWrak00iXJl2tslcoytFIhx82epB4riKKOVBc9M+FevaMPFOp3Etho/h6E+H76FfKuJQksjJ8ozPK53HoACM+lY2nfELU9E0LSdL8NQjSTZXJvLmdX3veT8gM/AAQKdoTngnJNcZRRyoLnpq67pWp/CHxCl5Jp+l3N94nt7k2VkBuWPyvmeKFnyVB9wM8ZFc/qL+EtSuPtGoeMfFt5MFCiSfRYpG2joMm8PFclRRYLnS6vqdnbQWM2h+LPE11dWDf6ILm0FsLYdcxstxIVOccAD616p4g17UTBocmhajpGsp/ZsM08+peNpo5o7tlYSDab6PbwccKOpFeDUUOIXO5+NZ0v/hJ9OXSbyG5jXR7VZlh1FryOCYKd8SSM7/Kp4ChiAOlcNRRTSsJn//Z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AutoShape 21" descr="data:image/jpg;base64,%20/9j/4AAQSkZJRgABAQEAYABgAAD/2wBDAAUDBAQEAwUEBAQFBQUGBwwIBwcHBw8LCwkMEQ8SEhEPERETFhwXExQaFRERGCEYGh0dHx8fExciJCIeJBweHx7/2wBDAQUFBQcGBw4ICA4eFBEUHh4eHh4eHh4eHh4eHh4eHh4eHh4eHh4eHh4eHh4eHh4eHh4eHh4eHh4eHh4eHh4eHh7/wAARCAAeAL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poor6i+FHgbwD8VfgRfw6doNjYeMdPhMElzHuDNMo3RyEZxhwMH33dOK/U8ZjI4SCnNO17enmz26tVU0m0fLtFfWnhX4UeEfBnwXsr/xt4dsrvxVq9wlvbJebv3M87BIoyAw4T7zfQ+1WfiPofwR+DGkaTo+u+BbnX5tQRt94VDSHbgM28sApyeFXFcH9uUpT5KcHJ3aVra23a1MPrkW7JHy14L8O6h4t8U2HhzS2gW9vpfKhMzFUzgnkgHHT0rU+KPw/wBd+HOvQ6L4geze5mtxcKbWUuu0kjqQOeDX11q3gHwL4Z1/4cax4V8OwabPda7ChlAcSNE1tM2G3HrwCfcVqeOl+GurfGzS/CfibwmNX1zUtNLQ3U43QxRpvYJjPBOG5A9K4nn7dVShF8lm2tL6X8zN4x8+i0PgWivsXQ/2d/BL/FrxJPeRSy+H7BIHttMWVvvyIWYMw+YqMcDPOevHNfwHpHwO+NCaxoWi+BbrQLjT4wyXcaCJwGJAbKsRnI+63+Ndjz6jbmjFuKSbfa+3U0+uR6I+QqK+rvAnwi8B+BPhrq3jvx9p7+JZbKedfIiy0apHOYRhAQCSVySxwAfY0uq+Afhj8VPg5qXjfwV4el8LX1gkzKCNkbtEu5lYZKlSP4lxg9ehFU87o82kXy3tzdL/AJj+txvtofO3w08Da98QfEg0Hw9HC1z5TTO8zlI40XqWIBxyQBx1Na/if4T+KNB8dW3guSTTr3WJ4RM0dpOWWFDnl2IG3gZ+mPWvcv2eNY8F/CP4XTeIvEkl5BrOsAzBX064UOigmKFJDHtJPJ64+b2rkfgT4qTxT8QNf1PV7My+INQMl19szxHDlR5IHYD5cey1nPMMQ6lWcI/u46LTd9/REuvNybjsji9Y+C3iPTX06J9S0qSW+ultlRZGGxiCcnI6YU1zPxG8Fal4H1aGw1G4trgzxebG8LHBGcHIPI5r1/xpeeFdY+MOn+HJdBkOppqMX2q8aQ7Zo/KJCgA5GMr+VampeDvDN18Y7awutJjuLZ9Ded0lkd90glKhiSc9OOtFPMKsHF1eqvsv8wVaSa5j5lor6d0fQ/hlc+ONX8GweEovtltCJ5ZZFyhB2gqhzlcbl9O9ZPgj4U+GIvEviS71GFr6y0+8MNrbOSQq7FkJbHLEBgB64ro/takk3KLWifrc0+srsfPFFfR3gC3+F3jvVb5bHwX9mks0G4SptjdScA4U4DcfWp/AngTwbeyeKRfaDaypaaxNDDndmOMIpCjntk0SzWELqUGmvTqDxKW6PmqivpHQvDnw58beAL+60nw3/Z623mxJKeJldFyG3AnOeODWd4W8GeDPCfwxg8YeJNKbWZ5beO4kUrvCb8bVVc4wMjLGq/tWGqcXzXtYf1hdj5/or3jwJ4X8EfETxRd67Z6M+n6RZwxRHTwQoknJYljtP3cAdMZP0rppPB/gLV4bux1LQ9B0ZE+W2ubTVI2lPUZIGMEeh3ClPNYQlyuLut9tP8weISex8w0Vc1yx/s3Wb3TxMk4tp3iEqHKuFJG4fWqdemmmro3Tugr279jfVv7G+JV1eXniDTtI0j7Ey3gvblYlnJP7tV3EZYNznsM+teI0Vhi8OsRRlSbtcmpDni4nuP7WvxMXxd48g0vQr8SaRoZ/czwSZWa4PLSKR1A4UEehI61o6V+1N4mj0KCx1zwtouuXkC/JeXBKksOjsgBG71I25r59ormWVYX2MKMo3Uf6e3cy+rQ5VFrY958RftMa/rdzoFzdeGdMSXRtQS/UpM+JnWN0wR2B3k8elYurfHbVdR+Lmk/EV/D9il1ptq1sloJn8twQ4yT1B+c/lXkFFVHK8JD4YdGuuz3GsNTXQ9nk/aK8YR/Em48ZafZWVqLu2htrvTmLSQTLHnac8EN8xwR0z3rd1z9qjxNPpdzbaB4W0bQbq4zvu4mMjgn+IAgDd7nNfPdFS8pwbabprT+vn8xfVqWmh6x8Jfjv4s8A2M+lNb22u6VNI8ptb0nKu5y5VxzhiSSCCMknvWj8R/2ivFPivw63h7TdJ07w5pkg2zxWmXaRc52ZIACnuABn1rxaireW4V1fauC5v66bDeHpuXNY9i+Kv7QHiH4geBo/Ct7oum2UReN7iaEszSFOm0HhBn0z6Vwnw18Y3HgnXZdWtrGK8eS3aAxyOVABIOcj/drmKK0p4KhSpOlCNovoXGjCMeVLQ6648dXU3xMXxwdPhE6zLL9mDnZkIFxnr2zXSyfGbUH8aQ+Jv7DtBLFYNZCHzm2kF927OM5ryyinLB0ZWvHZW+QOlB9D0HSvihe6f8Q9S8ZLpFtJNfweS1uZWCIPk5B6/wAH61PpHxf13TPF2qa5BZ2zW+pyLJPYsx2BlUKGVuoOB/8AWrzeik8FQe8elvkHsYdj2ZPj7qMVyz2/hXTIYmGXRZWyz5+8WAGfy/GsvQPjLqGk/wBsbNDtJf7UvJLp90zDyy6hdo45HFeW0VCy7DJNcn5k+wh2PQfAPxQvfCPhu70S30m2ukuZJJDJJKyld67cYAqx4E+MGueGdETRbixtdXsYl2wrOxVkX+7uGcr7EcV5tRVywVCd+aO+43Rg76HpTfGDWofGB1/TNNsrGF7ZLaWxXLRSKpYg5GMHLHkVb1P4xrcWV3Da+BfD9tNdcyyugl3N/eKlRk/UmvKqKTwGH093b1D2EOwrsWYscAk54GBSUUV1mp//2Q==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AutoShape 22" descr="폰트, 로고, 그래픽, 디자인이(가) 표시된 사진&#10;&#10;자동 생성된 설명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AutoShape 19" descr="서버 단색으로 채워진"/>
          <p:cNvSpPr>
            <a:spLocks noChangeAspect="1" noChangeArrowheads="1"/>
          </p:cNvSpPr>
          <p:nvPr/>
        </p:nvSpPr>
        <p:spPr bwMode="auto">
          <a:xfrm>
            <a:off x="6889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47" y="11440413"/>
            <a:ext cx="6418453" cy="414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968" y="11529901"/>
            <a:ext cx="5720697" cy="234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924389" y="14134798"/>
            <a:ext cx="55058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웹 </a:t>
            </a:r>
            <a:r>
              <a:rPr lang="ko-KR" altLang="en-US" sz="1500" dirty="0" err="1" smtClean="0"/>
              <a:t>크롤링을</a:t>
            </a:r>
            <a:r>
              <a:rPr lang="ko-KR" altLang="en-US" sz="1500" dirty="0" smtClean="0"/>
              <a:t> 통해 필요한 주식 데이터들을 수집한 후 모델 학습에 사용하기 위해 전처리 과정을 거쳐 </a:t>
            </a:r>
            <a:r>
              <a:rPr lang="en-US" altLang="ko-KR" sz="1500" dirty="0" err="1" smtClean="0"/>
              <a:t>csv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파일로 관리한다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ko-KR" altLang="en-US" sz="1500" dirty="0" err="1" smtClean="0"/>
              <a:t>데이터셋</a:t>
            </a:r>
            <a:r>
              <a:rPr lang="ko-KR" altLang="en-US" sz="1500" dirty="0" smtClean="0"/>
              <a:t> 분리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ko-KR" altLang="en-US" sz="1500" dirty="0" smtClean="0"/>
              <a:t>학습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2014</a:t>
            </a:r>
            <a:r>
              <a:rPr lang="ko-KR" altLang="en-US" sz="1500" dirty="0" smtClean="0"/>
              <a:t>년 </a:t>
            </a:r>
            <a:r>
              <a:rPr lang="en-US" altLang="ko-KR" sz="1500" dirty="0" smtClean="0"/>
              <a:t>1</a:t>
            </a:r>
            <a:r>
              <a:rPr lang="ko-KR" altLang="en-US" sz="1500" dirty="0" smtClean="0"/>
              <a:t>월 </a:t>
            </a:r>
            <a:r>
              <a:rPr lang="en-US" altLang="ko-KR" sz="1500" dirty="0" smtClean="0"/>
              <a:t>~ 2021</a:t>
            </a:r>
            <a:r>
              <a:rPr lang="ko-KR" altLang="en-US" sz="1500" dirty="0" smtClean="0"/>
              <a:t>년 </a:t>
            </a:r>
            <a:r>
              <a:rPr lang="en-US" altLang="ko-KR" sz="1500" dirty="0" smtClean="0"/>
              <a:t>12</a:t>
            </a:r>
            <a:r>
              <a:rPr lang="ko-KR" altLang="en-US" sz="1500" dirty="0" smtClean="0"/>
              <a:t>월까지의 데이터 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약 </a:t>
            </a:r>
            <a:r>
              <a:rPr lang="en-US" altLang="ko-KR" sz="1500" dirty="0" smtClean="0"/>
              <a:t>8</a:t>
            </a:r>
            <a:r>
              <a:rPr lang="ko-KR" altLang="en-US" sz="1500" dirty="0" smtClean="0"/>
              <a:t>년</a:t>
            </a:r>
            <a:r>
              <a:rPr lang="en-US" altLang="ko-KR" sz="1500" dirty="0" smtClean="0"/>
              <a:t>)</a:t>
            </a:r>
          </a:p>
          <a:p>
            <a:r>
              <a:rPr lang="ko-KR" altLang="en-US" sz="1500" dirty="0" smtClean="0"/>
              <a:t>테스트 </a:t>
            </a:r>
            <a:r>
              <a:rPr lang="en-US" altLang="ko-KR" sz="1500" dirty="0" smtClean="0"/>
              <a:t>: 2022</a:t>
            </a:r>
            <a:r>
              <a:rPr lang="ko-KR" altLang="en-US" sz="1500" dirty="0" smtClean="0"/>
              <a:t>년 </a:t>
            </a:r>
            <a:r>
              <a:rPr lang="en-US" altLang="ko-KR" sz="1500" dirty="0" smtClean="0"/>
              <a:t>1</a:t>
            </a:r>
            <a:r>
              <a:rPr lang="ko-KR" altLang="en-US" sz="1500" dirty="0" smtClean="0"/>
              <a:t>월 </a:t>
            </a:r>
            <a:r>
              <a:rPr lang="en-US" altLang="ko-KR" sz="1500" dirty="0" smtClean="0"/>
              <a:t>~ 2023</a:t>
            </a:r>
            <a:r>
              <a:rPr lang="ko-KR" altLang="en-US" sz="1500" dirty="0" smtClean="0"/>
              <a:t>년 </a:t>
            </a:r>
            <a:r>
              <a:rPr lang="en-US" altLang="ko-KR" sz="1500" dirty="0" smtClean="0"/>
              <a:t>10</a:t>
            </a:r>
            <a:r>
              <a:rPr lang="ko-KR" altLang="en-US" sz="1500" dirty="0" smtClean="0"/>
              <a:t>월 중순까지의 데이터 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약 </a:t>
            </a:r>
            <a:r>
              <a:rPr lang="en-US" altLang="ko-KR" sz="1500" dirty="0" smtClean="0"/>
              <a:t>21</a:t>
            </a:r>
            <a:r>
              <a:rPr lang="ko-KR" altLang="en-US" sz="1500" dirty="0" smtClean="0"/>
              <a:t>개월</a:t>
            </a:r>
            <a:r>
              <a:rPr lang="en-US" altLang="ko-KR" sz="1500" dirty="0" smtClean="0"/>
              <a:t>)</a:t>
            </a:r>
            <a:endParaRPr lang="en-US" altLang="ko-KR" sz="1500" dirty="0"/>
          </a:p>
        </p:txBody>
      </p:sp>
      <p:sp>
        <p:nvSpPr>
          <p:cNvPr id="51" name="TextBox 50"/>
          <p:cNvSpPr txBox="1"/>
          <p:nvPr/>
        </p:nvSpPr>
        <p:spPr>
          <a:xfrm>
            <a:off x="6253032" y="23756264"/>
            <a:ext cx="55029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파란색 점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smtClean="0"/>
              <a:t>매도</a:t>
            </a:r>
            <a:r>
              <a:rPr lang="en-US" altLang="ko-KR" dirty="0" smtClean="0"/>
              <a:t>(sell) </a:t>
            </a:r>
            <a:r>
              <a:rPr lang="ko-KR" altLang="en-US" dirty="0"/>
              <a:t>신호</a:t>
            </a:r>
            <a:endParaRPr lang="en-US" altLang="ko-KR" dirty="0"/>
          </a:p>
          <a:p>
            <a:r>
              <a:rPr lang="ko-KR" altLang="en-US" dirty="0"/>
              <a:t>빨간색 점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smtClean="0"/>
              <a:t>매</a:t>
            </a:r>
            <a:r>
              <a:rPr lang="ko-KR" altLang="en-US" dirty="0"/>
              <a:t>수</a:t>
            </a:r>
            <a:r>
              <a:rPr lang="en-US" altLang="ko-KR" dirty="0" smtClean="0"/>
              <a:t>(</a:t>
            </a:r>
            <a:r>
              <a:rPr lang="en-US" altLang="ko-KR" dirty="0" smtClean="0"/>
              <a:t>buy</a:t>
            </a:r>
            <a:r>
              <a:rPr lang="en-US" altLang="ko-KR" dirty="0" smtClean="0"/>
              <a:t>) </a:t>
            </a:r>
            <a:r>
              <a:rPr lang="ko-KR" altLang="en-US" dirty="0"/>
              <a:t>신호</a:t>
            </a:r>
            <a:endParaRPr lang="en-US" altLang="ko-KR" dirty="0"/>
          </a:p>
          <a:p>
            <a:r>
              <a:rPr lang="ko-KR" altLang="en-US" dirty="0"/>
              <a:t>점이 없는 것은 관망</a:t>
            </a:r>
            <a:r>
              <a:rPr lang="en-US" altLang="ko-KR" dirty="0"/>
              <a:t>(hold) </a:t>
            </a:r>
            <a:r>
              <a:rPr lang="ko-KR" altLang="en-US" dirty="0" smtClean="0"/>
              <a:t>신호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파란색 꺾은 선 그래프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해당 주식의 종가 그래프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주황색  꺾은 선 그래프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해당 모델의 수익률 그래프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학습</a:t>
            </a:r>
            <a:r>
              <a:rPr lang="ko-KR" altLang="en-US" dirty="0"/>
              <a:t>된</a:t>
            </a:r>
            <a:r>
              <a:rPr lang="ko-KR" altLang="en-US" dirty="0" smtClean="0"/>
              <a:t> 모델 모두 고점에서는 주로 매도 신호를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저점에서는</a:t>
            </a:r>
            <a:r>
              <a:rPr lang="ko-KR" altLang="en-US" dirty="0" smtClean="0"/>
              <a:t> 주로 매수 신호를 보낸다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이를 바탕으로 삼성전자의 경우 약 </a:t>
            </a:r>
            <a:r>
              <a:rPr lang="en-US" altLang="ko-KR" dirty="0" smtClean="0"/>
              <a:t>20%</a:t>
            </a:r>
            <a:r>
              <a:rPr lang="ko-KR" altLang="en-US" dirty="0" smtClean="0"/>
              <a:t>의 수익률을</a:t>
            </a:r>
            <a:r>
              <a:rPr lang="en-US" altLang="ko-KR" dirty="0" smtClean="0"/>
              <a:t>, SK</a:t>
            </a:r>
            <a:r>
              <a:rPr lang="ko-KR" altLang="en-US" dirty="0" err="1" smtClean="0"/>
              <a:t>하이닉스의</a:t>
            </a:r>
            <a:r>
              <a:rPr lang="ko-KR" altLang="en-US" dirty="0" smtClean="0"/>
              <a:t> 경우 약 </a:t>
            </a:r>
            <a:r>
              <a:rPr lang="en-US" altLang="ko-KR" dirty="0" smtClean="0"/>
              <a:t>30%</a:t>
            </a:r>
            <a:r>
              <a:rPr lang="ko-KR" altLang="en-US" dirty="0" smtClean="0"/>
              <a:t>의 수익률을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POSCO</a:t>
            </a:r>
            <a:r>
              <a:rPr lang="ko-KR" altLang="en-US" dirty="0" err="1" smtClean="0"/>
              <a:t>홀딩스의</a:t>
            </a:r>
            <a:r>
              <a:rPr lang="ko-KR" altLang="en-US" dirty="0" smtClean="0"/>
              <a:t> 경우 약 </a:t>
            </a:r>
            <a:r>
              <a:rPr lang="en-US" altLang="ko-KR" dirty="0" smtClean="0"/>
              <a:t>200%</a:t>
            </a:r>
            <a:r>
              <a:rPr lang="ko-KR" altLang="en-US" dirty="0" smtClean="0"/>
              <a:t>의 수익률을 기록했다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2279226" y="18552525"/>
            <a:ext cx="8302033" cy="9326457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대각선 방향의 모서리가 잘린 사각형 58"/>
          <p:cNvSpPr/>
          <p:nvPr/>
        </p:nvSpPr>
        <p:spPr>
          <a:xfrm>
            <a:off x="14833828" y="18179831"/>
            <a:ext cx="3192828" cy="75286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최종 결과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4816" y="27180050"/>
            <a:ext cx="27692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POSCO</a:t>
            </a:r>
            <a:r>
              <a:rPr lang="ko-KR" altLang="en-US" sz="1500" dirty="0" err="1" smtClean="0"/>
              <a:t>홀딩스</a:t>
            </a:r>
            <a:endParaRPr lang="ko-KR" altLang="en-US" sz="1500" dirty="0"/>
          </a:p>
        </p:txBody>
      </p:sp>
      <p:sp>
        <p:nvSpPr>
          <p:cNvPr id="54" name="TextBox 53"/>
          <p:cNvSpPr txBox="1"/>
          <p:nvPr/>
        </p:nvSpPr>
        <p:spPr>
          <a:xfrm>
            <a:off x="7499627" y="23323503"/>
            <a:ext cx="27692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SK</a:t>
            </a:r>
            <a:r>
              <a:rPr lang="ko-KR" altLang="en-US" sz="1500" dirty="0" err="1" smtClean="0"/>
              <a:t>하이닉스</a:t>
            </a:r>
            <a:endParaRPr lang="ko-KR" altLang="en-US" sz="15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5900" y="11501150"/>
            <a:ext cx="5745079" cy="211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14781642" y="13877114"/>
            <a:ext cx="55058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모델을 학습시킬 때 로그를 남겨 </a:t>
            </a:r>
            <a:r>
              <a:rPr lang="en-US" altLang="ko-KR" sz="1500" dirty="0" err="1" smtClean="0"/>
              <a:t>tensorboard</a:t>
            </a:r>
            <a:r>
              <a:rPr lang="ko-KR" altLang="en-US" sz="1500" dirty="0" smtClean="0"/>
              <a:t>로 학습 과정 및 결과를 수치화하여 확인할 수 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 smtClean="0"/>
              <a:t>위의 그래프는 강화학습에서 가장 중요한 보상</a:t>
            </a:r>
            <a:r>
              <a:rPr lang="en-US" altLang="ko-KR" sz="1500" dirty="0" smtClean="0"/>
              <a:t>(reward)</a:t>
            </a:r>
            <a:r>
              <a:rPr lang="ko-KR" altLang="en-US" sz="1500" dirty="0" smtClean="0"/>
              <a:t>을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나타내는 그래프이다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 smtClean="0"/>
              <a:t>학습 시 총 </a:t>
            </a:r>
            <a:r>
              <a:rPr lang="en-US" altLang="ko-KR" sz="1500" dirty="0" err="1" smtClean="0"/>
              <a:t>total_timesteps</a:t>
            </a:r>
            <a:r>
              <a:rPr lang="ko-KR" altLang="en-US" sz="1500" dirty="0" smtClean="0"/>
              <a:t>은 </a:t>
            </a:r>
            <a:r>
              <a:rPr lang="en-US" altLang="ko-KR" sz="1500" dirty="0" smtClean="0"/>
              <a:t>100</a:t>
            </a:r>
            <a:r>
              <a:rPr lang="ko-KR" altLang="en-US" sz="1500" dirty="0" smtClean="0"/>
              <a:t>만으로 설정하였다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106717" y="23323503"/>
            <a:ext cx="27692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삼성전자</a:t>
            </a:r>
            <a:endParaRPr lang="ko-KR" altLang="en-US" sz="1500" dirty="0"/>
          </a:p>
        </p:txBody>
      </p:sp>
      <p:sp>
        <p:nvSpPr>
          <p:cNvPr id="79" name="대각선 방향의 모서리가 잘린 사각형 78"/>
          <p:cNvSpPr/>
          <p:nvPr/>
        </p:nvSpPr>
        <p:spPr>
          <a:xfrm>
            <a:off x="16391853" y="10770555"/>
            <a:ext cx="2367168" cy="451498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시스템 설계</a:t>
            </a:r>
            <a:endParaRPr lang="ko-KR" altLang="en-US" dirty="0"/>
          </a:p>
        </p:txBody>
      </p:sp>
      <p:sp>
        <p:nvSpPr>
          <p:cNvPr id="81" name="대각선 방향의 모서리가 잘린 사각형 80"/>
          <p:cNvSpPr/>
          <p:nvPr/>
        </p:nvSpPr>
        <p:spPr>
          <a:xfrm>
            <a:off x="9631259" y="10770555"/>
            <a:ext cx="2367168" cy="451498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시스템 설계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88975" y="11001405"/>
            <a:ext cx="6353546" cy="514426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대각선 방향의 모서리가 잘린 사각형 44"/>
          <p:cNvSpPr/>
          <p:nvPr/>
        </p:nvSpPr>
        <p:spPr>
          <a:xfrm>
            <a:off x="2853115" y="10770555"/>
            <a:ext cx="2367168" cy="451498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시스템 설계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28272" y="19079945"/>
            <a:ext cx="991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아래의 그래프들은 학습된 모델이 해당 주식 종목에 투자했을 때의 행동 및 수익률 그래프이다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(X</a:t>
            </a:r>
            <a:r>
              <a:rPr lang="ko-KR" altLang="en-US" dirty="0" smtClean="0"/>
              <a:t>축 방향은 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), Y</a:t>
            </a:r>
            <a:r>
              <a:rPr lang="ko-KR" altLang="en-US" dirty="0" smtClean="0"/>
              <a:t>축 방향은 종가 및 수익률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8752114" y="23279010"/>
            <a:ext cx="333497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2879" y="19458798"/>
            <a:ext cx="763905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4545900" y="21412536"/>
            <a:ext cx="37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기본 페이지</a:t>
            </a:r>
            <a:endParaRPr lang="ko-KR" altLang="en-US" dirty="0"/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34" y="23641964"/>
            <a:ext cx="5519688" cy="3538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90" y="19798694"/>
            <a:ext cx="5286898" cy="3556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69" y="19798694"/>
            <a:ext cx="5498921" cy="3556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모서리가 둥근 직사각형 51"/>
          <p:cNvSpPr/>
          <p:nvPr/>
        </p:nvSpPr>
        <p:spPr>
          <a:xfrm>
            <a:off x="659947" y="18567173"/>
            <a:ext cx="11161686" cy="9311809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대각선 방향의 모서리가 잘린 사각형 52"/>
          <p:cNvSpPr/>
          <p:nvPr/>
        </p:nvSpPr>
        <p:spPr>
          <a:xfrm>
            <a:off x="4099661" y="18175295"/>
            <a:ext cx="4282258" cy="757396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  테스트</a:t>
            </a:r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38" y="22168412"/>
            <a:ext cx="699135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14545900" y="27086600"/>
            <a:ext cx="37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상세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61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</TotalTime>
  <Words>272</Words>
  <Application>Microsoft Office PowerPoint</Application>
  <PresentationFormat>사용자 지정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굴림</vt:lpstr>
      <vt:lpstr>Arial</vt:lpstr>
      <vt:lpstr>맑은 고딕</vt:lpstr>
      <vt:lpstr>Calibri</vt:lpstr>
      <vt:lpstr>Franklin Gothic Demi</vt:lpstr>
      <vt:lpstr>Calibri Light</vt:lpstr>
      <vt:lpstr>Arial Black</vt:lpstr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54</cp:revision>
  <dcterms:created xsi:type="dcterms:W3CDTF">2019-07-31T07:36:11Z</dcterms:created>
  <dcterms:modified xsi:type="dcterms:W3CDTF">2023-10-18T13:27:33Z</dcterms:modified>
</cp:coreProperties>
</file>