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4" r:id="rId21"/>
    <p:sldId id="306" r:id="rId22"/>
    <p:sldId id="274" r:id="rId23"/>
    <p:sldId id="307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D4D8DD"/>
    <a:srgbClr val="6393CF"/>
    <a:srgbClr val="8B9BB0"/>
    <a:srgbClr val="64BBCE"/>
    <a:srgbClr val="C1D5EE"/>
    <a:srgbClr val="1C658E"/>
    <a:srgbClr val="72B2E3"/>
    <a:srgbClr val="B7D7EC"/>
    <a:srgbClr val="1A33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60" d="100"/>
          <a:sy n="60" d="100"/>
        </p:scale>
        <p:origin x="96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CE718A6-30E4-1C9E-7BC9-E8FF3F36C423}"/>
              </a:ext>
            </a:extLst>
          </p:cNvPr>
          <p:cNvSpPr txBox="1">
            <a:spLocks/>
          </p:cNvSpPr>
          <p:nvPr/>
        </p:nvSpPr>
        <p:spPr>
          <a:xfrm>
            <a:off x="1316013" y="1862343"/>
            <a:ext cx="7683608" cy="185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</a:t>
            </a:r>
            <a:b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교내 </a:t>
            </a: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Wi-Fi </a:t>
            </a: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음영 확인 및 </a:t>
            </a:r>
            <a:b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제안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8E285-54C1-6C51-2C4F-D9BDDB6FF1F6}"/>
              </a:ext>
            </a:extLst>
          </p:cNvPr>
          <p:cNvSpPr txBox="1"/>
          <p:nvPr/>
        </p:nvSpPr>
        <p:spPr>
          <a:xfrm>
            <a:off x="6978315" y="5175039"/>
            <a:ext cx="5063372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spc="-113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정보컴퓨터공학부</a:t>
            </a:r>
            <a:r>
              <a:rPr lang="en-US" altLang="ko-KR" sz="2400" b="1" spc="-113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 </a:t>
            </a:r>
            <a:r>
              <a:rPr lang="ko-KR" altLang="en-US" sz="2400" b="1" spc="-113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전기 졸업과제</a:t>
            </a:r>
            <a:endParaRPr lang="en-US" altLang="ko-KR" sz="2400" b="1" spc="-113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20B0600000101010101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spc="-113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니가쏘다찌</a:t>
            </a:r>
            <a:endParaRPr lang="en-US" altLang="ko-KR" sz="2400" b="1" spc="-113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20B0600000101010101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spc="-113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박동한</a:t>
            </a:r>
            <a:r>
              <a:rPr lang="en-US" altLang="ko-KR" sz="2400" b="1" spc="-113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, </a:t>
            </a:r>
            <a:r>
              <a:rPr lang="ko-KR" altLang="en-US" sz="2400" b="1" spc="-113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김동혜</a:t>
            </a:r>
            <a:endParaRPr lang="en-US" altLang="ko-KR" sz="2400" b="1" spc="-113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수집 장치 구성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217941B-B4F9-92D0-DAEE-E1949F1054C6}"/>
              </a:ext>
            </a:extLst>
          </p:cNvPr>
          <p:cNvSpPr/>
          <p:nvPr/>
        </p:nvSpPr>
        <p:spPr>
          <a:xfrm>
            <a:off x="540683" y="2288418"/>
            <a:ext cx="2548075" cy="4107367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AF93074-B9A7-966C-6BD5-13C65A14E1BB}"/>
              </a:ext>
            </a:extLst>
          </p:cNvPr>
          <p:cNvSpPr/>
          <p:nvPr/>
        </p:nvSpPr>
        <p:spPr>
          <a:xfrm>
            <a:off x="3317312" y="2288397"/>
            <a:ext cx="2548071" cy="4107367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20D07F-381A-1BC8-AFEC-4D174AF8AC6C}"/>
              </a:ext>
            </a:extLst>
          </p:cNvPr>
          <p:cNvSpPr/>
          <p:nvPr/>
        </p:nvSpPr>
        <p:spPr>
          <a:xfrm>
            <a:off x="6334450" y="2288393"/>
            <a:ext cx="2548069" cy="4107367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6C1F70B-2BCE-077E-68F6-337FC372FC2F}"/>
              </a:ext>
            </a:extLst>
          </p:cNvPr>
          <p:cNvSpPr/>
          <p:nvPr/>
        </p:nvSpPr>
        <p:spPr>
          <a:xfrm>
            <a:off x="4371474" y="923038"/>
            <a:ext cx="3148777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8E9A-1E53-70CB-164A-F3CA467319FB}"/>
              </a:ext>
            </a:extLst>
          </p:cNvPr>
          <p:cNvSpPr txBox="1"/>
          <p:nvPr/>
        </p:nvSpPr>
        <p:spPr>
          <a:xfrm>
            <a:off x="5037674" y="1048496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수집  장치 구성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DF9F8B-AB29-D3C4-11A6-A1C0B67E78F7}"/>
              </a:ext>
            </a:extLst>
          </p:cNvPr>
          <p:cNvSpPr/>
          <p:nvPr/>
        </p:nvSpPr>
        <p:spPr>
          <a:xfrm>
            <a:off x="654555" y="2430312"/>
            <a:ext cx="2244510" cy="687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2CF3-5B20-E976-5AB2-41C7ADD8C184}"/>
              </a:ext>
            </a:extLst>
          </p:cNvPr>
          <p:cNvSpPr/>
          <p:nvPr/>
        </p:nvSpPr>
        <p:spPr>
          <a:xfrm>
            <a:off x="3469093" y="2423784"/>
            <a:ext cx="2244507" cy="694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6FC9B7-7E33-06F1-8EE6-B29C7AF39CAB}"/>
              </a:ext>
            </a:extLst>
          </p:cNvPr>
          <p:cNvSpPr/>
          <p:nvPr/>
        </p:nvSpPr>
        <p:spPr>
          <a:xfrm>
            <a:off x="6515804" y="2423784"/>
            <a:ext cx="2210091" cy="694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710-00C7-B940-4334-0DA15F926E6A}"/>
              </a:ext>
            </a:extLst>
          </p:cNvPr>
          <p:cNvSpPr txBox="1"/>
          <p:nvPr/>
        </p:nvSpPr>
        <p:spPr>
          <a:xfrm>
            <a:off x="3796406" y="2658623"/>
            <a:ext cx="161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구현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F3751-FFBB-431B-E77D-BA1ED565FA49}"/>
              </a:ext>
            </a:extLst>
          </p:cNvPr>
          <p:cNvSpPr txBox="1"/>
          <p:nvPr/>
        </p:nvSpPr>
        <p:spPr>
          <a:xfrm>
            <a:off x="6854792" y="2658623"/>
            <a:ext cx="167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bg1"/>
                </a:solidFill>
              </a:rPr>
              <a:t>드론</a:t>
            </a:r>
            <a:r>
              <a:rPr lang="ko-KR" altLang="en-US" sz="1400" spc="-150" dirty="0">
                <a:solidFill>
                  <a:schemeClr val="bg1"/>
                </a:solidFill>
              </a:rPr>
              <a:t> 운용 및 부착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9D2CB-840C-D290-5146-25DE578215FA}"/>
              </a:ext>
            </a:extLst>
          </p:cNvPr>
          <p:cNvSpPr txBox="1"/>
          <p:nvPr/>
        </p:nvSpPr>
        <p:spPr>
          <a:xfrm>
            <a:off x="991461" y="2516280"/>
            <a:ext cx="170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구성 및  설계도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BED30-A889-091E-A886-03E44BE48600}"/>
              </a:ext>
            </a:extLst>
          </p:cNvPr>
          <p:cNvSpPr txBox="1"/>
          <p:nvPr/>
        </p:nvSpPr>
        <p:spPr>
          <a:xfrm>
            <a:off x="590652" y="3363239"/>
            <a:ext cx="2498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Wi-Fi </a:t>
            </a:r>
            <a:r>
              <a:rPr lang="ko-KR" altLang="en-US" sz="1600" spc="-150" dirty="0"/>
              <a:t>속도 측정 장치 구성</a:t>
            </a:r>
            <a:endParaRPr lang="en-US" altLang="ko-KR" sz="1600" spc="-150" dirty="0"/>
          </a:p>
          <a:p>
            <a:pPr algn="just"/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 err="1"/>
              <a:t>라즈베리파이</a:t>
            </a:r>
            <a:r>
              <a:rPr lang="en-US" altLang="ko-KR" sz="1600" spc="-150" dirty="0"/>
              <a:t>, GPS</a:t>
            </a:r>
            <a:r>
              <a:rPr lang="ko-KR" altLang="en-US" sz="1600" spc="-150" dirty="0"/>
              <a:t>모듈</a:t>
            </a:r>
            <a:r>
              <a:rPr lang="en-US" altLang="ko-KR" sz="1600" spc="-150" dirty="0"/>
              <a:t>, DC </a:t>
            </a:r>
            <a:r>
              <a:rPr lang="ko-KR" altLang="en-US" sz="1600" spc="-150" dirty="0"/>
              <a:t>컨버터</a:t>
            </a:r>
            <a:r>
              <a:rPr lang="en-US" altLang="ko-KR" sz="1600" spc="-150" dirty="0"/>
              <a:t>, 9V </a:t>
            </a:r>
            <a:r>
              <a:rPr lang="ko-KR" altLang="en-US" sz="1600" spc="-150" dirty="0"/>
              <a:t>배터리 사용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23740-2AB7-25CD-5CEE-2A5FC928BA3E}"/>
              </a:ext>
            </a:extLst>
          </p:cNvPr>
          <p:cNvSpPr txBox="1"/>
          <p:nvPr/>
        </p:nvSpPr>
        <p:spPr>
          <a:xfrm>
            <a:off x="3421026" y="3363239"/>
            <a:ext cx="224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/>
              <a:t>구성한 측정 장치를  넣을 케이스 제작</a:t>
            </a:r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3D </a:t>
            </a:r>
            <a:r>
              <a:rPr lang="ko-KR" altLang="en-US" sz="1600" spc="-150" dirty="0"/>
              <a:t>프린터를 이용하여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A8BDC-84D2-6902-9429-7EF1172ECEE1}"/>
              </a:ext>
            </a:extLst>
          </p:cNvPr>
          <p:cNvSpPr txBox="1"/>
          <p:nvPr/>
        </p:nvSpPr>
        <p:spPr>
          <a:xfrm>
            <a:off x="6503438" y="3363239"/>
            <a:ext cx="221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DJI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Mini2</a:t>
            </a:r>
            <a:r>
              <a:rPr lang="ko-KR" altLang="en-US" sz="1600" spc="-150" dirty="0"/>
              <a:t> </a:t>
            </a:r>
            <a:r>
              <a:rPr lang="ko-KR" altLang="en-US" sz="1600" spc="-150" dirty="0" err="1"/>
              <a:t>드론을</a:t>
            </a:r>
            <a:r>
              <a:rPr lang="ko-KR" altLang="en-US" sz="1600" spc="-150" dirty="0"/>
              <a:t> 이용</a:t>
            </a:r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 err="1"/>
              <a:t>드론의</a:t>
            </a:r>
            <a:r>
              <a:rPr lang="ko-KR" altLang="en-US" sz="1600" spc="-150" dirty="0"/>
              <a:t> 상단에 장치를 부착하여 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501A8E-EE7F-631F-5D22-FC6CF51B3106}"/>
              </a:ext>
            </a:extLst>
          </p:cNvPr>
          <p:cNvCxnSpPr>
            <a:cxnSpLocks/>
          </p:cNvCxnSpPr>
          <p:nvPr/>
        </p:nvCxnSpPr>
        <p:spPr>
          <a:xfrm flipV="1">
            <a:off x="1841618" y="1875897"/>
            <a:ext cx="8417309" cy="1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1E884B0-30D3-1D3C-2300-81E476E250DA}"/>
              </a:ext>
            </a:extLst>
          </p:cNvPr>
          <p:cNvSpPr/>
          <p:nvPr/>
        </p:nvSpPr>
        <p:spPr>
          <a:xfrm>
            <a:off x="9197966" y="2288391"/>
            <a:ext cx="2368381" cy="4107367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911AE0-7BA6-3D82-85F6-88EF1D2F463F}"/>
              </a:ext>
            </a:extLst>
          </p:cNvPr>
          <p:cNvSpPr/>
          <p:nvPr/>
        </p:nvSpPr>
        <p:spPr>
          <a:xfrm>
            <a:off x="9355037" y="2430312"/>
            <a:ext cx="2054237" cy="694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2EF417-113D-8672-4B98-694BB51D21DA}"/>
              </a:ext>
            </a:extLst>
          </p:cNvPr>
          <p:cNvSpPr txBox="1"/>
          <p:nvPr/>
        </p:nvSpPr>
        <p:spPr>
          <a:xfrm>
            <a:off x="9562142" y="2617060"/>
            <a:ext cx="155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와이파이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확장기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3A9BE7-08C4-5266-C35A-2FD3CF6E7521}"/>
              </a:ext>
            </a:extLst>
          </p:cNvPr>
          <p:cNvSpPr txBox="1"/>
          <p:nvPr/>
        </p:nvSpPr>
        <p:spPr>
          <a:xfrm>
            <a:off x="9313111" y="3298723"/>
            <a:ext cx="2054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/>
              <a:t>음영지역을 해결하고 원활한 네트워크를 사용하게 하는 장치</a:t>
            </a:r>
            <a:endParaRPr lang="en-US" altLang="ko-KR" sz="1600" spc="-1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spc="-150" dirty="0"/>
              <a:t>EFM </a:t>
            </a:r>
            <a:r>
              <a:rPr lang="en-US" altLang="ko-KR" sz="1600" spc="-150" dirty="0" err="1"/>
              <a:t>ipTIME</a:t>
            </a:r>
            <a:r>
              <a:rPr lang="en-US" altLang="ko-KR" sz="1600" spc="-150" dirty="0"/>
              <a:t> Extender-N300 </a:t>
            </a:r>
            <a:r>
              <a:rPr lang="ko-KR" altLang="en-US" sz="1600" spc="-150" dirty="0"/>
              <a:t> 사용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E238D8-C176-08C3-27E1-27813AA41746}"/>
              </a:ext>
            </a:extLst>
          </p:cNvPr>
          <p:cNvCxnSpPr/>
          <p:nvPr/>
        </p:nvCxnSpPr>
        <p:spPr>
          <a:xfrm>
            <a:off x="1841618" y="1891991"/>
            <a:ext cx="0" cy="41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46A72FF-30E7-ABB8-B83F-3C483EBF4918}"/>
              </a:ext>
            </a:extLst>
          </p:cNvPr>
          <p:cNvCxnSpPr>
            <a:cxnSpLocks/>
          </p:cNvCxnSpPr>
          <p:nvPr/>
        </p:nvCxnSpPr>
        <p:spPr>
          <a:xfrm>
            <a:off x="4612104" y="1875897"/>
            <a:ext cx="0" cy="42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0B8E8BD-788B-5C0B-F4E7-2F3EF126471D}"/>
              </a:ext>
            </a:extLst>
          </p:cNvPr>
          <p:cNvCxnSpPr>
            <a:cxnSpLocks/>
          </p:cNvCxnSpPr>
          <p:nvPr/>
        </p:nvCxnSpPr>
        <p:spPr>
          <a:xfrm flipH="1">
            <a:off x="7691912" y="1875897"/>
            <a:ext cx="276" cy="43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1888269-A488-7C2C-722C-38A9578B5028}"/>
              </a:ext>
            </a:extLst>
          </p:cNvPr>
          <p:cNvCxnSpPr>
            <a:cxnSpLocks/>
          </p:cNvCxnSpPr>
          <p:nvPr/>
        </p:nvCxnSpPr>
        <p:spPr>
          <a:xfrm>
            <a:off x="10258927" y="1875897"/>
            <a:ext cx="0" cy="43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92F8ABB6-7E0A-45AD-2749-BADF604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3" y="4953791"/>
            <a:ext cx="2244510" cy="1332022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34DFA58-345B-C78B-86CA-4CDF4D77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26" y="4953791"/>
            <a:ext cx="2078216" cy="133202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2E43F5A3-1706-9738-96B6-4C217E0F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34" y="4682061"/>
            <a:ext cx="1504033" cy="167168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AF20905-6709-4CCB-081E-B84274F9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234" y="4904888"/>
            <a:ext cx="1323844" cy="1454364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21D0997-E331-6ADB-B9AB-E32181AE5BA9}"/>
              </a:ext>
            </a:extLst>
          </p:cNvPr>
          <p:cNvCxnSpPr>
            <a:cxnSpLocks/>
          </p:cNvCxnSpPr>
          <p:nvPr/>
        </p:nvCxnSpPr>
        <p:spPr>
          <a:xfrm>
            <a:off x="5983606" y="1552794"/>
            <a:ext cx="0" cy="33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817170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서버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8DC59-D4B6-AA7E-E2D4-B2E9F3EECDF9}"/>
              </a:ext>
            </a:extLst>
          </p:cNvPr>
          <p:cNvSpPr/>
          <p:nvPr/>
        </p:nvSpPr>
        <p:spPr>
          <a:xfrm>
            <a:off x="8064257" y="4261477"/>
            <a:ext cx="3272815" cy="20852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7EC1E5-8355-70E7-A4FE-C9994EAF9497}"/>
              </a:ext>
            </a:extLst>
          </p:cNvPr>
          <p:cNvSpPr/>
          <p:nvPr/>
        </p:nvSpPr>
        <p:spPr>
          <a:xfrm>
            <a:off x="854928" y="4261477"/>
            <a:ext cx="7058721" cy="20852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3ABFD-53EA-2DF8-3CFD-FF421870EA1C}"/>
              </a:ext>
            </a:extLst>
          </p:cNvPr>
          <p:cNvSpPr txBox="1"/>
          <p:nvPr/>
        </p:nvSpPr>
        <p:spPr>
          <a:xfrm>
            <a:off x="930309" y="5112737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도</a:t>
            </a:r>
            <a:r>
              <a:rPr lang="en-US" altLang="ko-KR" b="1" dirty="0">
                <a:solidFill>
                  <a:schemeClr val="bg1"/>
                </a:solidFill>
              </a:rPr>
              <a:t>(degree, ˚)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0FBAFDD-BCA0-21E7-FF3B-9E86C2E78EE8}"/>
              </a:ext>
            </a:extLst>
          </p:cNvPr>
          <p:cNvGrpSpPr/>
          <p:nvPr/>
        </p:nvGrpSpPr>
        <p:grpSpPr>
          <a:xfrm>
            <a:off x="4277448" y="1072489"/>
            <a:ext cx="6801230" cy="1500708"/>
            <a:chOff x="4277448" y="3974325"/>
            <a:chExt cx="6801230" cy="15007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4E74D7-6F44-8AD5-5F5C-B501B5761959}"/>
                </a:ext>
              </a:extLst>
            </p:cNvPr>
            <p:cNvSpPr/>
            <p:nvPr/>
          </p:nvSpPr>
          <p:spPr>
            <a:xfrm>
              <a:off x="4277448" y="3974325"/>
              <a:ext cx="6801230" cy="1500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A6A911-262A-9310-8059-C864BD397B34}"/>
                </a:ext>
              </a:extLst>
            </p:cNvPr>
            <p:cNvSpPr txBox="1"/>
            <p:nvPr/>
          </p:nvSpPr>
          <p:spPr>
            <a:xfrm>
              <a:off x="7588050" y="428995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332994" y="2786473"/>
            <a:ext cx="6551794" cy="956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라즈베리파이</a:t>
            </a:r>
            <a:r>
              <a:rPr lang="ko-KR" altLang="en-US" sz="1600" dirty="0"/>
              <a:t> 보드와 서버 간 통신을 위해 서버를 구현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고정 도메인 주소를 제공하여 개인 서버를 사용할 수 있는 구름 </a:t>
            </a:r>
            <a:r>
              <a:rPr lang="en-US" altLang="ko-KR" sz="1600" dirty="0"/>
              <a:t>IDE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   </a:t>
            </a:r>
            <a:r>
              <a:rPr lang="ko-KR" altLang="en-US" sz="1600" dirty="0"/>
              <a:t>이용해 서버를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80FA2-465A-00BF-2B73-AE47ED2B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3" y="1054101"/>
            <a:ext cx="2318645" cy="29017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7E96D1-7221-6543-6251-D8952792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22" y="1505128"/>
            <a:ext cx="5367455" cy="6403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C53611-4923-5B58-7882-F8C97F48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36" y="4562043"/>
            <a:ext cx="6757506" cy="1420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A7E222-E9D8-672A-0C27-3D01FC1DA1DD}"/>
              </a:ext>
            </a:extLst>
          </p:cNvPr>
          <p:cNvSpPr txBox="1"/>
          <p:nvPr/>
        </p:nvSpPr>
        <p:spPr>
          <a:xfrm>
            <a:off x="8139560" y="4480840"/>
            <a:ext cx="3122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측정한 데이터를 생성한 서버로 전송하여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저장한 데이터는 이후 데이터 시각화와 위치 특정 알고리즘에 사용</a:t>
            </a:r>
          </a:p>
        </p:txBody>
      </p:sp>
    </p:spTree>
    <p:extLst>
      <p:ext uri="{BB962C8B-B14F-4D97-AF65-F5344CB8AC3E}">
        <p14:creationId xmlns:p14="http://schemas.microsoft.com/office/powerpoint/2010/main" val="421041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수집 및 시각화</a:t>
            </a:r>
          </a:p>
        </p:txBody>
      </p:sp>
      <p:sp>
        <p:nvSpPr>
          <p:cNvPr id="49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1074386" y="344113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 위치 지정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5199760" y="346282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측정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8708744" y="344113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85A6E9-B1D6-17F3-0FF0-6C8B723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53" y="859700"/>
            <a:ext cx="1566171" cy="1596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84161E-E6C9-9801-BE4C-9CFBF67B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9" y="4992880"/>
            <a:ext cx="5695950" cy="1514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66FAFE-418C-672C-9923-79789226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845" y="620295"/>
            <a:ext cx="4438736" cy="17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수집 및 시각화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2451A-E7CE-9C04-DAD6-C16E4CA7F039}"/>
              </a:ext>
            </a:extLst>
          </p:cNvPr>
          <p:cNvSpPr/>
          <p:nvPr/>
        </p:nvSpPr>
        <p:spPr>
          <a:xfrm>
            <a:off x="301559" y="1105928"/>
            <a:ext cx="2994024" cy="5329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9F90A6-D267-67FA-E467-6B746B42BCD5}"/>
              </a:ext>
            </a:extLst>
          </p:cNvPr>
          <p:cNvSpPr/>
          <p:nvPr/>
        </p:nvSpPr>
        <p:spPr>
          <a:xfrm>
            <a:off x="3753051" y="1105928"/>
            <a:ext cx="4685898" cy="5329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C5A58-2758-C56E-2473-FBE15AFC1C8E}"/>
              </a:ext>
            </a:extLst>
          </p:cNvPr>
          <p:cNvSpPr/>
          <p:nvPr/>
        </p:nvSpPr>
        <p:spPr>
          <a:xfrm>
            <a:off x="8931889" y="1105928"/>
            <a:ext cx="2994024" cy="5329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38F1A-6EC8-BC0D-BE2D-C0B877F7C45A}"/>
              </a:ext>
            </a:extLst>
          </p:cNvPr>
          <p:cNvSpPr txBox="1"/>
          <p:nvPr/>
        </p:nvSpPr>
        <p:spPr>
          <a:xfrm>
            <a:off x="3343146" y="3602969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508CA-27E8-FCF4-E262-1FE16A1C29E1}"/>
              </a:ext>
            </a:extLst>
          </p:cNvPr>
          <p:cNvSpPr txBox="1"/>
          <p:nvPr/>
        </p:nvSpPr>
        <p:spPr>
          <a:xfrm>
            <a:off x="8510868" y="3625371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57328-6397-5168-BF32-1AA5F8B32000}"/>
              </a:ext>
            </a:extLst>
          </p:cNvPr>
          <p:cNvSpPr/>
          <p:nvPr/>
        </p:nvSpPr>
        <p:spPr>
          <a:xfrm>
            <a:off x="556224" y="1716392"/>
            <a:ext cx="2514600" cy="2278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E4A71-9C37-611F-20B9-360FE8CF3CFE}"/>
              </a:ext>
            </a:extLst>
          </p:cNvPr>
          <p:cNvSpPr/>
          <p:nvPr/>
        </p:nvSpPr>
        <p:spPr>
          <a:xfrm>
            <a:off x="3999179" y="1716392"/>
            <a:ext cx="4283087" cy="2278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0CA93C-237E-85DB-7C7B-2852740A2FAA}"/>
              </a:ext>
            </a:extLst>
          </p:cNvPr>
          <p:cNvSpPr/>
          <p:nvPr/>
        </p:nvSpPr>
        <p:spPr>
          <a:xfrm>
            <a:off x="9156648" y="1722988"/>
            <a:ext cx="2514600" cy="2271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BF350-60C2-6B6F-75DC-2128101B9432}"/>
              </a:ext>
            </a:extLst>
          </p:cNvPr>
          <p:cNvSpPr txBox="1"/>
          <p:nvPr/>
        </p:nvSpPr>
        <p:spPr>
          <a:xfrm>
            <a:off x="307382" y="4351553"/>
            <a:ext cx="299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교내 넉넉한 터 아래에서 측정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총 </a:t>
            </a:r>
            <a:r>
              <a:rPr lang="en-US" altLang="ko-KR" sz="2000" dirty="0"/>
              <a:t>16</a:t>
            </a:r>
            <a:r>
              <a:rPr lang="ko-KR" altLang="en-US" sz="2000" dirty="0"/>
              <a:t>개 지점에서 측정</a:t>
            </a:r>
            <a:r>
              <a:rPr lang="en-US" altLang="ko-KR" sz="2000" dirty="0"/>
              <a:t>, </a:t>
            </a:r>
            <a:r>
              <a:rPr lang="ko-KR" altLang="en-US" sz="2000" dirty="0"/>
              <a:t>지점간 거리는 </a:t>
            </a:r>
            <a:r>
              <a:rPr lang="en-US" altLang="ko-KR" sz="2000" dirty="0"/>
              <a:t>5m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유동인구가 적은 저녁 </a:t>
            </a:r>
            <a:r>
              <a:rPr lang="en-US" altLang="ko-KR" sz="2000" dirty="0"/>
              <a:t>19~23</a:t>
            </a:r>
            <a:r>
              <a:rPr lang="ko-KR" altLang="en-US" sz="2000" dirty="0"/>
              <a:t>시에 측정</a:t>
            </a:r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0FCA1-E961-94E3-31AE-C9DF088A3BAD}"/>
              </a:ext>
            </a:extLst>
          </p:cNvPr>
          <p:cNvSpPr txBox="1"/>
          <p:nvPr/>
        </p:nvSpPr>
        <p:spPr>
          <a:xfrm>
            <a:off x="4224020" y="4351553"/>
            <a:ext cx="3743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와이파이의 다운로드</a:t>
            </a:r>
            <a:r>
              <a:rPr lang="en-US" altLang="ko-KR" sz="2000" dirty="0"/>
              <a:t>, </a:t>
            </a:r>
            <a:r>
              <a:rPr lang="ko-KR" altLang="en-US" sz="2000" dirty="0"/>
              <a:t>업로드 속도를 측정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여러 번 측정하여 평균을 내 해당 지점의 최종 속도 결정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서버에 신호를 보내어 측정이 잘되고 있는지 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39FB-07BF-CE2E-1425-A52D5A37AD42}"/>
              </a:ext>
            </a:extLst>
          </p:cNvPr>
          <p:cNvSpPr txBox="1"/>
          <p:nvPr/>
        </p:nvSpPr>
        <p:spPr>
          <a:xfrm>
            <a:off x="8926066" y="4351553"/>
            <a:ext cx="299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Plotly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이용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측정한 데이터를 시각적으로 표현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시각화한 데이터로 음영지역을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90F2C-69C3-750F-A7FF-C281B56F1005}"/>
              </a:ext>
            </a:extLst>
          </p:cNvPr>
          <p:cNvSpPr txBox="1"/>
          <p:nvPr/>
        </p:nvSpPr>
        <p:spPr>
          <a:xfrm>
            <a:off x="789320" y="1211105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 위치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B1C1C-C83D-88B0-BB74-D4B3D64F423C}"/>
              </a:ext>
            </a:extLst>
          </p:cNvPr>
          <p:cNvSpPr txBox="1"/>
          <p:nvPr/>
        </p:nvSpPr>
        <p:spPr>
          <a:xfrm>
            <a:off x="5376781" y="120833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데이터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CCDC7-0EE9-8116-9CFD-E3E5CD0C6AEC}"/>
              </a:ext>
            </a:extLst>
          </p:cNvPr>
          <p:cNvSpPr txBox="1"/>
          <p:nvPr/>
        </p:nvSpPr>
        <p:spPr>
          <a:xfrm>
            <a:off x="9538272" y="1211105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8BFE47-94AC-0327-F186-DA0652DA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1914358"/>
            <a:ext cx="1859502" cy="1895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40992-E017-C0D4-69F1-021226A1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93" y="2047362"/>
            <a:ext cx="3947204" cy="16296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DB6A0B-EF42-5AB8-F60A-DFA33E73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921" y="1977885"/>
            <a:ext cx="2133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위치 특정 알고리즘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71935-73CA-FC1A-EAAB-61D8F8438F30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선형 회귀 모델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2BB7B2-FC72-1D7C-610A-51A784ACBB62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81251-5CBD-5686-8AFE-64B1C5D90419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K-means </a:t>
            </a:r>
            <a:r>
              <a:rPr lang="ko-KR" altLang="en-US" sz="2000" b="1" dirty="0"/>
              <a:t>군집화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784304-8F9A-C31F-DA66-91D12C03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64" y="1841865"/>
            <a:ext cx="3612529" cy="2894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CD27AA-2E66-2285-6788-2CFC625F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4" y="1884729"/>
            <a:ext cx="3557587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3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1128984"/>
            <a:ext cx="10482145" cy="52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선형 회귀 모델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5344061" y="1568474"/>
            <a:ext cx="5356023" cy="438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선형 회귀는 종속 변수 </a:t>
            </a:r>
            <a:r>
              <a:rPr lang="en-US" altLang="ko-KR" dirty="0"/>
              <a:t>y</a:t>
            </a:r>
            <a:r>
              <a:rPr lang="ko-KR" altLang="en-US" dirty="0"/>
              <a:t>와 한 개 이상의 독립 변수 </a:t>
            </a:r>
            <a:r>
              <a:rPr lang="en-US" altLang="ko-KR" dirty="0"/>
              <a:t>x</a:t>
            </a:r>
            <a:r>
              <a:rPr lang="ko-KR" altLang="en-US" dirty="0"/>
              <a:t>와의 상관 관계를 모델링하는 회귀 분석 기법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와이파이의 속도는 공유기 또는 확장기와의 거리에 종속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확장기</a:t>
            </a:r>
            <a:r>
              <a:rPr lang="ko-KR" altLang="en-US" dirty="0"/>
              <a:t> 설치 이후의 속도 변화를 예측하여 확장기를 설치하지 않고도 설치 이후의 속도를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확장기와 현재 </a:t>
            </a:r>
            <a:r>
              <a:rPr lang="ko-KR" altLang="en-US" dirty="0" err="1"/>
              <a:t>지점간의</a:t>
            </a:r>
            <a:r>
              <a:rPr lang="ko-KR" altLang="en-US" dirty="0"/>
              <a:t> 거리라는 독립 변수와 속도 변화량이라는 종속 변수를 이용해 인과관계를 파악하고 속도 변화를 예측 가능한 회귀모델을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A86635-AADB-512A-4F2A-730D7DA2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67" y="2056594"/>
            <a:ext cx="3859655" cy="30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선형 회귀 진행 절차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9DC7A9-6B17-96DF-6940-2F90E666019D}"/>
              </a:ext>
            </a:extLst>
          </p:cNvPr>
          <p:cNvGrpSpPr/>
          <p:nvPr/>
        </p:nvGrpSpPr>
        <p:grpSpPr>
          <a:xfrm>
            <a:off x="4293612" y="1424846"/>
            <a:ext cx="7673800" cy="4008307"/>
            <a:chOff x="854928" y="1374636"/>
            <a:chExt cx="10480113" cy="479756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414B7-2918-B04A-E7A4-DEB9EBD51E17}"/>
                </a:ext>
              </a:extLst>
            </p:cNvPr>
            <p:cNvSpPr/>
            <p:nvPr/>
          </p:nvSpPr>
          <p:spPr>
            <a:xfrm>
              <a:off x="854928" y="1374636"/>
              <a:ext cx="10440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DDFEEE-A1B3-48BB-E114-1B12CA4EBD88}"/>
                </a:ext>
              </a:extLst>
            </p:cNvPr>
            <p:cNvSpPr/>
            <p:nvPr/>
          </p:nvSpPr>
          <p:spPr>
            <a:xfrm>
              <a:off x="2095500" y="1374636"/>
              <a:ext cx="90424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58FFE7-99F4-40BB-2509-3AB72B25123A}"/>
                </a:ext>
              </a:extLst>
            </p:cNvPr>
            <p:cNvSpPr/>
            <p:nvPr/>
          </p:nvSpPr>
          <p:spPr>
            <a:xfrm>
              <a:off x="854928" y="2644636"/>
              <a:ext cx="10440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C4D1CE-0799-46E3-4696-255FE5667069}"/>
                </a:ext>
              </a:extLst>
            </p:cNvPr>
            <p:cNvSpPr/>
            <p:nvPr/>
          </p:nvSpPr>
          <p:spPr>
            <a:xfrm>
              <a:off x="2095500" y="2644636"/>
              <a:ext cx="90424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38AAE5-BABF-C532-1833-870FDB5547D4}"/>
                </a:ext>
              </a:extLst>
            </p:cNvPr>
            <p:cNvSpPr/>
            <p:nvPr/>
          </p:nvSpPr>
          <p:spPr>
            <a:xfrm>
              <a:off x="854928" y="3914636"/>
              <a:ext cx="10440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48D018-AFE8-8DE9-09ED-D9D1B1AA13AC}"/>
                </a:ext>
              </a:extLst>
            </p:cNvPr>
            <p:cNvSpPr/>
            <p:nvPr/>
          </p:nvSpPr>
          <p:spPr>
            <a:xfrm>
              <a:off x="2095500" y="3914636"/>
              <a:ext cx="90424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0BBA5B-E0EC-BFA5-9D88-B90191F402EE}"/>
                </a:ext>
              </a:extLst>
            </p:cNvPr>
            <p:cNvSpPr/>
            <p:nvPr/>
          </p:nvSpPr>
          <p:spPr>
            <a:xfrm>
              <a:off x="854928" y="5184636"/>
              <a:ext cx="10440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12924A-7550-4719-BB40-BD271A201558}"/>
                </a:ext>
              </a:extLst>
            </p:cNvPr>
            <p:cNvSpPr/>
            <p:nvPr/>
          </p:nvSpPr>
          <p:spPr>
            <a:xfrm>
              <a:off x="2095500" y="5184636"/>
              <a:ext cx="9042400" cy="987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B22743-5D92-4BB6-AC0C-A796FB5CA878}"/>
                </a:ext>
              </a:extLst>
            </p:cNvPr>
            <p:cNvSpPr txBox="1"/>
            <p:nvPr/>
          </p:nvSpPr>
          <p:spPr>
            <a:xfrm>
              <a:off x="1200437" y="1606808"/>
              <a:ext cx="352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89894B-7ABE-910A-3035-3BE2BE01AE6F}"/>
                </a:ext>
              </a:extLst>
            </p:cNvPr>
            <p:cNvSpPr txBox="1"/>
            <p:nvPr/>
          </p:nvSpPr>
          <p:spPr>
            <a:xfrm>
              <a:off x="1175072" y="2876808"/>
              <a:ext cx="404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A00806-9C93-30C1-7486-2AC6D1A462E8}"/>
                </a:ext>
              </a:extLst>
            </p:cNvPr>
            <p:cNvSpPr txBox="1"/>
            <p:nvPr/>
          </p:nvSpPr>
          <p:spPr>
            <a:xfrm>
              <a:off x="1201003" y="4146808"/>
              <a:ext cx="352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46D679-CE72-0C37-69E9-D49C9A0A4B4C}"/>
                </a:ext>
              </a:extLst>
            </p:cNvPr>
            <p:cNvSpPr txBox="1"/>
            <p:nvPr/>
          </p:nvSpPr>
          <p:spPr>
            <a:xfrm>
              <a:off x="1167623" y="5416808"/>
              <a:ext cx="420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A4051B-C28B-2A25-6754-46F8EEF36EC1}"/>
                </a:ext>
              </a:extLst>
            </p:cNvPr>
            <p:cNvSpPr txBox="1"/>
            <p:nvPr/>
          </p:nvSpPr>
          <p:spPr>
            <a:xfrm>
              <a:off x="2577515" y="1606808"/>
              <a:ext cx="8222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확장기를 설치하지 않고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</a:rPr>
                <a:t>16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개 지점에서 데이터 측정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C279A6-59F9-B0AB-56BF-5340FADBB59D}"/>
                </a:ext>
              </a:extLst>
            </p:cNvPr>
            <p:cNvSpPr txBox="1"/>
            <p:nvPr/>
          </p:nvSpPr>
          <p:spPr>
            <a:xfrm>
              <a:off x="2579171" y="2683365"/>
              <a:ext cx="8590813" cy="89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확장기를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</a:rPr>
                <a:t>1~16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번 위치에 놓고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</a:rPr>
                <a:t>16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개 지점에서 측정하여</a:t>
              </a:r>
              <a:endParaRPr lang="en-US" altLang="ko-KR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</a:rPr>
                <a:t>256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개의 데이터를 수집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D526F4-E947-CE9F-C9BA-FA8B9DE905D3}"/>
                </a:ext>
              </a:extLst>
            </p:cNvPr>
            <p:cNvSpPr txBox="1"/>
            <p:nvPr/>
          </p:nvSpPr>
          <p:spPr>
            <a:xfrm>
              <a:off x="2577515" y="3977005"/>
              <a:ext cx="7856638" cy="89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측정한 데이터를 회귀 모델에 입력 값으로 넣어서</a:t>
              </a:r>
              <a:endParaRPr lang="en-US" altLang="ko-KR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속도 변화율을 출력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14B6-7E9E-BDF7-52BF-6B2EEF8216D5}"/>
                </a:ext>
              </a:extLst>
            </p:cNvPr>
            <p:cNvSpPr txBox="1"/>
            <p:nvPr/>
          </p:nvSpPr>
          <p:spPr>
            <a:xfrm>
              <a:off x="2577515" y="5251191"/>
              <a:ext cx="8757526" cy="89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생성한 속도 변화율을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번에서 측정한 데이터에 곱하여</a:t>
              </a:r>
              <a:endParaRPr lang="en-US" altLang="ko-KR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</a:rPr>
                <a:t>예측 데이터를 생성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66CBC1E-6FAF-DC9B-6A0E-EA55D83C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8" y="2257103"/>
            <a:ext cx="3307333" cy="28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1128984"/>
            <a:ext cx="10482145" cy="5268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K-means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군집화 모델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5344061" y="1568474"/>
            <a:ext cx="5356023" cy="439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K-means</a:t>
            </a:r>
            <a:r>
              <a:rPr lang="ko-KR" altLang="en-US" dirty="0"/>
              <a:t> 군집화 알고리즘은 주어진 데이터를 클러스터라고 부르는 그룹으로 나누는 방법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분류를 통해 낮은 속도의 데이터들이 모인 그룹을 기준으로 분석을 수행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분석을 통해</a:t>
            </a:r>
            <a:r>
              <a:rPr lang="en-US" altLang="ko-KR" dirty="0"/>
              <a:t> </a:t>
            </a:r>
            <a:r>
              <a:rPr lang="ko-KR" altLang="en-US" dirty="0"/>
              <a:t>낮은 속도 집합의 원소의 개수</a:t>
            </a:r>
            <a:r>
              <a:rPr lang="en-US" altLang="ko-KR" dirty="0"/>
              <a:t>, </a:t>
            </a:r>
            <a:r>
              <a:rPr lang="ko-KR" altLang="en-US" dirty="0"/>
              <a:t>낮은 속도 집합의 최소값의 크기</a:t>
            </a:r>
            <a:r>
              <a:rPr lang="en-US" altLang="ko-KR" dirty="0"/>
              <a:t>, </a:t>
            </a:r>
            <a:r>
              <a:rPr lang="ko-KR" altLang="en-US" dirty="0"/>
              <a:t>각 측정 위치 별 평균 와이파이 속도의 </a:t>
            </a:r>
            <a:r>
              <a:rPr lang="en-US" altLang="ko-KR" dirty="0"/>
              <a:t>3</a:t>
            </a:r>
            <a:r>
              <a:rPr lang="ko-KR" altLang="en-US" dirty="0"/>
              <a:t>가지 특성을 구한다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분석한 데이터는 순위를 매기고 각 특성 별로 가중치를 매겨 순위와 곱한 뒤 더해서 최종적으로 가장 낮은 순위를 갖는 위치를 예측 결과로 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38EE0-01C5-FFA3-79BE-CDC9D498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24" y="4341593"/>
            <a:ext cx="4203037" cy="1895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95813-2465-DDF6-E19D-9FA5BF0E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33" y="1548894"/>
            <a:ext cx="3973747" cy="26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157632" y="2505670"/>
            <a:ext cx="187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17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dirty="0">
                <a:solidFill>
                  <a:prstClr val="white"/>
                </a:solidFill>
                <a:latin typeface="Pretendard ExtraBold"/>
                <a:ea typeface="+mj-ea"/>
              </a:rPr>
              <a:t>수행 결과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35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과제 수행 결과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71858" y="5148296"/>
            <a:ext cx="8475397" cy="1065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라즈베리파이</a:t>
            </a:r>
            <a:r>
              <a:rPr lang="ko-KR" altLang="en-US" dirty="0"/>
              <a:t> 보드와 </a:t>
            </a:r>
            <a:r>
              <a:rPr lang="ko-KR" altLang="en-US" dirty="0" err="1"/>
              <a:t>드론을</a:t>
            </a:r>
            <a:r>
              <a:rPr lang="ko-KR" altLang="en-US" dirty="0"/>
              <a:t> 이용하여 와이파이 속도 데이터와 </a:t>
            </a:r>
            <a:r>
              <a:rPr lang="en-US" altLang="ko-KR" dirty="0"/>
              <a:t>GPS </a:t>
            </a:r>
            <a:r>
              <a:rPr lang="ko-KR" altLang="en-US" dirty="0"/>
              <a:t>데이터 측정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측정한 데이터를 이용하여 지도를 통해 데이터를 시각화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0D2AB-0CC4-58EB-A28A-1670BFD3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8" y="1408315"/>
            <a:ext cx="3397731" cy="305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709BEB-8325-A3BF-899B-04171B04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78" y="1768030"/>
            <a:ext cx="2802762" cy="2268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5C2270-CA25-AACE-ECCA-430A1413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545" y="1629957"/>
            <a:ext cx="2341702" cy="23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6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181764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741" y="207925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과제 개요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2974461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741" y="323607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진행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131273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741" y="4392883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수행 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34E73-6C45-9063-3A46-0567FA7E112F}"/>
              </a:ext>
            </a:extLst>
          </p:cNvPr>
          <p:cNvSpPr txBox="1"/>
          <p:nvPr/>
        </p:nvSpPr>
        <p:spPr>
          <a:xfrm>
            <a:off x="2309396" y="5288085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4E23-758E-3618-4F44-61E74632B935}"/>
              </a:ext>
            </a:extLst>
          </p:cNvPr>
          <p:cNvSpPr txBox="1"/>
          <p:nvPr/>
        </p:nvSpPr>
        <p:spPr>
          <a:xfrm>
            <a:off x="4130740" y="547275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결론 및 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과제 수행 결과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37577" y="4879914"/>
            <a:ext cx="9036773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측정한 데이터를 입력으로 사용해 선형 회귀 모델을 이용하여 거리에 따른 확장기의 상승률을 예측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최종적으로 분석을 통해 확장기의 설치 위치를 특정</a:t>
            </a:r>
            <a:r>
              <a:rPr lang="en-US" altLang="ko-KR" dirty="0"/>
              <a:t>, </a:t>
            </a:r>
            <a:r>
              <a:rPr lang="ko-KR" altLang="en-US" dirty="0"/>
              <a:t>실제 데이터와 생성 데이터의 분석 결과가 완전히 일치하지는 않지만 어느 정도 일치를 보임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5E996-693A-8C89-BF23-5E89AE79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95" y="1415261"/>
            <a:ext cx="4048125" cy="2876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0051A6-2179-5975-0F57-04672E6E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3" y="1667673"/>
            <a:ext cx="5686425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866F6-143F-E5C0-51D6-3795048B77F0}"/>
              </a:ext>
            </a:extLst>
          </p:cNvPr>
          <p:cNvSpPr txBox="1"/>
          <p:nvPr/>
        </p:nvSpPr>
        <p:spPr>
          <a:xfrm>
            <a:off x="6355964" y="3967548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데이터 분석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D28E7-B506-96D7-B691-9B4DDD2C5FAF}"/>
              </a:ext>
            </a:extLst>
          </p:cNvPr>
          <p:cNvSpPr txBox="1"/>
          <p:nvPr/>
        </p:nvSpPr>
        <p:spPr>
          <a:xfrm>
            <a:off x="9068309" y="3967548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 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82154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157632" y="2505670"/>
            <a:ext cx="187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Part </a:t>
            </a:r>
            <a:r>
              <a:rPr lang="en-US" altLang="ko-KR" sz="5400" b="1" dirty="0">
                <a:solidFill>
                  <a:prstClr val="white"/>
                </a:solidFill>
                <a:latin typeface="Pretendard ExtraBold"/>
                <a:ea typeface="+mj-ea"/>
              </a:rPr>
              <a:t>4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1813421" y="3422159"/>
            <a:ext cx="85651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dirty="0">
                <a:solidFill>
                  <a:prstClr val="white"/>
                </a:solidFill>
                <a:latin typeface="Pretendard ExtraBold"/>
                <a:ea typeface="+mj-ea"/>
              </a:rPr>
              <a:t>결론 및 향후 발전 방향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61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612179" y="1047529"/>
            <a:ext cx="10967642" cy="5208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E9328-4839-F626-E19C-D96B6C8530C2}"/>
              </a:ext>
            </a:extLst>
          </p:cNvPr>
          <p:cNvSpPr txBox="1"/>
          <p:nvPr/>
        </p:nvSpPr>
        <p:spPr>
          <a:xfrm>
            <a:off x="854928" y="1427747"/>
            <a:ext cx="104387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</a:t>
            </a:r>
            <a:r>
              <a:rPr lang="ko-KR" altLang="en-US" sz="2000" dirty="0"/>
              <a:t> 보드와 </a:t>
            </a:r>
            <a:r>
              <a:rPr lang="ko-KR" altLang="en-US" sz="2000" dirty="0" err="1"/>
              <a:t>드론을</a:t>
            </a:r>
            <a:r>
              <a:rPr lang="ko-KR" altLang="en-US" sz="2000" dirty="0"/>
              <a:t> 이용해 교내 </a:t>
            </a:r>
            <a:r>
              <a:rPr lang="en-US" altLang="ko-KR" sz="2000" dirty="0"/>
              <a:t>PNU-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의 속도와 </a:t>
            </a:r>
            <a:r>
              <a:rPr lang="en-US" altLang="ko-KR" sz="2000" dirty="0"/>
              <a:t>GPS</a:t>
            </a:r>
            <a:r>
              <a:rPr lang="ko-KR" altLang="en-US" sz="2000" dirty="0"/>
              <a:t>를 측정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측정한 데이터를 </a:t>
            </a:r>
            <a:r>
              <a:rPr lang="ko-KR" altLang="en-US" sz="2000" dirty="0" err="1"/>
              <a:t>시각화하여</a:t>
            </a:r>
            <a:r>
              <a:rPr lang="ko-KR" altLang="en-US" sz="2000" dirty="0"/>
              <a:t> 지도로 나타내고 회귀모델과 </a:t>
            </a:r>
            <a:r>
              <a:rPr lang="ko-KR" altLang="en-US" sz="2000" dirty="0" err="1"/>
              <a:t>군집화모델을</a:t>
            </a:r>
            <a:r>
              <a:rPr lang="ko-KR" altLang="en-US" sz="2000" dirty="0"/>
              <a:t> 이용해 음영지역을 해결하기 위한 와이파이 확장기의 위치 특정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드론과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라즈베리파이로</a:t>
            </a:r>
            <a:r>
              <a:rPr lang="ko-KR" altLang="en-US" sz="2000" dirty="0"/>
              <a:t> 와이파이의 속도를 측정하고 이를 시각화 하여 지도에 나타내는 것은 성공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회귀모델과 분류모델을 이용한 </a:t>
            </a:r>
            <a:r>
              <a:rPr lang="ko-KR" altLang="en-US" sz="2000" dirty="0" err="1"/>
              <a:t>확장기</a:t>
            </a:r>
            <a:r>
              <a:rPr lang="ko-KR" altLang="en-US" sz="2000" dirty="0"/>
              <a:t> 위치 특정은 어느 정도의 결과를 나타내었지만 정확한 예측은 실패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다만</a:t>
            </a:r>
            <a:r>
              <a:rPr lang="en-US" altLang="ko-KR" sz="2000" dirty="0"/>
              <a:t>, </a:t>
            </a:r>
            <a:r>
              <a:rPr lang="ko-KR" altLang="en-US" sz="2000" dirty="0"/>
              <a:t>군집화 모델을 통한 분석 시에 설정했던 특성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목표인 위치 특정의 결과가 단순히 낮은 곳을 선택하는 것이 아닌 주변의 속도를 고려하여 최적의 위치를 찾는다는 점을 위치 특정의 결과에서 드러나는 것을 보아 소기의 목표를 달성했다고 볼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향후 발전 방향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612179" y="1047529"/>
            <a:ext cx="10967642" cy="5208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63DB6-30BA-124E-CACE-2F92BF1AAC7C}"/>
              </a:ext>
            </a:extLst>
          </p:cNvPr>
          <p:cNvSpPr txBox="1"/>
          <p:nvPr/>
        </p:nvSpPr>
        <p:spPr>
          <a:xfrm>
            <a:off x="854928" y="1759148"/>
            <a:ext cx="104387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와이파이 신호 측정 시에 단순히 와이파이의 속도만 보는 게 아니라 </a:t>
            </a:r>
            <a:r>
              <a:rPr lang="en-US" altLang="ko-KR" sz="2400" dirty="0"/>
              <a:t>RSSI</a:t>
            </a:r>
            <a:r>
              <a:rPr lang="ko-KR" altLang="en-US" sz="2400" dirty="0"/>
              <a:t>와 같은 신호 강도의 세기도 고려해 신뢰성 확보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보드의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본 과제에서 사용한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3B+ </a:t>
            </a:r>
            <a:r>
              <a:rPr lang="ko-KR" altLang="en-US" sz="2400" dirty="0"/>
              <a:t>모델이 아니라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nano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서버를 분리하여 웹 서버와 데이터 분석을 나누어 안전성과 효율성을 높임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확장기의 성능이 더 좋은 것을 이용하여 데이터를 측정해 알고리즘을 최적화하여 적은 비용으로 음영지역을 해결하는 방향으로 발전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03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259B1-33B2-547E-A2D7-4EBD5D0038E0}"/>
              </a:ext>
            </a:extLst>
          </p:cNvPr>
          <p:cNvSpPr txBox="1"/>
          <p:nvPr/>
        </p:nvSpPr>
        <p:spPr>
          <a:xfrm>
            <a:off x="3887703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17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과제 개요</a:t>
            </a: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현재와 미래의 네트워크 기술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71857" y="4984715"/>
            <a:ext cx="9229279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현재 </a:t>
            </a:r>
            <a:r>
              <a:rPr lang="en-US" altLang="ko-KR" dirty="0"/>
              <a:t>5G </a:t>
            </a:r>
            <a:r>
              <a:rPr lang="ko-KR" altLang="en-US" dirty="0"/>
              <a:t>무선 네트워크를 이용한 다양한 기술이 개발 중이지만 멀지 않은 미래에 </a:t>
            </a:r>
            <a:r>
              <a:rPr lang="en-US" altLang="ko-KR" dirty="0"/>
              <a:t>5G</a:t>
            </a:r>
            <a:r>
              <a:rPr lang="ko-KR" altLang="en-US" dirty="0"/>
              <a:t>로는 한계가 있는 컨텐츠가 대두 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고용량의 데이터를 전송하기 위해서는 큰 </a:t>
            </a:r>
            <a:r>
              <a:rPr lang="ko-KR" altLang="en-US" dirty="0" err="1"/>
              <a:t>전송량을</a:t>
            </a:r>
            <a:r>
              <a:rPr lang="ko-KR" altLang="en-US" dirty="0"/>
              <a:t> 가진 </a:t>
            </a:r>
            <a:r>
              <a:rPr lang="en-US" altLang="ko-KR" dirty="0"/>
              <a:t>6G </a:t>
            </a:r>
            <a:r>
              <a:rPr lang="ko-KR" altLang="en-US" dirty="0"/>
              <a:t>네트워크 기술이 필요 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이를 위해 기존 </a:t>
            </a:r>
            <a:r>
              <a:rPr lang="en-US" altLang="ko-KR" dirty="0"/>
              <a:t>5G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목표를 더욱 발전시켜 </a:t>
            </a:r>
            <a:r>
              <a:rPr lang="en-US" altLang="ko-KR" dirty="0"/>
              <a:t>6G</a:t>
            </a:r>
            <a:r>
              <a:rPr lang="ko-KR" altLang="en-US" dirty="0"/>
              <a:t>를 구현하려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DB73B-B4E0-5D35-DB6C-FE3D9CCB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8" y="1446103"/>
            <a:ext cx="3581400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2BF052-BA73-E446-4BCD-49A9626F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16" y="1486699"/>
            <a:ext cx="4923957" cy="27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현재와 미래의 네트워크 기술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94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243513" y="4926262"/>
            <a:ext cx="9949228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6G </a:t>
            </a:r>
            <a:r>
              <a:rPr lang="ko-KR" altLang="en-US" dirty="0"/>
              <a:t>네트워크 기술은 기존 </a:t>
            </a:r>
            <a:r>
              <a:rPr lang="en-US" altLang="ko-KR" dirty="0"/>
              <a:t>5G </a:t>
            </a:r>
            <a:r>
              <a:rPr lang="ko-KR" altLang="en-US" dirty="0"/>
              <a:t>기술을 더욱 발전시키고 더 많은 특성을 고려한 높은 차원의 기술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이러한 목표를 달성하기 위해서는 어디서나 무선 접속을 할 수 있어야 하므로 속도가 저하되는 음영지역이 없어야 함 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6G</a:t>
            </a:r>
            <a:r>
              <a:rPr lang="ko-KR" altLang="en-US" dirty="0"/>
              <a:t>의 네트워크 연결 모델에서는 </a:t>
            </a:r>
            <a:r>
              <a:rPr lang="en-US" altLang="ko-KR" dirty="0"/>
              <a:t>UAV</a:t>
            </a:r>
            <a:r>
              <a:rPr lang="ko-KR" altLang="en-US" dirty="0"/>
              <a:t>를 이용한 음영지역의 제거를 솔루션으로 제안하고 있음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38F308-AD3F-3622-F139-BEB6A170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16" y="2044894"/>
            <a:ext cx="5063911" cy="1783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8C8CCA-92E7-3BE0-CDBD-E03080AB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06" y="1555999"/>
            <a:ext cx="4355152" cy="25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기존 문제점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94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243513" y="4926262"/>
            <a:ext cx="10004352" cy="172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학교 부지 내에서 와이파이를 이용할 때</a:t>
            </a:r>
            <a:r>
              <a:rPr lang="en-US" altLang="ko-KR" dirty="0"/>
              <a:t>, </a:t>
            </a:r>
            <a:r>
              <a:rPr lang="ko-KR" altLang="en-US" dirty="0"/>
              <a:t>일부 지역에서 느린 속도로 인한 불편함이 있었음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이러한 현상은 다양한 이유가 있을 수 있지만</a:t>
            </a:r>
            <a:r>
              <a:rPr lang="en-US" altLang="ko-KR" dirty="0"/>
              <a:t>, </a:t>
            </a:r>
            <a:r>
              <a:rPr lang="ko-KR" altLang="en-US" dirty="0"/>
              <a:t>가장 큰 이유는 공유기와의 거리라고 예상함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이를 해결하기 위해서는 공유기의 위치를 재배치하거나 추가해야 하지만 이를 사람이 일일이 음영지역을 확인하여 수행하는 것은 비효율적임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그러므로 음영지역을 쉽게 판단하고 이를 효율적으로 해결할 수 있는 기술이 필요하다고 생각함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AFBA1-9759-2392-517B-877DA9BA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37" y="1183082"/>
            <a:ext cx="7493180" cy="33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졸업과제 목표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E3E9F-5ABC-15AD-CF67-DEBA1F675F7F}"/>
              </a:ext>
            </a:extLst>
          </p:cNvPr>
          <p:cNvSpPr/>
          <p:nvPr/>
        </p:nvSpPr>
        <p:spPr>
          <a:xfrm>
            <a:off x="495299" y="1104900"/>
            <a:ext cx="5465375" cy="255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17B80-1B65-84F0-0238-050C5DA32C4F}"/>
              </a:ext>
            </a:extLst>
          </p:cNvPr>
          <p:cNvSpPr/>
          <p:nvPr/>
        </p:nvSpPr>
        <p:spPr>
          <a:xfrm>
            <a:off x="6231328" y="1104900"/>
            <a:ext cx="5439972" cy="25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BA44C7-F572-7A7E-C618-C5B5EF6B9433}"/>
              </a:ext>
            </a:extLst>
          </p:cNvPr>
          <p:cNvSpPr/>
          <p:nvPr/>
        </p:nvSpPr>
        <p:spPr>
          <a:xfrm>
            <a:off x="482599" y="3907230"/>
            <a:ext cx="5465375" cy="2552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10595B-792E-565F-7F6D-1788E53F3D55}"/>
              </a:ext>
            </a:extLst>
          </p:cNvPr>
          <p:cNvSpPr/>
          <p:nvPr/>
        </p:nvSpPr>
        <p:spPr>
          <a:xfrm>
            <a:off x="6218628" y="3907230"/>
            <a:ext cx="5439972" cy="255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0ABB-10EF-97AD-184C-CC419C468603}"/>
              </a:ext>
            </a:extLst>
          </p:cNvPr>
          <p:cNvSpPr/>
          <p:nvPr/>
        </p:nvSpPr>
        <p:spPr>
          <a:xfrm>
            <a:off x="685800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9396D-692A-B510-80B2-2962EA6628E7}"/>
              </a:ext>
            </a:extLst>
          </p:cNvPr>
          <p:cNvSpPr/>
          <p:nvPr/>
        </p:nvSpPr>
        <p:spPr>
          <a:xfrm>
            <a:off x="6385914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60691-B890-87D7-AE4D-181B1FA5DAF2}"/>
              </a:ext>
            </a:extLst>
          </p:cNvPr>
          <p:cNvSpPr/>
          <p:nvPr/>
        </p:nvSpPr>
        <p:spPr>
          <a:xfrm>
            <a:off x="667844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6DDE-A99D-00CE-A87F-9ECAEFD56B34}"/>
              </a:ext>
            </a:extLst>
          </p:cNvPr>
          <p:cNvSpPr/>
          <p:nvPr/>
        </p:nvSpPr>
        <p:spPr>
          <a:xfrm>
            <a:off x="6367958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2054-A09F-A76D-3604-42F29E352CEA}"/>
              </a:ext>
            </a:extLst>
          </p:cNvPr>
          <p:cNvSpPr txBox="1"/>
          <p:nvPr/>
        </p:nvSpPr>
        <p:spPr>
          <a:xfrm flipH="1">
            <a:off x="1805825" y="1365706"/>
            <a:ext cx="2817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Wi-Fi </a:t>
            </a:r>
            <a:r>
              <a:rPr lang="ko-KR" altLang="en-US" sz="2200" b="1" dirty="0"/>
              <a:t>신호 강도 탐지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C5CE6-AC11-0FD5-6C89-ACB097759331}"/>
              </a:ext>
            </a:extLst>
          </p:cNvPr>
          <p:cNvSpPr txBox="1"/>
          <p:nvPr/>
        </p:nvSpPr>
        <p:spPr>
          <a:xfrm flipH="1">
            <a:off x="7260700" y="1196428"/>
            <a:ext cx="356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/>
              <a:t>신호 강도의 가시화를 통한 음영지역 확인</a:t>
            </a:r>
            <a:endParaRPr lang="ko-KR" altLang="en-US" sz="2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E6703-74C3-3574-6B3D-F7458472368C}"/>
              </a:ext>
            </a:extLst>
          </p:cNvPr>
          <p:cNvSpPr txBox="1"/>
          <p:nvPr/>
        </p:nvSpPr>
        <p:spPr>
          <a:xfrm flipH="1">
            <a:off x="1771295" y="4051579"/>
            <a:ext cx="2959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Heatmap </a:t>
            </a:r>
            <a:r>
              <a:rPr lang="ko-KR" altLang="en-US" sz="2200" b="1" dirty="0"/>
              <a:t>분석을 통한 기기 배치 지점 특정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E8F12-B7D7-8F6F-2E1A-8AD39A86C026}"/>
              </a:ext>
            </a:extLst>
          </p:cNvPr>
          <p:cNvSpPr txBox="1"/>
          <p:nvPr/>
        </p:nvSpPr>
        <p:spPr>
          <a:xfrm flipH="1">
            <a:off x="7501487" y="4197806"/>
            <a:ext cx="3081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/>
              <a:t>음영지역 해결을 확인</a:t>
            </a:r>
            <a:endParaRPr lang="ko-KR" alt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0C69-DE7B-E45C-5122-54A9BEF00AA2}"/>
              </a:ext>
            </a:extLst>
          </p:cNvPr>
          <p:cNvSpPr txBox="1"/>
          <p:nvPr/>
        </p:nvSpPr>
        <p:spPr>
          <a:xfrm>
            <a:off x="873626" y="2212860"/>
            <a:ext cx="3852337" cy="803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임베디드 보드와 </a:t>
            </a:r>
            <a:r>
              <a:rPr lang="ko-KR" altLang="en-US" sz="2000" dirty="0" err="1"/>
              <a:t>드론을</a:t>
            </a:r>
            <a:r>
              <a:rPr lang="ko-KR" altLang="en-US" sz="2000" dirty="0"/>
              <a:t> 이용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해당 지역의 신호 강도를 측정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5D9D-5385-3667-1438-1FD3E7798562}"/>
              </a:ext>
            </a:extLst>
          </p:cNvPr>
          <p:cNvSpPr txBox="1"/>
          <p:nvPr/>
        </p:nvSpPr>
        <p:spPr>
          <a:xfrm>
            <a:off x="6664826" y="2180030"/>
            <a:ext cx="4993675" cy="11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신호 강도에 따른 신호 세기 분포도 생성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지도를 이용한 </a:t>
            </a:r>
            <a:r>
              <a:rPr lang="en-US" altLang="ko-KR" sz="2000" dirty="0"/>
              <a:t>Heatmap </a:t>
            </a:r>
            <a:r>
              <a:rPr lang="ko-KR" altLang="en-US" sz="2000" dirty="0"/>
              <a:t>생성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Heatmap</a:t>
            </a:r>
            <a:r>
              <a:rPr lang="ko-KR" altLang="en-US" sz="2000" dirty="0"/>
              <a:t>을 이용한 음영지역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D5534-F2BF-2318-60FA-E11F0EEA88B3}"/>
              </a:ext>
            </a:extLst>
          </p:cNvPr>
          <p:cNvSpPr txBox="1"/>
          <p:nvPr/>
        </p:nvSpPr>
        <p:spPr>
          <a:xfrm>
            <a:off x="873626" y="5003800"/>
            <a:ext cx="5134739" cy="11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Heatmap</a:t>
            </a:r>
            <a:r>
              <a:rPr lang="ko-KR" altLang="en-US" sz="2000" dirty="0"/>
              <a:t>과 측정 데이터를 분석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분석한 결과를 바탕으로 음영지역 해결을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     </a:t>
            </a:r>
            <a:r>
              <a:rPr lang="ko-KR" altLang="en-US" sz="2000" dirty="0"/>
              <a:t>위한 장치 위치 특정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E2317-4CEA-5367-56B3-21E1954DC17A}"/>
              </a:ext>
            </a:extLst>
          </p:cNvPr>
          <p:cNvSpPr txBox="1"/>
          <p:nvPr/>
        </p:nvSpPr>
        <p:spPr>
          <a:xfrm>
            <a:off x="6664826" y="5003800"/>
            <a:ext cx="4878259" cy="803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장치의 위치를 알고리즘의 결과로 확인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실제로 설치하여 음영지역 해결을 확인</a:t>
            </a:r>
          </a:p>
        </p:txBody>
      </p:sp>
    </p:spTree>
    <p:extLst>
      <p:ext uri="{BB962C8B-B14F-4D97-AF65-F5344CB8AC3E}">
        <p14:creationId xmlns:p14="http://schemas.microsoft.com/office/powerpoint/2010/main" val="114850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/>
                <a:ea typeface="+mj-ea"/>
                <a:cs typeface="+mn-cs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17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dirty="0">
                <a:solidFill>
                  <a:prstClr val="white"/>
                </a:solidFill>
                <a:latin typeface="Pretendard ExtraBold"/>
                <a:ea typeface="+mj-ea"/>
              </a:rPr>
              <a:t>진행 과정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96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전체 진행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414B7-2918-B04A-E7A4-DEB9EBD51E17}"/>
              </a:ext>
            </a:extLst>
          </p:cNvPr>
          <p:cNvSpPr/>
          <p:nvPr/>
        </p:nvSpPr>
        <p:spPr>
          <a:xfrm>
            <a:off x="854928" y="137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DFEEE-A1B3-48BB-E114-1B12CA4EBD88}"/>
              </a:ext>
            </a:extLst>
          </p:cNvPr>
          <p:cNvSpPr/>
          <p:nvPr/>
        </p:nvSpPr>
        <p:spPr>
          <a:xfrm>
            <a:off x="2095500" y="137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8FFE7-99F4-40BB-2509-3AB72B25123A}"/>
              </a:ext>
            </a:extLst>
          </p:cNvPr>
          <p:cNvSpPr/>
          <p:nvPr/>
        </p:nvSpPr>
        <p:spPr>
          <a:xfrm>
            <a:off x="854928" y="264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4D1CE-0799-46E3-4696-255FE5667069}"/>
              </a:ext>
            </a:extLst>
          </p:cNvPr>
          <p:cNvSpPr/>
          <p:nvPr/>
        </p:nvSpPr>
        <p:spPr>
          <a:xfrm>
            <a:off x="2095500" y="264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38AAE5-BABF-C532-1833-870FDB5547D4}"/>
              </a:ext>
            </a:extLst>
          </p:cNvPr>
          <p:cNvSpPr/>
          <p:nvPr/>
        </p:nvSpPr>
        <p:spPr>
          <a:xfrm>
            <a:off x="854928" y="391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48D018-AFE8-8DE9-09ED-D9D1B1AA13AC}"/>
              </a:ext>
            </a:extLst>
          </p:cNvPr>
          <p:cNvSpPr/>
          <p:nvPr/>
        </p:nvSpPr>
        <p:spPr>
          <a:xfrm>
            <a:off x="2095500" y="391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0BBA5B-E0EC-BFA5-9D88-B90191F402EE}"/>
              </a:ext>
            </a:extLst>
          </p:cNvPr>
          <p:cNvSpPr/>
          <p:nvPr/>
        </p:nvSpPr>
        <p:spPr>
          <a:xfrm>
            <a:off x="854928" y="518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12924A-7550-4719-BB40-BD271A201558}"/>
              </a:ext>
            </a:extLst>
          </p:cNvPr>
          <p:cNvSpPr/>
          <p:nvPr/>
        </p:nvSpPr>
        <p:spPr>
          <a:xfrm>
            <a:off x="2095500" y="518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2743-5D92-4BB6-AC0C-A796FB5CA878}"/>
              </a:ext>
            </a:extLst>
          </p:cNvPr>
          <p:cNvSpPr txBox="1"/>
          <p:nvPr/>
        </p:nvSpPr>
        <p:spPr>
          <a:xfrm>
            <a:off x="1200437" y="160680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9894B-7ABE-910A-3035-3BE2BE01AE6F}"/>
              </a:ext>
            </a:extLst>
          </p:cNvPr>
          <p:cNvSpPr txBox="1"/>
          <p:nvPr/>
        </p:nvSpPr>
        <p:spPr>
          <a:xfrm>
            <a:off x="1175072" y="287680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00806-9C93-30C1-7486-2AC6D1A462E8}"/>
              </a:ext>
            </a:extLst>
          </p:cNvPr>
          <p:cNvSpPr txBox="1"/>
          <p:nvPr/>
        </p:nvSpPr>
        <p:spPr>
          <a:xfrm>
            <a:off x="1201003" y="4146808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6D679-CE72-0C37-69E9-D49C9A0A4B4C}"/>
              </a:ext>
            </a:extLst>
          </p:cNvPr>
          <p:cNvSpPr txBox="1"/>
          <p:nvPr/>
        </p:nvSpPr>
        <p:spPr>
          <a:xfrm>
            <a:off x="1167623" y="541680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051B-C28B-2A25-6754-46F8EEF36EC1}"/>
              </a:ext>
            </a:extLst>
          </p:cNvPr>
          <p:cNvSpPr txBox="1"/>
          <p:nvPr/>
        </p:nvSpPr>
        <p:spPr>
          <a:xfrm>
            <a:off x="2577515" y="1606808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데이터 수집 장치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C279A6-59F9-B0AB-56BF-5340FADBB59D}"/>
              </a:ext>
            </a:extLst>
          </p:cNvPr>
          <p:cNvSpPr txBox="1"/>
          <p:nvPr/>
        </p:nvSpPr>
        <p:spPr>
          <a:xfrm>
            <a:off x="2577515" y="287428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서버 구성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526F4-E947-CE9F-C9BA-FA8B9DE905D3}"/>
              </a:ext>
            </a:extLst>
          </p:cNvPr>
          <p:cNvSpPr txBox="1"/>
          <p:nvPr/>
        </p:nvSpPr>
        <p:spPr>
          <a:xfrm>
            <a:off x="2577515" y="4141768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데이터 수집 및 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9814B6-7E9E-BDF7-52BF-6B2EEF8216D5}"/>
              </a:ext>
            </a:extLst>
          </p:cNvPr>
          <p:cNvSpPr txBox="1"/>
          <p:nvPr/>
        </p:nvSpPr>
        <p:spPr>
          <a:xfrm>
            <a:off x="2577515" y="5409248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위치 특정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356364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944</Words>
  <Application>Microsoft Office PowerPoint</Application>
  <PresentationFormat>와이드스크린</PresentationFormat>
  <Paragraphs>180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</vt:lpstr>
      <vt:lpstr>Pretendard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김동혜</cp:lastModifiedBy>
  <cp:revision>34</cp:revision>
  <dcterms:created xsi:type="dcterms:W3CDTF">2022-08-02T00:37:12Z</dcterms:created>
  <dcterms:modified xsi:type="dcterms:W3CDTF">2023-10-25T03:25:02Z</dcterms:modified>
</cp:coreProperties>
</file>