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5" r:id="rId3"/>
    <p:sldId id="323" r:id="rId4"/>
    <p:sldId id="306" r:id="rId5"/>
    <p:sldId id="324" r:id="rId6"/>
    <p:sldId id="325" r:id="rId7"/>
    <p:sldId id="308" r:id="rId8"/>
    <p:sldId id="326" r:id="rId9"/>
    <p:sldId id="327" r:id="rId10"/>
    <p:sldId id="338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41" r:id="rId21"/>
    <p:sldId id="337" r:id="rId22"/>
    <p:sldId id="339" r:id="rId23"/>
    <p:sldId id="340" r:id="rId24"/>
    <p:sldId id="342" r:id="rId25"/>
    <p:sldId id="277" r:id="rId26"/>
  </p:sldIdLst>
  <p:sldSz cx="9144000" cy="6858000" type="screen4x3"/>
  <p:notesSz cx="6858000" cy="9144000"/>
  <p:embeddedFontLst>
    <p:embeddedFont>
      <p:font typeface="KoPubWorld돋움체 Light" panose="020B0600000101010101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247C497B-CA48-43D8-9694-25897EB82A08}">
          <p14:sldIdLst>
            <p14:sldId id="256"/>
          </p14:sldIdLst>
        </p14:section>
        <p14:section name="개요 및 배경" id="{05BCDFDD-8AE9-47B4-B9DF-DB5946703BA7}">
          <p14:sldIdLst>
            <p14:sldId id="305"/>
            <p14:sldId id="323"/>
            <p14:sldId id="306"/>
            <p14:sldId id="324"/>
            <p14:sldId id="325"/>
          </p14:sldIdLst>
        </p14:section>
        <p14:section name="진행 과정" id="{0F6AC4A7-E4FE-4404-AA48-F9B64113E78A}">
          <p14:sldIdLst>
            <p14:sldId id="308"/>
            <p14:sldId id="326"/>
            <p14:sldId id="327"/>
            <p14:sldId id="338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결과 및 결론" id="{8654165D-DFAD-48AB-B188-D1F4E1080672}">
          <p14:sldIdLst>
            <p14:sldId id="341"/>
            <p14:sldId id="337"/>
            <p14:sldId id="339"/>
            <p14:sldId id="340"/>
            <p14:sldId id="342"/>
          </p14:sldIdLst>
        </p14:section>
        <p14:section name="종료" id="{BAB2D053-9127-4EEF-AFCA-18622D1E7EB0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54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7F8B52-D2FB-2D28-FACE-996432A8B9C7}" name="경록 김" initials="경김" userId="dd012f658a992aa8" providerId="Windows Live"/>
  <p188:author id="{1C7322FE-0A67-C9B3-7BD8-3A4C944E876D}" name="송재원" initials="송" userId="S::fosong98@pusan.ac.kr::df6d616d-e90b-4db0-99e5-58d981f9dc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6B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 autoAdjust="0"/>
    <p:restoredTop sz="91963" autoAdjust="0"/>
  </p:normalViewPr>
  <p:slideViewPr>
    <p:cSldViewPr snapToGrid="0" showGuides="1">
      <p:cViewPr varScale="1">
        <p:scale>
          <a:sx n="81" d="100"/>
          <a:sy n="81" d="100"/>
        </p:scale>
        <p:origin x="90" y="672"/>
      </p:cViewPr>
      <p:guideLst>
        <p:guide orient="horz" pos="2160"/>
        <p:guide pos="2880"/>
        <p:guide pos="317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84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9D20467-6EBF-4665-5D9E-D44522609A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B657F9-BE0E-0ED1-DA75-39F3291DD5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D2DEE-7C7D-46EA-83BD-106196A828F8}" type="datetimeFigureOut">
              <a:rPr lang="ko-KR" altLang="en-US" smtClean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2023-10-25</a:t>
            </a:fld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34AEE6-0483-C987-AB33-9070F97845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9B1A95-BC37-9A0E-ECE2-722CC5B0F5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2A06-A294-44EC-AFC2-26A1667EB985}" type="slidenum">
              <a:rPr lang="ko-KR" altLang="en-US" smtClean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‹#›</a:t>
            </a:fld>
            <a:endParaRPr lang="ko-KR" altLang="en-US"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36926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98043FE0-A29D-4276-A478-3FB5C8305349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A3EE8AB3-2A22-4113-8970-7FA9D591D6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61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20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32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906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89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74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6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8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08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8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74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11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79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70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8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7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5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7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9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32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5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8AB3-2A22-4113-8970-7FA9D591D6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9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5164-528F-43D7-B262-62A1E1D83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13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46341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3710" y="1689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KoPubWorld돋움체 Light" panose="00000300000000000000" pitchFamily="2" charset="-127"/>
              </a:defRPr>
            </a:lvl1pPr>
          </a:lstStyle>
          <a:p>
            <a:fld id="{B06E5164-528F-43D7-B262-62A1E1D836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6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045EA5-80D5-2F52-ED0B-3044022B1685}"/>
              </a:ext>
            </a:extLst>
          </p:cNvPr>
          <p:cNvSpPr/>
          <p:nvPr/>
        </p:nvSpPr>
        <p:spPr>
          <a:xfrm>
            <a:off x="503238" y="319903"/>
            <a:ext cx="8244522" cy="621819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E813F7-102E-23B8-CA74-D65FB4899D2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138" y="2327564"/>
            <a:ext cx="8244522" cy="180461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드론을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</a:t>
            </a:r>
            <a:b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교내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Wi-Fi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음영 확인 및 </a:t>
            </a:r>
            <a:b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 제안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206EB-42AC-4850-3C2F-6E5AED166AB6}"/>
              </a:ext>
            </a:extLst>
          </p:cNvPr>
          <p:cNvSpPr txBox="1"/>
          <p:nvPr/>
        </p:nvSpPr>
        <p:spPr>
          <a:xfrm>
            <a:off x="6360632" y="4653701"/>
            <a:ext cx="228013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13" dirty="0">
                <a:solidFill>
                  <a:srgbClr val="20386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20B0600000101010101" charset="-127"/>
              </a:rPr>
              <a:t>박동한</a:t>
            </a:r>
            <a:r>
              <a:rPr lang="en-US" altLang="ko-KR" b="1" spc="-113" dirty="0">
                <a:solidFill>
                  <a:srgbClr val="20386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20B0600000101010101" charset="-127"/>
              </a:rPr>
              <a:t>, </a:t>
            </a:r>
            <a:r>
              <a:rPr lang="ko-KR" altLang="en-US" b="1" spc="-113" dirty="0" err="1">
                <a:solidFill>
                  <a:srgbClr val="20386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20B0600000101010101" charset="-127"/>
              </a:rPr>
              <a:t>김동혜</a:t>
            </a:r>
            <a:endParaRPr lang="en-US" altLang="ko-KR" b="1" spc="-113" dirty="0">
              <a:solidFill>
                <a:srgbClr val="20386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20B060000010101010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906CE-7C9E-910D-1F1E-2E335158F7C8}"/>
              </a:ext>
            </a:extLst>
          </p:cNvPr>
          <p:cNvSpPr txBox="1"/>
          <p:nvPr/>
        </p:nvSpPr>
        <p:spPr>
          <a:xfrm>
            <a:off x="1263138" y="4653701"/>
            <a:ext cx="228013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13" dirty="0">
                <a:solidFill>
                  <a:srgbClr val="20386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20B0600000101010101" charset="-127"/>
              </a:rPr>
              <a:t>진행과정 발표</a:t>
            </a:r>
            <a:endParaRPr lang="en-US" altLang="ko-KR" b="1" spc="-113" dirty="0">
              <a:solidFill>
                <a:srgbClr val="20386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84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데이터 수집 장치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A453-6A5A-E15D-3835-91904FF89854}"/>
              </a:ext>
            </a:extLst>
          </p:cNvPr>
          <p:cNvSpPr txBox="1"/>
          <p:nvPr/>
        </p:nvSpPr>
        <p:spPr>
          <a:xfrm>
            <a:off x="7369238" y="4087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진행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8797-7E44-FA2D-2D48-915171E643A2}"/>
              </a:ext>
            </a:extLst>
          </p:cNvPr>
          <p:cNvSpPr txBox="1"/>
          <p:nvPr/>
        </p:nvSpPr>
        <p:spPr>
          <a:xfrm>
            <a:off x="1080655" y="968921"/>
            <a:ext cx="7463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   </a:t>
            </a:r>
            <a:r>
              <a:rPr lang="ko-KR" altLang="en-US" dirty="0"/>
              <a:t>와이파이 </a:t>
            </a:r>
            <a:r>
              <a:rPr lang="ko-KR" altLang="en-US" dirty="0" err="1"/>
              <a:t>확장기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Wi-Fi </a:t>
            </a:r>
            <a:r>
              <a:rPr lang="ko-KR" altLang="en-US" dirty="0"/>
              <a:t>네트워크의 범위를 넓히고 신호 강도를 증가시키는데 사용하는 무선 네트워크 장치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설치하여 음영지역을 해결하고 원활한 네트워크 사용을 가능하게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무분별한 설치는 네트워크의 복잡성을 증가시키므로 최적의 위치를 고려하여 설치 필요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EFED3-4CFC-1E71-6BCB-52AC8EEF5C6A}"/>
              </a:ext>
            </a:extLst>
          </p:cNvPr>
          <p:cNvSpPr txBox="1"/>
          <p:nvPr/>
        </p:nvSpPr>
        <p:spPr>
          <a:xfrm>
            <a:off x="3453811" y="5926002"/>
            <a:ext cx="223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EFM </a:t>
            </a:r>
            <a:r>
              <a:rPr lang="en-US" altLang="ko-KR" sz="1200" dirty="0" err="1"/>
              <a:t>ipTIME</a:t>
            </a:r>
            <a:r>
              <a:rPr lang="en-US" altLang="ko-KR" sz="1200" dirty="0"/>
              <a:t> Extender-N300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B8FBF-FB5E-7DAC-DDDF-4F9296CA4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12" y="3591167"/>
            <a:ext cx="2091689" cy="22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5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데이터 수집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A453-6A5A-E15D-3835-91904FF89854}"/>
              </a:ext>
            </a:extLst>
          </p:cNvPr>
          <p:cNvSpPr txBox="1"/>
          <p:nvPr/>
        </p:nvSpPr>
        <p:spPr>
          <a:xfrm>
            <a:off x="7369238" y="4087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진행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8797-7E44-FA2D-2D48-915171E643A2}"/>
              </a:ext>
            </a:extLst>
          </p:cNvPr>
          <p:cNvSpPr txBox="1"/>
          <p:nvPr/>
        </p:nvSpPr>
        <p:spPr>
          <a:xfrm>
            <a:off x="1080655" y="968921"/>
            <a:ext cx="7463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측정 위치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부산대학교 정문 부근에 위치한 넉넉한 터 아래에서 측정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16</a:t>
            </a:r>
            <a:r>
              <a:rPr lang="ko-KR" altLang="en-US" dirty="0"/>
              <a:t>개의 지점에서 측정하였으며 지점 간 거리는 </a:t>
            </a:r>
            <a:r>
              <a:rPr lang="en-US" altLang="ko-KR" dirty="0"/>
              <a:t>5m</a:t>
            </a:r>
            <a:r>
              <a:rPr lang="ko-KR" altLang="en-US" dirty="0"/>
              <a:t>를 유지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실외 환경이므로 </a:t>
            </a:r>
            <a:r>
              <a:rPr lang="en-US" altLang="ko-KR" dirty="0"/>
              <a:t>Wi-Fi </a:t>
            </a:r>
            <a:r>
              <a:rPr lang="ko-KR" altLang="en-US" dirty="0"/>
              <a:t>사용자가 많으면 측정에 어려움이 있어 유동인구가 적은 저녁 </a:t>
            </a:r>
            <a:r>
              <a:rPr lang="en-US" altLang="ko-KR" dirty="0"/>
              <a:t>19</a:t>
            </a:r>
            <a:r>
              <a:rPr lang="ko-KR" altLang="en-US" dirty="0"/>
              <a:t>시</a:t>
            </a:r>
            <a:r>
              <a:rPr lang="en-US" altLang="ko-KR" dirty="0"/>
              <a:t>~23</a:t>
            </a:r>
            <a:r>
              <a:rPr lang="ko-KR" altLang="en-US" dirty="0"/>
              <a:t>시에 측정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E3828-ACC7-FF3C-595E-0152E5FF8349}"/>
              </a:ext>
            </a:extLst>
          </p:cNvPr>
          <p:cNvSpPr txBox="1"/>
          <p:nvPr/>
        </p:nvSpPr>
        <p:spPr>
          <a:xfrm>
            <a:off x="4098946" y="5915025"/>
            <a:ext cx="1826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속도 측정 위치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4E2F64-4851-7718-4311-91DD0C5FD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87" y="3393529"/>
            <a:ext cx="24479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1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데이터 수집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A453-6A5A-E15D-3835-91904FF89854}"/>
              </a:ext>
            </a:extLst>
          </p:cNvPr>
          <p:cNvSpPr txBox="1"/>
          <p:nvPr/>
        </p:nvSpPr>
        <p:spPr>
          <a:xfrm>
            <a:off x="7369238" y="4087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진행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8797-7E44-FA2D-2D48-915171E643A2}"/>
              </a:ext>
            </a:extLst>
          </p:cNvPr>
          <p:cNvSpPr txBox="1"/>
          <p:nvPr/>
        </p:nvSpPr>
        <p:spPr>
          <a:xfrm>
            <a:off x="1080655" y="968921"/>
            <a:ext cx="7463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Wi-Fi </a:t>
            </a:r>
            <a:r>
              <a:rPr lang="ko-KR" altLang="en-US" dirty="0"/>
              <a:t>속도 측정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Wi-Fi</a:t>
            </a:r>
            <a:r>
              <a:rPr lang="ko-KR" altLang="en-US" dirty="0"/>
              <a:t>의 다운로드</a:t>
            </a:r>
            <a:r>
              <a:rPr lang="en-US" altLang="ko-KR" dirty="0"/>
              <a:t>, </a:t>
            </a:r>
            <a:r>
              <a:rPr lang="ko-KR" altLang="en-US" dirty="0"/>
              <a:t>업로드 속도를 측정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번 측정하여 평균을 내어 측정 지점의 최종 속도를 결정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서버를 이용하여 매 측정마다 서버에 신호를 보내어 측정이 잘 되고 있는지 확인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E3828-ACC7-FF3C-595E-0152E5FF8349}"/>
              </a:ext>
            </a:extLst>
          </p:cNvPr>
          <p:cNvSpPr txBox="1"/>
          <p:nvPr/>
        </p:nvSpPr>
        <p:spPr>
          <a:xfrm>
            <a:off x="4336452" y="5095231"/>
            <a:ext cx="1826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측정 순서도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FED454-073C-27B9-7DAE-616B05721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632" y="3580756"/>
            <a:ext cx="5695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0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데이터 시각화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A453-6A5A-E15D-3835-91904FF89854}"/>
              </a:ext>
            </a:extLst>
          </p:cNvPr>
          <p:cNvSpPr txBox="1"/>
          <p:nvPr/>
        </p:nvSpPr>
        <p:spPr>
          <a:xfrm>
            <a:off x="7369238" y="4087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진행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8797-7E44-FA2D-2D48-915171E643A2}"/>
              </a:ext>
            </a:extLst>
          </p:cNvPr>
          <p:cNvSpPr txBox="1"/>
          <p:nvPr/>
        </p:nvSpPr>
        <p:spPr>
          <a:xfrm>
            <a:off x="1080655" y="968921"/>
            <a:ext cx="7463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음영지역 시각화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</a:t>
            </a:r>
            <a:r>
              <a:rPr lang="ko-KR" altLang="en-US" dirty="0"/>
              <a:t> 언어의 </a:t>
            </a:r>
            <a:r>
              <a:rPr lang="en-US" altLang="ko-KR" dirty="0" err="1"/>
              <a:t>Plotly</a:t>
            </a:r>
            <a:r>
              <a:rPr lang="en-US" altLang="ko-KR" dirty="0"/>
              <a:t> </a:t>
            </a:r>
            <a:r>
              <a:rPr lang="ko-KR" altLang="en-US" dirty="0"/>
              <a:t>라이브러리를 이용하여 측정한 데이터를 시각화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단순히 그래프의 형식으로 나타내거나 실제 지도를 이용하여 측정한 데이터를 시각적으로 표현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시각화한 데이터를 통해 현재 어느 지점이 음영지역인지 확인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E3828-ACC7-FF3C-595E-0152E5FF8349}"/>
              </a:ext>
            </a:extLst>
          </p:cNvPr>
          <p:cNvSpPr txBox="1"/>
          <p:nvPr/>
        </p:nvSpPr>
        <p:spPr>
          <a:xfrm>
            <a:off x="4148568" y="5915049"/>
            <a:ext cx="151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음영지역의 </a:t>
            </a:r>
            <a:r>
              <a:rPr lang="ko-KR" altLang="en-US" sz="1200" dirty="0"/>
              <a:t>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14ED3-8814-A77B-993D-FCB1003E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15" y="3554244"/>
            <a:ext cx="6052184" cy="23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서버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A453-6A5A-E15D-3835-91904FF89854}"/>
              </a:ext>
            </a:extLst>
          </p:cNvPr>
          <p:cNvSpPr txBox="1"/>
          <p:nvPr/>
        </p:nvSpPr>
        <p:spPr>
          <a:xfrm>
            <a:off x="7369238" y="4087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진행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8797-7E44-FA2D-2D48-915171E643A2}"/>
              </a:ext>
            </a:extLst>
          </p:cNvPr>
          <p:cNvSpPr txBox="1"/>
          <p:nvPr/>
        </p:nvSpPr>
        <p:spPr>
          <a:xfrm>
            <a:off x="1080655" y="968921"/>
            <a:ext cx="7463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서버 구현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라즈베리파이</a:t>
            </a:r>
            <a:r>
              <a:rPr lang="ko-KR" altLang="en-US" dirty="0"/>
              <a:t> 보드와 서버 간 통신을 위해 서버를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고정 도메인 주소를 제공하여 개인 서버를 사용할 수 있게 해주는 구름 </a:t>
            </a:r>
            <a:r>
              <a:rPr lang="en-US" altLang="ko-KR" dirty="0"/>
              <a:t>IDE</a:t>
            </a:r>
            <a:r>
              <a:rPr lang="ko-KR" altLang="en-US" dirty="0"/>
              <a:t>를 이용하여 서버를 생성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E3828-ACC7-FF3C-595E-0152E5FF8349}"/>
              </a:ext>
            </a:extLst>
          </p:cNvPr>
          <p:cNvSpPr txBox="1"/>
          <p:nvPr/>
        </p:nvSpPr>
        <p:spPr>
          <a:xfrm>
            <a:off x="3668175" y="5815832"/>
            <a:ext cx="202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구름</a:t>
            </a:r>
            <a:r>
              <a:rPr lang="en-US" altLang="ko-KR" sz="1200" dirty="0"/>
              <a:t>IDE</a:t>
            </a:r>
            <a:r>
              <a:rPr lang="ko-KR" altLang="en-US" sz="1200" dirty="0"/>
              <a:t>를 이용한 서버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678770-E8B2-3122-8F77-F3857A8E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75" y="3139391"/>
            <a:ext cx="2054122" cy="25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6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서버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A453-6A5A-E15D-3835-91904FF89854}"/>
              </a:ext>
            </a:extLst>
          </p:cNvPr>
          <p:cNvSpPr txBox="1"/>
          <p:nvPr/>
        </p:nvSpPr>
        <p:spPr>
          <a:xfrm>
            <a:off x="7369238" y="4087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진행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8797-7E44-FA2D-2D48-915171E643A2}"/>
              </a:ext>
            </a:extLst>
          </p:cNvPr>
          <p:cNvSpPr txBox="1"/>
          <p:nvPr/>
        </p:nvSpPr>
        <p:spPr>
          <a:xfrm>
            <a:off x="1080655" y="968921"/>
            <a:ext cx="7463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</a:t>
            </a:r>
            <a:r>
              <a:rPr lang="ko-KR" altLang="en-US" dirty="0"/>
              <a:t>서버와 보드간 통신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라즈베리파이</a:t>
            </a:r>
            <a:r>
              <a:rPr lang="ko-KR" altLang="en-US" dirty="0"/>
              <a:t> 보드를 이용하여 측정한 와이파이 속도 데이터와 </a:t>
            </a:r>
            <a:r>
              <a:rPr lang="en-US" altLang="ko-KR" dirty="0"/>
              <a:t>GPS </a:t>
            </a:r>
            <a:r>
              <a:rPr lang="ko-KR" altLang="en-US" dirty="0"/>
              <a:t>데이터를 생성한 서버로 전송하여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저장한 데이터는 이후 데이터 시각화와 위치 특정 알고리즘에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서버와 </a:t>
            </a:r>
            <a:r>
              <a:rPr lang="ko-KR" altLang="en-US" dirty="0" err="1"/>
              <a:t>라즈베리파이</a:t>
            </a:r>
            <a:r>
              <a:rPr lang="ko-KR" altLang="en-US" dirty="0"/>
              <a:t> 보드와의 통신은 서버 실행 후 보드와 명령어 메시지를 주고받는 식으로 통신하여 데이터의 측정을 완료하고 종료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E3828-ACC7-FF3C-595E-0152E5FF8349}"/>
              </a:ext>
            </a:extLst>
          </p:cNvPr>
          <p:cNvSpPr txBox="1"/>
          <p:nvPr/>
        </p:nvSpPr>
        <p:spPr>
          <a:xfrm>
            <a:off x="3903715" y="4648227"/>
            <a:ext cx="202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서버에 측정 데이터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B2E0F-5202-0FFA-937E-0C59F732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852" y="3686202"/>
            <a:ext cx="6315075" cy="962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AFE4C7-BEDC-7DC6-1898-465E1BA44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38" y="4925226"/>
            <a:ext cx="52197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9F0E03-2613-FE64-8D44-829F55E398A7}"/>
              </a:ext>
            </a:extLst>
          </p:cNvPr>
          <p:cNvSpPr txBox="1"/>
          <p:nvPr/>
        </p:nvSpPr>
        <p:spPr>
          <a:xfrm>
            <a:off x="3802554" y="6449226"/>
            <a:ext cx="202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서버와 보드간 통신 순서도</a:t>
            </a:r>
          </a:p>
        </p:txBody>
      </p:sp>
    </p:spTree>
    <p:extLst>
      <p:ext uri="{BB962C8B-B14F-4D97-AF65-F5344CB8AC3E}">
        <p14:creationId xmlns:p14="http://schemas.microsoft.com/office/powerpoint/2010/main" val="379539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위치 특정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A453-6A5A-E15D-3835-91904FF89854}"/>
              </a:ext>
            </a:extLst>
          </p:cNvPr>
          <p:cNvSpPr txBox="1"/>
          <p:nvPr/>
        </p:nvSpPr>
        <p:spPr>
          <a:xfrm>
            <a:off x="7369238" y="4087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진행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8797-7E44-FA2D-2D48-915171E643A2}"/>
              </a:ext>
            </a:extLst>
          </p:cNvPr>
          <p:cNvSpPr txBox="1"/>
          <p:nvPr/>
        </p:nvSpPr>
        <p:spPr>
          <a:xfrm>
            <a:off x="1080655" y="968921"/>
            <a:ext cx="7463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속도 변화율 예측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와이파이의 속도는 공유기 또는 확장기와의 거리에 종속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확장기</a:t>
            </a:r>
            <a:r>
              <a:rPr lang="ko-KR" altLang="en-US" dirty="0"/>
              <a:t> 설치 이후의 속도 변화를 예측하여 확장기를 설치하지 않고도 설치 이후의 속도를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확장기와 현재 지점 간의 거리라는 독립 변수와 속도 변화량이라는 종속 변수를 이용해 인과관계를 파악하고 속도 변화를 예측 가능한 회귀모델을 선택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E3828-ACC7-FF3C-595E-0152E5FF8349}"/>
              </a:ext>
            </a:extLst>
          </p:cNvPr>
          <p:cNvSpPr txBox="1"/>
          <p:nvPr/>
        </p:nvSpPr>
        <p:spPr>
          <a:xfrm>
            <a:off x="4143186" y="6186222"/>
            <a:ext cx="202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각 지점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5DD46D-12BD-227F-3E9C-9D5BC7612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39" y="3947847"/>
            <a:ext cx="2619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1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위치 특정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A453-6A5A-E15D-3835-91904FF89854}"/>
              </a:ext>
            </a:extLst>
          </p:cNvPr>
          <p:cNvSpPr txBox="1"/>
          <p:nvPr/>
        </p:nvSpPr>
        <p:spPr>
          <a:xfrm>
            <a:off x="7369238" y="4087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진행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8797-7E44-FA2D-2D48-915171E643A2}"/>
              </a:ext>
            </a:extLst>
          </p:cNvPr>
          <p:cNvSpPr txBox="1"/>
          <p:nvPr/>
        </p:nvSpPr>
        <p:spPr>
          <a:xfrm>
            <a:off x="1080655" y="968921"/>
            <a:ext cx="7463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속도 변화율 예측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확장기를 설치하지 않고 </a:t>
            </a:r>
            <a:r>
              <a:rPr lang="en-US" altLang="ko-KR" dirty="0"/>
              <a:t>16</a:t>
            </a:r>
            <a:r>
              <a:rPr lang="ko-KR" altLang="en-US" dirty="0"/>
              <a:t>개 지점에서 데이터를 측정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확장기를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~16</a:t>
            </a:r>
            <a:r>
              <a:rPr lang="ko-KR" altLang="en-US" dirty="0"/>
              <a:t>번 위치에 놓고 </a:t>
            </a:r>
            <a:r>
              <a:rPr lang="en-US" altLang="ko-KR" dirty="0"/>
              <a:t>16</a:t>
            </a:r>
            <a:r>
              <a:rPr lang="ko-KR" altLang="en-US" dirty="0"/>
              <a:t>개 지점에서 측정</a:t>
            </a:r>
            <a:r>
              <a:rPr lang="en-US" altLang="ko-KR" dirty="0"/>
              <a:t>, </a:t>
            </a:r>
            <a:r>
              <a:rPr lang="ko-KR" altLang="en-US" dirty="0"/>
              <a:t>이를 통해 총 </a:t>
            </a:r>
            <a:r>
              <a:rPr lang="en-US" altLang="ko-KR" dirty="0"/>
              <a:t>256</a:t>
            </a:r>
            <a:r>
              <a:rPr lang="ko-KR" altLang="en-US" dirty="0"/>
              <a:t>개의 데이터를 수집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측정한 데이터를 회귀모델에 입력으로 넣어서 속도 변화율을 출력으로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생성한 속도 변화율을 확장기를 설치하기 전에 측정한 데이터에 곱하여 예측 데이터를 생성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E3828-ACC7-FF3C-595E-0152E5FF8349}"/>
              </a:ext>
            </a:extLst>
          </p:cNvPr>
          <p:cNvSpPr txBox="1"/>
          <p:nvPr/>
        </p:nvSpPr>
        <p:spPr>
          <a:xfrm>
            <a:off x="3561947" y="4986814"/>
            <a:ext cx="202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위의 것을 도형을 이용해 표현</a:t>
            </a:r>
          </a:p>
        </p:txBody>
      </p:sp>
    </p:spTree>
    <p:extLst>
      <p:ext uri="{BB962C8B-B14F-4D97-AF65-F5344CB8AC3E}">
        <p14:creationId xmlns:p14="http://schemas.microsoft.com/office/powerpoint/2010/main" val="133126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위치 특정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A453-6A5A-E15D-3835-91904FF89854}"/>
              </a:ext>
            </a:extLst>
          </p:cNvPr>
          <p:cNvSpPr txBox="1"/>
          <p:nvPr/>
        </p:nvSpPr>
        <p:spPr>
          <a:xfrm>
            <a:off x="7369238" y="4087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진행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8797-7E44-FA2D-2D48-915171E643A2}"/>
              </a:ext>
            </a:extLst>
          </p:cNvPr>
          <p:cNvSpPr txBox="1"/>
          <p:nvPr/>
        </p:nvSpPr>
        <p:spPr>
          <a:xfrm>
            <a:off x="1080655" y="968921"/>
            <a:ext cx="7463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</a:t>
            </a:r>
            <a:r>
              <a:rPr lang="ko-KR" altLang="en-US" dirty="0"/>
              <a:t>예측 데이터 분류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K-means clustering</a:t>
            </a:r>
            <a:r>
              <a:rPr lang="ko-KR" altLang="en-US" dirty="0"/>
              <a:t>을 이용하여 생성된 데이터를 속도 별로 분류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네모</a:t>
            </a:r>
            <a:r>
              <a:rPr lang="en-US" altLang="ko-KR" dirty="0"/>
              <a:t>, </a:t>
            </a:r>
            <a:r>
              <a:rPr lang="ko-KR" altLang="en-US" dirty="0"/>
              <a:t>세모</a:t>
            </a:r>
            <a:r>
              <a:rPr lang="en-US" altLang="ko-KR" dirty="0"/>
              <a:t>, </a:t>
            </a:r>
            <a:r>
              <a:rPr lang="ko-KR" altLang="en-US" dirty="0"/>
              <a:t>원을 이용하여 각 속도 집합을 나타내고 각각</a:t>
            </a:r>
            <a:r>
              <a:rPr lang="en-US" altLang="ko-KR" dirty="0"/>
              <a:t> </a:t>
            </a:r>
            <a:r>
              <a:rPr lang="ko-KR" altLang="en-US" dirty="0"/>
              <a:t>낮은 속도</a:t>
            </a:r>
            <a:r>
              <a:rPr lang="en-US" altLang="ko-KR" dirty="0"/>
              <a:t>, </a:t>
            </a:r>
            <a:r>
              <a:rPr lang="ko-KR" altLang="en-US" dirty="0"/>
              <a:t>빠른 속도</a:t>
            </a:r>
            <a:r>
              <a:rPr lang="en-US" altLang="ko-KR" dirty="0"/>
              <a:t>, </a:t>
            </a:r>
            <a:r>
              <a:rPr lang="ko-KR" altLang="en-US" dirty="0"/>
              <a:t>중간 속도를 의미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축은 와이파이 속도</a:t>
            </a:r>
            <a:r>
              <a:rPr lang="en-US" altLang="ko-KR" dirty="0"/>
              <a:t>, y</a:t>
            </a:r>
            <a:r>
              <a:rPr lang="ko-KR" altLang="en-US" dirty="0"/>
              <a:t>축은 측정 위치를 나타낸다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E3828-ACC7-FF3C-595E-0152E5FF8349}"/>
              </a:ext>
            </a:extLst>
          </p:cNvPr>
          <p:cNvSpPr txBox="1"/>
          <p:nvPr/>
        </p:nvSpPr>
        <p:spPr>
          <a:xfrm>
            <a:off x="3802554" y="6382254"/>
            <a:ext cx="202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생성 데이터 분류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CF9DE4-64A8-36AD-EDEF-F5D0BEA4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64" y="3429000"/>
            <a:ext cx="4513071" cy="29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2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위치 특정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A453-6A5A-E15D-3835-91904FF89854}"/>
              </a:ext>
            </a:extLst>
          </p:cNvPr>
          <p:cNvSpPr txBox="1"/>
          <p:nvPr/>
        </p:nvSpPr>
        <p:spPr>
          <a:xfrm>
            <a:off x="7369238" y="4087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진행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8797-7E44-FA2D-2D48-915171E643A2}"/>
              </a:ext>
            </a:extLst>
          </p:cNvPr>
          <p:cNvSpPr txBox="1"/>
          <p:nvPr/>
        </p:nvSpPr>
        <p:spPr>
          <a:xfrm>
            <a:off x="1080655" y="968921"/>
            <a:ext cx="7463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</a:t>
            </a:r>
            <a:r>
              <a:rPr lang="ko-KR" altLang="en-US" dirty="0"/>
              <a:t>예측 데이터 분류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분류된 데이터 중 낮은 속도의 집합을 기준으로 분석을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낮은 속도 집합의 원소의 개수</a:t>
            </a:r>
            <a:r>
              <a:rPr lang="en-US" altLang="ko-KR" dirty="0"/>
              <a:t>, </a:t>
            </a:r>
            <a:r>
              <a:rPr lang="ko-KR" altLang="en-US" dirty="0"/>
              <a:t>낮은 속도 집합의 최소값의 크기</a:t>
            </a:r>
            <a:r>
              <a:rPr lang="en-US" altLang="ko-KR" dirty="0"/>
              <a:t>, </a:t>
            </a:r>
            <a:r>
              <a:rPr lang="ko-KR" altLang="en-US" dirty="0"/>
              <a:t>각 위치의 측정 데이터 별 평균 와이파이 속도를 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분석한 데이터는 순위를 매기고 각 특성 별로 가중치를 매겨 순위와 곱한 뒤 더해서 최종적으로 가장 낮은 순위를 갖는 위치를 예측 결과로 선정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E3828-ACC7-FF3C-595E-0152E5FF8349}"/>
              </a:ext>
            </a:extLst>
          </p:cNvPr>
          <p:cNvSpPr txBox="1"/>
          <p:nvPr/>
        </p:nvSpPr>
        <p:spPr>
          <a:xfrm>
            <a:off x="3802554" y="6382254"/>
            <a:ext cx="202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분류된 데이터 분석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196E52-F6A5-0905-094D-BE5D3555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40" y="3831243"/>
            <a:ext cx="5438731" cy="24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1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9A136A-B262-0317-A771-DED936EB6EBA}"/>
              </a:ext>
            </a:extLst>
          </p:cNvPr>
          <p:cNvSpPr txBox="1"/>
          <p:nvPr/>
        </p:nvSpPr>
        <p:spPr>
          <a:xfrm>
            <a:off x="303491" y="246469"/>
            <a:ext cx="21403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졸업과제 개요</a:t>
            </a:r>
            <a:endParaRPr lang="en-US" altLang="ko-KR" sz="2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C8B0-0BFB-B59A-BE17-A075F06803A6}"/>
              </a:ext>
            </a:extLst>
          </p:cNvPr>
          <p:cNvSpPr txBox="1"/>
          <p:nvPr/>
        </p:nvSpPr>
        <p:spPr>
          <a:xfrm>
            <a:off x="682831" y="4116306"/>
            <a:ext cx="7778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/>
              <a:t>5G </a:t>
            </a:r>
            <a:r>
              <a:rPr lang="ko-KR" altLang="en-US" dirty="0"/>
              <a:t>무선 네트워크를 이용한 자율주행차량</a:t>
            </a:r>
            <a:r>
              <a:rPr lang="en-US" altLang="ko-KR" dirty="0"/>
              <a:t>, </a:t>
            </a:r>
            <a:r>
              <a:rPr lang="ko-KR" altLang="en-US" dirty="0" err="1"/>
              <a:t>스마트팩토리</a:t>
            </a:r>
            <a:r>
              <a:rPr lang="en-US" altLang="ko-KR" dirty="0"/>
              <a:t>, </a:t>
            </a:r>
            <a:r>
              <a:rPr lang="ko-KR" altLang="en-US" dirty="0"/>
              <a:t>가상현실</a:t>
            </a:r>
            <a:r>
              <a:rPr lang="en-US" altLang="ko-KR" dirty="0"/>
              <a:t>, </a:t>
            </a:r>
            <a:r>
              <a:rPr lang="ko-KR" altLang="en-US" dirty="0" err="1"/>
              <a:t>엣지</a:t>
            </a:r>
            <a:r>
              <a:rPr lang="ko-KR" altLang="en-US" dirty="0"/>
              <a:t> </a:t>
            </a:r>
            <a:r>
              <a:rPr lang="ko-KR" altLang="en-US" dirty="0" err="1"/>
              <a:t>컴퓨팅등의</a:t>
            </a:r>
            <a:r>
              <a:rPr lang="ko-KR" altLang="en-US" dirty="0"/>
              <a:t> 다양한 기술이 개발 중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홀로그램을 이용하는 확장현실</a:t>
            </a:r>
            <a:r>
              <a:rPr lang="en-US" altLang="ko-KR" dirty="0"/>
              <a:t>(XR), </a:t>
            </a:r>
            <a:r>
              <a:rPr lang="ko-KR" altLang="en-US" dirty="0"/>
              <a:t>자율주행차와 같은 차원이 다른 크기의 고용량을 요구하는 컨텐츠가 서비스될 경우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20Gbps</a:t>
            </a:r>
            <a:r>
              <a:rPr lang="ko-KR" altLang="en-US" dirty="0"/>
              <a:t>의 속도를 가지는 </a:t>
            </a:r>
            <a:r>
              <a:rPr lang="en-US" altLang="ko-KR" dirty="0"/>
              <a:t>5G</a:t>
            </a:r>
            <a:r>
              <a:rPr lang="ko-KR" altLang="en-US" dirty="0"/>
              <a:t>로는 전송에 한계가 있으므로 이보다 더 빠른 속도의 기술인 </a:t>
            </a:r>
            <a:r>
              <a:rPr lang="en-US" altLang="ko-KR" dirty="0"/>
              <a:t>6G</a:t>
            </a:r>
            <a:r>
              <a:rPr lang="ko-KR" altLang="en-US" dirty="0"/>
              <a:t>가 필요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C464BB-A6C8-B9EB-CD5E-FB4996A3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57" y="922130"/>
            <a:ext cx="3581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46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최종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3BA3-D7DD-7DD2-A510-74EF6FF43758}"/>
              </a:ext>
            </a:extLst>
          </p:cNvPr>
          <p:cNvSpPr txBox="1"/>
          <p:nvPr/>
        </p:nvSpPr>
        <p:spPr>
          <a:xfrm>
            <a:off x="1172998" y="4104593"/>
            <a:ext cx="6970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라즈베리파이</a:t>
            </a:r>
            <a:r>
              <a:rPr lang="ko-KR" altLang="en-US" dirty="0"/>
              <a:t> 보드와 </a:t>
            </a:r>
            <a:r>
              <a:rPr lang="ko-KR" altLang="en-US" dirty="0" err="1"/>
              <a:t>드론을</a:t>
            </a:r>
            <a:r>
              <a:rPr lang="ko-KR" altLang="en-US" dirty="0"/>
              <a:t> 이용한 데이터의 측정은 </a:t>
            </a:r>
            <a:r>
              <a:rPr lang="ko-KR" altLang="en-US" dirty="0" err="1"/>
              <a:t>드론의</a:t>
            </a:r>
            <a:r>
              <a:rPr lang="ko-KR" altLang="en-US" dirty="0"/>
              <a:t> 성능으로 인해 비행이 불안정한 면이 있지만 측정은 성공하였음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측정한 데이터를 시각적으로 표현하여 지도에 나타냄으로써 음영지역을 효과적으로 표현하는 데에 성공함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과제를 시작하였을 때 설정하였던 두 목표의 소기의 목적은 성공적으로 달성하였음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2B9FE-0E86-1BF0-86CB-500C04DFA9C5}"/>
              </a:ext>
            </a:extLst>
          </p:cNvPr>
          <p:cNvSpPr txBox="1"/>
          <p:nvPr/>
        </p:nvSpPr>
        <p:spPr>
          <a:xfrm>
            <a:off x="1885232" y="3613166"/>
            <a:ext cx="227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측정 데이터의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7F03B-BF46-1F6F-D9DB-1BB6825EE488}"/>
              </a:ext>
            </a:extLst>
          </p:cNvPr>
          <p:cNvSpPr txBox="1"/>
          <p:nvPr/>
        </p:nvSpPr>
        <p:spPr>
          <a:xfrm>
            <a:off x="5782663" y="3566836"/>
            <a:ext cx="202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드론을</a:t>
            </a:r>
            <a:r>
              <a:rPr lang="ko-KR" altLang="en-US" sz="1200" dirty="0"/>
              <a:t> 이용한 측정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1E431D-F762-8FC3-D0F9-C68B5046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32" y="1098566"/>
            <a:ext cx="2800350" cy="2514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A9FD95-823F-ACA7-7621-1BE642F3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317" y="1524904"/>
            <a:ext cx="2200275" cy="1781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23DD6F-5CF4-1E6D-BFB7-0A1364525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792" y="1477898"/>
            <a:ext cx="18383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57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최종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642678-3302-1409-93CC-92B1381D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06" y="799190"/>
            <a:ext cx="4048125" cy="2876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177A66-DFD3-5906-00C0-37B166BC4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00" y="1864428"/>
            <a:ext cx="4241100" cy="1704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573BA3-D7DD-7DD2-A510-74EF6FF43758}"/>
              </a:ext>
            </a:extLst>
          </p:cNvPr>
          <p:cNvSpPr txBox="1"/>
          <p:nvPr/>
        </p:nvSpPr>
        <p:spPr>
          <a:xfrm>
            <a:off x="1172998" y="4104593"/>
            <a:ext cx="6970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시간적</a:t>
            </a:r>
            <a:r>
              <a:rPr lang="en-US" altLang="ko-KR" dirty="0"/>
              <a:t>, </a:t>
            </a:r>
            <a:r>
              <a:rPr lang="ko-KR" altLang="en-US" dirty="0"/>
              <a:t>공간적 제한으로 인한 데이터의 수집 부족과 예상과는 다른 </a:t>
            </a:r>
            <a:r>
              <a:rPr lang="ko-KR" altLang="en-US" dirty="0" err="1"/>
              <a:t>확장기</a:t>
            </a:r>
            <a:r>
              <a:rPr lang="ko-KR" altLang="en-US" dirty="0"/>
              <a:t> 성능으로 인해 좋은 결과를 얻을 수는 없었음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확장기를 설치하지 않고 측정했을 때에 비해 설치한 후의 측정했을 때 와이파이 속도가 오히려 낮아지는 결과가 나타남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이로 인하여 </a:t>
            </a:r>
            <a:r>
              <a:rPr lang="ko-KR" altLang="en-US" dirty="0" err="1"/>
              <a:t>확장기</a:t>
            </a:r>
            <a:r>
              <a:rPr lang="ko-KR" altLang="en-US" dirty="0"/>
              <a:t> 설치 위치 특정 알고리즘을 학습시키는 데에 어려움이 있었고</a:t>
            </a:r>
            <a:r>
              <a:rPr lang="en-US" altLang="ko-KR" dirty="0"/>
              <a:t> </a:t>
            </a:r>
            <a:r>
              <a:rPr lang="ko-KR" altLang="en-US" dirty="0"/>
              <a:t>상승률 예측 또한 좋은 결과를 얻지 못함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2B9FE-0E86-1BF0-86CB-500C04DFA9C5}"/>
              </a:ext>
            </a:extLst>
          </p:cNvPr>
          <p:cNvSpPr txBox="1"/>
          <p:nvPr/>
        </p:nvSpPr>
        <p:spPr>
          <a:xfrm>
            <a:off x="1606347" y="3613167"/>
            <a:ext cx="227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각 위치 별 속도 측정 데이터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7F03B-BF46-1F6F-D9DB-1BB6825EE488}"/>
              </a:ext>
            </a:extLst>
          </p:cNvPr>
          <p:cNvSpPr txBox="1"/>
          <p:nvPr/>
        </p:nvSpPr>
        <p:spPr>
          <a:xfrm>
            <a:off x="6123709" y="3613166"/>
            <a:ext cx="2020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상승률 예측 결과</a:t>
            </a:r>
          </a:p>
        </p:txBody>
      </p:sp>
    </p:spTree>
    <p:extLst>
      <p:ext uri="{BB962C8B-B14F-4D97-AF65-F5344CB8AC3E}">
        <p14:creationId xmlns:p14="http://schemas.microsoft.com/office/powerpoint/2010/main" val="300084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최종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3BA3-D7DD-7DD2-A510-74EF6FF43758}"/>
              </a:ext>
            </a:extLst>
          </p:cNvPr>
          <p:cNvSpPr txBox="1"/>
          <p:nvPr/>
        </p:nvSpPr>
        <p:spPr>
          <a:xfrm>
            <a:off x="1172998" y="4520229"/>
            <a:ext cx="6970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데이터의 분류는 측정 위치 별로 집합 별 원소의 개수도 다르고 다양한 형태를 띔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예측한 상승률을 이용하여 생성한 데이터는 변화율이 적어 모든 데이터가 비슷한 형태를 띔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E77A9E-30A7-808C-330A-2B52948C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94" y="1480373"/>
            <a:ext cx="7626224" cy="2506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2C3905-1E5D-250D-986F-5726E529A5F9}"/>
              </a:ext>
            </a:extLst>
          </p:cNvPr>
          <p:cNvSpPr txBox="1"/>
          <p:nvPr/>
        </p:nvSpPr>
        <p:spPr>
          <a:xfrm>
            <a:off x="1832531" y="3979300"/>
            <a:ext cx="227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실제 데이터의 분류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DA013-E2CE-6056-AA10-75A45303AA47}"/>
              </a:ext>
            </a:extLst>
          </p:cNvPr>
          <p:cNvSpPr txBox="1"/>
          <p:nvPr/>
        </p:nvSpPr>
        <p:spPr>
          <a:xfrm>
            <a:off x="5596457" y="3971458"/>
            <a:ext cx="227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생성 데이터의 분류 결과</a:t>
            </a:r>
          </a:p>
        </p:txBody>
      </p:sp>
    </p:spTree>
    <p:extLst>
      <p:ext uri="{BB962C8B-B14F-4D97-AF65-F5344CB8AC3E}">
        <p14:creationId xmlns:p14="http://schemas.microsoft.com/office/powerpoint/2010/main" val="156518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최종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3BA3-D7DD-7DD2-A510-74EF6FF43758}"/>
              </a:ext>
            </a:extLst>
          </p:cNvPr>
          <p:cNvSpPr txBox="1"/>
          <p:nvPr/>
        </p:nvSpPr>
        <p:spPr>
          <a:xfrm>
            <a:off x="1086591" y="4118098"/>
            <a:ext cx="6970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최종적으로 </a:t>
            </a:r>
            <a:r>
              <a:rPr lang="ko-KR" altLang="en-US" dirty="0" err="1"/>
              <a:t>확장기</a:t>
            </a:r>
            <a:r>
              <a:rPr lang="ko-KR" altLang="en-US" dirty="0"/>
              <a:t> 설치 위치를 특정하는 결과를 보면 큰 일치를 보인다고 할 수는 없음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데이터의 분석은 </a:t>
            </a:r>
            <a:r>
              <a:rPr lang="en-US" altLang="ko-KR" dirty="0"/>
              <a:t>4</a:t>
            </a:r>
            <a:r>
              <a:rPr lang="ko-KR" altLang="en-US" dirty="0"/>
              <a:t>번</a:t>
            </a:r>
            <a:r>
              <a:rPr lang="en-US" altLang="ko-KR" dirty="0"/>
              <a:t>, 11</a:t>
            </a:r>
            <a:r>
              <a:rPr lang="ko-KR" altLang="en-US" dirty="0"/>
              <a:t>번</a:t>
            </a:r>
            <a:r>
              <a:rPr lang="en-US" altLang="ko-KR" dirty="0"/>
              <a:t>, 6</a:t>
            </a:r>
            <a:r>
              <a:rPr lang="ko-KR" altLang="en-US" dirty="0"/>
              <a:t>번</a:t>
            </a:r>
            <a:r>
              <a:rPr lang="en-US" altLang="ko-KR" dirty="0"/>
              <a:t>, 16</a:t>
            </a:r>
            <a:r>
              <a:rPr lang="ko-KR" altLang="en-US" dirty="0"/>
              <a:t>번</a:t>
            </a:r>
            <a:r>
              <a:rPr lang="en-US" altLang="ko-KR" dirty="0"/>
              <a:t>, 10</a:t>
            </a:r>
            <a:r>
              <a:rPr lang="ko-KR" altLang="en-US" dirty="0"/>
              <a:t>번을 가장 좋은 위치로 특정 하였지만</a:t>
            </a:r>
            <a:r>
              <a:rPr lang="en-US" altLang="ko-KR" dirty="0"/>
              <a:t>, </a:t>
            </a:r>
            <a:r>
              <a:rPr lang="ko-KR" altLang="en-US" dirty="0"/>
              <a:t>생성 데이터의 분석은 </a:t>
            </a:r>
            <a:r>
              <a:rPr lang="en-US" altLang="ko-KR" dirty="0"/>
              <a:t>7</a:t>
            </a:r>
            <a:r>
              <a:rPr lang="ko-KR" altLang="en-US" dirty="0"/>
              <a:t>번</a:t>
            </a:r>
            <a:r>
              <a:rPr lang="en-US" altLang="ko-KR" dirty="0"/>
              <a:t>, 12</a:t>
            </a:r>
            <a:r>
              <a:rPr lang="ko-KR" altLang="en-US" dirty="0"/>
              <a:t>번</a:t>
            </a:r>
            <a:r>
              <a:rPr lang="en-US" altLang="ko-KR" dirty="0"/>
              <a:t>, 11</a:t>
            </a:r>
            <a:r>
              <a:rPr lang="ko-KR" altLang="en-US" dirty="0"/>
              <a:t>번 </a:t>
            </a:r>
            <a:r>
              <a:rPr lang="en-US" altLang="ko-KR" dirty="0"/>
              <a:t>,8</a:t>
            </a:r>
            <a:r>
              <a:rPr lang="ko-KR" altLang="en-US" dirty="0"/>
              <a:t>번</a:t>
            </a:r>
            <a:r>
              <a:rPr lang="en-US" altLang="ko-KR" dirty="0"/>
              <a:t>, 6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번을 가장 좋은 위치로 나타내었다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높은 순위권에 있는 위치들이 어느 정도 일치되긴 하지만</a:t>
            </a:r>
            <a:r>
              <a:rPr lang="en-US" altLang="ko-KR" dirty="0"/>
              <a:t>, </a:t>
            </a:r>
            <a:r>
              <a:rPr lang="ko-KR" altLang="en-US" dirty="0"/>
              <a:t>가장 높은 순위는 다르므로 예측을 완벽히 성공했다고 보긴 어려움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28EB42-868E-A340-4B9E-4E765488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428541"/>
            <a:ext cx="5686425" cy="2371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58DC75-2C27-B1D8-FBED-C5E54E154611}"/>
              </a:ext>
            </a:extLst>
          </p:cNvPr>
          <p:cNvSpPr txBox="1"/>
          <p:nvPr/>
        </p:nvSpPr>
        <p:spPr>
          <a:xfrm>
            <a:off x="2497550" y="3682182"/>
            <a:ext cx="227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실제 데이터 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E1261-0505-EA30-57E0-85DD41C79238}"/>
              </a:ext>
            </a:extLst>
          </p:cNvPr>
          <p:cNvSpPr txBox="1"/>
          <p:nvPr/>
        </p:nvSpPr>
        <p:spPr>
          <a:xfrm>
            <a:off x="5333803" y="3682182"/>
            <a:ext cx="227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생성 데이터 분석 결과</a:t>
            </a:r>
          </a:p>
        </p:txBody>
      </p:sp>
    </p:spTree>
    <p:extLst>
      <p:ext uri="{BB962C8B-B14F-4D97-AF65-F5344CB8AC3E}">
        <p14:creationId xmlns:p14="http://schemas.microsoft.com/office/powerpoint/2010/main" val="2916717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73BA3-D7DD-7DD2-A510-74EF6FF43758}"/>
              </a:ext>
            </a:extLst>
          </p:cNvPr>
          <p:cNvSpPr txBox="1"/>
          <p:nvPr/>
        </p:nvSpPr>
        <p:spPr>
          <a:xfrm>
            <a:off x="1086591" y="4118098"/>
            <a:ext cx="6970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최종적으로 </a:t>
            </a:r>
            <a:r>
              <a:rPr lang="ko-KR" altLang="en-US" dirty="0" err="1"/>
              <a:t>확장기</a:t>
            </a:r>
            <a:r>
              <a:rPr lang="ko-KR" altLang="en-US" dirty="0"/>
              <a:t> 설치 위치를 특정하는 결과를 보면 큰 일치를 보인다고 할 수는 없음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데이터의 분석은 </a:t>
            </a:r>
            <a:r>
              <a:rPr lang="en-US" altLang="ko-KR" dirty="0"/>
              <a:t>4</a:t>
            </a:r>
            <a:r>
              <a:rPr lang="ko-KR" altLang="en-US" dirty="0"/>
              <a:t>번</a:t>
            </a:r>
            <a:r>
              <a:rPr lang="en-US" altLang="ko-KR" dirty="0"/>
              <a:t>, 11</a:t>
            </a:r>
            <a:r>
              <a:rPr lang="ko-KR" altLang="en-US" dirty="0"/>
              <a:t>번</a:t>
            </a:r>
            <a:r>
              <a:rPr lang="en-US" altLang="ko-KR" dirty="0"/>
              <a:t>, 6</a:t>
            </a:r>
            <a:r>
              <a:rPr lang="ko-KR" altLang="en-US" dirty="0"/>
              <a:t>번</a:t>
            </a:r>
            <a:r>
              <a:rPr lang="en-US" altLang="ko-KR" dirty="0"/>
              <a:t>, 16</a:t>
            </a:r>
            <a:r>
              <a:rPr lang="ko-KR" altLang="en-US" dirty="0"/>
              <a:t>번</a:t>
            </a:r>
            <a:r>
              <a:rPr lang="en-US" altLang="ko-KR" dirty="0"/>
              <a:t>, 10</a:t>
            </a:r>
            <a:r>
              <a:rPr lang="ko-KR" altLang="en-US" dirty="0"/>
              <a:t>번을 가장 좋은 위치로 특정 하였지만</a:t>
            </a:r>
            <a:r>
              <a:rPr lang="en-US" altLang="ko-KR" dirty="0"/>
              <a:t>, </a:t>
            </a:r>
            <a:r>
              <a:rPr lang="ko-KR" altLang="en-US" dirty="0"/>
              <a:t>생성 데이터의 분석은 </a:t>
            </a:r>
            <a:r>
              <a:rPr lang="en-US" altLang="ko-KR" dirty="0"/>
              <a:t>7</a:t>
            </a:r>
            <a:r>
              <a:rPr lang="ko-KR" altLang="en-US" dirty="0"/>
              <a:t>번</a:t>
            </a:r>
            <a:r>
              <a:rPr lang="en-US" altLang="ko-KR" dirty="0"/>
              <a:t>, 12</a:t>
            </a:r>
            <a:r>
              <a:rPr lang="ko-KR" altLang="en-US" dirty="0"/>
              <a:t>번</a:t>
            </a:r>
            <a:r>
              <a:rPr lang="en-US" altLang="ko-KR" dirty="0"/>
              <a:t>, 11</a:t>
            </a:r>
            <a:r>
              <a:rPr lang="ko-KR" altLang="en-US" dirty="0"/>
              <a:t>번 </a:t>
            </a:r>
            <a:r>
              <a:rPr lang="en-US" altLang="ko-KR" dirty="0"/>
              <a:t>,8</a:t>
            </a:r>
            <a:r>
              <a:rPr lang="ko-KR" altLang="en-US" dirty="0"/>
              <a:t>번</a:t>
            </a:r>
            <a:r>
              <a:rPr lang="en-US" altLang="ko-KR" dirty="0"/>
              <a:t>, 6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번을 가장 좋은 위치로 나타내었다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높은 순위권에 있는 위치들이 어느 정도 일치되긴 하지만</a:t>
            </a:r>
            <a:r>
              <a:rPr lang="en-US" altLang="ko-KR" dirty="0"/>
              <a:t>, </a:t>
            </a:r>
            <a:r>
              <a:rPr lang="ko-KR" altLang="en-US" dirty="0"/>
              <a:t>가장 높은 순위는 다르므로 예측을 완벽히 성공했다고 보긴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811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F75D0-3D61-5981-D899-5775D41E9E9E}"/>
              </a:ext>
            </a:extLst>
          </p:cNvPr>
          <p:cNvSpPr txBox="1">
            <a:spLocks/>
          </p:cNvSpPr>
          <p:nvPr/>
        </p:nvSpPr>
        <p:spPr>
          <a:xfrm>
            <a:off x="2414587" y="2415540"/>
            <a:ext cx="4314825" cy="1574165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6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66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6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0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9A136A-B262-0317-A771-DED936EB6EBA}"/>
              </a:ext>
            </a:extLst>
          </p:cNvPr>
          <p:cNvSpPr txBox="1"/>
          <p:nvPr/>
        </p:nvSpPr>
        <p:spPr>
          <a:xfrm>
            <a:off x="303491" y="246469"/>
            <a:ext cx="21403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졸업과제 개요</a:t>
            </a:r>
            <a:endParaRPr lang="en-US" altLang="ko-KR" sz="2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C8B0-0BFB-B59A-BE17-A075F06803A6}"/>
              </a:ext>
            </a:extLst>
          </p:cNvPr>
          <p:cNvSpPr txBox="1"/>
          <p:nvPr/>
        </p:nvSpPr>
        <p:spPr>
          <a:xfrm>
            <a:off x="682831" y="4284793"/>
            <a:ext cx="7778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6G</a:t>
            </a:r>
            <a:r>
              <a:rPr lang="ko-KR" altLang="en-US" dirty="0"/>
              <a:t>는 단순히 </a:t>
            </a:r>
            <a:r>
              <a:rPr lang="ko-KR" altLang="en-US" dirty="0" err="1"/>
              <a:t>전송량이</a:t>
            </a:r>
            <a:r>
              <a:rPr lang="ko-KR" altLang="en-US" dirty="0"/>
              <a:t> 높은 기술이 아닌 데이터 처리속도와 장소에 구애 받지 않고 어디에서나 초연결이 가능한 </a:t>
            </a:r>
            <a:r>
              <a:rPr lang="en-US" altLang="ko-KR" dirty="0"/>
              <a:t>5G</a:t>
            </a:r>
            <a:r>
              <a:rPr lang="ko-KR" altLang="en-US" dirty="0"/>
              <a:t>보다 더 높은 차원의 기술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6G </a:t>
            </a:r>
            <a:r>
              <a:rPr lang="ko-KR" altLang="en-US" dirty="0"/>
              <a:t>무선 네트워크는 기존 </a:t>
            </a:r>
            <a:r>
              <a:rPr lang="en-US" altLang="ko-KR" dirty="0"/>
              <a:t>5G </a:t>
            </a:r>
            <a:r>
              <a:rPr lang="ko-KR" altLang="en-US" dirty="0"/>
              <a:t>네트워크의 기술 목표에서 추가로 </a:t>
            </a:r>
            <a:r>
              <a:rPr lang="en-US" altLang="ko-KR" dirty="0"/>
              <a:t>3</a:t>
            </a:r>
            <a:r>
              <a:rPr lang="ko-KR" altLang="en-US" dirty="0"/>
              <a:t>가지 목표</a:t>
            </a:r>
            <a:r>
              <a:rPr lang="en-US" altLang="ko-KR" dirty="0"/>
              <a:t>(</a:t>
            </a:r>
            <a:r>
              <a:rPr lang="ko-KR" altLang="en-US" dirty="0" err="1"/>
              <a:t>초공간</a:t>
            </a:r>
            <a:r>
              <a:rPr lang="en-US" altLang="ko-KR" dirty="0"/>
              <a:t>, </a:t>
            </a:r>
            <a:r>
              <a:rPr lang="ko-KR" altLang="en-US" dirty="0" err="1"/>
              <a:t>초정밀측위</a:t>
            </a:r>
            <a:r>
              <a:rPr lang="en-US" altLang="ko-KR" dirty="0"/>
              <a:t>, </a:t>
            </a:r>
            <a:r>
              <a:rPr lang="ko-KR" altLang="en-US" dirty="0" err="1"/>
              <a:t>초절감</a:t>
            </a:r>
            <a:r>
              <a:rPr lang="en-US" altLang="ko-KR" dirty="0"/>
              <a:t>)</a:t>
            </a:r>
            <a:r>
              <a:rPr lang="ko-KR" altLang="en-US" dirty="0"/>
              <a:t>를 추가하고 기존의 목표를 더 강화하여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6G </a:t>
            </a:r>
            <a:r>
              <a:rPr lang="ko-KR" altLang="en-US" dirty="0"/>
              <a:t>무선 네트워크 기술 구현을 위해서는 다양한 특성을 고려해야 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D3C913-DEE6-E64C-FB24-1655023F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91" y="1411392"/>
            <a:ext cx="3634162" cy="20176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840732-3D3F-354A-DA5F-8800B312F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718" y="1725400"/>
            <a:ext cx="4694791" cy="16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9A136A-B262-0317-A771-DED936EB6EBA}"/>
              </a:ext>
            </a:extLst>
          </p:cNvPr>
          <p:cNvSpPr txBox="1"/>
          <p:nvPr/>
        </p:nvSpPr>
        <p:spPr>
          <a:xfrm>
            <a:off x="303491" y="246469"/>
            <a:ext cx="21403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졸업과제 개요</a:t>
            </a:r>
            <a:endParaRPr lang="en-US" altLang="ko-KR" sz="2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2ECC6-5EEF-E2AA-0A2C-3919E04D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424" y="864979"/>
            <a:ext cx="4355152" cy="2513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B2C8B0-0BFB-B59A-BE17-A075F06803A6}"/>
              </a:ext>
            </a:extLst>
          </p:cNvPr>
          <p:cNvSpPr txBox="1"/>
          <p:nvPr/>
        </p:nvSpPr>
        <p:spPr>
          <a:xfrm>
            <a:off x="682831" y="3718679"/>
            <a:ext cx="777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6G</a:t>
            </a:r>
            <a:r>
              <a:rPr lang="ko-KR" altLang="en-US" dirty="0"/>
              <a:t> 무선 네트워크의 기술 목표를 달성하기 위해서는 어디에서나 무선 액세스를 사용할 수 있어야 하므로</a:t>
            </a:r>
            <a:r>
              <a:rPr lang="en-US" altLang="ko-KR" dirty="0"/>
              <a:t> </a:t>
            </a:r>
            <a:r>
              <a:rPr lang="ko-KR" altLang="en-US" dirty="0"/>
              <a:t>속도가 저하되는</a:t>
            </a:r>
            <a:r>
              <a:rPr lang="en-US" altLang="ko-KR" dirty="0"/>
              <a:t> </a:t>
            </a:r>
            <a:r>
              <a:rPr lang="ko-KR" altLang="en-US" dirty="0"/>
              <a:t>음영지역이 없어야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음영지역을 없애는 방법은 여러가지 방식이 제안되는데</a:t>
            </a:r>
            <a:r>
              <a:rPr lang="en-US" altLang="ko-KR" dirty="0"/>
              <a:t>, </a:t>
            </a:r>
            <a:r>
              <a:rPr lang="ko-KR" altLang="en-US" dirty="0"/>
              <a:t> 그 중 </a:t>
            </a:r>
            <a:r>
              <a:rPr lang="en-US" altLang="ko-KR" dirty="0"/>
              <a:t>UAV</a:t>
            </a:r>
            <a:r>
              <a:rPr lang="ko-KR" altLang="en-US" dirty="0"/>
              <a:t>를 이용한 음영지역의 제거는 지상 인프라에 의존하지 않으므로 좋은 솔루션이 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 과제에서는 </a:t>
            </a:r>
            <a:r>
              <a:rPr lang="en-US" altLang="ko-KR" dirty="0"/>
              <a:t>UAV</a:t>
            </a:r>
            <a:r>
              <a:rPr lang="ko-KR" altLang="en-US" dirty="0"/>
              <a:t>와 임베디드 보드를 이용하여  </a:t>
            </a:r>
            <a:r>
              <a:rPr lang="en-US" altLang="ko-KR" dirty="0"/>
              <a:t>6G </a:t>
            </a:r>
            <a:r>
              <a:rPr lang="ko-KR" altLang="en-US" dirty="0"/>
              <a:t>무선 네트워크에 필요한 기술인 음영지역 탐지 및 제거의 방법을 모색하는 것으로 목표를 설정함</a:t>
            </a:r>
          </a:p>
        </p:txBody>
      </p:sp>
    </p:spTree>
    <p:extLst>
      <p:ext uri="{BB962C8B-B14F-4D97-AF65-F5344CB8AC3E}">
        <p14:creationId xmlns:p14="http://schemas.microsoft.com/office/powerpoint/2010/main" val="300133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9A136A-B262-0317-A771-DED936EB6EBA}"/>
              </a:ext>
            </a:extLst>
          </p:cNvPr>
          <p:cNvSpPr txBox="1"/>
          <p:nvPr/>
        </p:nvSpPr>
        <p:spPr>
          <a:xfrm>
            <a:off x="303491" y="246469"/>
            <a:ext cx="21403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졸업과제 배경</a:t>
            </a:r>
            <a:endParaRPr lang="en-US" altLang="ko-KR" sz="2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C8B0-0BFB-B59A-BE17-A075F06803A6}"/>
              </a:ext>
            </a:extLst>
          </p:cNvPr>
          <p:cNvSpPr txBox="1"/>
          <p:nvPr/>
        </p:nvSpPr>
        <p:spPr>
          <a:xfrm>
            <a:off x="682830" y="1064347"/>
            <a:ext cx="7778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학교 부지내에서 이동하거나 앉아서 와이파이를 이용해 인터넷 접속 시</a:t>
            </a:r>
            <a:r>
              <a:rPr lang="en-US" altLang="ko-KR" dirty="0"/>
              <a:t>, </a:t>
            </a:r>
            <a:r>
              <a:rPr lang="ko-KR" altLang="en-US" dirty="0"/>
              <a:t>때때로 일부 지역에서 와이파이가 연결되어 있음에도 속도가 느려서 불편함을 느꼈음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이러한 현상은 와이파이 공유기와의 거리</a:t>
            </a:r>
            <a:r>
              <a:rPr lang="en-US" altLang="ko-KR" dirty="0"/>
              <a:t>, </a:t>
            </a:r>
            <a:r>
              <a:rPr lang="ko-KR" altLang="en-US" dirty="0"/>
              <a:t>신호간섭 등 아래의 표에서 볼 수 있는 것처럼 여러가지 이유가 있을 수 있으나 외부에서 사용하는 공공 </a:t>
            </a:r>
            <a:r>
              <a:rPr lang="en-US" altLang="ko-KR" dirty="0"/>
              <a:t>Wi-Fi</a:t>
            </a:r>
            <a:r>
              <a:rPr lang="ko-KR" altLang="en-US" dirty="0"/>
              <a:t>의 경우 공유기와의 거리가 가장 큰 이유일 것이라 예상함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이를 해결하기 위해서는 공유기의 위치를 재배치하거나 공유기를 추가해야 하지만 실제로 어느 지점에서 신호가 약해지는 음영이 발생하는지 사람이 일일이 확인하는 것은 비효율적임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그러므로 음영지역을 쉽게 판단하고 이를 해결하기 위한 기기의 추가를 효율적으로 확인할 수 있는 기술이 필요하다고 생각했음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F4C692-DCE4-2B41-398F-A2EED80A7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98" y="5069684"/>
            <a:ext cx="4843401" cy="215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1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9A136A-B262-0317-A771-DED936EB6EBA}"/>
              </a:ext>
            </a:extLst>
          </p:cNvPr>
          <p:cNvSpPr txBox="1"/>
          <p:nvPr/>
        </p:nvSpPr>
        <p:spPr>
          <a:xfrm>
            <a:off x="303491" y="246469"/>
            <a:ext cx="21403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졸업과제 목표</a:t>
            </a:r>
            <a:endParaRPr lang="en-US" altLang="ko-KR" sz="24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C8B0-0BFB-B59A-BE17-A075F06803A6}"/>
              </a:ext>
            </a:extLst>
          </p:cNvPr>
          <p:cNvSpPr txBox="1"/>
          <p:nvPr/>
        </p:nvSpPr>
        <p:spPr>
          <a:xfrm>
            <a:off x="682830" y="1064347"/>
            <a:ext cx="777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Wi-Fi</a:t>
            </a:r>
            <a:r>
              <a:rPr lang="ko-KR" altLang="en-US" dirty="0"/>
              <a:t> 신호 강도 탐지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신호 강도의 가시화를 통한 음영지역 확인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Heatmap </a:t>
            </a:r>
            <a:r>
              <a:rPr lang="ko-KR" altLang="en-US" dirty="0"/>
              <a:t>분석을 통한 기기 배치 지점 특정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음영지역 해결을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그림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30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데이터 수집 장치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A453-6A5A-E15D-3835-91904FF89854}"/>
              </a:ext>
            </a:extLst>
          </p:cNvPr>
          <p:cNvSpPr txBox="1"/>
          <p:nvPr/>
        </p:nvSpPr>
        <p:spPr>
          <a:xfrm>
            <a:off x="7369238" y="4087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진행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8797-7E44-FA2D-2D48-915171E643A2}"/>
              </a:ext>
            </a:extLst>
          </p:cNvPr>
          <p:cNvSpPr txBox="1"/>
          <p:nvPr/>
        </p:nvSpPr>
        <p:spPr>
          <a:xfrm>
            <a:off x="1080655" y="968921"/>
            <a:ext cx="7463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 수집 구성 및 설계도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음영지역 확인을 위해 </a:t>
            </a:r>
            <a:r>
              <a:rPr lang="ko-KR" altLang="en-US" dirty="0" err="1"/>
              <a:t>드론에</a:t>
            </a:r>
            <a:r>
              <a:rPr lang="ko-KR" altLang="en-US" dirty="0"/>
              <a:t> 부착하여 </a:t>
            </a:r>
            <a:r>
              <a:rPr lang="en-US" altLang="ko-KR" dirty="0"/>
              <a:t>Wi-Fi</a:t>
            </a:r>
            <a:r>
              <a:rPr lang="ko-KR" altLang="en-US" dirty="0"/>
              <a:t>의 속도를 측정하는 장치를 구성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라즈베리파이</a:t>
            </a:r>
            <a:r>
              <a:rPr lang="en-US" altLang="ko-KR" dirty="0"/>
              <a:t>, GPS </a:t>
            </a:r>
            <a:r>
              <a:rPr lang="ko-KR" altLang="en-US" dirty="0"/>
              <a:t>모듈</a:t>
            </a:r>
            <a:r>
              <a:rPr lang="en-US" altLang="ko-KR" dirty="0"/>
              <a:t>, DC-DC Converter, DC cable, 9V </a:t>
            </a:r>
            <a:r>
              <a:rPr lang="ko-KR" altLang="en-US" dirty="0"/>
              <a:t>배터리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드론의</a:t>
            </a:r>
            <a:r>
              <a:rPr lang="ko-KR" altLang="en-US" dirty="0"/>
              <a:t> 성능 상 장치가 가벼워야 했기 때문에 무게가 낮은 부품으로 구성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76A884-F9BB-3A88-A8E9-130389740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21" y="3802008"/>
            <a:ext cx="3955487" cy="23474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C98FB2-29AF-FF4E-5C8C-83581EC40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07" y="4211776"/>
            <a:ext cx="3571875" cy="1943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C8755D-334A-5467-273B-9A75E9D0CD2B}"/>
              </a:ext>
            </a:extLst>
          </p:cNvPr>
          <p:cNvSpPr txBox="1"/>
          <p:nvPr/>
        </p:nvSpPr>
        <p:spPr>
          <a:xfrm>
            <a:off x="1586310" y="6258411"/>
            <a:ext cx="287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구성한 </a:t>
            </a:r>
            <a:r>
              <a:rPr lang="ko-KR" altLang="en-US" sz="1200" dirty="0" err="1"/>
              <a:t>라즈베리파이</a:t>
            </a:r>
            <a:r>
              <a:rPr lang="ko-KR" altLang="en-US" sz="1200" dirty="0"/>
              <a:t> 보드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E3828-ACC7-FF3C-595E-0152E5FF8349}"/>
              </a:ext>
            </a:extLst>
          </p:cNvPr>
          <p:cNvSpPr txBox="1"/>
          <p:nvPr/>
        </p:nvSpPr>
        <p:spPr>
          <a:xfrm>
            <a:off x="5797117" y="6258410"/>
            <a:ext cx="2649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수집 장치 구조도</a:t>
            </a:r>
          </a:p>
        </p:txBody>
      </p:sp>
    </p:spTree>
    <p:extLst>
      <p:ext uri="{BB962C8B-B14F-4D97-AF65-F5344CB8AC3E}">
        <p14:creationId xmlns:p14="http://schemas.microsoft.com/office/powerpoint/2010/main" val="195188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데이터 수집 장치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A453-6A5A-E15D-3835-91904FF89854}"/>
              </a:ext>
            </a:extLst>
          </p:cNvPr>
          <p:cNvSpPr txBox="1"/>
          <p:nvPr/>
        </p:nvSpPr>
        <p:spPr>
          <a:xfrm>
            <a:off x="7369238" y="4087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진행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8797-7E44-FA2D-2D48-915171E643A2}"/>
              </a:ext>
            </a:extLst>
          </p:cNvPr>
          <p:cNvSpPr txBox="1"/>
          <p:nvPr/>
        </p:nvSpPr>
        <p:spPr>
          <a:xfrm>
            <a:off x="1080655" y="968921"/>
            <a:ext cx="7463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 3D </a:t>
            </a:r>
            <a:r>
              <a:rPr lang="ko-KR" altLang="en-US" dirty="0"/>
              <a:t>모델 구현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구성한 </a:t>
            </a:r>
            <a:r>
              <a:rPr lang="ko-KR" altLang="en-US" dirty="0" err="1"/>
              <a:t>라즈베리파이</a:t>
            </a:r>
            <a:r>
              <a:rPr lang="ko-KR" altLang="en-US" dirty="0"/>
              <a:t> 보드를 보호하고 </a:t>
            </a:r>
            <a:r>
              <a:rPr lang="ko-KR" altLang="en-US" dirty="0" err="1"/>
              <a:t>드론에</a:t>
            </a:r>
            <a:r>
              <a:rPr lang="ko-KR" altLang="en-US" dirty="0"/>
              <a:t> 부착하기 위한 외부 케이스 제작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3D </a:t>
            </a:r>
            <a:r>
              <a:rPr lang="ko-KR" altLang="en-US" dirty="0"/>
              <a:t>프린터를 이용하여 </a:t>
            </a:r>
            <a:r>
              <a:rPr lang="en-US" altLang="ko-KR" dirty="0"/>
              <a:t>12cm x 8cm x 5cm (W x D x H) </a:t>
            </a:r>
            <a:r>
              <a:rPr lang="ko-KR" altLang="en-US" dirty="0"/>
              <a:t>크기의 케이스 제작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C8755D-334A-5467-273B-9A75E9D0CD2B}"/>
              </a:ext>
            </a:extLst>
          </p:cNvPr>
          <p:cNvSpPr txBox="1"/>
          <p:nvPr/>
        </p:nvSpPr>
        <p:spPr>
          <a:xfrm>
            <a:off x="3854497" y="5889079"/>
            <a:ext cx="287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출력된 케이스 및 보드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FF05FB-94E4-C727-8331-C8B5BFD7C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52" y="3701050"/>
            <a:ext cx="5292510" cy="21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D91056-B175-1FB2-A5CA-4F0FAF1B1B9F}"/>
              </a:ext>
            </a:extLst>
          </p:cNvPr>
          <p:cNvCxnSpPr>
            <a:cxnSpLocks/>
          </p:cNvCxnSpPr>
          <p:nvPr/>
        </p:nvCxnSpPr>
        <p:spPr>
          <a:xfrm>
            <a:off x="307755" y="708577"/>
            <a:ext cx="8236805" cy="0"/>
          </a:xfrm>
          <a:prstGeom prst="line">
            <a:avLst/>
          </a:prstGeom>
          <a:ln>
            <a:solidFill>
              <a:srgbClr val="DAE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39CF12-8723-A75B-AAFC-80D1EE1D7A5A}"/>
              </a:ext>
            </a:extLst>
          </p:cNvPr>
          <p:cNvSpPr txBox="1"/>
          <p:nvPr/>
        </p:nvSpPr>
        <p:spPr>
          <a:xfrm>
            <a:off x="307755" y="21932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데이터 수집 장치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A453-6A5A-E15D-3835-91904FF89854}"/>
              </a:ext>
            </a:extLst>
          </p:cNvPr>
          <p:cNvSpPr txBox="1"/>
          <p:nvPr/>
        </p:nvSpPr>
        <p:spPr>
          <a:xfrm>
            <a:off x="7369238" y="40877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진행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8797-7E44-FA2D-2D48-915171E643A2}"/>
              </a:ext>
            </a:extLst>
          </p:cNvPr>
          <p:cNvSpPr txBox="1"/>
          <p:nvPr/>
        </p:nvSpPr>
        <p:spPr>
          <a:xfrm>
            <a:off x="1080655" y="968921"/>
            <a:ext cx="7463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  </a:t>
            </a:r>
            <a:r>
              <a:rPr lang="ko-KR" altLang="en-US" dirty="0" err="1"/>
              <a:t>드론</a:t>
            </a:r>
            <a:r>
              <a:rPr lang="ko-KR" altLang="en-US" dirty="0"/>
              <a:t> 운용 및 부착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DJI</a:t>
            </a:r>
            <a:r>
              <a:rPr lang="ko-KR" altLang="en-US" dirty="0"/>
              <a:t> </a:t>
            </a:r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ko-KR" altLang="en-US" dirty="0" err="1"/>
              <a:t>드론을</a:t>
            </a:r>
            <a:r>
              <a:rPr lang="ko-KR" altLang="en-US" dirty="0"/>
              <a:t> 이용하여 구성한 장치를 케이스에 넣어 부착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장치 부착의 경우 </a:t>
            </a:r>
            <a:r>
              <a:rPr lang="ko-KR" altLang="en-US" dirty="0" err="1"/>
              <a:t>드론의</a:t>
            </a:r>
            <a:r>
              <a:rPr lang="ko-KR" altLang="en-US" dirty="0"/>
              <a:t> 하단에 비행에 필요한 센서가 있어 상단에 부착하여 운용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37B0C8-2266-E42E-9CC7-B40A7FD9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2825198"/>
            <a:ext cx="2990850" cy="3324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82C7DC-B3F8-08EE-8D1F-4E3260015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379" y="3230010"/>
            <a:ext cx="4953000" cy="2514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E88C40-FE9E-8ADA-F220-9B92F7D1DDCE}"/>
              </a:ext>
            </a:extLst>
          </p:cNvPr>
          <p:cNvSpPr txBox="1"/>
          <p:nvPr/>
        </p:nvSpPr>
        <p:spPr>
          <a:xfrm>
            <a:off x="1586310" y="5835609"/>
            <a:ext cx="200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DJI</a:t>
            </a:r>
            <a:r>
              <a:rPr lang="ko-KR" altLang="en-US" sz="1200" dirty="0"/>
              <a:t> </a:t>
            </a:r>
            <a:r>
              <a:rPr lang="en-US" altLang="ko-KR" sz="1200" dirty="0"/>
              <a:t>Mini 2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EFED3-4CFC-1E71-6BCB-52AC8EEF5C6A}"/>
              </a:ext>
            </a:extLst>
          </p:cNvPr>
          <p:cNvSpPr txBox="1"/>
          <p:nvPr/>
        </p:nvSpPr>
        <p:spPr>
          <a:xfrm>
            <a:off x="5132860" y="5849480"/>
            <a:ext cx="223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드론</a:t>
            </a:r>
            <a:r>
              <a:rPr lang="ko-KR" altLang="en-US" sz="1200" dirty="0"/>
              <a:t> 구성도 및 실제 비행 모습</a:t>
            </a:r>
          </a:p>
        </p:txBody>
      </p:sp>
    </p:spTree>
    <p:extLst>
      <p:ext uri="{BB962C8B-B14F-4D97-AF65-F5344CB8AC3E}">
        <p14:creationId xmlns:p14="http://schemas.microsoft.com/office/powerpoint/2010/main" val="89178003"/>
      </p:ext>
    </p:extLst>
  </p:cSld>
  <p:clrMapOvr>
    <a:masterClrMapping/>
  </p:clrMapOvr>
</p:sld>
</file>

<file path=ppt/theme/theme1.xml><?xml version="1.0" encoding="utf-8"?>
<a:theme xmlns:a="http://schemas.openxmlformats.org/drawingml/2006/main" name="벽면녹화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4100</TotalTime>
  <Words>1277</Words>
  <Application>Microsoft Office PowerPoint</Application>
  <PresentationFormat>화면 슬라이드 쇼(4:3)</PresentationFormat>
  <Paragraphs>228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Calibri</vt:lpstr>
      <vt:lpstr>Arial</vt:lpstr>
      <vt:lpstr>맑은 고딕</vt:lpstr>
      <vt:lpstr>KoPubWorld돋움체 Light</vt:lpstr>
      <vt:lpstr>벽면녹화</vt:lpstr>
      <vt:lpstr>드론을 이용한  교내 Wi-Fi 음영 확인 및  해결 제안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녹화공법특론</dc:title>
  <dc:creator>김 경록</dc:creator>
  <cp:lastModifiedBy>김동혜</cp:lastModifiedBy>
  <cp:revision>106</cp:revision>
  <dcterms:created xsi:type="dcterms:W3CDTF">2023-04-16T06:22:33Z</dcterms:created>
  <dcterms:modified xsi:type="dcterms:W3CDTF">2023-10-25T05:42:55Z</dcterms:modified>
</cp:coreProperties>
</file>