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</p:sldIdLst>
  <p:sldSz cx="21383625" cy="30274895"/>
  <p:notesSz cx="6858000" cy="9144000"/>
  <p:embeddedFontLst>
    <p:embeddedFont>
      <p:font typeface="Franklin Gothic Demi" panose="020B0703020102020204" pitchFamily="34" charset="0"/>
      <p:regular r:id="rId7"/>
      <p:italic r:id="rId8"/>
    </p:embeddedFont>
    <p:embeddedFont>
      <p:font typeface="Arial Black" panose="020B0A04020102020204" pitchFamily="34" charset="0"/>
      <p:bold r:id="rId9"/>
    </p:embeddedFont>
    <p:embeddedFont>
      <p:font typeface="Malgun Gothic" panose="020B0503020000020004" charset="-127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  <p:embeddedFont>
      <p:font typeface="Calibri Light" panose="020F0302020204030204" charset="0"/>
      <p:regular r:id="rId15"/>
      <p:italic r:id="rId16"/>
    </p:embeddedFont>
    <p:embeddedFont>
      <p:font typeface="等线" panose="02010600030101010101" charset="-122"/>
      <p:regular r:id="rId17"/>
    </p:embeddedFont>
  </p:embeddedFontLst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1" userDrawn="1">
          <p15:clr>
            <a:srgbClr val="A4A3A4"/>
          </p15:clr>
        </p15:guide>
        <p15:guide id="2" pos="6702" userDrawn="1">
          <p15:clr>
            <a:srgbClr val="A4A3A4"/>
          </p15:clr>
        </p15:guide>
        <p15:guide id="3" orient="horz" pos="14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36"/>
      </p:cViewPr>
      <p:guideLst>
        <p:guide orient="horz" pos="8671"/>
        <p:guide pos="6702"/>
        <p:guide orient="horz" pos="14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4.xml"/><Relationship Id="rId17" Type="http://schemas.openxmlformats.org/officeDocument/2006/relationships/font" Target="fonts/font11.fntdata"/><Relationship Id="rId16" Type="http://schemas.openxmlformats.org/officeDocument/2006/relationships/font" Target="fonts/font10.fntdata"/><Relationship Id="rId15" Type="http://schemas.openxmlformats.org/officeDocument/2006/relationships/font" Target="fonts/font9.fntdata"/><Relationship Id="rId14" Type="http://schemas.openxmlformats.org/officeDocument/2006/relationships/font" Target="fonts/font8.fntdata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0"/>
            </a:lvl1pPr>
            <a:lvl2pPr marL="1069340" indent="0" algn="ctr">
              <a:buNone/>
              <a:defRPr sz="4675"/>
            </a:lvl2pPr>
            <a:lvl3pPr marL="2138045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4770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0">
                <a:solidFill>
                  <a:schemeClr val="tx1"/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0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477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0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045" indent="0">
              <a:buNone/>
              <a:defRPr sz="5610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4770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045" rtl="0" eaLnBrk="1" latinLnBrk="1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1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jpeg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8.png"/><Relationship Id="rId20" Type="http://schemas.openxmlformats.org/officeDocument/2006/relationships/tags" Target="../tags/tag13.xml"/><Relationship Id="rId2" Type="http://schemas.openxmlformats.org/officeDocument/2006/relationships/image" Target="../media/image2.jpeg"/><Relationship Id="rId19" Type="http://schemas.openxmlformats.org/officeDocument/2006/relationships/image" Target="../media/image7.png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 smtClean="0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20624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spc="-150" dirty="0" err="1" smtClean="0">
                  <a:sym typeface="+mn-ea"/>
                </a:rPr>
                <a:t>조이름좀추천해조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44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dirty="0">
                  <a:sym typeface="+mn-ea"/>
                </a:rPr>
                <a:t>권동현</a:t>
              </a:r>
              <a:endParaRPr lang="ko-KR" alt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139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dirty="0" smtClean="0">
                  <a:sym typeface="+mn-ea"/>
                </a:rPr>
                <a:t>장우정</a:t>
              </a:r>
              <a:r>
                <a:rPr lang="en-US" altLang="ko-KR" sz="2000" b="1" dirty="0" smtClean="0">
                  <a:sym typeface="+mn-ea"/>
                </a:rPr>
                <a:t>, </a:t>
              </a:r>
              <a:r>
                <a:rPr lang="ko-KR" altLang="en-US" sz="2000" b="1" dirty="0" err="1" smtClean="0">
                  <a:sym typeface="+mn-ea"/>
                </a:rPr>
                <a:t>리보양</a:t>
              </a:r>
              <a:r>
                <a:rPr lang="en-US" altLang="ko-KR" sz="2000" b="1" dirty="0" smtClean="0">
                  <a:sym typeface="+mn-ea"/>
                </a:rPr>
                <a:t>, </a:t>
              </a:r>
              <a:r>
                <a:rPr lang="ko-KR" altLang="en-US" sz="2000" b="1" dirty="0" smtClean="0">
                  <a:sym typeface="+mn-ea"/>
                </a:rPr>
                <a:t>쑹위판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3331" y="1901465"/>
              <a:ext cx="144526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농산물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근원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탐구와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시스템관리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플랫폼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55570" cy="264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17100" y="5400675"/>
              <a:ext cx="1900555" cy="59055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ko-KR" altLang="en-US" sz="3200" b="1" dirty="0">
                  <a:solidFill>
                    <a:schemeClr val="bg1"/>
                  </a:solidFill>
                  <a:sym typeface="+mn-ea"/>
                </a:rPr>
                <a:t>과제</a:t>
              </a:r>
              <a:r>
                <a:rPr lang="en-US" altLang="ko-KR" sz="3200" b="1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  <a:sym typeface="+mn-ea"/>
                </a:rPr>
                <a:t>목표</a:t>
              </a:r>
              <a:endParaRPr lang="ko-KR" altLang="en-US" sz="3200" b="1" dirty="0">
                <a:solidFill>
                  <a:schemeClr val="bg1"/>
                </a:solidFill>
              </a:endParaRPr>
            </a:p>
            <a:p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1580106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900555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dirty="0" smtClean="0">
                  <a:solidFill>
                    <a:schemeClr val="bg1"/>
                  </a:solidFill>
                  <a:sym typeface="+mn-ea"/>
                </a:rPr>
                <a:t>과제</a:t>
              </a:r>
              <a:r>
                <a:rPr lang="en-US" altLang="ko-KR" sz="3200" b="1" dirty="0" smtClean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ko-KR" altLang="en-US" sz="3200" b="1" dirty="0" smtClean="0">
                  <a:solidFill>
                    <a:schemeClr val="bg1"/>
                  </a:solidFill>
                  <a:sym typeface="+mn-ea"/>
                </a:rPr>
                <a:t>내용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4116911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582746" y="22799606"/>
              <a:ext cx="42087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결과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및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향후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연구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방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향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80390" y="6264275"/>
            <a:ext cx="20346670" cy="5166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기업관리자에게 웹사이트 형태의 서비스 제공</a:t>
            </a:r>
            <a:endParaRPr lang="zh-CN" altLang="en-US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이 시스템은 농가/기업 가공 공장에 농산물 정보를 기록하고 관리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	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할 수 있는 도구를 제공하여 제품을 더 잘 이해하고 후속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제품 판매 및 마케팅 전략에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도움이 된다. 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소비자에게 농산물 정보 조회 제공</a:t>
            </a:r>
            <a:endParaRPr lang="zh-CN" altLang="en-US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/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소비자 로그인 없이 소비자조회창에서 판매자가 제공하는 조회번호를 통해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농산물 및 블록체인 정보를 조회할 수 있다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시스템관리자는 기업관리자 및 소비자를 위해 안정한 시스템 제공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/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농산물 근원 탐구 시스템은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Hyperledger </a:t>
            </a:r>
            <a:r>
              <a:rPr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Fabric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블록체인 기술을 활용하여 제품의 완전성과 신뢰성을 보장한다. 데이터 변경과 위조를 방지하여 제품의 안전성 을 높이다. 이시스템은 제품의 투명성과 근원 탐구 가능성을 높이면서 기업관리자 및 소비자에게 더 많은 선택과 안정을 제공한다.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8" name="圆角矩形 37"/>
          <p:cNvSpPr/>
          <p:nvPr>
            <p:custDataLst>
              <p:tags r:id="rId6"/>
            </p:custDataLst>
          </p:nvPr>
        </p:nvSpPr>
        <p:spPr>
          <a:xfrm>
            <a:off x="353695" y="18707100"/>
            <a:ext cx="10211435" cy="54921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post1_0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1542" r="2292" b="61116"/>
          <a:stretch>
            <a:fillRect/>
          </a:stretch>
        </p:blipFill>
        <p:spPr>
          <a:xfrm>
            <a:off x="890905" y="12710795"/>
            <a:ext cx="9265285" cy="583311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445635" y="12601575"/>
            <a:ext cx="2471420" cy="6305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시스템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구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성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353695" y="12422505"/>
            <a:ext cx="10339070" cy="61207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4864080" y="12547600"/>
            <a:ext cx="2797810" cy="6305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블룩체인</a:t>
            </a:r>
            <a:r>
              <a:rPr lang="en-US" altLang="ko-KR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과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정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12"/>
            </p:custDataLst>
          </p:nvPr>
        </p:nvSpPr>
        <p:spPr>
          <a:xfrm>
            <a:off x="11514455" y="12413615"/>
            <a:ext cx="9497060" cy="6129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9" name="图片 38" descr="b5c8abd316cef405221f7fc8b562ad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05560" y="18789650"/>
            <a:ext cx="8977630" cy="5005705"/>
          </a:xfrm>
          <a:prstGeom prst="rect">
            <a:avLst/>
          </a:prstGeom>
        </p:spPr>
      </p:pic>
      <p:sp>
        <p:nvSpPr>
          <p:cNvPr id="41" name="圆角矩形 40"/>
          <p:cNvSpPr/>
          <p:nvPr>
            <p:custDataLst>
              <p:tags r:id="rId15"/>
            </p:custDataLst>
          </p:nvPr>
        </p:nvSpPr>
        <p:spPr>
          <a:xfrm>
            <a:off x="11172190" y="18707100"/>
            <a:ext cx="9891395" cy="54921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>
            <p:custDataLst>
              <p:tags r:id="rId16"/>
            </p:custDataLst>
          </p:nvPr>
        </p:nvSpPr>
        <p:spPr>
          <a:xfrm>
            <a:off x="716915" y="19912330"/>
            <a:ext cx="725170" cy="30822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농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산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물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정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보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2" name="文本框 61"/>
          <p:cNvSpPr txBox="1"/>
          <p:nvPr>
            <p:custDataLst>
              <p:tags r:id="rId17"/>
            </p:custDataLst>
          </p:nvPr>
        </p:nvSpPr>
        <p:spPr>
          <a:xfrm>
            <a:off x="1029335" y="24528780"/>
            <a:ext cx="19220815" cy="3152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Wingdings" panose="05000000000000000000" charset="0"/>
              <a:buChar char="p"/>
            </a:pP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Hyperledger </a:t>
            </a:r>
            <a:r>
              <a:rPr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Fabric 블록체인 기술을 사용하여 농산물 공급망의 투명성과 추적성이 크게 향상되었다.</a:t>
            </a: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농산물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근원</a:t>
            </a:r>
            <a:r>
              <a:rPr lang="en-US" altLang="ko-KR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탐구</a:t>
            </a: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시스템의 향후 연구 방향은 새로운 도전과 기회에 지속적으로 직면하며 기술, 표준, 규제, 안전, 지속 가능성 및 사회 협력 등 다양한 측면에서 진전을 이루어 식품 공급망의 품질, 안전 및 추적 가능성을 보장해야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한</a:t>
            </a: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다.</a:t>
            </a: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l="4482" t="10086" r="4425" b="4687"/>
          <a:stretch>
            <a:fillRect/>
          </a:stretch>
        </p:blipFill>
        <p:spPr>
          <a:xfrm>
            <a:off x="11837035" y="13195935"/>
            <a:ext cx="8851900" cy="48799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rcRect l="2167" t="4108" r="4159"/>
          <a:stretch>
            <a:fillRect/>
          </a:stretch>
        </p:blipFill>
        <p:spPr>
          <a:xfrm>
            <a:off x="11514455" y="19088735"/>
            <a:ext cx="9173845" cy="475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YjJjOTQxYzhjODMyMDAzZmE0MDJkMWFkNmJlNDkwY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714</Words>
  <Application>WPS 演示</Application>
  <PresentationFormat>사용자 지정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Franklin Gothic Demi</vt:lpstr>
      <vt:lpstr>Arial Black</vt:lpstr>
      <vt:lpstr>Wingdings</vt:lpstr>
      <vt:lpstr>Malgun Gothic</vt:lpstr>
      <vt:lpstr>Calibri</vt:lpstr>
      <vt:lpstr>微软雅黑</vt:lpstr>
      <vt:lpstr>Arial Unicode MS</vt:lpstr>
      <vt:lpstr>Calibri Light</vt:lpstr>
      <vt:lpstr>等线</vt:lpstr>
      <vt:lpstr>Office 테마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송어범</cp:lastModifiedBy>
  <cp:revision>39</cp:revision>
  <dcterms:created xsi:type="dcterms:W3CDTF">2019-07-31T07:36:00Z</dcterms:created>
  <dcterms:modified xsi:type="dcterms:W3CDTF">2023-10-18T09:41:13Z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2B0A16A5C81B434D96E18E0156263092_12</vt:lpwstr>
  </property>
  <property fmtid="{D5CDD505-2E9C-101B-9397-08002B2CF9AE}" pid="3" name="KSOProductBuildVer">
    <vt:lpwstr>2052-12.1.0.15398</vt:lpwstr>
  </property>
</Properties>
</file>