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8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126" y="14"/>
      </p:cViewPr>
      <p:guideLst>
        <p:guide orient="horz" pos="8647"/>
        <p:guide orient="horz" pos="14521"/>
        <p:guide pos="6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3.jpeg"  /><Relationship Id="rId6" Type="http://schemas.openxmlformats.org/officeDocument/2006/relationships/image" Target="../media/image4.jpe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: Rounded Corners 16"/>
          <p:cNvSpPr/>
          <p:nvPr/>
        </p:nvSpPr>
        <p:spPr>
          <a:xfrm>
            <a:off x="11077046" y="20883448"/>
            <a:ext cx="9733455" cy="370597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7150" cap="flat" cmpd="sng" algn="ctr">
            <a:solidFill>
              <a:srgbClr val="bababa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36" name="Rectangle: Rounded Corners 16"/>
          <p:cNvSpPr/>
          <p:nvPr/>
        </p:nvSpPr>
        <p:spPr>
          <a:xfrm>
            <a:off x="11093980" y="10135166"/>
            <a:ext cx="9352452" cy="993049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7150" cap="flat" cmpd="sng" algn="ctr">
            <a:solidFill>
              <a:srgbClr val="bababa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35" name="Rectangle: Rounded Corners 16"/>
          <p:cNvSpPr/>
          <p:nvPr/>
        </p:nvSpPr>
        <p:spPr>
          <a:xfrm>
            <a:off x="550083" y="18533852"/>
            <a:ext cx="9087872" cy="621423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7150" cap="flat" cmpd="sng" algn="ctr">
            <a:solidFill>
              <a:srgbClr val="bababa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54500"/>
              <a:ext cx="659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/>
                <a:t>빡공</a:t>
              </a:r>
              <a:endParaRPr lang="ko-KR" altLang="en-US" sz="2000" b="1" spc="-1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안성용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공희찬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박선민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박영훈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딥러닝 기반 워크로드 분석을 통한 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SSD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성능 개선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48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27075" y="5436903"/>
              <a:ext cx="2422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개요 및 목표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-23859" y="8995469"/>
            <a:ext cx="21383624" cy="902160"/>
            <a:chOff x="0" y="13314926"/>
            <a:chExt cx="21383624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3314926"/>
              <a:ext cx="21383624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678748" y="13473619"/>
              <a:ext cx="1933227" cy="5689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bg1"/>
                  </a:solidFill>
                </a:rPr>
                <a:t>연구 내용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0" y="25186832"/>
            <a:ext cx="21383624" cy="902160"/>
            <a:chOff x="0" y="22649426"/>
            <a:chExt cx="21383624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22649426"/>
              <a:ext cx="21383624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678746" y="22808120"/>
              <a:ext cx="1928419" cy="5700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bg1"/>
                  </a:solidFill>
                </a:rPr>
                <a:t>과제 결과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2023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4077950" y="28536900"/>
            <a:ext cx="31051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17211" y="6475749"/>
            <a:ext cx="19949200" cy="2218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/>
              <a:buChar char="v"/>
              <a:defRPr/>
            </a:pPr>
            <a:r>
              <a:rPr lang="en-US" altLang="ko-KR" sz="2800" i="0">
                <a:effectLst/>
                <a:latin typeface="+mn-ea"/>
              </a:rPr>
              <a:t>SSD </a:t>
            </a:r>
            <a:r>
              <a:rPr lang="ko-KR" altLang="en-US" sz="2800" i="0">
                <a:effectLst/>
                <a:latin typeface="+mn-ea"/>
              </a:rPr>
              <a:t>블록 지우기 동작에서 발생하는 불필요한 쓰기 증폭</a:t>
            </a:r>
            <a:r>
              <a:rPr lang="ko-KR" altLang="en-US" sz="2800">
                <a:latin typeface="+mn-ea"/>
              </a:rPr>
              <a:t>을 줄이고자</a:t>
            </a:r>
            <a:r>
              <a:rPr lang="ko-KR" altLang="en-US" sz="2800" i="0">
                <a:effectLst/>
                <a:latin typeface="+mn-ea"/>
              </a:rPr>
              <a:t> </a:t>
            </a:r>
            <a:r>
              <a:rPr lang="en-US" altLang="ko-KR" sz="2800" i="0">
                <a:effectLst/>
                <a:latin typeface="+mn-ea"/>
              </a:rPr>
              <a:t>Hot/Warm/Cold </a:t>
            </a:r>
            <a:r>
              <a:rPr lang="ko-KR" altLang="en-US" sz="2800" i="0">
                <a:effectLst/>
                <a:latin typeface="+mn-ea"/>
              </a:rPr>
              <a:t>온도 분류를 수행한다</a:t>
            </a:r>
            <a:r>
              <a:rPr lang="en-US" altLang="ko-KR" sz="2800" i="0">
                <a:effectLst/>
                <a:latin typeface="+mn-ea"/>
              </a:rPr>
              <a:t>.</a:t>
            </a:r>
            <a:endParaRPr lang="en-US" altLang="ko-KR" sz="2800" i="0">
              <a:effectLst/>
              <a:latin typeface="+mn-ea"/>
            </a:endParaRPr>
          </a:p>
          <a:p>
            <a:pPr marL="0" lvl="0" indent="0">
              <a:buFont typeface="Wingdings"/>
              <a:buNone/>
              <a:defRPr/>
            </a:pPr>
            <a:endParaRPr lang="en-US" altLang="ko-KR" sz="2800" i="0">
              <a:effectLst/>
              <a:latin typeface="+mn-ea"/>
            </a:endParaRPr>
          </a:p>
          <a:p>
            <a:pPr marL="342900" lvl="0" indent="-342900">
              <a:buFont typeface="Wingdings"/>
              <a:buChar char="v"/>
              <a:defRPr/>
            </a:pPr>
            <a:r>
              <a:rPr lang="ko-KR" altLang="en-US" sz="2800" i="0">
                <a:effectLst/>
                <a:latin typeface="+mn-ea"/>
              </a:rPr>
              <a:t>머신러닝을 통해 모델을 생성하여 데이터의 특성들을 기반으로 온도를 예측하여 분류를 수행한다</a:t>
            </a:r>
            <a:r>
              <a:rPr lang="en-US" altLang="ko-KR" sz="2800" i="0">
                <a:effectLst/>
                <a:latin typeface="+mn-ea"/>
              </a:rPr>
              <a:t>.</a:t>
            </a:r>
            <a:endParaRPr lang="en-US" altLang="ko-KR" sz="2800" i="0">
              <a:latin typeface="+mn-ea"/>
            </a:endParaRPr>
          </a:p>
          <a:p>
            <a:pPr lvl="0">
              <a:defRPr/>
            </a:pPr>
            <a:endParaRPr lang="en-US" altLang="ko-KR" sz="2800">
              <a:latin typeface="+mn-ea"/>
            </a:endParaRPr>
          </a:p>
          <a:p>
            <a:pPr marL="342900" lvl="0" indent="-342900">
              <a:buFont typeface="Wingdings"/>
              <a:buChar char="v"/>
              <a:defRPr/>
            </a:pPr>
            <a:r>
              <a:rPr lang="en-US" altLang="ko-KR" sz="2800">
                <a:latin typeface="+mn-ea"/>
              </a:rPr>
              <a:t>FTL</a:t>
            </a:r>
            <a:r>
              <a:rPr lang="ko-KR" altLang="en-US" sz="2800">
                <a:latin typeface="+mn-ea"/>
              </a:rPr>
              <a:t>의 동작을 모사하는 시뮬레이터를 제작하여 여러 </a:t>
            </a:r>
            <a:r>
              <a:rPr lang="en-US" altLang="ko-KR" sz="2800" i="0">
                <a:effectLst/>
                <a:latin typeface="+mn-ea"/>
              </a:rPr>
              <a:t>LSTM </a:t>
            </a:r>
            <a:r>
              <a:rPr lang="ko-KR" altLang="en-US" sz="2800" i="0">
                <a:effectLst/>
                <a:latin typeface="+mn-ea"/>
              </a:rPr>
              <a:t>모델을 테스트하고 성능을 비교한다</a:t>
            </a:r>
            <a:r>
              <a:rPr lang="en-US" altLang="ko-KR" sz="2800" i="0">
                <a:effectLst/>
                <a:latin typeface="+mn-ea"/>
              </a:rPr>
              <a:t>. </a:t>
            </a:r>
            <a:endParaRPr lang="en-US" altLang="ko-KR" sz="2800" i="0">
              <a:latin typeface="+mn-ea"/>
            </a:endParaRPr>
          </a:p>
        </p:txBody>
      </p:sp>
      <p:sp>
        <p:nvSpPr>
          <p:cNvPr id="35" name="Rectangle: Rounded Corners 16"/>
          <p:cNvSpPr/>
          <p:nvPr/>
        </p:nvSpPr>
        <p:spPr>
          <a:xfrm>
            <a:off x="434725" y="10143129"/>
            <a:ext cx="9244021" cy="33849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babab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36" name="Rectangle: Diagonal Corners Snipped 18"/>
          <p:cNvSpPr/>
          <p:nvPr/>
        </p:nvSpPr>
        <p:spPr>
          <a:xfrm>
            <a:off x="3773708" y="9878084"/>
            <a:ext cx="2776060" cy="752340"/>
          </a:xfrm>
          <a:custGeom>
            <a:avLst/>
            <a:gdLst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568739 h 682490"/>
              <a:gd name="connsiteX7" fmla="*/ 0 w 2844800"/>
              <a:gd name="connsiteY7" fmla="*/ 0 h 682490"/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336510 h 682490"/>
              <a:gd name="connsiteX7" fmla="*/ 0 w 2844800"/>
              <a:gd name="connsiteY7" fmla="*/ 0 h 682490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3651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84135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3423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3175 h 688840"/>
              <a:gd name="connsiteX1" fmla="*/ 2486574 w 2844800"/>
              <a:gd name="connsiteY1" fmla="*/ 0 h 688840"/>
              <a:gd name="connsiteX2" fmla="*/ 2844800 w 2844800"/>
              <a:gd name="connsiteY2" fmla="*/ 345526 h 688840"/>
              <a:gd name="connsiteX3" fmla="*/ 2844800 w 2844800"/>
              <a:gd name="connsiteY3" fmla="*/ 685665 h 688840"/>
              <a:gd name="connsiteX4" fmla="*/ 2844800 w 2844800"/>
              <a:gd name="connsiteY4" fmla="*/ 685665 h 688840"/>
              <a:gd name="connsiteX5" fmla="*/ 383626 w 2844800"/>
              <a:gd name="connsiteY5" fmla="*/ 688840 h 688840"/>
              <a:gd name="connsiteX6" fmla="*/ 0 w 2844800"/>
              <a:gd name="connsiteY6" fmla="*/ 396835 h 688840"/>
              <a:gd name="connsiteX7" fmla="*/ 0 w 2844800"/>
              <a:gd name="connsiteY7" fmla="*/ 3175 h 6888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800" h="688840">
                <a:moveTo>
                  <a:pt x="0" y="3175"/>
                </a:moveTo>
                <a:lnTo>
                  <a:pt x="2486574" y="0"/>
                </a:lnTo>
                <a:lnTo>
                  <a:pt x="2844800" y="345526"/>
                </a:lnTo>
                <a:lnTo>
                  <a:pt x="2844800" y="685665"/>
                </a:lnTo>
                <a:lnTo>
                  <a:pt x="2844800" y="685665"/>
                </a:lnTo>
                <a:lnTo>
                  <a:pt x="383626" y="688840"/>
                </a:lnTo>
                <a:lnTo>
                  <a:pt x="0" y="396835"/>
                </a:lnTo>
                <a:lnTo>
                  <a:pt x="0" y="3175"/>
                </a:lnTo>
                <a:close/>
              </a:path>
            </a:pathLst>
          </a:custGeom>
          <a:solidFill>
            <a:srgbClr val="4c5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800" b="1"/>
              <a:t>데이터 전처리</a:t>
            </a:r>
            <a:endParaRPr lang="en-US" sz="28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4073" y="10485700"/>
            <a:ext cx="8846501" cy="14566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1227" y="12057289"/>
            <a:ext cx="8709865" cy="998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 u="none" strike="noStrike">
                <a:solidFill>
                  <a:srgbClr val="000000"/>
                </a:solidFill>
                <a:effectLst/>
                <a:latin typeface="Arial"/>
              </a:rPr>
              <a:t>Logical Page Address 30105</a:t>
            </a:r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/>
              </a:rPr>
              <a:t>번지에서 </a:t>
            </a:r>
            <a:r>
              <a:rPr lang="en-US" altLang="ko-KR" sz="2000" b="1" i="0" u="none" strike="noStrike">
                <a:solidFill>
                  <a:srgbClr val="000000"/>
                </a:solidFill>
                <a:effectLst/>
                <a:latin typeface="Arial"/>
              </a:rPr>
              <a:t>11785</a:t>
            </a:r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/>
              </a:rPr>
              <a:t>회 쓰기가 진행되었으며</a:t>
            </a:r>
            <a:r>
              <a:rPr lang="en-US" altLang="ko-KR" sz="2000" b="1" i="0" u="none" strike="noStrike">
                <a:solidFill>
                  <a:srgbClr val="000000"/>
                </a:solidFill>
                <a:effectLst/>
                <a:latin typeface="Arial"/>
              </a:rPr>
              <a:t>, Page </a:t>
            </a:r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/>
              </a:rPr>
              <a:t>접근시간 간격의 평균은 </a:t>
            </a:r>
            <a:r>
              <a:rPr lang="en-US" altLang="ko-KR" sz="2000" b="1" i="0" u="none" strike="noStrike">
                <a:solidFill>
                  <a:srgbClr val="000000"/>
                </a:solidFill>
                <a:effectLst/>
                <a:latin typeface="Arial"/>
              </a:rPr>
              <a:t>1.1899</a:t>
            </a:r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/>
              </a:rPr>
              <a:t>초이고 </a:t>
            </a:r>
            <a:r>
              <a:rPr lang="en-US" altLang="ko-KR" sz="2000" b="1" i="0" u="none" strike="noStrike">
                <a:solidFill>
                  <a:srgbClr val="000000"/>
                </a:solidFill>
                <a:effectLst/>
                <a:latin typeface="Arial"/>
              </a:rPr>
              <a:t>Page </a:t>
            </a:r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/>
              </a:rPr>
              <a:t>접근시간 간격의 표준편차가 </a:t>
            </a:r>
            <a:r>
              <a:rPr lang="en-US" altLang="ko-KR" sz="2000" b="1" i="0" u="none" strike="noStrike">
                <a:solidFill>
                  <a:srgbClr val="000000"/>
                </a:solidFill>
                <a:effectLst/>
                <a:latin typeface="Arial"/>
              </a:rPr>
              <a:t>13.6513</a:t>
            </a:r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/>
              </a:rPr>
              <a:t>임을 의미한다</a:t>
            </a:r>
            <a:r>
              <a:rPr lang="en-US" altLang="ko-KR" sz="2000" b="1" i="0" u="none" strike="noStrike">
                <a:solidFill>
                  <a:srgbClr val="000000"/>
                </a:solidFill>
                <a:effectLst/>
                <a:latin typeface="Arial"/>
              </a:rPr>
              <a:t>.</a:t>
            </a:r>
            <a:endParaRPr lang="ko-KR" altLang="en-US" sz="2000" b="1" i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: Rounded Corners 16"/>
          <p:cNvSpPr/>
          <p:nvPr/>
        </p:nvSpPr>
        <p:spPr>
          <a:xfrm>
            <a:off x="482350" y="14104710"/>
            <a:ext cx="9220163" cy="364645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babab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39" name="Rectangle: Diagonal Corners Snipped 18"/>
          <p:cNvSpPr/>
          <p:nvPr/>
        </p:nvSpPr>
        <p:spPr>
          <a:xfrm>
            <a:off x="3741957" y="13840687"/>
            <a:ext cx="2776060" cy="577716"/>
          </a:xfrm>
          <a:custGeom>
            <a:avLst/>
            <a:gdLst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568739 h 682490"/>
              <a:gd name="connsiteX7" fmla="*/ 0 w 2844800"/>
              <a:gd name="connsiteY7" fmla="*/ 0 h 682490"/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336510 h 682490"/>
              <a:gd name="connsiteX7" fmla="*/ 0 w 2844800"/>
              <a:gd name="connsiteY7" fmla="*/ 0 h 682490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3651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84135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3423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3175 h 688840"/>
              <a:gd name="connsiteX1" fmla="*/ 2486574 w 2844800"/>
              <a:gd name="connsiteY1" fmla="*/ 0 h 688840"/>
              <a:gd name="connsiteX2" fmla="*/ 2844800 w 2844800"/>
              <a:gd name="connsiteY2" fmla="*/ 345526 h 688840"/>
              <a:gd name="connsiteX3" fmla="*/ 2844800 w 2844800"/>
              <a:gd name="connsiteY3" fmla="*/ 685665 h 688840"/>
              <a:gd name="connsiteX4" fmla="*/ 2844800 w 2844800"/>
              <a:gd name="connsiteY4" fmla="*/ 685665 h 688840"/>
              <a:gd name="connsiteX5" fmla="*/ 383626 w 2844800"/>
              <a:gd name="connsiteY5" fmla="*/ 688840 h 688840"/>
              <a:gd name="connsiteX6" fmla="*/ 0 w 2844800"/>
              <a:gd name="connsiteY6" fmla="*/ 396835 h 688840"/>
              <a:gd name="connsiteX7" fmla="*/ 0 w 2844800"/>
              <a:gd name="connsiteY7" fmla="*/ 3175 h 6888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800" h="688840">
                <a:moveTo>
                  <a:pt x="0" y="3175"/>
                </a:moveTo>
                <a:lnTo>
                  <a:pt x="2486574" y="0"/>
                </a:lnTo>
                <a:lnTo>
                  <a:pt x="2844800" y="345526"/>
                </a:lnTo>
                <a:lnTo>
                  <a:pt x="2844800" y="685665"/>
                </a:lnTo>
                <a:lnTo>
                  <a:pt x="2844800" y="685665"/>
                </a:lnTo>
                <a:lnTo>
                  <a:pt x="383626" y="688840"/>
                </a:lnTo>
                <a:lnTo>
                  <a:pt x="0" y="396835"/>
                </a:lnTo>
                <a:lnTo>
                  <a:pt x="0" y="3175"/>
                </a:lnTo>
                <a:close/>
              </a:path>
            </a:pathLst>
          </a:custGeom>
          <a:solidFill>
            <a:srgbClr val="4c5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800" b="1">
                <a:solidFill>
                  <a:schemeClr val="bg1"/>
                </a:solidFill>
                <a:latin typeface="+mn-ea"/>
              </a:rPr>
              <a:t>WA</a:t>
            </a:r>
            <a:r>
              <a:rPr lang="en-US" altLang="ko-KR" sz="2800" b="1">
                <a:solidFill>
                  <a:schemeClr val="bg1"/>
                </a:solidFill>
              </a:rPr>
              <a:t> </a:t>
            </a:r>
            <a:r>
              <a:rPr lang="ko-KR" altLang="en-US" sz="2800" b="1">
                <a:solidFill>
                  <a:schemeClr val="bg1"/>
                </a:solidFill>
              </a:rPr>
              <a:t>개선도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6805" y="17832110"/>
            <a:ext cx="7997588" cy="35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8086" y="16789278"/>
            <a:ext cx="8709864" cy="696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 u="none" strike="noStrike">
                <a:solidFill>
                  <a:srgbClr val="000000"/>
                </a:solidFill>
                <a:effectLst/>
                <a:latin typeface="Arial"/>
              </a:rPr>
              <a:t>I/0 Trace </a:t>
            </a:r>
            <a:r>
              <a:rPr lang="ko-KR" altLang="en-US" sz="2000" b="1" i="0" u="none" strike="noStrike">
                <a:solidFill>
                  <a:srgbClr val="000000"/>
                </a:solidFill>
                <a:effectLst/>
                <a:latin typeface="Arial"/>
              </a:rPr>
              <a:t>약 </a:t>
            </a:r>
            <a:r>
              <a:rPr lang="en-US" altLang="ko-KR" sz="2000" b="1">
                <a:solidFill>
                  <a:srgbClr val="000000"/>
                </a:solidFill>
                <a:latin typeface="Arial"/>
              </a:rPr>
              <a:t>394</a:t>
            </a:r>
            <a:r>
              <a:rPr lang="ko-KR" altLang="en-US" sz="2000" b="1">
                <a:solidFill>
                  <a:srgbClr val="000000"/>
                </a:solidFill>
                <a:latin typeface="Arial"/>
              </a:rPr>
              <a:t>만 건에 대한 시뮬레이션 결과이다</a:t>
            </a:r>
            <a:r>
              <a:rPr lang="en-US" altLang="ko-KR" sz="2000" b="1">
                <a:solidFill>
                  <a:srgbClr val="000000"/>
                </a:solidFill>
                <a:latin typeface="Arial"/>
              </a:rPr>
              <a:t>. </a:t>
            </a:r>
            <a:endParaRPr lang="en-US" altLang="ko-KR" sz="2000" b="1">
              <a:solidFill>
                <a:srgbClr val="000000"/>
              </a:solidFill>
              <a:latin typeface="Arial"/>
            </a:endParaRP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Arial"/>
              </a:rPr>
              <a:t>모델을 통해 온도 분류를 수행한 실험이 약 </a:t>
            </a:r>
            <a:r>
              <a:rPr lang="en-US" altLang="ko-KR" sz="2000" b="1">
                <a:solidFill>
                  <a:srgbClr val="000000"/>
                </a:solidFill>
                <a:latin typeface="Arial"/>
              </a:rPr>
              <a:t>2.1%</a:t>
            </a:r>
            <a:r>
              <a:rPr lang="ko-KR" altLang="en-US" sz="2000" b="1">
                <a:solidFill>
                  <a:srgbClr val="000000"/>
                </a:solidFill>
                <a:latin typeface="Arial"/>
              </a:rPr>
              <a:t>의 쓰기 증폭 감소를 보였다</a:t>
            </a:r>
            <a:r>
              <a:rPr lang="en-US" altLang="ko-KR" sz="2000" b="1">
                <a:solidFill>
                  <a:srgbClr val="000000"/>
                </a:solidFill>
                <a:latin typeface="Arial"/>
              </a:rPr>
              <a:t>.</a:t>
            </a:r>
            <a:endParaRPr lang="en-US" altLang="ko-KR" sz="20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7211" y="26421168"/>
            <a:ext cx="19949200" cy="178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/>
              <a:buChar char="v"/>
              <a:defRPr/>
            </a:pPr>
            <a:r>
              <a:rPr lang="ko-KR" altLang="en-US" sz="2800">
                <a:latin typeface="+mn-ea"/>
              </a:rPr>
              <a:t>학습시킨 모델을 시뮬레이터에 테스트한 결과 약 </a:t>
            </a:r>
            <a:r>
              <a:rPr lang="en-US" altLang="ko-KR" sz="2800">
                <a:latin typeface="+mn-ea"/>
              </a:rPr>
              <a:t>394</a:t>
            </a:r>
            <a:r>
              <a:rPr lang="ko-KR" altLang="en-US" sz="2800">
                <a:latin typeface="+mn-ea"/>
              </a:rPr>
              <a:t>만 건의 </a:t>
            </a:r>
            <a:r>
              <a:rPr lang="en-US" altLang="ko-KR" sz="2800">
                <a:latin typeface="+mn-ea"/>
              </a:rPr>
              <a:t>I/0 Trace</a:t>
            </a:r>
            <a:r>
              <a:rPr lang="ko-KR" altLang="en-US" sz="2800">
                <a:latin typeface="+mn-ea"/>
              </a:rPr>
              <a:t>에 대해서 약 </a:t>
            </a:r>
            <a:r>
              <a:rPr lang="en-US" altLang="ko-KR" sz="2800">
                <a:latin typeface="+mn-ea"/>
              </a:rPr>
              <a:t>2.1%</a:t>
            </a:r>
            <a:r>
              <a:rPr lang="ko-KR" altLang="en-US" sz="2800">
                <a:latin typeface="+mn-ea"/>
              </a:rPr>
              <a:t>의 쓰기 증폭 개선을 보였다</a:t>
            </a:r>
            <a:r>
              <a:rPr lang="en-US" altLang="ko-KR" sz="2800">
                <a:latin typeface="+mn-ea"/>
              </a:rPr>
              <a:t>.</a:t>
            </a:r>
            <a:endParaRPr lang="en-US" altLang="ko-KR" sz="2800">
              <a:latin typeface="+mn-ea"/>
            </a:endParaRPr>
          </a:p>
          <a:p>
            <a:pPr marL="0" lvl="0" indent="0">
              <a:buFont typeface="Wingdings"/>
              <a:buNone/>
              <a:defRPr/>
            </a:pPr>
            <a:endParaRPr lang="en-US" altLang="ko-KR" sz="2800">
              <a:latin typeface="+mn-ea"/>
            </a:endParaRPr>
          </a:p>
          <a:p>
            <a:pPr marL="342900" lvl="0" indent="-342900">
              <a:buFont typeface="Wingdings"/>
              <a:buChar char="v"/>
              <a:defRPr/>
            </a:pPr>
            <a:r>
              <a:rPr lang="en-US" altLang="ko-KR" sz="2800" i="0">
                <a:effectLst/>
                <a:latin typeface="+mn-ea"/>
              </a:rPr>
              <a:t>Hot/Warm/Cold</a:t>
            </a:r>
            <a:r>
              <a:rPr lang="ko-KR" altLang="en-US" sz="2800" i="0">
                <a:effectLst/>
                <a:latin typeface="+mn-ea"/>
              </a:rPr>
              <a:t>로 온도를 분류했을 때</a:t>
            </a:r>
            <a:r>
              <a:rPr lang="en-US" altLang="ko-KR" sz="2800" i="0">
                <a:effectLst/>
                <a:latin typeface="+mn-ea"/>
              </a:rPr>
              <a:t>,</a:t>
            </a:r>
            <a:r>
              <a:rPr lang="ko-KR" altLang="en-US" sz="2800" i="0">
                <a:effectLst/>
                <a:latin typeface="+mn-ea"/>
              </a:rPr>
              <a:t> 분류하지 않은 것보다 추가적인 쓰기가 점진적으로 감소하는 것을 확인할 수 있으며</a:t>
            </a:r>
            <a:r>
              <a:rPr lang="en-US" altLang="ko-KR" sz="2800" i="0">
                <a:effectLst/>
                <a:latin typeface="+mn-ea"/>
              </a:rPr>
              <a:t>,</a:t>
            </a:r>
            <a:r>
              <a:rPr lang="ko-KR" altLang="en-US" sz="2800" i="0">
                <a:effectLst/>
                <a:latin typeface="+mn-ea"/>
              </a:rPr>
              <a:t> 이를 통해 </a:t>
            </a:r>
            <a:r>
              <a:rPr lang="en-US" altLang="ko-KR" sz="2800" i="0">
                <a:effectLst/>
                <a:latin typeface="+mn-ea"/>
              </a:rPr>
              <a:t>I/O</a:t>
            </a:r>
            <a:r>
              <a:rPr lang="ko-KR" altLang="en-US" sz="2800" i="0">
                <a:effectLst/>
                <a:latin typeface="+mn-ea"/>
              </a:rPr>
              <a:t> </a:t>
            </a:r>
            <a:r>
              <a:rPr lang="en-US" altLang="ko-KR" sz="2800" i="0">
                <a:effectLst/>
                <a:latin typeface="+mn-ea"/>
              </a:rPr>
              <a:t>Trace</a:t>
            </a:r>
            <a:r>
              <a:rPr lang="ko-KR" altLang="en-US" sz="2800" i="0">
                <a:effectLst/>
                <a:latin typeface="+mn-ea"/>
              </a:rPr>
              <a:t> 데이터가 더 많을수록 쓰기 증폭이 더 감소될 것으로 예상된다</a:t>
            </a:r>
            <a:r>
              <a:rPr lang="en-US" altLang="ko-KR" sz="2800" i="0">
                <a:effectLst/>
                <a:latin typeface="+mn-ea"/>
              </a:rPr>
              <a:t>.</a:t>
            </a:r>
            <a:endParaRPr lang="en-US" altLang="ko-KR" sz="2800" i="0">
              <a:latin typeface="+mn-ea"/>
            </a:endParaRP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240303" y="10470840"/>
            <a:ext cx="6944904" cy="8172388"/>
          </a:xfrm>
          <a:prstGeom prst="rect">
            <a:avLst/>
          </a:prstGeom>
        </p:spPr>
      </p:pic>
      <p:sp>
        <p:nvSpPr>
          <p:cNvPr id="1033" name="Rectangle: Diagonal Corners Snipped 18"/>
          <p:cNvSpPr/>
          <p:nvPr/>
        </p:nvSpPr>
        <p:spPr>
          <a:xfrm>
            <a:off x="2973607" y="18279146"/>
            <a:ext cx="4538185" cy="593588"/>
          </a:xfrm>
          <a:custGeom>
            <a:avLst/>
            <a:gdLst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568739 h 682490"/>
              <a:gd name="connsiteX7" fmla="*/ 0 w 2844800"/>
              <a:gd name="connsiteY7" fmla="*/ 0 h 682490"/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336510 h 682490"/>
              <a:gd name="connsiteX7" fmla="*/ 0 w 2844800"/>
              <a:gd name="connsiteY7" fmla="*/ 0 h 682490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3651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84135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3423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3175 h 688840"/>
              <a:gd name="connsiteX1" fmla="*/ 2486574 w 2844800"/>
              <a:gd name="connsiteY1" fmla="*/ 0 h 688840"/>
              <a:gd name="connsiteX2" fmla="*/ 2844800 w 2844800"/>
              <a:gd name="connsiteY2" fmla="*/ 345526 h 688840"/>
              <a:gd name="connsiteX3" fmla="*/ 2844800 w 2844800"/>
              <a:gd name="connsiteY3" fmla="*/ 685665 h 688840"/>
              <a:gd name="connsiteX4" fmla="*/ 2844800 w 2844800"/>
              <a:gd name="connsiteY4" fmla="*/ 685665 h 688840"/>
              <a:gd name="connsiteX5" fmla="*/ 383626 w 2844800"/>
              <a:gd name="connsiteY5" fmla="*/ 688840 h 688840"/>
              <a:gd name="connsiteX6" fmla="*/ 0 w 2844800"/>
              <a:gd name="connsiteY6" fmla="*/ 396835 h 688840"/>
              <a:gd name="connsiteX7" fmla="*/ 0 w 2844800"/>
              <a:gd name="connsiteY7" fmla="*/ 3175 h 6888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800" h="688840">
                <a:moveTo>
                  <a:pt x="0" y="3175"/>
                </a:moveTo>
                <a:lnTo>
                  <a:pt x="2486574" y="0"/>
                </a:lnTo>
                <a:lnTo>
                  <a:pt x="2844800" y="345526"/>
                </a:lnTo>
                <a:lnTo>
                  <a:pt x="2844800" y="685665"/>
                </a:lnTo>
                <a:lnTo>
                  <a:pt x="2844800" y="685665"/>
                </a:lnTo>
                <a:lnTo>
                  <a:pt x="383626" y="688840"/>
                </a:lnTo>
                <a:lnTo>
                  <a:pt x="0" y="396835"/>
                </a:lnTo>
                <a:lnTo>
                  <a:pt x="0" y="3175"/>
                </a:lnTo>
                <a:close/>
              </a:path>
            </a:pathLst>
          </a:custGeom>
          <a:solidFill>
            <a:srgbClr val="4c5b7c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추가적인 쓰기 추이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37" name="Rectangle: Diagonal Corners Snipped 18"/>
          <p:cNvSpPr/>
          <p:nvPr/>
        </p:nvSpPr>
        <p:spPr>
          <a:xfrm>
            <a:off x="13863858" y="9839979"/>
            <a:ext cx="3172934" cy="752340"/>
          </a:xfrm>
          <a:custGeom>
            <a:avLst/>
            <a:gdLst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568739 h 682490"/>
              <a:gd name="connsiteX7" fmla="*/ 0 w 2844800"/>
              <a:gd name="connsiteY7" fmla="*/ 0 h 682490"/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336510 h 682490"/>
              <a:gd name="connsiteX7" fmla="*/ 0 w 2844800"/>
              <a:gd name="connsiteY7" fmla="*/ 0 h 682490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3651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84135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3423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3175 h 688840"/>
              <a:gd name="connsiteX1" fmla="*/ 2486574 w 2844800"/>
              <a:gd name="connsiteY1" fmla="*/ 0 h 688840"/>
              <a:gd name="connsiteX2" fmla="*/ 2844800 w 2844800"/>
              <a:gd name="connsiteY2" fmla="*/ 345526 h 688840"/>
              <a:gd name="connsiteX3" fmla="*/ 2844800 w 2844800"/>
              <a:gd name="connsiteY3" fmla="*/ 685665 h 688840"/>
              <a:gd name="connsiteX4" fmla="*/ 2844800 w 2844800"/>
              <a:gd name="connsiteY4" fmla="*/ 685665 h 688840"/>
              <a:gd name="connsiteX5" fmla="*/ 383626 w 2844800"/>
              <a:gd name="connsiteY5" fmla="*/ 688840 h 688840"/>
              <a:gd name="connsiteX6" fmla="*/ 0 w 2844800"/>
              <a:gd name="connsiteY6" fmla="*/ 396835 h 688840"/>
              <a:gd name="connsiteX7" fmla="*/ 0 w 2844800"/>
              <a:gd name="connsiteY7" fmla="*/ 3175 h 6888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800" h="688840">
                <a:moveTo>
                  <a:pt x="0" y="3175"/>
                </a:moveTo>
                <a:lnTo>
                  <a:pt x="2486574" y="0"/>
                </a:lnTo>
                <a:lnTo>
                  <a:pt x="2844800" y="345526"/>
                </a:lnTo>
                <a:lnTo>
                  <a:pt x="2844800" y="685665"/>
                </a:lnTo>
                <a:lnTo>
                  <a:pt x="2844800" y="685665"/>
                </a:lnTo>
                <a:lnTo>
                  <a:pt x="383626" y="688840"/>
                </a:lnTo>
                <a:lnTo>
                  <a:pt x="0" y="396835"/>
                </a:lnTo>
                <a:lnTo>
                  <a:pt x="0" y="3175"/>
                </a:lnTo>
                <a:close/>
              </a:path>
            </a:pathLst>
          </a:custGeom>
          <a:solidFill>
            <a:srgbClr val="4c5b7c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시뮬레이터 제작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40" name="TextBox 12"/>
          <p:cNvSpPr txBox="1"/>
          <p:nvPr/>
        </p:nvSpPr>
        <p:spPr>
          <a:xfrm>
            <a:off x="11974968" y="18817392"/>
            <a:ext cx="7958452" cy="10614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제작한 시뮬레이터의 흐름을 나타내는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Flow Chart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이다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I/O Trace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를 입력받았을 때부터 쓰기 동작이 일어나는 과정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Garbage Collection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이 일어나는 과정을 포함한다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Rectangle: Diagonal Corners Snipped 18"/>
          <p:cNvSpPr/>
          <p:nvPr/>
        </p:nvSpPr>
        <p:spPr>
          <a:xfrm>
            <a:off x="14206760" y="20552396"/>
            <a:ext cx="3172934" cy="752340"/>
          </a:xfrm>
          <a:custGeom>
            <a:avLst/>
            <a:gdLst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568739 h 682490"/>
              <a:gd name="connsiteX7" fmla="*/ 0 w 2844800"/>
              <a:gd name="connsiteY7" fmla="*/ 0 h 682490"/>
              <a:gd name="connsiteX0" fmla="*/ 0 w 2844800"/>
              <a:gd name="connsiteY0" fmla="*/ 0 h 682490"/>
              <a:gd name="connsiteX1" fmla="*/ 2731049 w 2844800"/>
              <a:gd name="connsiteY1" fmla="*/ 0 h 682490"/>
              <a:gd name="connsiteX2" fmla="*/ 2844800 w 2844800"/>
              <a:gd name="connsiteY2" fmla="*/ 113751 h 682490"/>
              <a:gd name="connsiteX3" fmla="*/ 2844800 w 2844800"/>
              <a:gd name="connsiteY3" fmla="*/ 682490 h 682490"/>
              <a:gd name="connsiteX4" fmla="*/ 2844800 w 2844800"/>
              <a:gd name="connsiteY4" fmla="*/ 682490 h 682490"/>
              <a:gd name="connsiteX5" fmla="*/ 113751 w 2844800"/>
              <a:gd name="connsiteY5" fmla="*/ 682490 h 682490"/>
              <a:gd name="connsiteX6" fmla="*/ 0 w 2844800"/>
              <a:gd name="connsiteY6" fmla="*/ 336510 h 682490"/>
              <a:gd name="connsiteX7" fmla="*/ 0 w 2844800"/>
              <a:gd name="connsiteY7" fmla="*/ 0 h 682490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3651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84135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1137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0 h 685665"/>
              <a:gd name="connsiteX1" fmla="*/ 2731049 w 2844800"/>
              <a:gd name="connsiteY1" fmla="*/ 0 h 685665"/>
              <a:gd name="connsiteX2" fmla="*/ 2844800 w 2844800"/>
              <a:gd name="connsiteY2" fmla="*/ 342351 h 685665"/>
              <a:gd name="connsiteX3" fmla="*/ 2844800 w 2844800"/>
              <a:gd name="connsiteY3" fmla="*/ 682490 h 685665"/>
              <a:gd name="connsiteX4" fmla="*/ 2844800 w 2844800"/>
              <a:gd name="connsiteY4" fmla="*/ 682490 h 685665"/>
              <a:gd name="connsiteX5" fmla="*/ 383626 w 2844800"/>
              <a:gd name="connsiteY5" fmla="*/ 685665 h 685665"/>
              <a:gd name="connsiteX6" fmla="*/ 0 w 2844800"/>
              <a:gd name="connsiteY6" fmla="*/ 393660 h 685665"/>
              <a:gd name="connsiteX7" fmla="*/ 0 w 2844800"/>
              <a:gd name="connsiteY7" fmla="*/ 0 h 685665"/>
              <a:gd name="connsiteX0" fmla="*/ 0 w 2844800"/>
              <a:gd name="connsiteY0" fmla="*/ 3175 h 688840"/>
              <a:gd name="connsiteX1" fmla="*/ 2486574 w 2844800"/>
              <a:gd name="connsiteY1" fmla="*/ 0 h 688840"/>
              <a:gd name="connsiteX2" fmla="*/ 2844800 w 2844800"/>
              <a:gd name="connsiteY2" fmla="*/ 345526 h 688840"/>
              <a:gd name="connsiteX3" fmla="*/ 2844800 w 2844800"/>
              <a:gd name="connsiteY3" fmla="*/ 685665 h 688840"/>
              <a:gd name="connsiteX4" fmla="*/ 2844800 w 2844800"/>
              <a:gd name="connsiteY4" fmla="*/ 685665 h 688840"/>
              <a:gd name="connsiteX5" fmla="*/ 383626 w 2844800"/>
              <a:gd name="connsiteY5" fmla="*/ 688840 h 688840"/>
              <a:gd name="connsiteX6" fmla="*/ 0 w 2844800"/>
              <a:gd name="connsiteY6" fmla="*/ 396835 h 688840"/>
              <a:gd name="connsiteX7" fmla="*/ 0 w 2844800"/>
              <a:gd name="connsiteY7" fmla="*/ 3175 h 6888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4800" h="688840">
                <a:moveTo>
                  <a:pt x="0" y="3175"/>
                </a:moveTo>
                <a:lnTo>
                  <a:pt x="2486574" y="0"/>
                </a:lnTo>
                <a:lnTo>
                  <a:pt x="2844800" y="345526"/>
                </a:lnTo>
                <a:lnTo>
                  <a:pt x="2844800" y="685665"/>
                </a:lnTo>
                <a:lnTo>
                  <a:pt x="2844800" y="685665"/>
                </a:lnTo>
                <a:lnTo>
                  <a:pt x="383626" y="688840"/>
                </a:lnTo>
                <a:lnTo>
                  <a:pt x="0" y="396835"/>
                </a:lnTo>
                <a:lnTo>
                  <a:pt x="0" y="3175"/>
                </a:lnTo>
                <a:close/>
              </a:path>
            </a:pathLst>
          </a:custGeom>
          <a:solidFill>
            <a:srgbClr val="4c5b7c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모델 구조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8394" y="21853608"/>
            <a:ext cx="9264650" cy="958854"/>
          </a:xfrm>
          <a:prstGeom prst="rect">
            <a:avLst/>
          </a:prstGeom>
        </p:spPr>
      </p:pic>
      <p:sp>
        <p:nvSpPr>
          <p:cNvPr id="1045" name="TextBox 12"/>
          <p:cNvSpPr txBox="1"/>
          <p:nvPr/>
        </p:nvSpPr>
        <p:spPr>
          <a:xfrm>
            <a:off x="12041647" y="23105040"/>
            <a:ext cx="7958451" cy="100219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과적합을 막기 위해 L2 regularizer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 Dropout을 활용했다.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분류를 위해 softmax를 사용하여 Hot / Cold / Warm 3개 군집으로 분류하는 모델을 설계했다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96244" y="19128064"/>
            <a:ext cx="8113560" cy="5258826"/>
          </a:xfrm>
          <a:prstGeom prst="rect">
            <a:avLst/>
          </a:prstGeom>
        </p:spPr>
      </p:pic>
      <p:pic>
        <p:nvPicPr>
          <p:cNvPr id="1048" name="그림 104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99504" y="14430999"/>
            <a:ext cx="8500690" cy="23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200</ep:Words>
  <ep:PresentationFormat>사용자 지정</ep:PresentationFormat>
  <ep:Paragraphs>28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2019-07-31T07:36:11.000</dcterms:created>
  <dc:creator>user</dc:creator>
  <cp:lastModifiedBy>공희찬</cp:lastModifiedBy>
  <dcterms:modified xsi:type="dcterms:W3CDTF">2023-10-18T14:30:34.790</dcterms:modified>
  <cp:revision>70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