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377C59-771E-4209-942D-6F98B06629DB}">
  <a:tblStyle styleId="{39377C59-771E-4209-942D-6F98B06629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31f89972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31f89972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31f89972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31f89972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ff59460f7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ff59460f7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31f89972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31f89972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ff59460f7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ff59460f7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31f89972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31f89972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31f89972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31f89972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31f89972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31f89972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ff59460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ff59460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31f8997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31f8997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31f89972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31f89972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31f8997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31f8997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31f89972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31f89972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ff59460f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ff59460f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31f89972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31f89972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ff59460f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ff59460f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33200" y="992500"/>
            <a:ext cx="7677600" cy="17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딥</a:t>
            </a:r>
            <a:r>
              <a:rPr lang="ko" sz="3000"/>
              <a:t>러닝 기반 워크로드 분석을 통한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SSD 성능 개선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35575"/>
            <a:ext cx="85206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48조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공희찬, 박영훈, 박선민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지도교수 안성용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2. </a:t>
            </a:r>
            <a:r>
              <a:rPr lang="ko"/>
              <a:t>데이터 분류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전처리된 데이터 분류 (K-means)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698" y="1017725"/>
            <a:ext cx="4847602" cy="35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525" y="1956800"/>
            <a:ext cx="3764650" cy="20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분류 모델 생성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Input : [Logical Page Address, Timestamp, Size]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Output : Hot / Warm / Cold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75" y="2188100"/>
            <a:ext cx="58800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시뮬레이터 제작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439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쓰기 요청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주소 매핑 테이블 확인(Logical -&gt; Physical)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쓰기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Garbage Collection이 동작해야 하는가 확인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Garbage Collection시 발생하는 추가적인 쓰기를 기록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1~5 반복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총 발생했던 추가적인 쓰기 확인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625" y="91575"/>
            <a:ext cx="4625399" cy="49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연구에 사용된 변수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시뮬레이터에 적용된 파라미터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GC Threshold : SSD 내의 Empty Page 비율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데이터 군집화 시 적용한 변수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접근 빈도(Frequency)를 포함하여 레이블링을 진행하는 모델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접근 빈도를 포함하지 않고 레이블링을 진행하는 모델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빈도를 포함하지 않은 모델을 실험한 이유?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접근 빈도는 누적되는 값이라, 시간의 흐름에 따라 변화하는 데이터의 특성을 반영하지 못할 수 있음을 고려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500" y="923525"/>
            <a:ext cx="3598550" cy="18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결과 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/>
              <a:t>                                   </a:t>
            </a:r>
            <a:r>
              <a:rPr lang="ko" sz="1000"/>
              <a:t>1GB SSD에서의 I/O Trace 394만 건에 대한 시뮬레이션 결과</a:t>
            </a:r>
            <a:endParaRPr sz="1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빈도를 포함하여 레이블링을 진행 -&gt; 약 </a:t>
            </a:r>
            <a:r>
              <a:rPr b="1" lang="ko"/>
              <a:t>2.1%</a:t>
            </a:r>
            <a:r>
              <a:rPr lang="ko"/>
              <a:t>의 Write Amplification 감소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빈도를 포함하지 않고 레이블링 진행 -&gt; 약 </a:t>
            </a:r>
            <a:r>
              <a:rPr b="1" lang="ko"/>
              <a:t>1.5%</a:t>
            </a:r>
            <a:r>
              <a:rPr lang="ko"/>
              <a:t>의 Write Amplification 감소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3" name="Google Shape;143;p26"/>
          <p:cNvGraphicFramePr/>
          <p:nvPr/>
        </p:nvGraphicFramePr>
        <p:xfrm>
          <a:off x="4053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{39377C59-771E-4209-942D-6F98B06629DB}</a:tableStyleId>
              </a:tblPr>
              <a:tblGrid>
                <a:gridCol w="1562100"/>
                <a:gridCol w="1371600"/>
                <a:gridCol w="1428750"/>
                <a:gridCol w="13144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highlight>
                            <a:srgbClr val="FFE599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Without Labeling</a:t>
                      </a:r>
                      <a:endParaRPr sz="1100">
                        <a:highlight>
                          <a:srgbClr val="FFE599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highlight>
                            <a:srgbClr val="FFE599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Hot/Warm/Cold with Frequency</a:t>
                      </a:r>
                      <a:endParaRPr sz="1100">
                        <a:highlight>
                          <a:srgbClr val="FFE599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highlight>
                            <a:srgbClr val="FFE599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Hot/Warm/Cold without Frequency</a:t>
                      </a:r>
                      <a:endParaRPr sz="1100">
                        <a:highlight>
                          <a:srgbClr val="FFE599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>
                    <a:solidFill>
                      <a:srgbClr val="FFE59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highlight>
                            <a:srgbClr val="FFE599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Requested Write</a:t>
                      </a:r>
                      <a:endParaRPr sz="1100">
                        <a:highlight>
                          <a:srgbClr val="FFE599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3,939,772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3,939,772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3,939,772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highlight>
                            <a:srgbClr val="FFE599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Additional Write</a:t>
                      </a:r>
                      <a:endParaRPr sz="1100">
                        <a:highlight>
                          <a:srgbClr val="FFE599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4,267,975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4,097,218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4,144,108</a:t>
                      </a:r>
                      <a:endParaRPr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highlight>
                            <a:srgbClr val="FFE599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Write Amplification</a:t>
                      </a:r>
                      <a:endParaRPr b="1" sz="1100">
                        <a:highlight>
                          <a:srgbClr val="FFE599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2.0833</a:t>
                      </a:r>
                      <a:endParaRPr b="1" sz="11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CC0000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2.03996</a:t>
                      </a:r>
                      <a:endParaRPr b="1" sz="1100">
                        <a:solidFill>
                          <a:srgbClr val="CC0000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CC0000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2.05186</a:t>
                      </a:r>
                      <a:endParaRPr b="1" sz="1100">
                        <a:solidFill>
                          <a:srgbClr val="CC0000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워크로드 분석을 통하여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데이터의 특성에 따라 분류하는 것이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쓰기 증폭 감소에 효과가 있다.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즉, 성능 개선이 이루어졌다.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[추가적인 쓰기 변화량 추이 그래프 해석]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(만약 실험했던 입력 데이터의 양이 더 많았다면, 최종 쓰기 증폭은 더 감소했을 것) 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925" y="1190813"/>
            <a:ext cx="3704250" cy="27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한계 및 향후 연구 방향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Python으로 구현한 시뮬레이터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한계: 시뮬레이션 1회 동작 시간이 약 2시간으로, 여러 파라미터와 모델을 적용해보지 못했음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향후 : 코드 실행 시간이 더 빠른 언어를 사용하여 시뮬레이터를 작성하여 여러 모델과 파라미터 실험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실제 SSD에 모델을 이식하여 실험을 진행한 것이 아닌, SSD의 동작을 모사하는 시뮬레이터를 구현한 실험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한계 : 실제 SSD에서 동작하는 복잡한 GC 알고리즘, Wear Leveling과 같은 기술이 적용되지 않았음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향후 1 : GC 알고리즘 개선, Wear Leveling 구현을 통한 실제와 더 근접한 시뮬레이터 제작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향후 2 : SSD에 모델 직접 이식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감사합니다.</a:t>
            </a:r>
            <a:endParaRPr/>
          </a:p>
        </p:txBody>
      </p:sp>
      <p:sp>
        <p:nvSpPr>
          <p:cNvPr id="162" name="Google Shape;162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배경 - SSD의 특징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HDD(Hard Disk Drive)에 비해 빠른 입출력, 경량성, 낮은 지연시간의 장점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덮어 쓰기 불가능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쓰기/지우기의 단위가 다름 (page 단위로 읽기/쓰기, block 단위로 지우기)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보통 1 block = 128 page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배경 - SSD에 데이터를 덮어쓰려면?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기존에 데이터가 존재했던 페이지는 </a:t>
            </a:r>
            <a:r>
              <a:rPr b="1" lang="ko"/>
              <a:t>Invalid</a:t>
            </a:r>
            <a:r>
              <a:rPr lang="ko"/>
              <a:t> 상태로 업데이트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-&gt; 새로운 페이지에 데이터 쓰기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SSD의 페이지 상태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Empty</a:t>
            </a:r>
            <a:r>
              <a:rPr lang="ko"/>
              <a:t> (비어 있는 상태)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Empty 상태여야만 데이터를 쓸 수 있음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Invalid</a:t>
            </a:r>
            <a:r>
              <a:rPr lang="ko"/>
              <a:t> (덮어쓰기 동작으로 인한 기존 페이지 무효화 상태)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Valid </a:t>
            </a:r>
            <a:r>
              <a:rPr lang="ko"/>
              <a:t>(실제 쓰여진 상태)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배경 - SSD의 특징으로 인한 문제점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데이터를 쓸 공간을 확보하기 위해, Invalid 페이지를 지워서 Empty 상태로 만들어야 함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지우는 것은 Block 단위라서, 지울 Block 내에 존재하는 Valid 페이지는 다른 블록으로 옮기는 작업이 필요함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이 때, Invalid 페이지들을 지울 블록을 선택하고,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블록 내의 Valid 페이지를 다른 블록으로 옮기며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기존의 블록을 지움으로써 빈 블록을 만드는 과정을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1"/>
                </a:solidFill>
              </a:rPr>
              <a:t>Garbage Collection</a:t>
            </a:r>
            <a:r>
              <a:rPr lang="ko"/>
              <a:t>이라고 함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Valid 페이지를 다른 블록으로 옮기는 과정에서 추가적인 쓰기</a:t>
            </a:r>
            <a:r>
              <a:rPr lang="ko"/>
              <a:t>(</a:t>
            </a:r>
            <a:r>
              <a:rPr b="1" lang="ko">
                <a:solidFill>
                  <a:srgbClr val="FF0000"/>
                </a:solidFill>
              </a:rPr>
              <a:t>Write Amplification</a:t>
            </a:r>
            <a:r>
              <a:rPr lang="ko"/>
              <a:t>)</a:t>
            </a:r>
            <a:r>
              <a:rPr lang="ko"/>
              <a:t> 발생 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850" y="2002525"/>
            <a:ext cx="3268850" cy="17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목표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Garbage Collection 과정 중, 추가적인 쓰기로 인한 성능 저하를 줄이기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성능 저하를 줄이기 위한 방법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기계학습을 통해 데이터의 특성 분석 -&gt; 자주 수정되는 데이터 / 덜 수정되는 데이터로 분류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데이터를 분류하여 각 군집을 같은 블록에 위치시킴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자주 수정되는 데이터가 블록을 옮겨다닐 때, 덜 수정되는 데이터까지 블록을 옮겨다닐 필요가 없음 -&gt; 추가적인 쓰기 감소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분류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Hot / Warm / Cold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분류 기준</a:t>
            </a:r>
            <a:r>
              <a:rPr lang="ko"/>
              <a:t> (Features)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접근 시간 간격 평균 (Time interval Average)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접근 시간 간격이 작을수록</a:t>
            </a:r>
            <a:r>
              <a:rPr lang="ko"/>
              <a:t> Hot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접근 시간 간격 표준편차 (Time interval Std)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표준편차가 클수록 접근 응집도가 낮음 -&gt; 표준편차가 작을수록 Hot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접근 빈도 (Frequency)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접근 빈도가 높을수록 Hot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데이터의 크기(Size)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현실 세계를 생각했을 때, 용량이 큰 데이터는 상대적으로 덜 수정됨 -&gt; Size가 작을수록 Hot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실험 요약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입력 데이터 전처리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데이터 분류(레이블링)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분류 모델 생성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시뮬레이션 진행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분류 모델을 거친 시뮬레이션과 거치지 않은 시뮬레이션 결과 비교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시뮬레이션 시 모델을 분류할 때 필요한 특성값을 실시간으로 업데이트하며, 시간에 따른 데이터의 특성 변화 반영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전처리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[Logical Page Address, Size, Timestamp]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로 이루어진 원시 데이터들을 특성값</a:t>
            </a:r>
            <a:r>
              <a:rPr lang="ko"/>
              <a:t>으로 전처리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275" y="3688500"/>
            <a:ext cx="49664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8825" y="2098675"/>
            <a:ext cx="3155300" cy="74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1"/>
          <p:cNvCxnSpPr>
            <a:stCxn id="106" idx="2"/>
            <a:endCxn id="105" idx="0"/>
          </p:cNvCxnSpPr>
          <p:nvPr/>
        </p:nvCxnSpPr>
        <p:spPr>
          <a:xfrm>
            <a:off x="4276475" y="2848500"/>
            <a:ext cx="0" cy="8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