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57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eseongmin306@gmail.com" initials="c" lastIdx="1" clrIdx="0">
    <p:extLst>
      <p:ext uri="{19B8F6BF-5375-455C-9EA6-DF929625EA0E}">
        <p15:presenceInfo xmlns:p15="http://schemas.microsoft.com/office/powerpoint/2012/main" userId="72b06dfb7a7e76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30T20:18:06.86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9FECA-4DDC-4807-B67F-8CCA0AB96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B712F5-2DF9-447A-8386-4787847D8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59B33-2B97-45E8-A2BA-2441B472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AD49-1423-4B4C-8DFD-F1F8E36800BB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67604-1045-40FE-92EC-862EED0D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85ECD-84BE-4FF8-A725-5FB0B2A5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1B45-113D-467C-A604-13AE2B0B9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0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B8577-D283-412D-9F69-664EDDF9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F1AF7C-86AE-4B84-8F12-EADC6342E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F4B02-3E2A-4FCD-B4E2-CA067AAD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AD49-1423-4B4C-8DFD-F1F8E36800BB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3E4A8-0EF0-46D5-A71B-867DF79A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2A496-F4D8-42FD-9A9A-A0D4218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1B45-113D-467C-A604-13AE2B0B9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36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8FD691-D337-46BA-B089-107062420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9928C1-CEEB-4BB3-B1BB-AFF84C026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3FA4-03CB-4B2D-B911-338DAC00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AD49-1423-4B4C-8DFD-F1F8E36800BB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7B2FA-75B2-49A8-94BF-64C03D06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3B50C-B4D3-4B4F-B1C2-F6C376E2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1B45-113D-467C-A604-13AE2B0B9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7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6DD03-DE2C-4426-8F9E-CC0FA850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4E181-BAF1-4103-AA49-4023124C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EC628-4E18-438C-9045-346A4CE7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AD49-1423-4B4C-8DFD-F1F8E36800BB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9478-1944-49D8-838E-5D9C5FC9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36DAB8-8569-49B4-902D-FF700336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1B45-113D-467C-A604-13AE2B0B9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47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F5AB3-31B9-4962-98E8-8B466E87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B962AF-BDE0-4BB6-B3FB-D343FBA70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A92CD-CA66-42B9-B807-AC60D510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AD49-1423-4B4C-8DFD-F1F8E36800BB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6E869-CEAC-4059-B1F2-034BCA3E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76872-EB9B-4811-A4D2-25E76A20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1B45-113D-467C-A604-13AE2B0B9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5ADD5-BD8F-4180-9EF4-DBE8DA27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E4CD0-C6B2-4AB6-9D62-2FCDE42C4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251F0-F15B-4B27-8080-842B8586E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DB1B7-16B0-490E-9646-A26E5A2F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AD49-1423-4B4C-8DFD-F1F8E36800BB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5588A6-2F3C-4765-967C-26B07019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79583-FCEB-46B4-9F70-E4CE9E41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1B45-113D-467C-A604-13AE2B0B9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0404B-BA3B-4ABA-A9EA-253780B8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BA2FF-EE63-4114-8819-40EC36304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AF735C-09DA-4E59-A3E7-EEC68580D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23377A-33B1-4B31-8920-A25F0E59F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5C5BAF-AA78-4E36-9760-7085307BD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8681E4-67A9-4029-A544-10C616CE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AD49-1423-4B4C-8DFD-F1F8E36800BB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AE4C6-42E6-47AC-BE51-D5B1648F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F06E9A-B404-485A-8A25-8434E44B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1B45-113D-467C-A604-13AE2B0B9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0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D0DE4-D256-49B0-85F0-1BFA297A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12DEA9-D807-4514-ADE7-A0D812E5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AD49-1423-4B4C-8DFD-F1F8E36800BB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8E6970-64F5-4095-9FC0-F2D1DA61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A3379E-EC35-4239-9AF2-DB504083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1B45-113D-467C-A604-13AE2B0B9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0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1F3781-27C8-44CC-93AF-50D27D4B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AD49-1423-4B4C-8DFD-F1F8E36800BB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2756FF-593F-417D-BFC2-E2EDD730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54C4FE-0B38-4C18-A145-7C4ABA79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1B45-113D-467C-A604-13AE2B0B9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6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411F5-6237-40EF-B3B4-CBC7E69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35C88F-49B8-4B03-9F24-148624843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EA0B6-A87D-4965-A892-F09642CBC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CB48A-316B-458C-8D40-C0AB4AF3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AD49-1423-4B4C-8DFD-F1F8E36800BB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17295B-0229-49C3-A20C-9B3149A3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CD12F9-0491-4190-B6B0-FF4A38B9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1B45-113D-467C-A604-13AE2B0B9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3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7BE0C-9E0E-4772-A16B-E45378F0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55F3F7-9D7B-47B2-81EA-EC977AD72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B4EBE8-BE42-4593-B9DA-BC506769F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EFB5BE-C7BB-40F2-AD0D-45904DF1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AD49-1423-4B4C-8DFD-F1F8E36800BB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155F1-6E78-4165-B387-E3184DB6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835827-D747-4011-9829-E4FBB827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1B45-113D-467C-A604-13AE2B0B9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4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E388DD-5F39-45AA-AFE7-B0F92E88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5B82B4-3419-46D3-8055-AAB55B263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6EABA-B1F2-4DAF-89F9-AEBB332B4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4AD49-1423-4B4C-8DFD-F1F8E36800BB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E71E1-DFC6-43FE-A9B0-0A538C86A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B3C94-22F0-462B-88D1-618C9894B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D1B45-113D-467C-A604-13AE2B0B9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21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oho-datascience/idsse-data/tree/ma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8Kbb6eUuJI?start=3&amp;feature=oembed" TargetMode="Externa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fl.de/d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06167-3914-438C-BCA6-1B9DC20F5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3763"/>
            <a:ext cx="9144000" cy="2387600"/>
          </a:xfrm>
        </p:spPr>
        <p:txBody>
          <a:bodyPr/>
          <a:lstStyle/>
          <a:p>
            <a:r>
              <a:rPr lang="en-US" altLang="ko-KR" dirty="0"/>
              <a:t>2025</a:t>
            </a:r>
            <a:r>
              <a:rPr lang="ko-KR" altLang="en-US" dirty="0"/>
              <a:t>전기 졸업과제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7CF898-83E4-4643-A19C-CCBF49C3C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0104"/>
            <a:ext cx="9144000" cy="1655762"/>
          </a:xfrm>
        </p:spPr>
        <p:txBody>
          <a:bodyPr/>
          <a:lstStyle/>
          <a:p>
            <a:r>
              <a:rPr lang="en-US" altLang="ko-KR" dirty="0"/>
              <a:t>15 – </a:t>
            </a:r>
            <a:r>
              <a:rPr lang="en-US" altLang="ko-KR" dirty="0" err="1"/>
              <a:t>fm</a:t>
            </a:r>
            <a:r>
              <a:rPr lang="ko-KR" altLang="en-US" dirty="0"/>
              <a:t>마스터</a:t>
            </a:r>
            <a:endParaRPr lang="en-US" altLang="ko-KR" dirty="0"/>
          </a:p>
          <a:p>
            <a:r>
              <a:rPr lang="en-US" altLang="ko-KR" dirty="0"/>
              <a:t>202055614 </a:t>
            </a:r>
            <a:r>
              <a:rPr lang="ko-KR" altLang="en-US" dirty="0"/>
              <a:t>최성민</a:t>
            </a:r>
            <a:endParaRPr lang="en-US" altLang="ko-KR" dirty="0"/>
          </a:p>
          <a:p>
            <a:r>
              <a:rPr lang="en-US" altLang="ko-KR" dirty="0"/>
              <a:t>202055502 </a:t>
            </a:r>
            <a:r>
              <a:rPr lang="ko-KR" altLang="en-US" dirty="0" err="1"/>
              <a:t>강동권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A1670D-A761-4407-918B-63207988D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00" y="5003799"/>
            <a:ext cx="1744133" cy="174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5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제목 1">
            <a:extLst>
              <a:ext uri="{FF2B5EF4-FFF2-40B4-BE49-F238E27FC236}">
                <a16:creationId xmlns:a16="http://schemas.microsoft.com/office/drawing/2014/main" id="{8EA756AB-CA78-4F95-8983-6A083008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87325"/>
            <a:ext cx="10515600" cy="1325563"/>
          </a:xfrm>
        </p:spPr>
        <p:txBody>
          <a:bodyPr/>
          <a:lstStyle/>
          <a:p>
            <a:r>
              <a:rPr lang="ko-KR" altLang="en-US" dirty="0"/>
              <a:t>시스템 설계 및 개발</a:t>
            </a:r>
          </a:p>
        </p:txBody>
      </p:sp>
      <p:sp>
        <p:nvSpPr>
          <p:cNvPr id="100" name="Rectangle 2">
            <a:extLst>
              <a:ext uri="{FF2B5EF4-FFF2-40B4-BE49-F238E27FC236}">
                <a16:creationId xmlns:a16="http://schemas.microsoft.com/office/drawing/2014/main" id="{AF8FE183-D44B-4AEA-80B2-333482524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95" y="1301677"/>
            <a:ext cx="1178880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&amp;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전처리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데이터셋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DFL(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Floodlight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이벤트/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트래킹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xy_objects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events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possession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ballstatus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teamsheets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이벤트↔트래킹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정렬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gameclock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+ 1.6s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오프셋을 적용해 프레임 정렬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하프 병합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전/후반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트래킹을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글로벌 프레임으로 연결(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기준)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이벤트 정규화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eID→카테고리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매핑(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Shooting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Dribble</a:t>
            </a:r>
            <a:r>
              <a:rPr lang="en-US" altLang="ko-KR" sz="2000" dirty="0">
                <a:latin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</a:rPr>
              <a:t>등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제거, 필요 카테고리만 필터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코드 스트림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possession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ballstatus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Alive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Dead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병합 및 프레임 단위 시계열화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15455AC-CD04-48E4-B83E-6949C6124B7B}"/>
              </a:ext>
            </a:extLst>
          </p:cNvPr>
          <p:cNvSpPr txBox="1"/>
          <p:nvPr/>
        </p:nvSpPr>
        <p:spPr>
          <a:xfrm>
            <a:off x="403195" y="43419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https://github.com/spoho-datascience/idsse-data/tree/main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11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D539B-308B-4C8B-82FC-459FFC99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2F1B043-D4D0-48EE-85D6-32667B037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508" y="1196446"/>
            <a:ext cx="7971973" cy="44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73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5A25B2F-60ED-40F2-B686-4AAACDC511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2867" y="226629"/>
            <a:ext cx="10369732" cy="378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Labeling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로직(규칙 기반)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상태 집합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/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shooting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/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dribbling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/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idle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(+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out_of_play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세그먼트 종료 규칙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(우선순위):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Dead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/필드 이탈 → 즉시 종료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Shooting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근접 접촉(연속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contact_hold_shot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프레임), 큰 방향 변화(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angle_deflect_deg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정지+근접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possession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flip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(홀드 포함),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최대 길이 제한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정지+근접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(성공/실패 시 임계 다름),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possession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flip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(옵션) 최대 길이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Dribbling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정지 &amp; 컨트롤 거리 외 → 종료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보정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Alive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근접 &amp; 적정 속도면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idle→dribbling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자동 보정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공중패스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idle -&gt; passing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자동 보정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F33FE5-551F-4A93-B41C-4E5776026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67" y="4006703"/>
            <a:ext cx="714811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특징(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Engineering)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좌표 정규화(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pitch.xlim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ylim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→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ball_x_norm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ball_y_norm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운동량: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ball_vx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ball_vy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speed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acc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근접도: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nearest_player_dist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(+ 필요시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nearest_same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nearest_opp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방향/골 관련: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d_heading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goal_dist_min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v_toward_goal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cos_same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통계창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ball_speed_ma10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ball_acc_sd10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등 이동 평균/표준편차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3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972041E-12A4-416A-8C88-02C147935E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0400" y="490998"/>
            <a:ext cx="827983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윈도우링 &amp; 투영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슬라이딩 윈도우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(예: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=21/25/31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stride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=3~5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라벨 기준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끝 프레임(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라벨,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윈도우→프레임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투영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다중 윈도우 겹침 시 가중(삼각/후방 가중) 합으로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스무딩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후처리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최소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세그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길이(예: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shooting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≥3프레임), 클래스별 바이어스 조정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0F7F3D-B719-4844-9310-55A05BE6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2285707"/>
            <a:ext cx="868590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Conv1D 베이스라인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TCN(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Temporal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Convolutional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Network)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인과(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convolution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)·확장된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리셉티브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필드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Encoder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분류기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사인/코사인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포지셔널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인코딩,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causal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마스크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입력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LayerNorm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풀링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(끝 프레임 라벨) /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</a:t>
            </a:r>
            <a:endParaRPr lang="en-US" altLang="ko-KR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GRU: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은닉 상태를 게이트로 조절하는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LSTM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기반 모델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손실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CrossEntropy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(클래스 가중),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FocalLoss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(완화형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γ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α 소량)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최적화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AdamW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LR 1e-3~2e-3,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1e-4,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Clipping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571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AB7943B-51E0-4AFD-8864-4795B19D18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039" y="535336"/>
            <a:ext cx="61927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스케일링 &amp; 학습 안정화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폴드별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train에만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transform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가드,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로짓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/로스 유효성 체크,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조정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1F8DF9-368C-4857-AC48-E2C462CA5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39" y="1982168"/>
            <a:ext cx="80810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학습/검증 전략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GroupKFold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(매치 단위 분할)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데이터 누수 방지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고정 테스트 매치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나머지 매치로 CV → 베스트 설정 선택 후 최종 학습/평가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클래스 불균형 대처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클래스 가중(온건)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685EF-4704-4996-B478-3240A188DA6B}"/>
              </a:ext>
            </a:extLst>
          </p:cNvPr>
          <p:cNvSpPr txBox="1"/>
          <p:nvPr/>
        </p:nvSpPr>
        <p:spPr>
          <a:xfrm>
            <a:off x="612039" y="34290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8. </a:t>
            </a:r>
            <a:r>
              <a:rPr lang="ko-KR" altLang="en-US" b="1" dirty="0"/>
              <a:t>평가 </a:t>
            </a:r>
            <a:r>
              <a:rPr lang="en-US" altLang="ko-KR" b="1" dirty="0"/>
              <a:t>&amp; </a:t>
            </a:r>
            <a:r>
              <a:rPr lang="ko-KR" altLang="en-US" b="1" dirty="0"/>
              <a:t>리포팅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매크로 </a:t>
            </a:r>
            <a:r>
              <a:rPr lang="en-US" altLang="ko-KR" b="1" dirty="0"/>
              <a:t>F1</a:t>
            </a:r>
            <a:r>
              <a:rPr lang="en-US" altLang="ko-KR" dirty="0"/>
              <a:t>(</a:t>
            </a:r>
            <a:r>
              <a:rPr lang="ko-KR" altLang="en-US" dirty="0"/>
              <a:t>주 지표</a:t>
            </a:r>
            <a:r>
              <a:rPr lang="en-US" altLang="ko-KR" dirty="0"/>
              <a:t>), Accuracy, </a:t>
            </a:r>
            <a:r>
              <a:rPr lang="ko-KR" altLang="en-US" dirty="0"/>
              <a:t>클래스별 </a:t>
            </a:r>
            <a:r>
              <a:rPr lang="en-US" altLang="ko-KR" dirty="0"/>
              <a:t>Precision/Recall/F1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 err="1"/>
              <a:t>컨퓨전</a:t>
            </a:r>
            <a:r>
              <a:rPr lang="ko-KR" altLang="en-US" b="1" dirty="0"/>
              <a:t> 매트릭스</a:t>
            </a:r>
            <a:r>
              <a:rPr lang="en-US" altLang="ko-KR" dirty="0"/>
              <a:t>, </a:t>
            </a:r>
            <a:r>
              <a:rPr lang="en-US" altLang="ko-KR" b="1" dirty="0"/>
              <a:t>shooting </a:t>
            </a:r>
            <a:r>
              <a:rPr lang="ko-KR" altLang="en-US" b="1" dirty="0"/>
              <a:t>제외 </a:t>
            </a:r>
            <a:r>
              <a:rPr lang="en-US" altLang="ko-KR" b="1" dirty="0"/>
              <a:t>3</a:t>
            </a:r>
            <a:r>
              <a:rPr lang="ko-KR" altLang="en-US" b="1" dirty="0"/>
              <a:t>클래스 평가</a:t>
            </a:r>
            <a:r>
              <a:rPr lang="en-US" altLang="ko-KR" dirty="0"/>
              <a:t>(</a:t>
            </a:r>
            <a:r>
              <a:rPr lang="ko-KR" altLang="en-US" dirty="0"/>
              <a:t>분리 리포트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069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3CF74-70CB-4E8F-BFD9-FC22586C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및 분석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94C3359-D172-443C-B2F1-88C89787A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6533" y="1690688"/>
            <a:ext cx="6728119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A4DF49-A81E-4F59-B323-C08EF6D0AF8B}"/>
              </a:ext>
            </a:extLst>
          </p:cNvPr>
          <p:cNvSpPr txBox="1"/>
          <p:nvPr/>
        </p:nvSpPr>
        <p:spPr>
          <a:xfrm>
            <a:off x="355600" y="2044468"/>
            <a:ext cx="2965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set:</a:t>
            </a:r>
            <a:r>
              <a:rPr lang="ko-KR" altLang="en-US" dirty="0"/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DFL-MAT-J03WOH</a:t>
            </a:r>
          </a:p>
          <a:p>
            <a:endParaRPr lang="en-US" altLang="ko-KR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2F1882-736C-4E4B-960C-875A95219F6A}"/>
              </a:ext>
            </a:extLst>
          </p:cNvPr>
          <p:cNvSpPr txBox="1"/>
          <p:nvPr/>
        </p:nvSpPr>
        <p:spPr>
          <a:xfrm>
            <a:off x="280523" y="2506133"/>
            <a:ext cx="415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전반 </a:t>
            </a:r>
            <a:r>
              <a:rPr lang="en-US" altLang="ko-KR" dirty="0"/>
              <a:t>20</a:t>
            </a:r>
            <a:r>
              <a:rPr lang="ko-KR" altLang="en-US" dirty="0"/>
              <a:t>초까지의 이벤트 </a:t>
            </a:r>
            <a:r>
              <a:rPr lang="en-US" altLang="ko-KR" dirty="0"/>
              <a:t>Ground Truth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663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55AE9A5-2007-4B7D-B843-BF0765E53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35" y="152400"/>
            <a:ext cx="4415966" cy="30542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77ACBF-2E77-4631-A84E-395D85AFC58D}"/>
              </a:ext>
            </a:extLst>
          </p:cNvPr>
          <p:cNvSpPr txBox="1"/>
          <p:nvPr/>
        </p:nvSpPr>
        <p:spPr>
          <a:xfrm>
            <a:off x="527312" y="36406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Conv1d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A210A9-7A66-42CC-8483-89D9B4650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0" y="152400"/>
            <a:ext cx="4622800" cy="3129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B5D4C-5E73-4A2C-A30E-84C06103F2B3}"/>
              </a:ext>
            </a:extLst>
          </p:cNvPr>
          <p:cNvSpPr txBox="1"/>
          <p:nvPr/>
        </p:nvSpPr>
        <p:spPr>
          <a:xfrm>
            <a:off x="7109790" y="364066"/>
            <a:ext cx="61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TCN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B134CF-4C43-431E-A9A6-F7F547C0B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03" y="3281975"/>
            <a:ext cx="4524811" cy="31295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2264C9-C48A-435B-AE22-CB8DE1CF8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023" y="3281975"/>
            <a:ext cx="4524811" cy="3129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F4ED1F-D7E0-4201-BD8D-A4EEB52C1BD4}"/>
              </a:ext>
            </a:extLst>
          </p:cNvPr>
          <p:cNvSpPr txBox="1"/>
          <p:nvPr/>
        </p:nvSpPr>
        <p:spPr>
          <a:xfrm>
            <a:off x="527312" y="354753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GRU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0600B-6251-4CFC-B00D-D31B6AC5DC70}"/>
              </a:ext>
            </a:extLst>
          </p:cNvPr>
          <p:cNvSpPr txBox="1"/>
          <p:nvPr/>
        </p:nvSpPr>
        <p:spPr>
          <a:xfrm>
            <a:off x="7109790" y="3547534"/>
            <a:ext cx="142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785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745BC-EBC0-4D9A-87CC-D0DE83C0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486E6C65-E9FF-40C0-905E-2CFF540AC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115045"/>
              </p:ext>
            </p:extLst>
          </p:nvPr>
        </p:nvGraphicFramePr>
        <p:xfrm>
          <a:off x="1166812" y="424392"/>
          <a:ext cx="9858375" cy="433897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7880548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41875386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33538506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42386548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19211722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92274362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60610849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5649508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71058785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16980910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814871785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419753342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26410781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76879705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924611791"/>
                    </a:ext>
                  </a:extLst>
                </a:gridCol>
              </a:tblGrid>
              <a:tr h="925511"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model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features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window_T</a:t>
                      </a:r>
                      <a:r>
                        <a:rPr lang="en-US" sz="900" dirty="0"/>
                        <a:t> / stride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loss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/>
                        <a:t>class_weighting</a:t>
                      </a:r>
                      <a:endParaRPr lang="en-US" sz="90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scaler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CV macro-F1 (mean±std)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TEST macro-F1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TEST acc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F1_drib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F1_idle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F1_pass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F1_shoot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F1_no_shoot (macro)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notes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4244818120"/>
                  </a:ext>
                </a:extLst>
              </a:tr>
              <a:tr h="926513">
                <a:tc>
                  <a:txBody>
                    <a:bodyPr/>
                    <a:lstStyle/>
                    <a:p>
                      <a:r>
                        <a:rPr lang="en-US" sz="900" dirty="0"/>
                        <a:t>Conv1D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F19+goal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21 / 3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Focal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—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—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dirty="0"/>
                        <a:t>0.377±0.041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/>
                        <a:t>0.394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/>
                        <a:t>0.53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/>
                        <a:t>0.65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/>
                        <a:t>0.36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/>
                        <a:t>0.51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/>
                        <a:t>0.06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/>
                        <a:t>0.507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초기 </a:t>
                      </a:r>
                      <a:r>
                        <a:rPr lang="en-US" sz="900"/>
                        <a:t>FocalLoss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131150"/>
                  </a:ext>
                </a:extLst>
              </a:tr>
              <a:tr h="780221">
                <a:tc>
                  <a:txBody>
                    <a:bodyPr/>
                    <a:lstStyle/>
                    <a:p>
                      <a:r>
                        <a:rPr lang="en-US" sz="900"/>
                        <a:t>TCN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F19+goal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21 / 3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CE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mild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—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dirty="0"/>
                        <a:t>0.454±0.013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dirty="0"/>
                        <a:t>0.458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dirty="0"/>
                        <a:t>0.61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dirty="0"/>
                        <a:t>0.65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dirty="0"/>
                        <a:t>0.47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dirty="0"/>
                        <a:t>0.65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/>
                        <a:t>0.07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/>
                        <a:t>0.590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dilated causal conv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154057"/>
                  </a:ext>
                </a:extLst>
              </a:tr>
              <a:tr h="926513">
                <a:tc>
                  <a:txBody>
                    <a:bodyPr/>
                    <a:lstStyle/>
                    <a:p>
                      <a:r>
                        <a:rPr lang="en-US" sz="900"/>
                        <a:t>Transformer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F19+goal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21 / 3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CE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mild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StandardScaler</a:t>
                      </a:r>
                      <a:endParaRPr lang="en-US" sz="900"/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/>
                        <a:t>0.486±0.018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dirty="0"/>
                        <a:t>0.499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dirty="0"/>
                        <a:t>0.65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dirty="0"/>
                        <a:t>0.68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dirty="0"/>
                        <a:t>0.54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dirty="0"/>
                        <a:t>0.69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dirty="0"/>
                        <a:t>0.08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dirty="0"/>
                        <a:t>0.637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/>
                        <a:t>NaN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해결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스케일링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403295"/>
                  </a:ext>
                </a:extLst>
              </a:tr>
              <a:tr h="780221">
                <a:tc>
                  <a:txBody>
                    <a:bodyPr/>
                    <a:lstStyle/>
                    <a:p>
                      <a:r>
                        <a:rPr lang="en-US" sz="900" b="1" dirty="0"/>
                        <a:t>GRU</a:t>
                      </a:r>
                      <a:endParaRPr lang="en-US" sz="900" dirty="0"/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F19+goal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21 / 3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CE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mild</a:t>
                      </a:r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StandardScaler</a:t>
                      </a:r>
                      <a:endParaRPr lang="en-US" sz="900"/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1"/>
                        <a:t>0.529±0.019</a:t>
                      </a:r>
                      <a:endParaRPr lang="ko-KR" altLang="en-US" sz="900"/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1"/>
                        <a:t>0.518</a:t>
                      </a:r>
                      <a:endParaRPr lang="ko-KR" altLang="en-US" sz="900"/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1"/>
                        <a:t>0.69</a:t>
                      </a:r>
                      <a:endParaRPr lang="ko-KR" altLang="en-US" sz="900"/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1"/>
                        <a:t>0.69</a:t>
                      </a:r>
                      <a:endParaRPr lang="ko-KR" altLang="en-US" sz="900"/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1" dirty="0"/>
                        <a:t>0.56</a:t>
                      </a:r>
                      <a:endParaRPr lang="ko-KR" altLang="en-US" sz="900" dirty="0"/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1" dirty="0"/>
                        <a:t>0.72</a:t>
                      </a:r>
                      <a:endParaRPr lang="ko-KR" altLang="en-US" sz="900" dirty="0"/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1" dirty="0"/>
                        <a:t>0.10</a:t>
                      </a:r>
                      <a:endParaRPr lang="ko-KR" altLang="en-US" sz="900" dirty="0"/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900" b="1" dirty="0"/>
                        <a:t>0.657</a:t>
                      </a:r>
                      <a:endParaRPr lang="ko-KR" altLang="en-US" sz="900" dirty="0"/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/>
                        <a:t>현재 최고 </a:t>
                      </a:r>
                      <a:r>
                        <a:rPr lang="en-US" sz="900" b="1" dirty="0"/>
                        <a:t>TEST</a:t>
                      </a:r>
                      <a:endParaRPr lang="en-US" sz="900" dirty="0"/>
                    </a:p>
                  </a:txBody>
                  <a:tcPr marL="47297" marR="47297" marT="23649" marB="23649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5933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0AA09BD-707C-4CB8-B9C7-0F98E9B10461}"/>
              </a:ext>
            </a:extLst>
          </p:cNvPr>
          <p:cNvSpPr txBox="1"/>
          <p:nvPr/>
        </p:nvSpPr>
        <p:spPr>
          <a:xfrm>
            <a:off x="537527" y="5020733"/>
            <a:ext cx="115695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가장 좋은 결과는 </a:t>
            </a:r>
            <a:r>
              <a:rPr lang="en-US" altLang="ko-KR" dirty="0"/>
              <a:t>GRU</a:t>
            </a:r>
            <a:r>
              <a:rPr lang="ko-KR" altLang="en-US" dirty="0"/>
              <a:t>이지만 학습 데이터셋이 더 많으면 </a:t>
            </a:r>
            <a:r>
              <a:rPr lang="en-US" altLang="ko-KR" dirty="0"/>
              <a:t>Transformer</a:t>
            </a:r>
            <a:r>
              <a:rPr lang="ko-KR" altLang="en-US" dirty="0"/>
              <a:t>가 더 정확한 결과가 나올 것으로 예상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Shooting</a:t>
            </a:r>
            <a:r>
              <a:rPr lang="ko-KR" altLang="en-US" dirty="0"/>
              <a:t>은 모든 모델에서 성능이 좋지 않았는데</a:t>
            </a:r>
            <a:r>
              <a:rPr lang="en-US" altLang="ko-KR" dirty="0"/>
              <a:t>, </a:t>
            </a:r>
            <a:r>
              <a:rPr lang="ko-KR" altLang="en-US" dirty="0"/>
              <a:t>경기 별 전체 </a:t>
            </a:r>
            <a:r>
              <a:rPr lang="en-US" altLang="ko-KR" dirty="0"/>
              <a:t>shooting</a:t>
            </a:r>
            <a:r>
              <a:rPr lang="ko-KR" altLang="en-US" dirty="0"/>
              <a:t>의 수가 다르고</a:t>
            </a:r>
            <a:r>
              <a:rPr lang="en-US" altLang="ko-KR" dirty="0"/>
              <a:t> </a:t>
            </a:r>
            <a:r>
              <a:rPr lang="ko-KR" altLang="en-US" dirty="0"/>
              <a:t>특별한 이벤트이다 </a:t>
            </a:r>
            <a:endParaRPr lang="en-US" altLang="ko-KR" dirty="0"/>
          </a:p>
          <a:p>
            <a:r>
              <a:rPr lang="ko-KR" altLang="en-US" dirty="0"/>
              <a:t>보니 학습에 어려움이 있었음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Dribbling</a:t>
            </a:r>
            <a:r>
              <a:rPr lang="ko-KR" altLang="en-US" dirty="0"/>
              <a:t>이 가장 높은 정확도를 일괄적으로 보여주었고</a:t>
            </a:r>
            <a:r>
              <a:rPr lang="en-US" altLang="ko-KR" dirty="0"/>
              <a:t>, Aerial Passing</a:t>
            </a:r>
            <a:r>
              <a:rPr lang="ko-KR" altLang="en-US" dirty="0"/>
              <a:t>과 같이 직접 </a:t>
            </a:r>
            <a:r>
              <a:rPr lang="en-US" altLang="ko-KR" dirty="0"/>
              <a:t>Labeling</a:t>
            </a:r>
            <a:r>
              <a:rPr lang="ko-KR" altLang="en-US" dirty="0"/>
              <a:t>한 </a:t>
            </a:r>
            <a:endParaRPr lang="en-US" altLang="ko-KR" dirty="0"/>
          </a:p>
          <a:p>
            <a:r>
              <a:rPr lang="ko-KR" altLang="en-US" dirty="0"/>
              <a:t>이벤트에 대한 정확도를 제외하면 어느정도 준수한 정확도를 보여줌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56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F00D1-F7BB-4C7F-9B19-8B25205D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활용 방안 및 향후 연구 방향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CCB9F-E99A-4372-9AAE-2F1CD7E2C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프로젝트의 목표에 맞게 </a:t>
            </a:r>
            <a:r>
              <a:rPr lang="en-US" altLang="ko-KR" dirty="0"/>
              <a:t>Tracking data</a:t>
            </a:r>
            <a:r>
              <a:rPr lang="ko-KR" altLang="en-US" dirty="0"/>
              <a:t>를 이용한 </a:t>
            </a:r>
            <a:r>
              <a:rPr lang="en-US" altLang="ko-KR" dirty="0"/>
              <a:t>Events data </a:t>
            </a:r>
            <a:r>
              <a:rPr lang="ko-KR" altLang="en-US" dirty="0"/>
              <a:t>예측에 </a:t>
            </a:r>
            <a:r>
              <a:rPr lang="ko-KR" altLang="en-US" dirty="0" err="1"/>
              <a:t>의미있는</a:t>
            </a:r>
            <a:r>
              <a:rPr lang="ko-KR" altLang="en-US" dirty="0"/>
              <a:t> 성과를 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향후 </a:t>
            </a:r>
            <a:r>
              <a:rPr lang="en-US" altLang="ko-KR" dirty="0"/>
              <a:t>Diffusion </a:t>
            </a:r>
            <a:r>
              <a:rPr lang="ko-KR" altLang="en-US" dirty="0"/>
              <a:t>모델과 같이 축구 데이터를 생성해낼 때 </a:t>
            </a:r>
            <a:r>
              <a:rPr lang="en-US" altLang="ko-KR" dirty="0"/>
              <a:t>Events data</a:t>
            </a:r>
            <a:r>
              <a:rPr lang="ko-KR" altLang="en-US" dirty="0"/>
              <a:t>도 생성하는 데에 좋은 영향을 줄 수 있을 것이라고 기대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2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224D3-D347-48B4-B13C-36548562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8D114-FA43-42AC-A2ED-D55113D09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프로젝트 개요</a:t>
            </a:r>
            <a:endParaRPr lang="en-US" altLang="ko-KR" sz="2400" dirty="0"/>
          </a:p>
          <a:p>
            <a:r>
              <a:rPr lang="ko-KR" altLang="en-US" sz="2400" dirty="0"/>
              <a:t>개발 목표</a:t>
            </a:r>
            <a:endParaRPr lang="en-US" altLang="ko-KR" sz="2400" dirty="0"/>
          </a:p>
          <a:p>
            <a:r>
              <a:rPr lang="ko-KR" altLang="en-US" sz="2400" dirty="0"/>
              <a:t>시스템 설계 및 개발</a:t>
            </a:r>
            <a:endParaRPr lang="en-US" altLang="ko-KR" sz="2400" dirty="0"/>
          </a:p>
          <a:p>
            <a:r>
              <a:rPr lang="ko-KR" altLang="en-US" sz="2400" dirty="0"/>
              <a:t>결과 및 분석</a:t>
            </a:r>
            <a:endParaRPr lang="en-US" altLang="ko-KR" sz="2400" dirty="0"/>
          </a:p>
          <a:p>
            <a:r>
              <a:rPr lang="ko-KR" altLang="en-US" sz="2400" dirty="0"/>
              <a:t>활용 방안 및 향후 연구 방향</a:t>
            </a:r>
          </a:p>
        </p:txBody>
      </p:sp>
    </p:spTree>
    <p:extLst>
      <p:ext uri="{BB962C8B-B14F-4D97-AF65-F5344CB8AC3E}">
        <p14:creationId xmlns:p14="http://schemas.microsoft.com/office/powerpoint/2010/main" val="137279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7B706-8108-461C-8C1E-9214B22D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온라인 미디어 3" title="[프리미어리그] 6R 브렌트포드 vs 맨유 2분 하이라이트">
            <a:hlinkClick r:id="" action="ppaction://media"/>
            <a:extLst>
              <a:ext uri="{FF2B5EF4-FFF2-40B4-BE49-F238E27FC236}">
                <a16:creationId xmlns:a16="http://schemas.microsoft.com/office/drawing/2014/main" id="{635ED4E5-ABF3-45B2-9798-F279A6F69D5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5519" y="445558"/>
            <a:ext cx="770096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EEB10F-874C-4D66-A9E1-16988A46CF9A}"/>
              </a:ext>
            </a:extLst>
          </p:cNvPr>
          <p:cNvSpPr txBox="1"/>
          <p:nvPr/>
        </p:nvSpPr>
        <p:spPr>
          <a:xfrm>
            <a:off x="3615266" y="5207000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아모림의</a:t>
            </a:r>
            <a:r>
              <a:rPr lang="ko-KR" altLang="en-US" dirty="0"/>
              <a:t> 맨유 </a:t>
            </a:r>
            <a:r>
              <a:rPr lang="en-US" altLang="ko-KR" dirty="0"/>
              <a:t>33</a:t>
            </a:r>
            <a:r>
              <a:rPr lang="ko-KR" altLang="en-US" dirty="0"/>
              <a:t>경기 </a:t>
            </a:r>
            <a:r>
              <a:rPr lang="en-US" altLang="ko-KR" dirty="0"/>
              <a:t>9</a:t>
            </a:r>
            <a:r>
              <a:rPr lang="ko-KR" altLang="en-US" dirty="0"/>
              <a:t>승 </a:t>
            </a:r>
            <a:r>
              <a:rPr lang="en-US" altLang="ko-KR" dirty="0"/>
              <a:t>7</a:t>
            </a:r>
            <a:r>
              <a:rPr lang="ko-KR" altLang="en-US" dirty="0"/>
              <a:t>무 </a:t>
            </a:r>
            <a:r>
              <a:rPr lang="en-US" altLang="ko-KR" dirty="0"/>
              <a:t>17</a:t>
            </a:r>
            <a:r>
              <a:rPr lang="ko-KR" altLang="en-US" dirty="0"/>
              <a:t>패</a:t>
            </a:r>
            <a:endParaRPr lang="en-US" altLang="ko-KR" dirty="0"/>
          </a:p>
          <a:p>
            <a:r>
              <a:rPr lang="ko-KR" altLang="en-US" dirty="0"/>
              <a:t>무엇이 문제</a:t>
            </a:r>
            <a:r>
              <a:rPr lang="en-US" altLang="ko-KR" dirty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9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FF4C3-B53F-41D8-882C-51CB97F8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DBFF8-6644-4030-9DE8-7629680CD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프로젝트 동기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데이터 기반 분석의 한계 극복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현대 축구에서의 데이터는 전술적</a:t>
            </a:r>
            <a:r>
              <a:rPr lang="en-US" altLang="ko-KR" dirty="0"/>
              <a:t>, </a:t>
            </a:r>
            <a:r>
              <a:rPr lang="ko-KR" altLang="en-US" dirty="0"/>
              <a:t>상업적으로 매우 중요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희소 데이터 확보 및 활용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: </a:t>
            </a:r>
            <a:r>
              <a:rPr lang="ko-KR" altLang="en-US" dirty="0"/>
              <a:t>데이터의 중요성에도 불구하고</a:t>
            </a:r>
            <a:r>
              <a:rPr lang="en-US" altLang="ko-KR" dirty="0"/>
              <a:t>, </a:t>
            </a:r>
            <a:r>
              <a:rPr lang="ko-KR" altLang="en-US" dirty="0"/>
              <a:t>실제 연구에 활용될 수 있는 오         </a:t>
            </a:r>
            <a:r>
              <a:rPr lang="ko-KR" altLang="en-US" dirty="0" err="1"/>
              <a:t>픈소스</a:t>
            </a:r>
            <a:r>
              <a:rPr lang="ko-KR" altLang="en-US" dirty="0"/>
              <a:t> 데이터가 매우 부족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 부족 문제를 해결하고자 더 쉽게 데이터를 수집하는 방법은 없을까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19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BEED2-A760-46EA-B41E-D16A76CA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B107E-FB94-4E17-856E-03E01AC6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선수와 공의 </a:t>
            </a:r>
            <a:r>
              <a:rPr lang="en-US" altLang="ko-KR" dirty="0"/>
              <a:t>Tracking data</a:t>
            </a:r>
            <a:r>
              <a:rPr lang="ko-KR" altLang="en-US" dirty="0"/>
              <a:t>로 공의 </a:t>
            </a:r>
            <a:r>
              <a:rPr lang="en-US" altLang="ko-KR" dirty="0"/>
              <a:t>Events data</a:t>
            </a:r>
            <a:r>
              <a:rPr lang="ko-KR" altLang="en-US" dirty="0"/>
              <a:t>를 예측하는 모델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Football manager 2024 </a:t>
            </a:r>
            <a:r>
              <a:rPr lang="ko-KR" altLang="en-US" dirty="0" err="1"/>
              <a:t>인게임</a:t>
            </a:r>
            <a:r>
              <a:rPr lang="ko-KR" altLang="en-US" dirty="0"/>
              <a:t> 데이터를 </a:t>
            </a:r>
            <a:r>
              <a:rPr lang="en-US" altLang="ko-KR" dirty="0"/>
              <a:t>Tracking data set</a:t>
            </a:r>
            <a:r>
              <a:rPr lang="ko-KR" altLang="en-US" dirty="0"/>
              <a:t>으로 가공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C28C44-20BF-4552-A342-80EDD4A24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67" y="2802468"/>
            <a:ext cx="1270000" cy="127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52AE1C4-BC37-4FE0-92E3-7E29E0E79794}"/>
              </a:ext>
            </a:extLst>
          </p:cNvPr>
          <p:cNvSpPr/>
          <p:nvPr/>
        </p:nvSpPr>
        <p:spPr>
          <a:xfrm>
            <a:off x="5634567" y="2794000"/>
            <a:ext cx="2281766" cy="127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Passing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Dribbling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Shooting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IDLE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903667FD-9C4D-4ECF-9840-167357B6172B}"/>
              </a:ext>
            </a:extLst>
          </p:cNvPr>
          <p:cNvSpPr/>
          <p:nvPr/>
        </p:nvSpPr>
        <p:spPr>
          <a:xfrm rot="16200000">
            <a:off x="4304801" y="2734234"/>
            <a:ext cx="1261532" cy="1398000"/>
          </a:xfrm>
          <a:prstGeom prst="triangle">
            <a:avLst>
              <a:gd name="adj" fmla="val 4890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284F97-CD0A-438B-BE58-2AA838B6B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01" y="5167311"/>
            <a:ext cx="2048475" cy="132556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3BC179-9DAB-4356-91F7-64F597D8253F}"/>
              </a:ext>
            </a:extLst>
          </p:cNvPr>
          <p:cNvCxnSpPr/>
          <p:nvPr/>
        </p:nvCxnSpPr>
        <p:spPr>
          <a:xfrm>
            <a:off x="5952067" y="5833535"/>
            <a:ext cx="1286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ED1182D-BEDC-4C75-891F-756A79FC80AF}"/>
              </a:ext>
            </a:extLst>
          </p:cNvPr>
          <p:cNvSpPr/>
          <p:nvPr/>
        </p:nvSpPr>
        <p:spPr>
          <a:xfrm>
            <a:off x="7730067" y="5222874"/>
            <a:ext cx="1667933" cy="122660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Tracking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12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A540D-79BB-4E06-8CFF-522FC38B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16DCC-CFCB-4A73-9A8F-31AD236FF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Football manager 2024 </a:t>
            </a:r>
            <a:r>
              <a:rPr lang="ko-KR" altLang="en-US" sz="2000" dirty="0" err="1"/>
              <a:t>인게임</a:t>
            </a:r>
            <a:r>
              <a:rPr lang="ko-KR" altLang="en-US" sz="2000" dirty="0"/>
              <a:t> 데이터 추출</a:t>
            </a:r>
            <a:endParaRPr lang="en-US" altLang="ko-KR" sz="2000" dirty="0"/>
          </a:p>
          <a:p>
            <a:r>
              <a:rPr lang="ko-KR" altLang="en-US" sz="2000" dirty="0"/>
              <a:t>선수</a:t>
            </a:r>
            <a:r>
              <a:rPr lang="en-US" altLang="ko-KR" sz="2000" dirty="0"/>
              <a:t>: </a:t>
            </a:r>
            <a:r>
              <a:rPr lang="ko-KR" altLang="en-US" sz="2000" dirty="0"/>
              <a:t>각 선수 마다 총 이동 거리 영상을 캡처해 </a:t>
            </a:r>
            <a:r>
              <a:rPr lang="en-US" altLang="ko-KR" sz="2000" dirty="0"/>
              <a:t>OpenCV</a:t>
            </a:r>
            <a:r>
              <a:rPr lang="ko-KR" altLang="en-US" sz="2000" dirty="0"/>
              <a:t>기반 객체 탐지 기술로 좌표화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27DA1D-E533-4E5D-8064-2C4A60856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0" y="3334027"/>
            <a:ext cx="2320113" cy="149197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C82DA5-E135-4799-9EC3-50733DAD67CE}"/>
              </a:ext>
            </a:extLst>
          </p:cNvPr>
          <p:cNvCxnSpPr>
            <a:cxnSpLocks/>
          </p:cNvCxnSpPr>
          <p:nvPr/>
        </p:nvCxnSpPr>
        <p:spPr>
          <a:xfrm>
            <a:off x="3175000" y="4028123"/>
            <a:ext cx="78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739074F-D519-4A2C-99FB-ECDC616D3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818" y="3203163"/>
            <a:ext cx="1023562" cy="1992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E6D97E-B27B-4789-AE8F-E561227EB394}"/>
              </a:ext>
            </a:extLst>
          </p:cNvPr>
          <p:cNvSpPr txBox="1"/>
          <p:nvPr/>
        </p:nvSpPr>
        <p:spPr>
          <a:xfrm>
            <a:off x="5361905" y="38953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22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19B2636-3736-4CC1-BAF0-60CA3CAF920B}"/>
              </a:ext>
            </a:extLst>
          </p:cNvPr>
          <p:cNvCxnSpPr>
            <a:cxnSpLocks/>
          </p:cNvCxnSpPr>
          <p:nvPr/>
        </p:nvCxnSpPr>
        <p:spPr>
          <a:xfrm>
            <a:off x="7696201" y="3895346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8C0EE1-6FDB-4A8F-8190-178B446C5A62}"/>
              </a:ext>
            </a:extLst>
          </p:cNvPr>
          <p:cNvSpPr/>
          <p:nvPr/>
        </p:nvSpPr>
        <p:spPr>
          <a:xfrm>
            <a:off x="6232286" y="3527399"/>
            <a:ext cx="1283523" cy="1001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Interpolating, Filtering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39D7F6C-C05F-41EE-939A-D969EDB39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193" y="3136836"/>
            <a:ext cx="3692008" cy="163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1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FCF5FAB-AD7E-4EDF-974F-22FAE74CD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340" y="3084628"/>
            <a:ext cx="4543259" cy="293993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C982E-2310-44BC-AD2A-A2C5287E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1. Football manager 2024 </a:t>
            </a:r>
            <a:r>
              <a:rPr lang="ko-KR" altLang="en-US" sz="2000" dirty="0" err="1"/>
              <a:t>인게임</a:t>
            </a:r>
            <a:r>
              <a:rPr lang="ko-KR" altLang="en-US" sz="2000" dirty="0"/>
              <a:t> 데이터 추출</a:t>
            </a:r>
            <a:endParaRPr lang="en-US" altLang="ko-KR" sz="2000" dirty="0"/>
          </a:p>
          <a:p>
            <a:r>
              <a:rPr lang="ko-KR" altLang="en-US" sz="2000" dirty="0"/>
              <a:t>공</a:t>
            </a:r>
            <a:r>
              <a:rPr lang="en-US" altLang="ko-KR" sz="2000" dirty="0"/>
              <a:t>: </a:t>
            </a:r>
            <a:r>
              <a:rPr lang="ko-KR" altLang="en-US" sz="2000" dirty="0"/>
              <a:t>전체 경기를 </a:t>
            </a:r>
            <a:r>
              <a:rPr lang="en-US" altLang="ko-KR" sz="2000" dirty="0"/>
              <a:t>2D</a:t>
            </a:r>
            <a:r>
              <a:rPr lang="ko-KR" altLang="en-US" sz="2000" dirty="0"/>
              <a:t>로 바라본 시점의 영상을 캡처해 공 </a:t>
            </a:r>
            <a:r>
              <a:rPr lang="en-US" altLang="ko-KR" sz="2000" dirty="0"/>
              <a:t>1</a:t>
            </a:r>
            <a:r>
              <a:rPr lang="ko-KR" altLang="en-US" sz="2000" dirty="0"/>
              <a:t>개를 탐지하는 </a:t>
            </a:r>
            <a:r>
              <a:rPr lang="en-US" altLang="ko-KR" sz="2000" dirty="0"/>
              <a:t>Yolov8 </a:t>
            </a:r>
            <a:r>
              <a:rPr lang="ko-KR" altLang="en-US" sz="2000" dirty="0"/>
              <a:t>모델을 학습하여 좌표화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ECFE28-2714-4A0C-852B-C0CCDA3AFC51}"/>
              </a:ext>
            </a:extLst>
          </p:cNvPr>
          <p:cNvSpPr/>
          <p:nvPr/>
        </p:nvSpPr>
        <p:spPr>
          <a:xfrm>
            <a:off x="3818465" y="4001294"/>
            <a:ext cx="220133" cy="206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D87386-35D2-43F6-90FB-A6EB26D0CEBD}"/>
              </a:ext>
            </a:extLst>
          </p:cNvPr>
          <p:cNvSpPr/>
          <p:nvPr/>
        </p:nvSpPr>
        <p:spPr>
          <a:xfrm>
            <a:off x="6477000" y="4001294"/>
            <a:ext cx="1761066" cy="880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Yolo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A7386A0-C4F6-42AC-939B-C6E92E2706AD}"/>
              </a:ext>
            </a:extLst>
          </p:cNvPr>
          <p:cNvCxnSpPr/>
          <p:nvPr/>
        </p:nvCxnSpPr>
        <p:spPr>
          <a:xfrm>
            <a:off x="5935133" y="4554595"/>
            <a:ext cx="440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237AC9A-C083-48C0-9D47-4A4262CFFAFE}"/>
              </a:ext>
            </a:extLst>
          </p:cNvPr>
          <p:cNvCxnSpPr/>
          <p:nvPr/>
        </p:nvCxnSpPr>
        <p:spPr>
          <a:xfrm>
            <a:off x="10566400" y="4441560"/>
            <a:ext cx="440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D8BF20-8F23-4285-B22A-C5375C9E39CD}"/>
              </a:ext>
            </a:extLst>
          </p:cNvPr>
          <p:cNvSpPr/>
          <p:nvPr/>
        </p:nvSpPr>
        <p:spPr>
          <a:xfrm>
            <a:off x="9155879" y="3940836"/>
            <a:ext cx="1283523" cy="1001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Interpolating, Filtering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5E2DA1-902A-44B2-B67B-8CB259136B0E}"/>
              </a:ext>
            </a:extLst>
          </p:cNvPr>
          <p:cNvCxnSpPr/>
          <p:nvPr/>
        </p:nvCxnSpPr>
        <p:spPr>
          <a:xfrm>
            <a:off x="8449733" y="4441560"/>
            <a:ext cx="440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270DECAB-EB46-4F7F-9BB2-02199B104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개발 목표</a:t>
            </a:r>
          </a:p>
        </p:txBody>
      </p:sp>
    </p:spTree>
    <p:extLst>
      <p:ext uri="{BB962C8B-B14F-4D97-AF65-F5344CB8AC3E}">
        <p14:creationId xmlns:p14="http://schemas.microsoft.com/office/powerpoint/2010/main" val="246283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B2B34-6E9E-4B44-B7D4-86A12537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7839C-4CE2-44BC-B2BC-3E4FD3C4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Events data </a:t>
            </a:r>
            <a:r>
              <a:rPr lang="ko-KR" altLang="en-US" dirty="0"/>
              <a:t>예측 모델 설계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altLang="ko-KR" b="0" i="0" u="sng" dirty="0">
                <a:solidFill>
                  <a:srgbClr val="0969DA"/>
                </a:solidFill>
                <a:effectLst/>
                <a:latin typeface="-apple-system"/>
                <a:hlinkClick r:id="rId2"/>
              </a:rPr>
              <a:t>Deutsche </a:t>
            </a:r>
            <a:r>
              <a:rPr lang="en-US" altLang="ko-KR" b="0" i="0" dirty="0" err="1">
                <a:solidFill>
                  <a:srgbClr val="0969DA"/>
                </a:solidFill>
                <a:effectLst/>
                <a:latin typeface="-apple-system"/>
                <a:hlinkClick r:id="rId2"/>
              </a:rPr>
              <a:t>Fussball</a:t>
            </a:r>
            <a:r>
              <a:rPr lang="en-US" altLang="ko-KR" b="0" i="0" u="sng" dirty="0">
                <a:solidFill>
                  <a:srgbClr val="0969DA"/>
                </a:solidFill>
                <a:effectLst/>
                <a:latin typeface="-apple-system"/>
                <a:hlinkClick r:id="rId2"/>
              </a:rPr>
              <a:t> Liga (DFL)</a:t>
            </a:r>
            <a:r>
              <a:rPr lang="ko-KR" altLang="en-US" dirty="0"/>
              <a:t>에서 제공한 </a:t>
            </a:r>
            <a:r>
              <a:rPr lang="en-US" altLang="ko-KR" dirty="0"/>
              <a:t>6</a:t>
            </a:r>
            <a:r>
              <a:rPr lang="ko-KR" altLang="en-US" dirty="0"/>
              <a:t>개의 축구 데이터를 이용하여 학습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 이벤트 데이터 예측을 위해 데이터 </a:t>
            </a:r>
            <a:r>
              <a:rPr lang="en-US" altLang="ko-KR" dirty="0"/>
              <a:t>Labeling </a:t>
            </a:r>
            <a:r>
              <a:rPr lang="ko-KR" altLang="en-US" dirty="0"/>
              <a:t>및 </a:t>
            </a:r>
            <a:r>
              <a:rPr lang="en-US" altLang="ko-KR" dirty="0"/>
              <a:t>Feature Engineering </a:t>
            </a:r>
            <a:r>
              <a:rPr lang="ko-KR" altLang="en-US" dirty="0"/>
              <a:t>수행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Baseline </a:t>
            </a:r>
            <a:r>
              <a:rPr lang="ko-KR" altLang="en-US" dirty="0"/>
              <a:t>모델 설계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Conv1D, TCN, GRU(RNN/LSTM </a:t>
            </a:r>
            <a:r>
              <a:rPr lang="ko-KR" altLang="en-US" dirty="0"/>
              <a:t>기반</a:t>
            </a:r>
            <a:r>
              <a:rPr lang="en-US" altLang="ko-KR" dirty="0"/>
              <a:t>), 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13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10205-215D-4F44-B25F-6DEF2E0C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설계 및 개발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11C5608-C8D1-4001-87B0-6DD102313A38}"/>
              </a:ext>
            </a:extLst>
          </p:cNvPr>
          <p:cNvGrpSpPr/>
          <p:nvPr/>
        </p:nvGrpSpPr>
        <p:grpSpPr>
          <a:xfrm>
            <a:off x="838200" y="2158444"/>
            <a:ext cx="5892800" cy="910168"/>
            <a:chOff x="2810934" y="436033"/>
            <a:chExt cx="5892800" cy="91016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89CD0AA-A0FA-4B92-99E8-5E8BC20D7964}"/>
                </a:ext>
              </a:extLst>
            </p:cNvPr>
            <p:cNvSpPr/>
            <p:nvPr/>
          </p:nvSpPr>
          <p:spPr>
            <a:xfrm>
              <a:off x="5156201" y="440266"/>
              <a:ext cx="1236133" cy="905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Yolov8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B3BBFE-3251-4693-9742-160EB319D788}"/>
                </a:ext>
              </a:extLst>
            </p:cNvPr>
            <p:cNvSpPr/>
            <p:nvPr/>
          </p:nvSpPr>
          <p:spPr>
            <a:xfrm>
              <a:off x="2810934" y="440267"/>
              <a:ext cx="1422400" cy="90593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FM2024</a:t>
              </a:r>
              <a:endParaRPr lang="ko-KR" altLang="en-US" sz="1600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564615C0-0453-4F61-87AC-50BEA33DF2A4}"/>
                </a:ext>
              </a:extLst>
            </p:cNvPr>
            <p:cNvCxnSpPr>
              <a:stCxn id="6" idx="6"/>
              <a:endCxn id="5" idx="1"/>
            </p:cNvCxnSpPr>
            <p:nvPr/>
          </p:nvCxnSpPr>
          <p:spPr>
            <a:xfrm flipV="1">
              <a:off x="4233334" y="893233"/>
              <a:ext cx="9228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5F1D840-D0F3-4443-A205-952BAB6047E4}"/>
                </a:ext>
              </a:extLst>
            </p:cNvPr>
            <p:cNvSpPr/>
            <p:nvPr/>
          </p:nvSpPr>
          <p:spPr>
            <a:xfrm>
              <a:off x="7281334" y="436033"/>
              <a:ext cx="1422400" cy="90593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Tracking Data</a:t>
              </a:r>
              <a:endParaRPr lang="ko-KR" altLang="en-US" sz="1600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0CFEBC0-10F0-48B2-A720-5C287A4F2D22}"/>
                </a:ext>
              </a:extLst>
            </p:cNvPr>
            <p:cNvCxnSpPr>
              <a:cxnSpLocks/>
              <a:stCxn id="5" idx="3"/>
              <a:endCxn id="8" idx="2"/>
            </p:cNvCxnSpPr>
            <p:nvPr/>
          </p:nvCxnSpPr>
          <p:spPr>
            <a:xfrm flipV="1">
              <a:off x="6392334" y="889000"/>
              <a:ext cx="889000" cy="42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FF1AB32-B8E5-4B46-B426-39D0AFCEE5F3}"/>
              </a:ext>
            </a:extLst>
          </p:cNvPr>
          <p:cNvGrpSpPr/>
          <p:nvPr/>
        </p:nvGrpSpPr>
        <p:grpSpPr>
          <a:xfrm>
            <a:off x="410413" y="4190469"/>
            <a:ext cx="11398811" cy="1965325"/>
            <a:chOff x="147110" y="2336795"/>
            <a:chExt cx="11898784" cy="2205568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F70AF68-A4B1-4E5D-B70C-D04ACC267E46}"/>
                </a:ext>
              </a:extLst>
            </p:cNvPr>
            <p:cNvSpPr/>
            <p:nvPr/>
          </p:nvSpPr>
          <p:spPr>
            <a:xfrm>
              <a:off x="9587449" y="2336795"/>
              <a:ext cx="2390706" cy="215900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A31DFF9-50E0-4264-A76E-2A0AE3B4506F}"/>
                </a:ext>
              </a:extLst>
            </p:cNvPr>
            <p:cNvSpPr/>
            <p:nvPr/>
          </p:nvSpPr>
          <p:spPr>
            <a:xfrm>
              <a:off x="3789887" y="2349499"/>
              <a:ext cx="4409026" cy="215900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8382B78-8097-48FC-AAFF-F18CC0E51B9B}"/>
                </a:ext>
              </a:extLst>
            </p:cNvPr>
            <p:cNvSpPr/>
            <p:nvPr/>
          </p:nvSpPr>
          <p:spPr>
            <a:xfrm>
              <a:off x="147112" y="2349499"/>
              <a:ext cx="1066802" cy="8339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Tracking Data</a:t>
              </a:r>
              <a:endParaRPr lang="ko-KR" altLang="en-US" sz="12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516620A-D38C-4BB5-976E-E7D0F9330338}"/>
                </a:ext>
              </a:extLst>
            </p:cNvPr>
            <p:cNvSpPr/>
            <p:nvPr/>
          </p:nvSpPr>
          <p:spPr>
            <a:xfrm>
              <a:off x="147110" y="3708398"/>
              <a:ext cx="1066803" cy="83396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Events Data</a:t>
              </a:r>
              <a:endParaRPr lang="ko-KR" altLang="en-US" sz="1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EC5B20E-BB37-4C50-A40B-3490B29D5649}"/>
                </a:ext>
              </a:extLst>
            </p:cNvPr>
            <p:cNvSpPr/>
            <p:nvPr/>
          </p:nvSpPr>
          <p:spPr>
            <a:xfrm>
              <a:off x="8283577" y="2976032"/>
              <a:ext cx="1236133" cy="905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Transformer</a:t>
              </a:r>
              <a:endParaRPr lang="ko-KR" altLang="en-US" sz="1400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A21F4D4-2998-4BB3-8CFD-58AB4ECEF3D1}"/>
                </a:ext>
              </a:extLst>
            </p:cNvPr>
            <p:cNvSpPr/>
            <p:nvPr/>
          </p:nvSpPr>
          <p:spPr>
            <a:xfrm>
              <a:off x="2136781" y="2535765"/>
              <a:ext cx="1295400" cy="179070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Data </a:t>
              </a:r>
              <a:r>
                <a:rPr lang="en-US" altLang="ko-KR" sz="1400" dirty="0"/>
                <a:t>labeling &amp; Feature Engineering</a:t>
              </a:r>
              <a:endParaRPr lang="ko-KR" altLang="en-US" sz="1400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4BFA455-69A6-45CE-8F68-AC9C35795E53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1213914" y="2730496"/>
              <a:ext cx="922867" cy="700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84367FA-AE1D-4001-A599-A1A3C83F56D5}"/>
                </a:ext>
              </a:extLst>
            </p:cNvPr>
            <p:cNvCxnSpPr>
              <a:cxnSpLocks/>
              <a:stCxn id="14" idx="6"/>
              <a:endCxn id="16" idx="1"/>
            </p:cNvCxnSpPr>
            <p:nvPr/>
          </p:nvCxnSpPr>
          <p:spPr>
            <a:xfrm flipV="1">
              <a:off x="1213913" y="3431116"/>
              <a:ext cx="922868" cy="694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251747F-2149-46E2-B908-4CD4C6DF4B4B}"/>
                </a:ext>
              </a:extLst>
            </p:cNvPr>
            <p:cNvSpPr/>
            <p:nvPr/>
          </p:nvSpPr>
          <p:spPr>
            <a:xfrm>
              <a:off x="3844925" y="3113619"/>
              <a:ext cx="694268" cy="63499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Input</a:t>
              </a:r>
            </a:p>
            <a:p>
              <a:pPr algn="ctr"/>
              <a:r>
                <a:rPr lang="en-US" altLang="ko-KR" sz="1200" dirty="0"/>
                <a:t>[B,T, F]</a:t>
              </a:r>
              <a:endParaRPr lang="ko-KR" altLang="en-US" sz="1200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A042BF9-2928-44F9-9760-D2D63A44622A}"/>
                </a:ext>
              </a:extLst>
            </p:cNvPr>
            <p:cNvSpPr/>
            <p:nvPr/>
          </p:nvSpPr>
          <p:spPr>
            <a:xfrm>
              <a:off x="4767790" y="2652187"/>
              <a:ext cx="609601" cy="155785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Layer</a:t>
              </a:r>
            </a:p>
            <a:p>
              <a:pPr algn="ctr"/>
              <a:r>
                <a:rPr lang="en-US" altLang="ko-KR" sz="1200" dirty="0"/>
                <a:t>Norm</a:t>
              </a:r>
            </a:p>
            <a:p>
              <a:pPr algn="ctr"/>
              <a:r>
                <a:rPr lang="en-US" altLang="ko-KR" sz="1200" dirty="0"/>
                <a:t>(on F)</a:t>
              </a:r>
              <a:endParaRPr lang="ko-KR" altLang="en-US" sz="1200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A7C713D-89AB-4E13-9862-E605A08B79E5}"/>
                </a:ext>
              </a:extLst>
            </p:cNvPr>
            <p:cNvSpPr/>
            <p:nvPr/>
          </p:nvSpPr>
          <p:spPr>
            <a:xfrm>
              <a:off x="5576358" y="2652186"/>
              <a:ext cx="609601" cy="155785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Linear</a:t>
              </a:r>
            </a:p>
            <a:p>
              <a:pPr algn="ctr"/>
              <a:r>
                <a:rPr lang="en-US" altLang="ko-KR" sz="1050" dirty="0"/>
                <a:t>F-&gt;</a:t>
              </a:r>
            </a:p>
            <a:p>
              <a:pPr algn="ctr"/>
              <a:r>
                <a:rPr lang="en-US" altLang="ko-KR" sz="1050" dirty="0" err="1"/>
                <a:t>d_model</a:t>
              </a:r>
              <a:endParaRPr lang="ko-KR" altLang="en-US" sz="105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1CE857A-8722-4FFB-B890-CEF56B85BDE7}"/>
                </a:ext>
              </a:extLst>
            </p:cNvPr>
            <p:cNvSpPr/>
            <p:nvPr/>
          </p:nvSpPr>
          <p:spPr>
            <a:xfrm>
              <a:off x="6370113" y="2652186"/>
              <a:ext cx="609601" cy="155785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Add PE</a:t>
              </a:r>
              <a:endParaRPr lang="ko-KR" altLang="en-US" sz="1200" dirty="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EC03A87-F7D6-4C3D-972F-A102E0F2CBDF}"/>
                </a:ext>
              </a:extLst>
            </p:cNvPr>
            <p:cNvCxnSpPr>
              <a:stCxn id="19" idx="3"/>
              <a:endCxn id="20" idx="1"/>
            </p:cNvCxnSpPr>
            <p:nvPr/>
          </p:nvCxnSpPr>
          <p:spPr>
            <a:xfrm>
              <a:off x="4539193" y="3431117"/>
              <a:ext cx="2285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41528FA-9F74-452C-A5DD-C63DDF3204F6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5377391" y="3431116"/>
              <a:ext cx="198967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E8FE228-9BA8-459B-B13A-BFA9885F2473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6185959" y="3431116"/>
              <a:ext cx="18415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07DBB9B-BF3C-4D0C-A652-1F37FBCBC521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6979714" y="3431116"/>
              <a:ext cx="3577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7EF76D7-160D-4B80-8812-7663138D0F62}"/>
                </a:ext>
              </a:extLst>
            </p:cNvPr>
            <p:cNvCxnSpPr>
              <a:cxnSpLocks/>
            </p:cNvCxnSpPr>
            <p:nvPr/>
          </p:nvCxnSpPr>
          <p:spPr>
            <a:xfrm>
              <a:off x="3432181" y="3431116"/>
              <a:ext cx="3577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F8A9314-C68F-49F6-9999-FA64C102135A}"/>
                </a:ext>
              </a:extLst>
            </p:cNvPr>
            <p:cNvSpPr/>
            <p:nvPr/>
          </p:nvSpPr>
          <p:spPr>
            <a:xfrm>
              <a:off x="7225245" y="2652184"/>
              <a:ext cx="609601" cy="155785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Layer</a:t>
              </a:r>
            </a:p>
            <a:p>
              <a:pPr algn="ctr"/>
              <a:r>
                <a:rPr lang="en-US" altLang="ko-KR" sz="1200" dirty="0"/>
                <a:t>Norm</a:t>
              </a:r>
            </a:p>
            <a:p>
              <a:pPr algn="ctr"/>
              <a:r>
                <a:rPr lang="en-US" altLang="ko-KR" sz="1200" dirty="0"/>
                <a:t>(on F)</a:t>
              </a:r>
              <a:endParaRPr lang="ko-KR" altLang="en-US" sz="1200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62A967B-A251-4720-A909-F6D47CC5CB4C}"/>
                </a:ext>
              </a:extLst>
            </p:cNvPr>
            <p:cNvCxnSpPr>
              <a:cxnSpLocks/>
              <a:stCxn id="28" idx="3"/>
              <a:endCxn id="15" idx="1"/>
            </p:cNvCxnSpPr>
            <p:nvPr/>
          </p:nvCxnSpPr>
          <p:spPr>
            <a:xfrm flipV="1">
              <a:off x="7834846" y="3428999"/>
              <a:ext cx="448731" cy="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96363CD9-0ED2-4CE4-BB93-2E4ED18A95D1}"/>
                </a:ext>
              </a:extLst>
            </p:cNvPr>
            <p:cNvSpPr/>
            <p:nvPr/>
          </p:nvSpPr>
          <p:spPr>
            <a:xfrm>
              <a:off x="9715515" y="2652184"/>
              <a:ext cx="609601" cy="155785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Layer</a:t>
              </a:r>
            </a:p>
            <a:p>
              <a:pPr algn="ctr"/>
              <a:r>
                <a:rPr lang="en-US" altLang="ko-KR" sz="1200" dirty="0"/>
                <a:t>Norm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EB9E88F-73FD-4E64-8F78-1EA599E07D66}"/>
                </a:ext>
              </a:extLst>
            </p:cNvPr>
            <p:cNvSpPr/>
            <p:nvPr/>
          </p:nvSpPr>
          <p:spPr>
            <a:xfrm>
              <a:off x="10469046" y="2647949"/>
              <a:ext cx="609601" cy="155785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Pooling</a:t>
              </a:r>
              <a:endParaRPr lang="ko-KR" altLang="en-US" sz="1050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DEE8EAAC-2A29-40C1-9AFA-CD70ED70387F}"/>
                </a:ext>
              </a:extLst>
            </p:cNvPr>
            <p:cNvSpPr/>
            <p:nvPr/>
          </p:nvSpPr>
          <p:spPr>
            <a:xfrm>
              <a:off x="11214110" y="2647949"/>
              <a:ext cx="609601" cy="155785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Linear Head</a:t>
              </a:r>
            </a:p>
            <a:p>
              <a:pPr algn="ctr"/>
              <a:r>
                <a:rPr lang="en-US" altLang="ko-KR" sz="1050" dirty="0"/>
                <a:t>-&gt;</a:t>
              </a:r>
            </a:p>
            <a:p>
              <a:pPr algn="ctr"/>
              <a:r>
                <a:rPr lang="en-US" altLang="ko-KR" sz="1050" dirty="0"/>
                <a:t>Logits</a:t>
              </a:r>
            </a:p>
            <a:p>
              <a:pPr algn="ctr"/>
              <a:r>
                <a:rPr lang="en-US" altLang="ko-KR" sz="1050" dirty="0"/>
                <a:t>[B, C]</a:t>
              </a:r>
            </a:p>
            <a:p>
              <a:pPr algn="ctr"/>
              <a:endParaRPr lang="ko-KR" altLang="en-US" sz="1050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02D7D24-10A5-4D25-AEBF-A8BD6167EDAC}"/>
                </a:ext>
              </a:extLst>
            </p:cNvPr>
            <p:cNvCxnSpPr>
              <a:cxnSpLocks/>
              <a:stCxn id="15" idx="3"/>
              <a:endCxn id="30" idx="1"/>
            </p:cNvCxnSpPr>
            <p:nvPr/>
          </p:nvCxnSpPr>
          <p:spPr>
            <a:xfrm>
              <a:off x="9519710" y="3428999"/>
              <a:ext cx="195805" cy="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A46889F-982B-4FC2-8514-520AE91E73F0}"/>
                </a:ext>
              </a:extLst>
            </p:cNvPr>
            <p:cNvCxnSpPr>
              <a:cxnSpLocks/>
              <a:stCxn id="30" idx="3"/>
              <a:endCxn id="31" idx="1"/>
            </p:cNvCxnSpPr>
            <p:nvPr/>
          </p:nvCxnSpPr>
          <p:spPr>
            <a:xfrm flipV="1">
              <a:off x="10325116" y="3426879"/>
              <a:ext cx="143930" cy="4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237C5FF-D33B-48F1-86FF-3EC7EB1BF207}"/>
                </a:ext>
              </a:extLst>
            </p:cNvPr>
            <p:cNvCxnSpPr>
              <a:cxnSpLocks/>
              <a:stCxn id="31" idx="3"/>
              <a:endCxn id="32" idx="1"/>
            </p:cNvCxnSpPr>
            <p:nvPr/>
          </p:nvCxnSpPr>
          <p:spPr>
            <a:xfrm>
              <a:off x="11078647" y="3426879"/>
              <a:ext cx="1354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2DD1F21-BEF1-4D96-ABB7-78C85B1332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23711" y="3426878"/>
              <a:ext cx="2221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9BD566B-DD3E-4BE1-85D4-8E9443ED8214}"/>
              </a:ext>
            </a:extLst>
          </p:cNvPr>
          <p:cNvSpPr txBox="1"/>
          <p:nvPr/>
        </p:nvSpPr>
        <p:spPr>
          <a:xfrm>
            <a:off x="691251" y="1623598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Fm2024 extracting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016755-DA80-4DC8-8D38-3F92CA5C9683}"/>
              </a:ext>
            </a:extLst>
          </p:cNvPr>
          <p:cNvSpPr txBox="1"/>
          <p:nvPr/>
        </p:nvSpPr>
        <p:spPr>
          <a:xfrm>
            <a:off x="735952" y="3616830"/>
            <a:ext cx="304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Events Predicting modeling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42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1152</Words>
  <Application>Microsoft Office PowerPoint</Application>
  <PresentationFormat>와이드스크린</PresentationFormat>
  <Paragraphs>217</Paragraphs>
  <Slides>18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-apple-system</vt:lpstr>
      <vt:lpstr>Arial Unicode MS</vt:lpstr>
      <vt:lpstr>맑은 고딕</vt:lpstr>
      <vt:lpstr>Arial</vt:lpstr>
      <vt:lpstr>Consolas</vt:lpstr>
      <vt:lpstr>Office 테마</vt:lpstr>
      <vt:lpstr>2025전기 졸업과제 발표</vt:lpstr>
      <vt:lpstr>목차</vt:lpstr>
      <vt:lpstr>PowerPoint 프레젠테이션</vt:lpstr>
      <vt:lpstr>프로젝트 개요</vt:lpstr>
      <vt:lpstr>프로젝트 목표</vt:lpstr>
      <vt:lpstr>개발 목표</vt:lpstr>
      <vt:lpstr>개발 목표</vt:lpstr>
      <vt:lpstr>개발 목표</vt:lpstr>
      <vt:lpstr>시스템 설계 및 개발</vt:lpstr>
      <vt:lpstr>시스템 설계 및 개발</vt:lpstr>
      <vt:lpstr>PowerPoint 프레젠테이션</vt:lpstr>
      <vt:lpstr>PowerPoint 프레젠테이션</vt:lpstr>
      <vt:lpstr>PowerPoint 프레젠테이션</vt:lpstr>
      <vt:lpstr>PowerPoint 프레젠테이션</vt:lpstr>
      <vt:lpstr>결과 및 분석</vt:lpstr>
      <vt:lpstr>PowerPoint 프레젠테이션</vt:lpstr>
      <vt:lpstr>PowerPoint 프레젠테이션</vt:lpstr>
      <vt:lpstr>활용 방안 및 향후 연구 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choeseongmin306@gmail.com</dc:creator>
  <cp:lastModifiedBy>choeseongmin306@gmail.com</cp:lastModifiedBy>
  <cp:revision>29</cp:revision>
  <dcterms:created xsi:type="dcterms:W3CDTF">2025-09-30T05:12:31Z</dcterms:created>
  <dcterms:modified xsi:type="dcterms:W3CDTF">2025-09-30T11:20:16Z</dcterms:modified>
</cp:coreProperties>
</file>