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sldIdLst>
    <p:sldId id="261" r:id="rId5"/>
  </p:sldIdLst>
  <p:sldSz cx="21383625" cy="30275213"/>
  <p:notesSz cx="6858000" cy="9144000"/>
  <p:embeddedFontLst>
    <p:embeddedFont>
      <p:font typeface="Arial Black" panose="020B0A04020102020204" pitchFamily="34" charset="0"/>
      <p:bold r:id="rId6"/>
    </p:embeddedFont>
    <p:embeddedFont>
      <p:font typeface="Franklin Gothic Demi" panose="020B0703020102020204" pitchFamily="34" charset="0"/>
      <p:regular r:id="rId7"/>
      <p:italic r:id="rId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51" userDrawn="1">
          <p15:clr>
            <a:srgbClr val="A4A3A4"/>
          </p15:clr>
        </p15:guide>
        <p15:guide id="2" pos="6735" userDrawn="1">
          <p15:clr>
            <a:srgbClr val="A4A3A4"/>
          </p15:clr>
        </p15:guide>
        <p15:guide id="3" orient="horz" pos="14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213"/>
    <a:srgbClr val="FFFFFF"/>
    <a:srgbClr val="ED7D3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74ACF-41A2-9446-A680-51561F914457}" v="2" dt="2025-09-15T08:30:59.339"/>
    <p1510:client id="{BBF056AE-3423-473E-86E3-DEB05D6C636E}" v="80" dt="2025-09-15T13:37:49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404" y="36"/>
      </p:cViewPr>
      <p:guideLst>
        <p:guide orient="horz" pos="8651"/>
        <p:guide pos="6735"/>
        <p:guide orient="horz" pos="145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21383625" cy="6162727"/>
            <a:chOff x="0" y="0"/>
            <a:chExt cx="21383625" cy="616272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383625" cy="616272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099300" y="4254500"/>
              <a:ext cx="11739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spc="-150" dirty="0"/>
                <a:t>Team Cook</a:t>
              </a:r>
              <a:endParaRPr lang="ko-KR" altLang="en-US" sz="2000" b="1" spc="-15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75300" y="425450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/>
                <a:t>조환규</a:t>
              </a:r>
              <a:endParaRPr lang="ko-KR" altLang="en-US" sz="20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909300" y="4254500"/>
              <a:ext cx="2996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윤선재</a:t>
              </a:r>
              <a:r>
                <a:rPr lang="en-US" altLang="ko-KR" sz="2000" b="1" dirty="0"/>
                <a:t>, </a:t>
              </a:r>
              <a:r>
                <a:rPr lang="ko-KR" altLang="en-US" sz="2000" b="1" dirty="0" err="1"/>
                <a:t>채문석</a:t>
              </a:r>
              <a:r>
                <a:rPr lang="en-US" altLang="ko-KR" sz="2000" b="1" dirty="0"/>
                <a:t>, </a:t>
              </a:r>
              <a:r>
                <a:rPr lang="ko-KR" altLang="en-US" sz="2000" b="1" dirty="0" err="1"/>
                <a:t>팜민두옹</a:t>
              </a:r>
              <a:endParaRPr lang="ko-KR" altLang="en-US" sz="20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76807" y="1837984"/>
              <a:ext cx="14452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요리용 코딩언어 개발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86715" y="1022377"/>
              <a:ext cx="2654060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" panose="020B0703020102020204" pitchFamily="34" charset="0"/>
                  <a:ea typeface="+mj-ea"/>
                </a:rPr>
                <a:t>01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j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817186" y="5400606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과제 개요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-1" y="9969747"/>
            <a:ext cx="21383625" cy="950925"/>
            <a:chOff x="-1" y="13258000"/>
            <a:chExt cx="21383625" cy="9509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3258000"/>
              <a:ext cx="21383625" cy="950925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9594029" y="13441074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과제 내용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-2" y="23880982"/>
            <a:ext cx="21383625" cy="950925"/>
            <a:chOff x="-14288" y="22582975"/>
            <a:chExt cx="21383625" cy="95092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288" y="22582975"/>
              <a:ext cx="21383625" cy="950925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009439" y="22766049"/>
              <a:ext cx="33361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결과 및 개선 사항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0" y="28367267"/>
            <a:ext cx="21383625" cy="1907946"/>
            <a:chOff x="0" y="28367267"/>
            <a:chExt cx="21383625" cy="1907946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367267"/>
              <a:ext cx="21383625" cy="1907946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80574" y="28767317"/>
              <a:ext cx="114005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Arial Black" panose="020B0A04020102020204" pitchFamily="34" charset="0"/>
                </a:rPr>
                <a:t>2025</a:t>
              </a:r>
              <a:endParaRPr lang="ko-KR" altLang="en-US" sz="2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088C7C4-99B5-A311-1B11-6E710DB72CDB}"/>
              </a:ext>
            </a:extLst>
          </p:cNvPr>
          <p:cNvSpPr txBox="1"/>
          <p:nvPr/>
        </p:nvSpPr>
        <p:spPr>
          <a:xfrm>
            <a:off x="1009650" y="6362700"/>
            <a:ext cx="196024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연구 배경</a:t>
            </a:r>
            <a:endParaRPr lang="en-US" altLang="ko-KR" sz="2800" b="1" dirty="0"/>
          </a:p>
          <a:p>
            <a:r>
              <a:rPr lang="en-US" altLang="ko-KR" sz="2800" dirty="0"/>
              <a:t>	-	</a:t>
            </a:r>
            <a:r>
              <a:rPr lang="ko-KR" altLang="en-US" sz="2800" dirty="0"/>
              <a:t>기존의 요리 레시피는 자연어로 작성되는 특성상 작성자에 따라 단어나 문장 구성 등이 일관되지 않은 구조로 이루어짐</a:t>
            </a:r>
            <a:endParaRPr lang="en-US" altLang="ko-KR" sz="2800" dirty="0"/>
          </a:p>
          <a:p>
            <a:r>
              <a:rPr lang="en-US" altLang="ko-KR" sz="2800" dirty="0"/>
              <a:t>	-	</a:t>
            </a:r>
            <a:r>
              <a:rPr lang="ko-KR" altLang="en-US" sz="2800" dirty="0"/>
              <a:t>이러한 구조는 최근 활발히 연구 중인 자동화 요리에서 직접 사용하기 어려움을 지님</a:t>
            </a:r>
            <a:endParaRPr lang="en-US" altLang="ko-KR" sz="2800" dirty="0"/>
          </a:p>
          <a:p>
            <a:endParaRPr lang="en-US" altLang="ko-KR" sz="2800" b="1" dirty="0"/>
          </a:p>
          <a:p>
            <a:r>
              <a:rPr lang="ko-KR" altLang="en-US" sz="2800" b="1" dirty="0"/>
              <a:t>과제 목표</a:t>
            </a:r>
            <a:endParaRPr lang="en-US" altLang="ko-KR" sz="2800" b="1" dirty="0"/>
          </a:p>
          <a:p>
            <a:r>
              <a:rPr lang="en-US" altLang="ko-KR" sz="2800" dirty="0"/>
              <a:t>	-	</a:t>
            </a:r>
            <a:r>
              <a:rPr lang="ko-KR" altLang="en-US" sz="2800" dirty="0"/>
              <a:t>일관된 구조로 요리 레시피를 작성할 수 있는 언어를 설계하고</a:t>
            </a:r>
            <a:r>
              <a:rPr lang="en-US" altLang="ko-KR" sz="2800" dirty="0"/>
              <a:t>,</a:t>
            </a:r>
            <a:r>
              <a:rPr lang="ko-KR" altLang="en-US" sz="2800" dirty="0"/>
              <a:t> 이를 사용할 수 있는 환경을 제작</a:t>
            </a:r>
            <a:endParaRPr lang="en-US" altLang="ko-KR" sz="2800" dirty="0"/>
          </a:p>
          <a:p>
            <a:r>
              <a:rPr lang="en-US" altLang="ko-KR" sz="2800" dirty="0"/>
              <a:t>	- 	</a:t>
            </a:r>
            <a:r>
              <a:rPr lang="ko-KR" altLang="en-US" sz="2800" dirty="0"/>
              <a:t>작성된 요리 레시피에서 필요한 도구를 자동으로 분석</a:t>
            </a:r>
            <a:endParaRPr lang="en-US" altLang="ko-KR" sz="2800" dirty="0"/>
          </a:p>
          <a:p>
            <a:r>
              <a:rPr lang="en-US" altLang="ko-KR" sz="2800" dirty="0"/>
              <a:t>	-	</a:t>
            </a:r>
            <a:r>
              <a:rPr lang="ko-KR" altLang="en-US" sz="2800" dirty="0"/>
              <a:t>작성한 요리 레시피가 가지고 있는 오류를 자동으로 검출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ABAAA-247F-CA7F-62DC-CC6A6A686EBC}"/>
              </a:ext>
            </a:extLst>
          </p:cNvPr>
          <p:cNvSpPr txBox="1"/>
          <p:nvPr/>
        </p:nvSpPr>
        <p:spPr>
          <a:xfrm>
            <a:off x="2438021" y="11216085"/>
            <a:ext cx="6411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Swifood</a:t>
            </a:r>
            <a:r>
              <a:rPr lang="en-US" altLang="ko-KR" sz="2400" b="1" dirty="0"/>
              <a:t>, Recipe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Coding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Language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요리 레시피 기술을 위한 도메인 특화 언어</a:t>
            </a:r>
          </a:p>
        </p:txBody>
      </p:sp>
      <p:pic>
        <p:nvPicPr>
          <p:cNvPr id="12" name="그림 11" descr="클립아트, 그래픽, 만화 영화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8CD66E6-0C65-CCCB-EC0C-D9B3E835BD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31" y="10750734"/>
            <a:ext cx="1779011" cy="1779011"/>
          </a:xfrm>
          <a:prstGeom prst="rect">
            <a:avLst/>
          </a:prstGeom>
        </p:spPr>
      </p:pic>
      <p:pic>
        <p:nvPicPr>
          <p:cNvPr id="13" name="그림 12" descr="텍스트, 폰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676F4DA-8048-8E13-4718-C17087E95D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560" y="12146449"/>
            <a:ext cx="4104371" cy="2517045"/>
          </a:xfrm>
          <a:prstGeom prst="rect">
            <a:avLst/>
          </a:prstGeom>
        </p:spPr>
      </p:pic>
      <p:pic>
        <p:nvPicPr>
          <p:cNvPr id="15" name="그림 1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1E9E8B2-CC7D-FD3A-BFC9-07BF6E6A00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495" y="12146449"/>
            <a:ext cx="3995930" cy="25170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822434-678A-1B94-3F4E-88929041E8DB}"/>
              </a:ext>
            </a:extLst>
          </p:cNvPr>
          <p:cNvSpPr txBox="1"/>
          <p:nvPr/>
        </p:nvSpPr>
        <p:spPr>
          <a:xfrm>
            <a:off x="845900" y="12847396"/>
            <a:ext cx="34816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핵심 기능</a:t>
            </a:r>
            <a:endParaRPr lang="en-US" altLang="ko-KR" sz="2000" b="1" dirty="0"/>
          </a:p>
          <a:p>
            <a:r>
              <a:rPr lang="en-US" altLang="ko-KR" sz="2000" dirty="0"/>
              <a:t>	- </a:t>
            </a:r>
            <a:r>
              <a:rPr lang="ko-KR" altLang="en-US" sz="2000" dirty="0"/>
              <a:t>코드 파싱 및 분석</a:t>
            </a:r>
            <a:endParaRPr lang="en-US" altLang="ko-KR" sz="2000" dirty="0"/>
          </a:p>
          <a:p>
            <a:r>
              <a:rPr lang="en-US" altLang="ko-KR" sz="2000" dirty="0"/>
              <a:t>	- </a:t>
            </a:r>
            <a:r>
              <a:rPr lang="ko-KR" altLang="en-US" sz="2000" dirty="0"/>
              <a:t>레시피 오류 자동 검출</a:t>
            </a:r>
            <a:endParaRPr lang="en-US" altLang="ko-KR" sz="2000" dirty="0"/>
          </a:p>
          <a:p>
            <a:r>
              <a:rPr lang="en-US" altLang="ko-KR" sz="2000" dirty="0"/>
              <a:t>	- </a:t>
            </a:r>
            <a:r>
              <a:rPr lang="ko-KR" altLang="en-US" sz="2000" dirty="0"/>
              <a:t>필요 도구 자동 분석</a:t>
            </a:r>
            <a:endParaRPr lang="en-US" altLang="ko-KR" sz="2000" dirty="0"/>
          </a:p>
          <a:p>
            <a:r>
              <a:rPr lang="en-US" altLang="ko-KR" sz="2000" dirty="0"/>
              <a:t>	- </a:t>
            </a:r>
            <a:r>
              <a:rPr lang="ko-KR" altLang="en-US" sz="2000" dirty="0"/>
              <a:t>레시피 출력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992A6B5-3951-8E80-EA8D-4A1CE251DCE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0691811" y="10920672"/>
            <a:ext cx="1" cy="129603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6C97EF-EA20-63C0-36D2-45D9C603767E}"/>
              </a:ext>
            </a:extLst>
          </p:cNvPr>
          <p:cNvSpPr txBox="1"/>
          <p:nvPr/>
        </p:nvSpPr>
        <p:spPr>
          <a:xfrm>
            <a:off x="4346611" y="23511231"/>
            <a:ext cx="2053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시스템 구조도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1A814C-0092-6538-2D48-A2BC7EF152E2}"/>
              </a:ext>
            </a:extLst>
          </p:cNvPr>
          <p:cNvSpPr txBox="1"/>
          <p:nvPr/>
        </p:nvSpPr>
        <p:spPr>
          <a:xfrm>
            <a:off x="975518" y="24857546"/>
            <a:ext cx="196024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과제 결과</a:t>
            </a:r>
            <a:endParaRPr lang="en-US" altLang="ko-KR" sz="2800" b="1" dirty="0"/>
          </a:p>
          <a:p>
            <a:r>
              <a:rPr lang="en-US" altLang="ko-KR" sz="2800" dirty="0"/>
              <a:t>	-	</a:t>
            </a:r>
            <a:r>
              <a:rPr lang="ko-KR" altLang="en-US" sz="2800" dirty="0"/>
              <a:t>기존 레시피의 문장 구조와 유사한 문법으로</a:t>
            </a:r>
            <a:r>
              <a:rPr lang="en-US" altLang="ko-KR" sz="2800" dirty="0"/>
              <a:t> </a:t>
            </a:r>
            <a:r>
              <a:rPr lang="ko-KR" altLang="en-US" sz="2800" dirty="0"/>
              <a:t>사람이 이해하기 쉬우며</a:t>
            </a:r>
            <a:r>
              <a:rPr lang="en-US" altLang="ko-KR" sz="2800" dirty="0"/>
              <a:t>,</a:t>
            </a:r>
            <a:r>
              <a:rPr lang="ko-KR" altLang="en-US" sz="2800" dirty="0"/>
              <a:t> 기존 레시피를 변환하기 용이한 구조로 설계됨</a:t>
            </a:r>
            <a:endParaRPr lang="en-US" altLang="ko-KR" sz="2800" dirty="0"/>
          </a:p>
          <a:p>
            <a:r>
              <a:rPr lang="en-US" altLang="ko-KR" sz="2800" dirty="0"/>
              <a:t>	-	</a:t>
            </a:r>
            <a:r>
              <a:rPr lang="ko-KR" altLang="en-US" sz="2800" dirty="0"/>
              <a:t>기계 친화적인 코드로 변환하기 용이한 구조로</a:t>
            </a:r>
            <a:r>
              <a:rPr lang="en-US" altLang="ko-KR" sz="2800" dirty="0"/>
              <a:t> </a:t>
            </a:r>
            <a:r>
              <a:rPr lang="ko-KR" altLang="en-US" sz="2800" dirty="0"/>
              <a:t>설계하여 향후 자동화 요리에 적용할 수 있게 제작함</a:t>
            </a:r>
            <a:endParaRPr lang="en-US" altLang="ko-KR" sz="2800" dirty="0"/>
          </a:p>
          <a:p>
            <a:endParaRPr lang="en-US" altLang="ko-KR" sz="2800" b="1" dirty="0"/>
          </a:p>
          <a:p>
            <a:r>
              <a:rPr lang="ko-KR" altLang="en-US" sz="2800" b="1" dirty="0"/>
              <a:t>개선 사항</a:t>
            </a:r>
            <a:endParaRPr lang="en-US" altLang="ko-KR" sz="2800" b="1" dirty="0"/>
          </a:p>
          <a:p>
            <a:r>
              <a:rPr lang="en-US" altLang="ko-KR" sz="2800" dirty="0"/>
              <a:t>	-	</a:t>
            </a:r>
            <a:r>
              <a:rPr lang="ko-KR" altLang="en-US" sz="2800" dirty="0"/>
              <a:t>개선된 텍스트 출력 포맷</a:t>
            </a:r>
            <a:r>
              <a:rPr lang="en-US" altLang="ko-KR" sz="2800" dirty="0"/>
              <a:t>, GUI </a:t>
            </a:r>
            <a:r>
              <a:rPr lang="ko-KR" altLang="en-US" sz="2800" dirty="0"/>
              <a:t>출력</a:t>
            </a:r>
            <a:r>
              <a:rPr lang="en-US" altLang="ko-KR" sz="2800" dirty="0"/>
              <a:t> </a:t>
            </a:r>
            <a:r>
              <a:rPr lang="ko-KR" altLang="en-US" sz="2800" dirty="0"/>
              <a:t>등</a:t>
            </a:r>
            <a:r>
              <a:rPr lang="en-US" altLang="ko-KR" sz="2800" dirty="0"/>
              <a:t> </a:t>
            </a:r>
            <a:r>
              <a:rPr lang="ko-KR" altLang="en-US" sz="2800" dirty="0"/>
              <a:t>보다 나은 출력 기능 추가</a:t>
            </a:r>
            <a:endParaRPr lang="en-US" altLang="ko-KR" sz="2800" dirty="0"/>
          </a:p>
          <a:p>
            <a:r>
              <a:rPr lang="en-US" altLang="ko-KR" sz="2800" dirty="0"/>
              <a:t>	- 	XOR Parameter</a:t>
            </a:r>
            <a:r>
              <a:rPr lang="ko-KR" altLang="en-US" sz="2800" dirty="0"/>
              <a:t>와 </a:t>
            </a:r>
            <a:r>
              <a:rPr lang="en-US" altLang="ko-KR" sz="2800" dirty="0"/>
              <a:t>Required Parameter</a:t>
            </a:r>
            <a:r>
              <a:rPr lang="ko-KR" altLang="en-US" sz="2800" dirty="0"/>
              <a:t>를 추가하여 </a:t>
            </a:r>
            <a:r>
              <a:rPr lang="en-US" altLang="ko-KR" sz="2800" dirty="0"/>
              <a:t>Action</a:t>
            </a:r>
            <a:r>
              <a:rPr lang="ko-KR" altLang="en-US" sz="2800" dirty="0"/>
              <a:t>의 정의를 확장</a:t>
            </a:r>
            <a:endParaRPr lang="en-US" altLang="ko-KR" sz="2800" dirty="0"/>
          </a:p>
          <a:p>
            <a:r>
              <a:rPr lang="en-US" altLang="ko-KR" sz="2800" dirty="0"/>
              <a:t>	-	</a:t>
            </a:r>
            <a:r>
              <a:rPr lang="ko-KR" altLang="en-US" sz="2800" dirty="0"/>
              <a:t>에러 처리를 세분화하여 코드 작성 중 발생하는 문제 해결이 용이하도록 개선</a:t>
            </a:r>
            <a:endParaRPr lang="en-US" altLang="ko-KR" sz="28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55F0607-F9C9-F638-5B0D-54F0EF892618}"/>
              </a:ext>
            </a:extLst>
          </p:cNvPr>
          <p:cNvSpPr/>
          <p:nvPr/>
        </p:nvSpPr>
        <p:spPr>
          <a:xfrm>
            <a:off x="11066170" y="11829005"/>
            <a:ext cx="9996488" cy="35331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06F9E4-D16B-2DA1-10F7-1896EE52A0B7}"/>
              </a:ext>
            </a:extLst>
          </p:cNvPr>
          <p:cNvSpPr txBox="1"/>
          <p:nvPr/>
        </p:nvSpPr>
        <p:spPr>
          <a:xfrm>
            <a:off x="12776875" y="14870699"/>
            <a:ext cx="129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소스 코드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250483-18AD-EEE6-C28C-7EC30963C749}"/>
              </a:ext>
            </a:extLst>
          </p:cNvPr>
          <p:cNvSpPr txBox="1"/>
          <p:nvPr/>
        </p:nvSpPr>
        <p:spPr>
          <a:xfrm>
            <a:off x="18359457" y="14863328"/>
            <a:ext cx="129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출력 결과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89F8419-7EE5-05DF-FB8A-269C96392C6D}"/>
              </a:ext>
            </a:extLst>
          </p:cNvPr>
          <p:cNvCxnSpPr>
            <a:cxnSpLocks/>
          </p:cNvCxnSpPr>
          <p:nvPr/>
        </p:nvCxnSpPr>
        <p:spPr>
          <a:xfrm>
            <a:off x="15765509" y="13595604"/>
            <a:ext cx="719404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F481500-0FA7-C040-BCA0-D0EDC6447741}"/>
              </a:ext>
            </a:extLst>
          </p:cNvPr>
          <p:cNvSpPr txBox="1"/>
          <p:nvPr/>
        </p:nvSpPr>
        <p:spPr>
          <a:xfrm>
            <a:off x="14936254" y="15545165"/>
            <a:ext cx="2056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정상적인 레시피</a:t>
            </a:r>
            <a:endParaRPr lang="ko-KR" altLang="en-US" sz="2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C5EA67-B170-D316-784B-AB3FA6B2C705}"/>
              </a:ext>
            </a:extLst>
          </p:cNvPr>
          <p:cNvSpPr/>
          <p:nvPr/>
        </p:nvSpPr>
        <p:spPr>
          <a:xfrm>
            <a:off x="10919126" y="16395495"/>
            <a:ext cx="9996488" cy="26330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C5966B-4417-1D4C-2883-1A1B22311ABB}"/>
              </a:ext>
            </a:extLst>
          </p:cNvPr>
          <p:cNvSpPr txBox="1"/>
          <p:nvPr/>
        </p:nvSpPr>
        <p:spPr>
          <a:xfrm>
            <a:off x="12102489" y="18491371"/>
            <a:ext cx="129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소스 코드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2BEF31-BF72-D6FF-22A4-028BC2D32DB2}"/>
              </a:ext>
            </a:extLst>
          </p:cNvPr>
          <p:cNvSpPr txBox="1"/>
          <p:nvPr/>
        </p:nvSpPr>
        <p:spPr>
          <a:xfrm>
            <a:off x="17429475" y="18491371"/>
            <a:ext cx="129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출력 결과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0B2907E-E567-564D-5183-CE5CAF9810A1}"/>
              </a:ext>
            </a:extLst>
          </p:cNvPr>
          <p:cNvCxnSpPr>
            <a:cxnSpLocks/>
          </p:cNvCxnSpPr>
          <p:nvPr/>
        </p:nvCxnSpPr>
        <p:spPr>
          <a:xfrm>
            <a:off x="14382750" y="17365509"/>
            <a:ext cx="719404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6CB4604-7E90-0F7F-B98F-12AA24624CC1}"/>
              </a:ext>
            </a:extLst>
          </p:cNvPr>
          <p:cNvSpPr txBox="1"/>
          <p:nvPr/>
        </p:nvSpPr>
        <p:spPr>
          <a:xfrm>
            <a:off x="13210084" y="19144636"/>
            <a:ext cx="5643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오류가 검출된 레시피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사용되지 않은 재료 검출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D14B4DF-3C1C-4524-EC0C-DC1562336FA0}"/>
              </a:ext>
            </a:extLst>
          </p:cNvPr>
          <p:cNvSpPr/>
          <p:nvPr/>
        </p:nvSpPr>
        <p:spPr>
          <a:xfrm>
            <a:off x="10919126" y="20296972"/>
            <a:ext cx="9996488" cy="26599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AD2845-BB61-BAE8-3B07-6EB223330EFA}"/>
              </a:ext>
            </a:extLst>
          </p:cNvPr>
          <p:cNvSpPr txBox="1"/>
          <p:nvPr/>
        </p:nvSpPr>
        <p:spPr>
          <a:xfrm>
            <a:off x="12102489" y="22312723"/>
            <a:ext cx="129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소스 코드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290AD3-EEB0-C3C1-2928-11DC1C2AE658}"/>
              </a:ext>
            </a:extLst>
          </p:cNvPr>
          <p:cNvSpPr txBox="1"/>
          <p:nvPr/>
        </p:nvSpPr>
        <p:spPr>
          <a:xfrm>
            <a:off x="17749686" y="22312723"/>
            <a:ext cx="129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출력 결과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8F4058C-332B-4CC3-439E-7F83DCA20F04}"/>
              </a:ext>
            </a:extLst>
          </p:cNvPr>
          <p:cNvCxnSpPr>
            <a:cxnSpLocks/>
          </p:cNvCxnSpPr>
          <p:nvPr/>
        </p:nvCxnSpPr>
        <p:spPr>
          <a:xfrm>
            <a:off x="14576552" y="21164548"/>
            <a:ext cx="719404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9AE1C9F-E24A-9578-FC73-9049B28F40C6}"/>
              </a:ext>
            </a:extLst>
          </p:cNvPr>
          <p:cNvSpPr txBox="1"/>
          <p:nvPr/>
        </p:nvSpPr>
        <p:spPr>
          <a:xfrm>
            <a:off x="13307579" y="23264977"/>
            <a:ext cx="5635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오류가 검출된 레시피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선언되지 않은 재료 사용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pic>
        <p:nvPicPr>
          <p:cNvPr id="64" name="그림 63" descr="텍스트, 폰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3365056-65B0-878A-27D9-C36BFD5496F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93" y="16636566"/>
            <a:ext cx="2848222" cy="1650674"/>
          </a:xfrm>
          <a:prstGeom prst="rect">
            <a:avLst/>
          </a:prstGeom>
        </p:spPr>
      </p:pic>
      <p:pic>
        <p:nvPicPr>
          <p:cNvPr id="65" name="그림 64" descr="텍스트, 폰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C9D68E5-CE5F-D946-8340-F245DA8255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931" y="16838137"/>
            <a:ext cx="5383051" cy="1054744"/>
          </a:xfrm>
          <a:prstGeom prst="rect">
            <a:avLst/>
          </a:prstGeom>
        </p:spPr>
      </p:pic>
      <p:pic>
        <p:nvPicPr>
          <p:cNvPr id="66" name="그림 65" descr="텍스트, 폰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5B46FE1-0134-3D85-EA98-270ECFC4F3A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93" y="20459144"/>
            <a:ext cx="3051933" cy="1611421"/>
          </a:xfrm>
          <a:prstGeom prst="rect">
            <a:avLst/>
          </a:prstGeom>
        </p:spPr>
      </p:pic>
      <p:pic>
        <p:nvPicPr>
          <p:cNvPr id="67" name="그림 6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6551FC4-7214-4FC9-FE75-E89AF56EB6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931" y="20561401"/>
            <a:ext cx="5437484" cy="1168400"/>
          </a:xfrm>
          <a:prstGeom prst="rect">
            <a:avLst/>
          </a:prstGeom>
        </p:spPr>
      </p:pic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E7ACF4BF-2512-E652-4E4F-918980C2BEB3}"/>
              </a:ext>
            </a:extLst>
          </p:cNvPr>
          <p:cNvGrpSpPr/>
          <p:nvPr/>
        </p:nvGrpSpPr>
        <p:grpSpPr>
          <a:xfrm>
            <a:off x="849080" y="14999009"/>
            <a:ext cx="8935332" cy="8290811"/>
            <a:chOff x="652230" y="13864171"/>
            <a:chExt cx="8935332" cy="829081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CDC1358-E9C0-8E6D-878A-F4EA888F65F3}"/>
                </a:ext>
              </a:extLst>
            </p:cNvPr>
            <p:cNvSpPr/>
            <p:nvPr/>
          </p:nvSpPr>
          <p:spPr>
            <a:xfrm>
              <a:off x="652230" y="13864171"/>
              <a:ext cx="8935332" cy="82908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0E35F7ED-70C4-BDFC-DF9D-4E765EF03B60}"/>
                </a:ext>
              </a:extLst>
            </p:cNvPr>
            <p:cNvSpPr/>
            <p:nvPr/>
          </p:nvSpPr>
          <p:spPr>
            <a:xfrm>
              <a:off x="1053925" y="14337444"/>
              <a:ext cx="2430780" cy="712615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main.cpp</a:t>
              </a:r>
            </a:p>
            <a:p>
              <a:pPr algn="ctr"/>
              <a:r>
                <a:rPr lang="en-US" altLang="ko-KR" dirty="0"/>
                <a:t>(Application Entry)</a:t>
              </a:r>
              <a:endParaRPr lang="ko-KR" altLang="en-US" dirty="0"/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1242BD29-4486-05C3-6A19-08604E503957}"/>
                </a:ext>
              </a:extLst>
            </p:cNvPr>
            <p:cNvGrpSpPr/>
            <p:nvPr/>
          </p:nvGrpSpPr>
          <p:grpSpPr>
            <a:xfrm>
              <a:off x="1053925" y="15450109"/>
              <a:ext cx="2430780" cy="1894848"/>
              <a:chOff x="632182" y="17630301"/>
              <a:chExt cx="2209800" cy="1894848"/>
            </a:xfrm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29A6F123-AAC5-63AC-391F-C228DBAA2A27}"/>
                  </a:ext>
                </a:extLst>
              </p:cNvPr>
              <p:cNvSpPr/>
              <p:nvPr/>
            </p:nvSpPr>
            <p:spPr>
              <a:xfrm>
                <a:off x="632182" y="17630301"/>
                <a:ext cx="2209800" cy="1894848"/>
              </a:xfrm>
              <a:prstGeom prst="roundRect">
                <a:avLst>
                  <a:gd name="adj" fmla="val 5246"/>
                </a:avLst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dirty="0"/>
                  <a:t>*.</a:t>
                </a:r>
                <a:r>
                  <a:rPr lang="en-US" altLang="ko-KR" dirty="0" err="1"/>
                  <a:t>swifd</a:t>
                </a:r>
                <a:r>
                  <a:rPr lang="en-US" altLang="ko-KR" dirty="0"/>
                  <a:t> Code Files</a:t>
                </a:r>
                <a:endParaRPr lang="ko-KR" altLang="en-US" dirty="0"/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5CCCA3BA-5B8D-1C7D-6AB5-948A2E993ECD}"/>
                  </a:ext>
                </a:extLst>
              </p:cNvPr>
              <p:cNvSpPr/>
              <p:nvPr/>
            </p:nvSpPr>
            <p:spPr>
              <a:xfrm>
                <a:off x="767516" y="18199981"/>
                <a:ext cx="1939132" cy="3272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/>
                  <a:t>- </a:t>
                </a:r>
                <a:r>
                  <a:rPr lang="en-US" altLang="ko-KR" dirty="0" err="1"/>
                  <a:t>actions.swifd</a:t>
                </a:r>
                <a:endParaRPr lang="ko-KR" altLang="en-US" dirty="0"/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FFA3989F-91EE-7611-5B51-00B2A158D746}"/>
                  </a:ext>
                </a:extLst>
              </p:cNvPr>
              <p:cNvSpPr/>
              <p:nvPr/>
            </p:nvSpPr>
            <p:spPr>
              <a:xfrm>
                <a:off x="767516" y="18570254"/>
                <a:ext cx="1939132" cy="3272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/>
                  <a:t>- </a:t>
                </a:r>
                <a:r>
                  <a:rPr lang="en-US" altLang="ko-KR" dirty="0" err="1"/>
                  <a:t>ingredients.swifd</a:t>
                </a:r>
                <a:endParaRPr lang="ko-KR" altLang="en-US" dirty="0"/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A97FD403-2743-E192-9979-2AB6D5EDAD28}"/>
                  </a:ext>
                </a:extLst>
              </p:cNvPr>
              <p:cNvSpPr/>
              <p:nvPr/>
            </p:nvSpPr>
            <p:spPr>
              <a:xfrm>
                <a:off x="767516" y="18940527"/>
                <a:ext cx="1939132" cy="3272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/>
                  <a:t>- </a:t>
                </a:r>
                <a:r>
                  <a:rPr lang="en-US" altLang="ko-KR" dirty="0" err="1"/>
                  <a:t>recipes.swifd</a:t>
                </a:r>
                <a:endParaRPr lang="ko-KR" altLang="en-US" dirty="0"/>
              </a:p>
            </p:txBody>
          </p:sp>
        </p:grp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03B33CE9-6B2F-E616-291E-AF24BB103A40}"/>
                </a:ext>
              </a:extLst>
            </p:cNvPr>
            <p:cNvSpPr/>
            <p:nvPr/>
          </p:nvSpPr>
          <p:spPr>
            <a:xfrm>
              <a:off x="3788871" y="15988170"/>
              <a:ext cx="1658514" cy="81872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Parser</a:t>
              </a:r>
            </a:p>
            <a:p>
              <a:pPr algn="ctr"/>
              <a:r>
                <a:rPr lang="en-US" altLang="ko-KR" dirty="0"/>
                <a:t>(Flex &amp; Bison)</a:t>
              </a:r>
              <a:endParaRPr lang="ko-KR" altLang="en-US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3C951552-1D96-73CB-68AC-3FAD70F5FFE0}"/>
                </a:ext>
              </a:extLst>
            </p:cNvPr>
            <p:cNvCxnSpPr>
              <a:cxnSpLocks/>
              <a:stCxn id="41" idx="3"/>
              <a:endCxn id="45" idx="1"/>
            </p:cNvCxnSpPr>
            <p:nvPr/>
          </p:nvCxnSpPr>
          <p:spPr>
            <a:xfrm>
              <a:off x="3484705" y="16397533"/>
              <a:ext cx="30416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D521B3A4-AF9F-C1F2-8164-00BD0E9F907C}"/>
                </a:ext>
              </a:extLst>
            </p:cNvPr>
            <p:cNvGrpSpPr/>
            <p:nvPr/>
          </p:nvGrpSpPr>
          <p:grpSpPr>
            <a:xfrm>
              <a:off x="5937189" y="14124811"/>
              <a:ext cx="3476089" cy="5670201"/>
              <a:chOff x="5937190" y="14124811"/>
              <a:chExt cx="3273760" cy="5670201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7369E78C-C4DD-865A-2EF4-5F97BE06C844}"/>
                  </a:ext>
                </a:extLst>
              </p:cNvPr>
              <p:cNvSpPr/>
              <p:nvPr/>
            </p:nvSpPr>
            <p:spPr>
              <a:xfrm>
                <a:off x="5937190" y="14124811"/>
                <a:ext cx="3273760" cy="5670201"/>
              </a:xfrm>
              <a:prstGeom prst="roundRect">
                <a:avLst>
                  <a:gd name="adj" fmla="val 1801"/>
                </a:avLst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dirty="0" err="1"/>
                  <a:t>SwifoodLibrary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(Core Controller)</a:t>
                </a:r>
                <a:endParaRPr lang="ko-KR" altLang="en-US" dirty="0"/>
              </a:p>
            </p:txBody>
          </p: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9264CD35-37C1-2401-90C5-42D367DB61F5}"/>
                  </a:ext>
                </a:extLst>
              </p:cNvPr>
              <p:cNvGrpSpPr/>
              <p:nvPr/>
            </p:nvGrpSpPr>
            <p:grpSpPr>
              <a:xfrm>
                <a:off x="6285805" y="14871922"/>
                <a:ext cx="2662854" cy="1894848"/>
                <a:chOff x="7397892" y="16174096"/>
                <a:chExt cx="2626930" cy="189484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AE41210B-F4FA-48CC-D1E4-3F9DB2FC4DB1}"/>
                    </a:ext>
                  </a:extLst>
                </p:cNvPr>
                <p:cNvSpPr/>
                <p:nvPr/>
              </p:nvSpPr>
              <p:spPr>
                <a:xfrm>
                  <a:off x="7397892" y="16174096"/>
                  <a:ext cx="2626930" cy="1894848"/>
                </a:xfrm>
                <a:prstGeom prst="roundRect">
                  <a:avLst>
                    <a:gd name="adj" fmla="val 4770"/>
                  </a:avLst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lvl="1"/>
                  <a:r>
                    <a:rPr lang="en-US" altLang="ko-KR" dirty="0"/>
                    <a:t>Data Managers</a:t>
                  </a:r>
                </a:p>
              </p:txBody>
            </p:sp>
            <p:sp>
              <p:nvSpPr>
                <p:cNvPr id="47" name="사각형: 둥근 모서리 46">
                  <a:extLst>
                    <a:ext uri="{FF2B5EF4-FFF2-40B4-BE49-F238E27FC236}">
                      <a16:creationId xmlns:a16="http://schemas.microsoft.com/office/drawing/2014/main" id="{AFEC3F0A-7558-18FD-E1CF-514AFE1427CA}"/>
                    </a:ext>
                  </a:extLst>
                </p:cNvPr>
                <p:cNvSpPr/>
                <p:nvPr/>
              </p:nvSpPr>
              <p:spPr>
                <a:xfrm>
                  <a:off x="7513301" y="16669685"/>
                  <a:ext cx="2063750" cy="32720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/>
                    <a:t>- </a:t>
                  </a:r>
                  <a:r>
                    <a:rPr lang="en-US" altLang="ko-KR" dirty="0" err="1"/>
                    <a:t>IngredientManager</a:t>
                  </a:r>
                  <a:endParaRPr lang="ko-KR" altLang="en-US" dirty="0"/>
                </a:p>
              </p:txBody>
            </p:sp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F25AB91E-545F-1D07-6851-811B1F324666}"/>
                    </a:ext>
                  </a:extLst>
                </p:cNvPr>
                <p:cNvSpPr/>
                <p:nvPr/>
              </p:nvSpPr>
              <p:spPr>
                <a:xfrm>
                  <a:off x="7513301" y="17058705"/>
                  <a:ext cx="2063750" cy="32720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/>
                    <a:t>- </a:t>
                  </a:r>
                  <a:r>
                    <a:rPr lang="en-US" altLang="ko-KR" dirty="0" err="1"/>
                    <a:t>ActionManager</a:t>
                  </a:r>
                  <a:endParaRPr lang="ko-KR" altLang="en-US" dirty="0"/>
                </a:p>
              </p:txBody>
            </p:sp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4D34CA40-EF1C-EA85-90CE-450E34DD3191}"/>
                    </a:ext>
                  </a:extLst>
                </p:cNvPr>
                <p:cNvSpPr/>
                <p:nvPr/>
              </p:nvSpPr>
              <p:spPr>
                <a:xfrm>
                  <a:off x="7513301" y="17445953"/>
                  <a:ext cx="2063750" cy="32720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/>
                    <a:t>- </a:t>
                  </a:r>
                  <a:r>
                    <a:rPr lang="en-US" altLang="ko-KR" dirty="0" err="1"/>
                    <a:t>RecipeManager</a:t>
                  </a:r>
                  <a:endParaRPr lang="ko-KR" altLang="en-US" dirty="0"/>
                </a:p>
              </p:txBody>
            </p:sp>
          </p:grp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19C64DA-65D9-6EB4-492E-E67A2AB04826}"/>
                  </a:ext>
                </a:extLst>
              </p:cNvPr>
              <p:cNvGrpSpPr/>
              <p:nvPr/>
            </p:nvGrpSpPr>
            <p:grpSpPr>
              <a:xfrm>
                <a:off x="6497222" y="17297680"/>
                <a:ext cx="2240020" cy="2233945"/>
                <a:chOff x="7157929" y="18249427"/>
                <a:chExt cx="2209800" cy="2233945"/>
              </a:xfrm>
            </p:grpSpPr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927B0003-8EB8-E750-D7C2-0ECC03DBE025}"/>
                    </a:ext>
                  </a:extLst>
                </p:cNvPr>
                <p:cNvSpPr/>
                <p:nvPr/>
              </p:nvSpPr>
              <p:spPr>
                <a:xfrm>
                  <a:off x="7157929" y="18249427"/>
                  <a:ext cx="2209800" cy="2233945"/>
                </a:xfrm>
                <a:prstGeom prst="roundRect">
                  <a:avLst>
                    <a:gd name="adj" fmla="val 4800"/>
                  </a:avLst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dirty="0"/>
                    <a:t>Recipe Object Model</a:t>
                  </a:r>
                </a:p>
                <a:p>
                  <a:pPr algn="ctr"/>
                  <a:endParaRPr lang="en-US" altLang="ko-KR" dirty="0"/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6316F16E-7A59-9AC2-3611-BFC1AA3FADB5}"/>
                    </a:ext>
                  </a:extLst>
                </p:cNvPr>
                <p:cNvSpPr/>
                <p:nvPr/>
              </p:nvSpPr>
              <p:spPr>
                <a:xfrm>
                  <a:off x="7317430" y="18768790"/>
                  <a:ext cx="1659133" cy="32720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/>
                    <a:t>- Action</a:t>
                  </a:r>
                  <a:endParaRPr lang="ko-KR" altLang="en-US" dirty="0"/>
                </a:p>
              </p:txBody>
            </p:sp>
            <p:sp>
              <p:nvSpPr>
                <p:cNvPr id="58" name="사각형: 둥근 모서리 57">
                  <a:extLst>
                    <a:ext uri="{FF2B5EF4-FFF2-40B4-BE49-F238E27FC236}">
                      <a16:creationId xmlns:a16="http://schemas.microsoft.com/office/drawing/2014/main" id="{1F0BEC17-DFDD-7238-5062-15D64821F835}"/>
                    </a:ext>
                  </a:extLst>
                </p:cNvPr>
                <p:cNvSpPr/>
                <p:nvPr/>
              </p:nvSpPr>
              <p:spPr>
                <a:xfrm>
                  <a:off x="7317430" y="19157810"/>
                  <a:ext cx="1659133" cy="32720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/>
                    <a:t>- Recipe</a:t>
                  </a:r>
                  <a:endParaRPr lang="ko-KR" altLang="en-US" dirty="0"/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7DD9DBFC-8EEE-F17E-D820-68F5B317A817}"/>
                    </a:ext>
                  </a:extLst>
                </p:cNvPr>
                <p:cNvSpPr/>
                <p:nvPr/>
              </p:nvSpPr>
              <p:spPr>
                <a:xfrm>
                  <a:off x="7317430" y="19545058"/>
                  <a:ext cx="1659133" cy="32720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/>
                    <a:t>- Ingredient</a:t>
                  </a:r>
                  <a:endParaRPr lang="ko-KR" altLang="en-US" dirty="0"/>
                </a:p>
              </p:txBody>
            </p:sp>
            <p:sp>
              <p:nvSpPr>
                <p:cNvPr id="70" name="사각형: 둥근 모서리 69">
                  <a:extLst>
                    <a:ext uri="{FF2B5EF4-FFF2-40B4-BE49-F238E27FC236}">
                      <a16:creationId xmlns:a16="http://schemas.microsoft.com/office/drawing/2014/main" id="{770D3553-9B90-E782-8374-4C729B6CE690}"/>
                    </a:ext>
                  </a:extLst>
                </p:cNvPr>
                <p:cNvSpPr/>
                <p:nvPr/>
              </p:nvSpPr>
              <p:spPr>
                <a:xfrm>
                  <a:off x="7317430" y="19934340"/>
                  <a:ext cx="1659133" cy="32720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/>
                    <a:t>- Step</a:t>
                  </a:r>
                  <a:endParaRPr lang="ko-KR" altLang="en-US" dirty="0"/>
                </a:p>
              </p:txBody>
            </p:sp>
          </p:grpSp>
          <p:cxnSp>
            <p:nvCxnSpPr>
              <p:cNvPr id="116" name="직선 화살표 연결선 115">
                <a:extLst>
                  <a:ext uri="{FF2B5EF4-FFF2-40B4-BE49-F238E27FC236}">
                    <a16:creationId xmlns:a16="http://schemas.microsoft.com/office/drawing/2014/main" id="{AFDE123E-28CF-CE33-8379-C07E3E0AFBF1}"/>
                  </a:ext>
                </a:extLst>
              </p:cNvPr>
              <p:cNvCxnSpPr>
                <a:cxnSpLocks/>
                <a:stCxn id="56" idx="0"/>
                <a:endCxn id="46" idx="2"/>
              </p:cNvCxnSpPr>
              <p:nvPr/>
            </p:nvCxnSpPr>
            <p:spPr>
              <a:xfrm flipV="1">
                <a:off x="7617233" y="16766770"/>
                <a:ext cx="0" cy="53091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25597029-AC4E-FB3B-4A41-8985F160DBDD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5447385" y="16397533"/>
              <a:ext cx="5128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3125A702-98AE-04E9-DF95-7A5B40A828A3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3484705" y="14693752"/>
              <a:ext cx="24524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17C87D8B-2A40-CA98-37A3-71F985FD69DA}"/>
                </a:ext>
              </a:extLst>
            </p:cNvPr>
            <p:cNvGrpSpPr/>
            <p:nvPr/>
          </p:nvGrpSpPr>
          <p:grpSpPr>
            <a:xfrm>
              <a:off x="1053926" y="20272495"/>
              <a:ext cx="8359352" cy="1352510"/>
              <a:chOff x="1655736" y="20336970"/>
              <a:chExt cx="7583297" cy="1352510"/>
            </a:xfrm>
          </p:grpSpPr>
          <p:sp>
            <p:nvSpPr>
              <p:cNvPr id="140" name="사각형: 둥근 모서리 139">
                <a:extLst>
                  <a:ext uri="{FF2B5EF4-FFF2-40B4-BE49-F238E27FC236}">
                    <a16:creationId xmlns:a16="http://schemas.microsoft.com/office/drawing/2014/main" id="{1D376571-FCAF-648B-9174-221544E27AB7}"/>
                  </a:ext>
                </a:extLst>
              </p:cNvPr>
              <p:cNvSpPr/>
              <p:nvPr/>
            </p:nvSpPr>
            <p:spPr>
              <a:xfrm>
                <a:off x="1655736" y="20336970"/>
                <a:ext cx="7583297" cy="1352510"/>
              </a:xfrm>
              <a:prstGeom prst="roundRect">
                <a:avLst>
                  <a:gd name="adj" fmla="val 2728"/>
                </a:avLst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dirty="0"/>
                  <a:t>Output</a:t>
                </a:r>
                <a:endParaRPr lang="ko-KR" altLang="en-US" dirty="0"/>
              </a:p>
            </p:txBody>
          </p:sp>
          <p:sp>
            <p:nvSpPr>
              <p:cNvPr id="138" name="사각형: 둥근 모서리 137">
                <a:extLst>
                  <a:ext uri="{FF2B5EF4-FFF2-40B4-BE49-F238E27FC236}">
                    <a16:creationId xmlns:a16="http://schemas.microsoft.com/office/drawing/2014/main" id="{6AAA7D97-566E-E93C-C620-12A097F1B62B}"/>
                  </a:ext>
                </a:extLst>
              </p:cNvPr>
              <p:cNvSpPr/>
              <p:nvPr/>
            </p:nvSpPr>
            <p:spPr>
              <a:xfrm>
                <a:off x="6093825" y="20661903"/>
                <a:ext cx="2823737" cy="77074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Recipe File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dirty="0" err="1"/>
                  <a:t>stdout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  <p:sp>
            <p:nvSpPr>
              <p:cNvPr id="139" name="사각형: 둥근 모서리 138">
                <a:extLst>
                  <a:ext uri="{FF2B5EF4-FFF2-40B4-BE49-F238E27FC236}">
                    <a16:creationId xmlns:a16="http://schemas.microsoft.com/office/drawing/2014/main" id="{F0EA1146-BDE2-04C0-6A3D-DE2368B5F666}"/>
                  </a:ext>
                </a:extLst>
              </p:cNvPr>
              <p:cNvSpPr/>
              <p:nvPr/>
            </p:nvSpPr>
            <p:spPr>
              <a:xfrm>
                <a:off x="2065313" y="20652816"/>
                <a:ext cx="2823736" cy="81872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Errors</a:t>
                </a:r>
              </a:p>
              <a:p>
                <a:pPr algn="ctr"/>
                <a:r>
                  <a:rPr lang="en-US" altLang="ko-KR" dirty="0"/>
                  <a:t>(stderr)</a:t>
                </a:r>
                <a:endParaRPr lang="ko-KR" altLang="en-US" dirty="0"/>
              </a:p>
            </p:txBody>
          </p:sp>
        </p:grpSp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7856ABC0-D6BB-934A-4DDA-9D1948D8B327}"/>
                </a:ext>
              </a:extLst>
            </p:cNvPr>
            <p:cNvCxnSpPr>
              <a:cxnSpLocks/>
              <a:endCxn id="138" idx="0"/>
            </p:cNvCxnSpPr>
            <p:nvPr/>
          </p:nvCxnSpPr>
          <p:spPr>
            <a:xfrm>
              <a:off x="7502554" y="19753036"/>
              <a:ext cx="0" cy="8443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4CA23F52-0481-3460-EDC0-70DBA8208BFA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>
              <a:off x="4618128" y="16806895"/>
              <a:ext cx="0" cy="8455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D79E2A37-5E63-DD0C-7CA6-5B3C598D38DA}"/>
                </a:ext>
              </a:extLst>
            </p:cNvPr>
            <p:cNvCxnSpPr>
              <a:cxnSpLocks/>
              <a:endCxn id="154" idx="3"/>
            </p:cNvCxnSpPr>
            <p:nvPr/>
          </p:nvCxnSpPr>
          <p:spPr>
            <a:xfrm flipH="1">
              <a:off x="5564678" y="18723704"/>
              <a:ext cx="3725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26758AD3-DFCE-06D2-0351-9BDC2D4EE289}"/>
                </a:ext>
              </a:extLst>
            </p:cNvPr>
            <p:cNvCxnSpPr>
              <a:cxnSpLocks/>
              <a:endCxn id="139" idx="0"/>
            </p:cNvCxnSpPr>
            <p:nvPr/>
          </p:nvCxnSpPr>
          <p:spPr>
            <a:xfrm>
              <a:off x="3061773" y="19700385"/>
              <a:ext cx="0" cy="8879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558154EF-A9A7-BA5E-2CD1-B40F3ACBDEC6}"/>
                </a:ext>
              </a:extLst>
            </p:cNvPr>
            <p:cNvGrpSpPr/>
            <p:nvPr/>
          </p:nvGrpSpPr>
          <p:grpSpPr>
            <a:xfrm>
              <a:off x="1053925" y="17652396"/>
              <a:ext cx="4510753" cy="2142616"/>
              <a:chOff x="1053925" y="17652396"/>
              <a:chExt cx="4510753" cy="2142616"/>
            </a:xfrm>
          </p:grpSpPr>
          <p:sp>
            <p:nvSpPr>
              <p:cNvPr id="154" name="사각형: 둥근 모서리 153">
                <a:extLst>
                  <a:ext uri="{FF2B5EF4-FFF2-40B4-BE49-F238E27FC236}">
                    <a16:creationId xmlns:a16="http://schemas.microsoft.com/office/drawing/2014/main" id="{B1334020-7EC0-5079-F936-670FA861916E}"/>
                  </a:ext>
                </a:extLst>
              </p:cNvPr>
              <p:cNvSpPr/>
              <p:nvPr/>
            </p:nvSpPr>
            <p:spPr>
              <a:xfrm>
                <a:off x="1053925" y="17652396"/>
                <a:ext cx="4510753" cy="2142616"/>
              </a:xfrm>
              <a:prstGeom prst="roundRect">
                <a:avLst>
                  <a:gd name="adj" fmla="val 1637"/>
                </a:avLst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dirty="0"/>
                  <a:t>ErrorHandler</a:t>
                </a:r>
              </a:p>
              <a:p>
                <a:pPr algn="ctr"/>
                <a:endParaRPr lang="en-US" altLang="ko-KR" dirty="0"/>
              </a:p>
            </p:txBody>
          </p:sp>
          <p:grpSp>
            <p:nvGrpSpPr>
              <p:cNvPr id="176" name="그룹 175">
                <a:extLst>
                  <a:ext uri="{FF2B5EF4-FFF2-40B4-BE49-F238E27FC236}">
                    <a16:creationId xmlns:a16="http://schemas.microsoft.com/office/drawing/2014/main" id="{553242A1-05DF-849D-BF96-A8823B8D2902}"/>
                  </a:ext>
                </a:extLst>
              </p:cNvPr>
              <p:cNvGrpSpPr/>
              <p:nvPr/>
            </p:nvGrpSpPr>
            <p:grpSpPr>
              <a:xfrm>
                <a:off x="2189291" y="18035361"/>
                <a:ext cx="2240020" cy="1650562"/>
                <a:chOff x="2109165" y="18325500"/>
                <a:chExt cx="2240020" cy="1650562"/>
              </a:xfrm>
            </p:grpSpPr>
            <p:sp>
              <p:nvSpPr>
                <p:cNvPr id="171" name="사각형: 둥근 모서리 170">
                  <a:extLst>
                    <a:ext uri="{FF2B5EF4-FFF2-40B4-BE49-F238E27FC236}">
                      <a16:creationId xmlns:a16="http://schemas.microsoft.com/office/drawing/2014/main" id="{A9628D60-5E3E-F553-68B5-92C636A88B0C}"/>
                    </a:ext>
                  </a:extLst>
                </p:cNvPr>
                <p:cNvSpPr/>
                <p:nvPr/>
              </p:nvSpPr>
              <p:spPr>
                <a:xfrm>
                  <a:off x="2109165" y="18325500"/>
                  <a:ext cx="2240020" cy="1650562"/>
                </a:xfrm>
                <a:prstGeom prst="roundRect">
                  <a:avLst>
                    <a:gd name="adj" fmla="val 4800"/>
                  </a:avLst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dirty="0"/>
                    <a:t>Error</a:t>
                  </a:r>
                </a:p>
                <a:p>
                  <a:pPr algn="ctr"/>
                  <a:endParaRPr lang="en-US" altLang="ko-KR" dirty="0"/>
                </a:p>
              </p:txBody>
            </p:sp>
            <p:sp>
              <p:nvSpPr>
                <p:cNvPr id="172" name="사각형: 둥근 모서리 171">
                  <a:extLst>
                    <a:ext uri="{FF2B5EF4-FFF2-40B4-BE49-F238E27FC236}">
                      <a16:creationId xmlns:a16="http://schemas.microsoft.com/office/drawing/2014/main" id="{B4282C8B-5261-6BA3-DD4C-212DFE1F2F9E}"/>
                    </a:ext>
                  </a:extLst>
                </p:cNvPr>
                <p:cNvSpPr/>
                <p:nvPr/>
              </p:nvSpPr>
              <p:spPr>
                <a:xfrm>
                  <a:off x="2365277" y="18730973"/>
                  <a:ext cx="1681822" cy="32720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/>
                    <a:t>- type</a:t>
                  </a:r>
                  <a:endParaRPr lang="ko-KR" altLang="en-US" dirty="0"/>
                </a:p>
              </p:txBody>
            </p:sp>
            <p:sp>
              <p:nvSpPr>
                <p:cNvPr id="173" name="사각형: 둥근 모서리 172">
                  <a:extLst>
                    <a:ext uri="{FF2B5EF4-FFF2-40B4-BE49-F238E27FC236}">
                      <a16:creationId xmlns:a16="http://schemas.microsoft.com/office/drawing/2014/main" id="{2B096EBF-827E-8035-ADF3-DF3147CABA39}"/>
                    </a:ext>
                  </a:extLst>
                </p:cNvPr>
                <p:cNvSpPr/>
                <p:nvPr/>
              </p:nvSpPr>
              <p:spPr>
                <a:xfrm>
                  <a:off x="2365277" y="19119993"/>
                  <a:ext cx="1681822" cy="32720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/>
                    <a:t>- target</a:t>
                  </a:r>
                  <a:endParaRPr lang="ko-KR" altLang="en-US" dirty="0"/>
                </a:p>
              </p:txBody>
            </p:sp>
            <p:sp>
              <p:nvSpPr>
                <p:cNvPr id="174" name="사각형: 둥근 모서리 173">
                  <a:extLst>
                    <a:ext uri="{FF2B5EF4-FFF2-40B4-BE49-F238E27FC236}">
                      <a16:creationId xmlns:a16="http://schemas.microsoft.com/office/drawing/2014/main" id="{C0834AB2-2CA3-2096-CF69-F5082DDA6BFA}"/>
                    </a:ext>
                  </a:extLst>
                </p:cNvPr>
                <p:cNvSpPr/>
                <p:nvPr/>
              </p:nvSpPr>
              <p:spPr>
                <a:xfrm>
                  <a:off x="2365277" y="19507241"/>
                  <a:ext cx="1681822" cy="32720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/>
                    <a:t>- msg</a:t>
                  </a:r>
                  <a:endParaRPr lang="ko-KR" altLang="en-US" dirty="0"/>
                </a:p>
              </p:txBody>
            </p:sp>
          </p:grpSp>
        </p:grpSp>
      </p:grp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8417BC30-C98E-0150-667A-F1F431FA0147}"/>
              </a:ext>
            </a:extLst>
          </p:cNvPr>
          <p:cNvCxnSpPr>
            <a:cxnSpLocks/>
          </p:cNvCxnSpPr>
          <p:nvPr/>
        </p:nvCxnSpPr>
        <p:spPr>
          <a:xfrm flipH="1">
            <a:off x="4302920" y="12995896"/>
            <a:ext cx="1660" cy="14236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C010849-7368-7AD8-2550-19E3EEBA3392}"/>
              </a:ext>
            </a:extLst>
          </p:cNvPr>
          <p:cNvSpPr txBox="1"/>
          <p:nvPr/>
        </p:nvSpPr>
        <p:spPr>
          <a:xfrm>
            <a:off x="4548256" y="12847396"/>
            <a:ext cx="19559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사용 기술</a:t>
            </a:r>
            <a:endParaRPr lang="en-US" altLang="ko-KR" sz="2000" b="1" dirty="0"/>
          </a:p>
          <a:p>
            <a:r>
              <a:rPr lang="en-US" altLang="ko-KR" sz="2000" dirty="0"/>
              <a:t>	- GCC (C++)</a:t>
            </a:r>
          </a:p>
          <a:p>
            <a:r>
              <a:rPr lang="en-US" altLang="ko-KR" sz="2000" dirty="0"/>
              <a:t>	- Flex</a:t>
            </a:r>
          </a:p>
          <a:p>
            <a:r>
              <a:rPr lang="en-US" altLang="ko-KR" sz="2000" dirty="0"/>
              <a:t>	- Bison</a:t>
            </a:r>
          </a:p>
          <a:p>
            <a:r>
              <a:rPr lang="en-US" altLang="ko-KR" sz="2000" dirty="0"/>
              <a:t>	- Make</a:t>
            </a:r>
            <a:endParaRPr lang="ko-KR" altLang="en-US" sz="2000" dirty="0"/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7169871D-7AFC-B39B-C0B8-DEF8726B038B}"/>
              </a:ext>
            </a:extLst>
          </p:cNvPr>
          <p:cNvCxnSpPr>
            <a:cxnSpLocks/>
          </p:cNvCxnSpPr>
          <p:nvPr/>
        </p:nvCxnSpPr>
        <p:spPr>
          <a:xfrm flipH="1">
            <a:off x="6694606" y="12942214"/>
            <a:ext cx="1660" cy="14236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5612F1AE-4B44-50FC-AA54-C9EBFA21F7AF}"/>
              </a:ext>
            </a:extLst>
          </p:cNvPr>
          <p:cNvSpPr txBox="1"/>
          <p:nvPr/>
        </p:nvSpPr>
        <p:spPr>
          <a:xfrm>
            <a:off x="6939942" y="12808228"/>
            <a:ext cx="3132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개발 환경</a:t>
            </a:r>
            <a:endParaRPr lang="en-US" altLang="ko-KR" sz="2000" b="1" dirty="0"/>
          </a:p>
          <a:p>
            <a:r>
              <a:rPr lang="en-US" altLang="ko-KR" sz="2000" dirty="0"/>
              <a:t>	- macOS Sequoia 15.6.1</a:t>
            </a:r>
          </a:p>
          <a:p>
            <a:r>
              <a:rPr lang="en-US" altLang="ko-KR" sz="2000" dirty="0"/>
              <a:t>	- Visual Studio Code</a:t>
            </a:r>
          </a:p>
          <a:p>
            <a:r>
              <a:rPr lang="en-US" altLang="ko-KR" sz="2000" dirty="0"/>
              <a:t>	- </a:t>
            </a:r>
            <a:r>
              <a:rPr lang="en-US" altLang="ko-KR" sz="2000" dirty="0" err="1"/>
              <a:t>zsh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487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62FF9A8C5939E4893CE82BC45BC947C" ma:contentTypeVersion="11" ma:contentTypeDescription="새 문서를 만듭니다." ma:contentTypeScope="" ma:versionID="62c272497860ce7ce5da920a77cf7945">
  <xsd:schema xmlns:xsd="http://www.w3.org/2001/XMLSchema" xmlns:xs="http://www.w3.org/2001/XMLSchema" xmlns:p="http://schemas.microsoft.com/office/2006/metadata/properties" xmlns:ns3="e3aacc70-8a4b-4f66-b4b5-ce1e46aac117" targetNamespace="http://schemas.microsoft.com/office/2006/metadata/properties" ma:root="true" ma:fieldsID="1608ab6b63d4fb7ab59a689341db0eb2" ns3:_="">
    <xsd:import namespace="e3aacc70-8a4b-4f66-b4b5-ce1e46aac1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aacc70-8a4b-4f66-b4b5-ce1e46aac1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FD1CED-5B60-4F63-9405-885E179C23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DF6682-70B9-43AC-AFFE-C2C59B52AA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aacc70-8a4b-4f66-b4b5-ce1e46aac1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4F0EC3-57E0-4121-B432-856CC9E72611}">
  <ds:schemaRefs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e3aacc70-8a4b-4f66-b4b5-ce1e46aac117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878</TotalTime>
  <Words>356</Words>
  <Application>Microsoft Office PowerPoint</Application>
  <PresentationFormat>사용자 지정</PresentationFormat>
  <Paragraphs>81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Franklin Gothic Demi</vt:lpstr>
      <vt:lpstr>Calibri</vt:lpstr>
      <vt:lpstr>Arial</vt:lpstr>
      <vt:lpstr>Calibri Light</vt:lpstr>
      <vt:lpstr>Arial Black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윤선재</cp:lastModifiedBy>
  <cp:revision>44</cp:revision>
  <dcterms:created xsi:type="dcterms:W3CDTF">2019-07-31T07:36:11Z</dcterms:created>
  <dcterms:modified xsi:type="dcterms:W3CDTF">2025-09-15T14:06:47Z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0x010100162FF9A8C5939E4893CE82BC45BC947C</vt:lpwstr>
  </property>
</Properties>
</file>