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2" r:id="rId6"/>
    <p:sldId id="261" r:id="rId7"/>
    <p:sldId id="263" r:id="rId8"/>
    <p:sldId id="264" r:id="rId9"/>
    <p:sldId id="25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391D"/>
    <a:srgbClr val="AC7A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>
        <p:scale>
          <a:sx n="60" d="100"/>
          <a:sy n="60" d="100"/>
        </p:scale>
        <p:origin x="453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6CBD34-DEA1-D0B6-8F66-331D4159B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47B3DD-14AA-9B2B-F420-DDC96DB16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4F47BF-0590-1827-C2C5-21A9881C3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524F0-4727-42CB-8DB6-6FF0631A72A3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BEEE7B-9680-521F-82FF-91F4F24B1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5BF44C-44B7-ECC6-0AF1-A677A82FD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1F9A6-6E73-4883-BAC3-B17F2D81D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057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7A069-97C0-A866-9E44-EBEF9E072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306D41-F029-B653-68EA-DAEF29682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F6883F-C34C-62B9-4A5B-1DCAFA178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524F0-4727-42CB-8DB6-6FF0631A72A3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39E253-0C00-2F3D-C471-B7DA4CF64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70BBF3-6BCF-31F6-DF59-5B09A2B9A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1F9A6-6E73-4883-BAC3-B17F2D81D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773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F06536D-C4D5-A50A-031E-4DA72D9AE8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46B62C-E339-D6A2-5D84-E2EA82CB2C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33FDF5-48C0-EEEF-9BD3-CB3971B6B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524F0-4727-42CB-8DB6-6FF0631A72A3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3A882A-628C-5FEB-8083-58480D511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F6B9FE-6DC3-62A8-81AE-C9BCBEDBC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1F9A6-6E73-4883-BAC3-B17F2D81D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211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979CF-FD86-52B1-FCA2-86CB98F93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80EAAD-9027-3092-EE5F-F194794E1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12E1D1-4304-8350-E55A-545337207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524F0-4727-42CB-8DB6-6FF0631A72A3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BE2BAB-FCFE-0C0C-C245-58E711A31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E0153A-8202-81C1-CE5E-279AD4FD1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1F9A6-6E73-4883-BAC3-B17F2D81D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069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09DA-EBDE-151D-DFFD-FC8FFB466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C677A-6F4C-4EF2-C237-EEAD859B4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0403C9-62EA-8575-4AA3-AE01C09D1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524F0-4727-42CB-8DB6-6FF0631A72A3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98BE6B-449B-B1B8-5F5E-4A9504B07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68E8F1-70AE-2F39-E6DA-AE5144CD3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1F9A6-6E73-4883-BAC3-B17F2D81D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4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F869FA-B99F-92DA-A628-74403A35B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08196E-567C-9212-1169-CD9CDC016A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7B61F7-A7B8-2C7A-A980-1A5DD53E3D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023A5F-0B52-5E38-9B94-5F5D45BE5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524F0-4727-42CB-8DB6-6FF0631A72A3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39F552-AF71-C78F-2046-BEF5F2067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20FFD2-C829-4A24-0A34-1302065B6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1F9A6-6E73-4883-BAC3-B17F2D81D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51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97B2AE-BE9C-F146-C486-03C92506E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13CDD6-9F30-C7C7-DDA3-A87A1EDA4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8B0B05-E145-A33E-688D-81A9592B1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AED6A1-C0B9-15CC-F848-B42FFE442C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FB867E5-50FF-D2DA-B4A6-F290AFC4AA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5165A7-36BF-8EE2-C1F3-3B0F82D0B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524F0-4727-42CB-8DB6-6FF0631A72A3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535A40E-ECB8-2D8E-1E15-F48C87D6D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5A82ED-B124-02DB-B8C7-B63631129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1F9A6-6E73-4883-BAC3-B17F2D81D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119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4CC5C-EDAC-B923-FA51-4AEF29D3B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04A6DBA-4C53-B9EC-52A6-55DA3E48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524F0-4727-42CB-8DB6-6FF0631A72A3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C767B2-7C7D-00C2-3B74-73F1A484A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BD6628-32C2-3648-EAC1-26BAE9061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1F9A6-6E73-4883-BAC3-B17F2D81D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823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9FC430A-763B-05CB-5B7B-B0062576A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524F0-4727-42CB-8DB6-6FF0631A72A3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6C6E238-992A-62B2-17CC-062F6C412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391AB6-62A4-E020-80FB-A4605D522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1F9A6-6E73-4883-BAC3-B17F2D81D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197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025628-62A9-780A-3D49-3C120457C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98FA2E-D81B-77D9-FD88-DB02F8DC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2A9CCD-5A77-E5AF-1F87-54131E0BB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8084BB-764F-5DD9-BAB0-7AAC7EF7F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524F0-4727-42CB-8DB6-6FF0631A72A3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85089C-AA6A-1A41-BD23-C2262F6D4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A87784-F4A7-D81A-E568-460EA6AD8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1F9A6-6E73-4883-BAC3-B17F2D81D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331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71E3F3-2DF8-9A12-3620-D7C909C32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A7624E6-7BCA-873C-5E37-7FF3750072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1D5CF1-636E-7BF0-EC40-379D94740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FE8D38-4918-BD12-5238-3F06EE061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524F0-4727-42CB-8DB6-6FF0631A72A3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C7C6B3-72AF-83CF-217C-0F64885E7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081614-8A05-C803-3BD7-633FBAE79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1F9A6-6E73-4883-BAC3-B17F2D81D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61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FC9AA2-8B1E-D94B-062D-10A46DCDB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5A65A6-5B09-CF9D-3F02-FBEF37E79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DE4DFC-A33E-26D4-2258-4C0B49F915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524F0-4727-42CB-8DB6-6FF0631A72A3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66C920-845B-ABC1-5674-DC091449E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59A1F5-C929-EA33-59B6-658BB0EDE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1F9A6-6E73-4883-BAC3-B17F2D81D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739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7" Type="http://schemas.openxmlformats.org/officeDocument/2006/relationships/image" Target="../media/image31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7.svg"/><Relationship Id="rId7" Type="http://schemas.openxmlformats.org/officeDocument/2006/relationships/image" Target="../media/image36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sv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52BCFCDF-9448-5CB1-ED29-6C526FD3DBBE}"/>
              </a:ext>
            </a:extLst>
          </p:cNvPr>
          <p:cNvSpPr/>
          <p:nvPr/>
        </p:nvSpPr>
        <p:spPr>
          <a:xfrm>
            <a:off x="-654843" y="-217923"/>
            <a:ext cx="7401902" cy="72938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6224BC-93FB-9C8E-A089-41ECF1E73237}"/>
              </a:ext>
            </a:extLst>
          </p:cNvPr>
          <p:cNvSpPr/>
          <p:nvPr/>
        </p:nvSpPr>
        <p:spPr>
          <a:xfrm>
            <a:off x="-807243" y="0"/>
            <a:ext cx="504348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3ECD05-BA14-82BA-7D99-46FC309683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5808"/>
          <a:stretch>
            <a:fillRect/>
          </a:stretch>
        </p:blipFill>
        <p:spPr>
          <a:xfrm>
            <a:off x="-1504788" y="1122363"/>
            <a:ext cx="6769732" cy="46218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FDC6C1-CE51-C9FE-9C93-6FEF4E600527}"/>
              </a:ext>
            </a:extLst>
          </p:cNvPr>
          <p:cNvSpPr txBox="1"/>
          <p:nvPr/>
        </p:nvSpPr>
        <p:spPr>
          <a:xfrm>
            <a:off x="7058025" y="2085975"/>
            <a:ext cx="33432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</a:rPr>
              <a:t>요리용 코딩 언어 개발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39BFC1-4DB1-213F-273D-C597EAC49600}"/>
              </a:ext>
            </a:extLst>
          </p:cNvPr>
          <p:cNvSpPr txBox="1"/>
          <p:nvPr/>
        </p:nvSpPr>
        <p:spPr>
          <a:xfrm>
            <a:off x="7191375" y="4456969"/>
            <a:ext cx="3343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[24] </a:t>
            </a:r>
            <a:r>
              <a:rPr lang="ko-KR" altLang="en-US" b="1" dirty="0">
                <a:solidFill>
                  <a:schemeClr val="bg1"/>
                </a:solidFill>
              </a:rPr>
              <a:t>첫눈에 팀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202255661 </a:t>
            </a:r>
            <a:r>
              <a:rPr lang="ko-KR" altLang="en-US" dirty="0">
                <a:solidFill>
                  <a:schemeClr val="bg1"/>
                </a:solidFill>
              </a:rPr>
              <a:t>박혜연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201924419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김도엽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201924577 </a:t>
            </a:r>
            <a:r>
              <a:rPr lang="ko-KR" altLang="en-US" dirty="0">
                <a:solidFill>
                  <a:schemeClr val="bg1"/>
                </a:solidFill>
              </a:rPr>
              <a:t>정종현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72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7FDC6C1-CE51-C9FE-9C93-6FEF4E600527}"/>
              </a:ext>
            </a:extLst>
          </p:cNvPr>
          <p:cNvSpPr txBox="1"/>
          <p:nvPr/>
        </p:nvSpPr>
        <p:spPr>
          <a:xfrm>
            <a:off x="2457450" y="234876"/>
            <a:ext cx="69151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>
                <a:solidFill>
                  <a:schemeClr val="bg1"/>
                </a:solidFill>
              </a:rPr>
              <a:t>기존 문제점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F1516AC-F3F2-2F6C-1B9F-6A4B87F11802}"/>
              </a:ext>
            </a:extLst>
          </p:cNvPr>
          <p:cNvGrpSpPr/>
          <p:nvPr/>
        </p:nvGrpSpPr>
        <p:grpSpPr>
          <a:xfrm>
            <a:off x="2057400" y="1010941"/>
            <a:ext cx="7786688" cy="1597396"/>
            <a:chOff x="2150269" y="2193131"/>
            <a:chExt cx="8101012" cy="20232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1E59EBD-18AD-72A7-A88C-894E943DA62C}"/>
                </a:ext>
              </a:extLst>
            </p:cNvPr>
            <p:cNvSpPr/>
            <p:nvPr/>
          </p:nvSpPr>
          <p:spPr>
            <a:xfrm>
              <a:off x="2150269" y="2193131"/>
              <a:ext cx="8101012" cy="172878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51A97278-E598-3347-F95B-BFCB56DF1040}"/>
                </a:ext>
              </a:extLst>
            </p:cNvPr>
            <p:cNvSpPr/>
            <p:nvPr/>
          </p:nvSpPr>
          <p:spPr>
            <a:xfrm>
              <a:off x="2638425" y="3561556"/>
              <a:ext cx="654844" cy="6548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65A704E-F9C4-E554-787E-68D95687321A}"/>
              </a:ext>
            </a:extLst>
          </p:cNvPr>
          <p:cNvSpPr txBox="1"/>
          <p:nvPr/>
        </p:nvSpPr>
        <p:spPr>
          <a:xfrm>
            <a:off x="3297542" y="1174848"/>
            <a:ext cx="162737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b="1" dirty="0">
                <a:solidFill>
                  <a:schemeClr val="accent2">
                    <a:lumMod val="75000"/>
                  </a:schemeClr>
                </a:solidFill>
              </a:rPr>
              <a:t>모호한 표현</a:t>
            </a:r>
          </a:p>
        </p:txBody>
      </p:sp>
      <p:pic>
        <p:nvPicPr>
          <p:cNvPr id="18" name="그래픽 17" descr="물음표 단색으로 채워진">
            <a:extLst>
              <a:ext uri="{FF2B5EF4-FFF2-40B4-BE49-F238E27FC236}">
                <a16:creationId xmlns:a16="http://schemas.microsoft.com/office/drawing/2014/main" id="{7C40ACFD-0400-AF8B-F0D5-9AE31582F5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58028" y="1298246"/>
            <a:ext cx="927512" cy="92751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5C8B85C-6D3C-89DE-D1E5-709AA7AAE6E3}"/>
              </a:ext>
            </a:extLst>
          </p:cNvPr>
          <p:cNvSpPr txBox="1"/>
          <p:nvPr/>
        </p:nvSpPr>
        <p:spPr>
          <a:xfrm>
            <a:off x="3513442" y="1609762"/>
            <a:ext cx="59533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"</a:t>
            </a:r>
            <a:r>
              <a:rPr lang="ko-KR" altLang="en-US" sz="1500" dirty="0"/>
              <a:t>소금 한 </a:t>
            </a:r>
            <a:r>
              <a:rPr lang="ko-KR" altLang="en-US" sz="1500" dirty="0" err="1"/>
              <a:t>꼬집</a:t>
            </a:r>
            <a:r>
              <a:rPr lang="en-US" altLang="ko-KR" sz="1500" dirty="0"/>
              <a:t>", "</a:t>
            </a:r>
            <a:r>
              <a:rPr lang="ko-KR" altLang="en-US" sz="1500" dirty="0"/>
              <a:t>적당히 익을 때까지</a:t>
            </a:r>
            <a:r>
              <a:rPr lang="en-US" altLang="ko-KR" sz="1500" dirty="0"/>
              <a:t>"</a:t>
            </a:r>
            <a:r>
              <a:rPr lang="ko-KR" altLang="en-US" sz="1500" dirty="0"/>
              <a:t>와 같은 주관적인 표현이 많아 초보자가 정확한 양이나 시간을 가늠하기 어렵다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F5B247C-E4CE-740F-9289-7BBAE0698457}"/>
              </a:ext>
            </a:extLst>
          </p:cNvPr>
          <p:cNvGrpSpPr/>
          <p:nvPr/>
        </p:nvGrpSpPr>
        <p:grpSpPr>
          <a:xfrm>
            <a:off x="2057400" y="2989670"/>
            <a:ext cx="7786688" cy="1736543"/>
            <a:chOff x="2057400" y="2989670"/>
            <a:chExt cx="7786688" cy="173654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65363446-8959-77CC-37D3-5CDD35573333}"/>
                </a:ext>
              </a:extLst>
            </p:cNvPr>
            <p:cNvSpPr/>
            <p:nvPr/>
          </p:nvSpPr>
          <p:spPr>
            <a:xfrm>
              <a:off x="2057400" y="2989670"/>
              <a:ext cx="7786688" cy="148379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8CCC684D-984D-5FFA-CA03-B533AA022E78}"/>
                </a:ext>
              </a:extLst>
            </p:cNvPr>
            <p:cNvSpPr/>
            <p:nvPr/>
          </p:nvSpPr>
          <p:spPr>
            <a:xfrm>
              <a:off x="2526615" y="4164170"/>
              <a:ext cx="629436" cy="5620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2F185DE-A1B0-A1B6-96A3-CE50775D7FCD}"/>
              </a:ext>
            </a:extLst>
          </p:cNvPr>
          <p:cNvSpPr txBox="1"/>
          <p:nvPr/>
        </p:nvSpPr>
        <p:spPr>
          <a:xfrm>
            <a:off x="3297541" y="3139975"/>
            <a:ext cx="37033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b="1" dirty="0">
                <a:solidFill>
                  <a:schemeClr val="accent2">
                    <a:lumMod val="75000"/>
                  </a:schemeClr>
                </a:solidFill>
              </a:rPr>
              <a:t>비정형 정보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3D2219-AEFF-A85D-462F-EA5D3241FBAD}"/>
              </a:ext>
            </a:extLst>
          </p:cNvPr>
          <p:cNvSpPr txBox="1"/>
          <p:nvPr/>
        </p:nvSpPr>
        <p:spPr>
          <a:xfrm>
            <a:off x="3513442" y="3574889"/>
            <a:ext cx="59533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500" dirty="0"/>
              <a:t>요리 레시피는 자연어로 보관되며 컴퓨터가 이해하기 어려운 비정형 정보로 사용되고 있다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A3D33B1A-0DEF-5035-4461-974EDE624B0E}"/>
              </a:ext>
            </a:extLst>
          </p:cNvPr>
          <p:cNvSpPr/>
          <p:nvPr/>
        </p:nvSpPr>
        <p:spPr>
          <a:xfrm>
            <a:off x="2057400" y="5084361"/>
            <a:ext cx="7786688" cy="148379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4DF51DF8-ADA0-2B5C-D48F-BA85B618DA03}"/>
              </a:ext>
            </a:extLst>
          </p:cNvPr>
          <p:cNvSpPr/>
          <p:nvPr/>
        </p:nvSpPr>
        <p:spPr>
          <a:xfrm>
            <a:off x="2526615" y="4777792"/>
            <a:ext cx="629436" cy="5620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CBE4F1C-BB4E-535D-7BDE-3EF33DFE2CBF}"/>
              </a:ext>
            </a:extLst>
          </p:cNvPr>
          <p:cNvSpPr txBox="1"/>
          <p:nvPr/>
        </p:nvSpPr>
        <p:spPr>
          <a:xfrm>
            <a:off x="3297541" y="5211662"/>
            <a:ext cx="44462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b="1" dirty="0">
                <a:solidFill>
                  <a:schemeClr val="accent2">
                    <a:lumMod val="75000"/>
                  </a:schemeClr>
                </a:solidFill>
              </a:rPr>
              <a:t>텍스트 코딩의 접근성 부족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5187C42-6FCC-6D9C-B394-1C4D56F7B4A9}"/>
              </a:ext>
            </a:extLst>
          </p:cNvPr>
          <p:cNvSpPr txBox="1"/>
          <p:nvPr/>
        </p:nvSpPr>
        <p:spPr>
          <a:xfrm>
            <a:off x="3513442" y="5682296"/>
            <a:ext cx="59533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500" dirty="0"/>
              <a:t>코딩의 대중화로 많은 사람들이 프로그래밍을 접하고 있지만 텍스트 기반 프로그래밍 언어는 비개발자가 접근하기 어렵다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  <p:pic>
        <p:nvPicPr>
          <p:cNvPr id="44" name="그래픽 43" descr="연필 단색으로 채워진">
            <a:extLst>
              <a:ext uri="{FF2B5EF4-FFF2-40B4-BE49-F238E27FC236}">
                <a16:creationId xmlns:a16="http://schemas.microsoft.com/office/drawing/2014/main" id="{0F20D2DA-14EC-7AED-6601-313920973B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47912" y="3344359"/>
            <a:ext cx="827830" cy="827830"/>
          </a:xfrm>
          <a:prstGeom prst="rect">
            <a:avLst/>
          </a:prstGeom>
        </p:spPr>
      </p:pic>
      <p:pic>
        <p:nvPicPr>
          <p:cNvPr id="46" name="그래픽 45" descr="문서 단색으로 채워진">
            <a:extLst>
              <a:ext uri="{FF2B5EF4-FFF2-40B4-BE49-F238E27FC236}">
                <a16:creationId xmlns:a16="http://schemas.microsoft.com/office/drawing/2014/main" id="{EF2421B1-CE68-84A3-DA8B-CB561B20A6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84133" y="5396498"/>
            <a:ext cx="839796" cy="839796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0D6F0D4D-DC07-1599-9A09-3046B1D521EF}"/>
              </a:ext>
            </a:extLst>
          </p:cNvPr>
          <p:cNvSpPr/>
          <p:nvPr/>
        </p:nvSpPr>
        <p:spPr>
          <a:xfrm>
            <a:off x="2526615" y="2683101"/>
            <a:ext cx="629436" cy="5620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415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  <p:bldP spid="24" grpId="0"/>
      <p:bldP spid="26" grpId="0"/>
      <p:bldP spid="35" grpId="0" animBg="1"/>
      <p:bldP spid="38" grpId="0"/>
      <p:bldP spid="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2F3CE2A-A6DA-528A-8CBD-9090298A0F63}"/>
              </a:ext>
            </a:extLst>
          </p:cNvPr>
          <p:cNvSpPr/>
          <p:nvPr/>
        </p:nvSpPr>
        <p:spPr>
          <a:xfrm>
            <a:off x="1742012" y="1192621"/>
            <a:ext cx="2336006" cy="3267212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FDC6C1-CE51-C9FE-9C93-6FEF4E600527}"/>
              </a:ext>
            </a:extLst>
          </p:cNvPr>
          <p:cNvSpPr txBox="1"/>
          <p:nvPr/>
        </p:nvSpPr>
        <p:spPr>
          <a:xfrm>
            <a:off x="2457450" y="234876"/>
            <a:ext cx="69151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>
                <a:solidFill>
                  <a:schemeClr val="bg1"/>
                </a:solidFill>
              </a:rPr>
              <a:t>시스템 소개</a:t>
            </a:r>
            <a:r>
              <a:rPr lang="en-US" altLang="ko-KR" sz="3000" b="1" dirty="0">
                <a:solidFill>
                  <a:schemeClr val="bg1"/>
                </a:solidFill>
              </a:rPr>
              <a:t>: </a:t>
            </a:r>
            <a:r>
              <a:rPr lang="ko-KR" altLang="en-US" sz="3000" b="1" dirty="0">
                <a:solidFill>
                  <a:schemeClr val="bg1"/>
                </a:solidFill>
              </a:rPr>
              <a:t>레시피 만들기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1E59EBD-18AD-72A7-A88C-894E943DA62C}"/>
              </a:ext>
            </a:extLst>
          </p:cNvPr>
          <p:cNvSpPr/>
          <p:nvPr/>
        </p:nvSpPr>
        <p:spPr>
          <a:xfrm>
            <a:off x="1464417" y="974986"/>
            <a:ext cx="1386160" cy="51431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1A97278-E598-3347-F95B-BFCB56DF1040}"/>
              </a:ext>
            </a:extLst>
          </p:cNvPr>
          <p:cNvSpPr/>
          <p:nvPr/>
        </p:nvSpPr>
        <p:spPr>
          <a:xfrm>
            <a:off x="1332649" y="1103283"/>
            <a:ext cx="256903" cy="25772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5A704E-F9C4-E554-787E-68D95687321A}"/>
              </a:ext>
            </a:extLst>
          </p:cNvPr>
          <p:cNvSpPr txBox="1"/>
          <p:nvPr/>
        </p:nvSpPr>
        <p:spPr>
          <a:xfrm>
            <a:off x="1548552" y="1044195"/>
            <a:ext cx="123244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b="1">
                <a:solidFill>
                  <a:schemeClr val="accent2">
                    <a:lumMod val="75000"/>
                  </a:schemeClr>
                </a:solidFill>
              </a:rPr>
              <a:t>재료 </a:t>
            </a:r>
            <a:r>
              <a:rPr lang="ko-KR" altLang="en-US" sz="1900" b="1" dirty="0" err="1">
                <a:solidFill>
                  <a:schemeClr val="accent2">
                    <a:lumMod val="75000"/>
                  </a:schemeClr>
                </a:solidFill>
              </a:rPr>
              <a:t>블럭</a:t>
            </a:r>
            <a:endParaRPr lang="ko-KR" altLang="en-US" sz="19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C8B85C-6D3C-89DE-D1E5-709AA7AAE6E3}"/>
              </a:ext>
            </a:extLst>
          </p:cNvPr>
          <p:cNvSpPr txBox="1"/>
          <p:nvPr/>
        </p:nvSpPr>
        <p:spPr>
          <a:xfrm>
            <a:off x="2126857" y="3694700"/>
            <a:ext cx="16437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요리에 필요한 재료를 나타낸다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A7ED1114-932A-D2D0-BAC7-CFEDDB3F0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478" y="1637731"/>
            <a:ext cx="1476386" cy="1924064"/>
          </a:xfrm>
          <a:prstGeom prst="rect">
            <a:avLst/>
          </a:prstGeom>
        </p:spPr>
      </p:pic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6624AD6C-241D-6059-8FCB-AA62D4CB52C1}"/>
              </a:ext>
            </a:extLst>
          </p:cNvPr>
          <p:cNvSpPr/>
          <p:nvPr/>
        </p:nvSpPr>
        <p:spPr>
          <a:xfrm>
            <a:off x="4788724" y="1192621"/>
            <a:ext cx="2662427" cy="3267212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1F8C3E8C-BC70-11D8-FE0B-AAE04DA03B56}"/>
              </a:ext>
            </a:extLst>
          </p:cNvPr>
          <p:cNvSpPr/>
          <p:nvPr/>
        </p:nvSpPr>
        <p:spPr>
          <a:xfrm>
            <a:off x="4511128" y="974986"/>
            <a:ext cx="2336006" cy="51431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7B5D0EA4-F11D-7DE6-97B6-F281D0EE6930}"/>
              </a:ext>
            </a:extLst>
          </p:cNvPr>
          <p:cNvSpPr/>
          <p:nvPr/>
        </p:nvSpPr>
        <p:spPr>
          <a:xfrm>
            <a:off x="4379361" y="1103283"/>
            <a:ext cx="256903" cy="25772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9FDB2A6-027E-53F9-2598-6674DD4B7027}"/>
              </a:ext>
            </a:extLst>
          </p:cNvPr>
          <p:cNvSpPr txBox="1"/>
          <p:nvPr/>
        </p:nvSpPr>
        <p:spPr>
          <a:xfrm>
            <a:off x="4595264" y="1044195"/>
            <a:ext cx="233600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b="1" dirty="0" err="1">
                <a:solidFill>
                  <a:schemeClr val="accent2">
                    <a:lumMod val="75000"/>
                  </a:schemeClr>
                </a:solidFill>
              </a:rPr>
              <a:t>메인요리동작</a:t>
            </a:r>
            <a:r>
              <a:rPr lang="ko-KR" altLang="en-US" sz="19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900" b="1" dirty="0" err="1">
                <a:solidFill>
                  <a:schemeClr val="accent2">
                    <a:lumMod val="75000"/>
                  </a:schemeClr>
                </a:solidFill>
              </a:rPr>
              <a:t>블럭</a:t>
            </a:r>
            <a:endParaRPr lang="ko-KR" altLang="en-US" sz="19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425DFAE-8C29-4701-CA2C-21E0A66346FE}"/>
              </a:ext>
            </a:extLst>
          </p:cNvPr>
          <p:cNvSpPr txBox="1"/>
          <p:nvPr/>
        </p:nvSpPr>
        <p:spPr>
          <a:xfrm>
            <a:off x="5073733" y="3694700"/>
            <a:ext cx="18989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요리의 메인 동작을 나타낸다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20AAE79C-0587-EA5C-210D-8D0981D2F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297" y="1677596"/>
            <a:ext cx="1647837" cy="1828813"/>
          </a:xfrm>
          <a:prstGeom prst="rect">
            <a:avLst/>
          </a:prstGeom>
        </p:spPr>
      </p:pic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BC5BE7EF-B53B-2B99-1BF7-E90E0D667D5C}"/>
              </a:ext>
            </a:extLst>
          </p:cNvPr>
          <p:cNvSpPr/>
          <p:nvPr/>
        </p:nvSpPr>
        <p:spPr>
          <a:xfrm>
            <a:off x="8138110" y="1192621"/>
            <a:ext cx="2662427" cy="3267212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B6A29282-99CB-01D2-2B38-1B654178B6AB}"/>
              </a:ext>
            </a:extLst>
          </p:cNvPr>
          <p:cNvSpPr/>
          <p:nvPr/>
        </p:nvSpPr>
        <p:spPr>
          <a:xfrm>
            <a:off x="7860514" y="974986"/>
            <a:ext cx="2336006" cy="51431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F6975428-3C54-6E4B-C2E6-573617DC5630}"/>
              </a:ext>
            </a:extLst>
          </p:cNvPr>
          <p:cNvSpPr/>
          <p:nvPr/>
        </p:nvSpPr>
        <p:spPr>
          <a:xfrm>
            <a:off x="7728747" y="1103283"/>
            <a:ext cx="256903" cy="25772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A1BE9DA-2335-1435-61AA-A50763D0334E}"/>
              </a:ext>
            </a:extLst>
          </p:cNvPr>
          <p:cNvSpPr txBox="1"/>
          <p:nvPr/>
        </p:nvSpPr>
        <p:spPr>
          <a:xfrm>
            <a:off x="7944650" y="1044195"/>
            <a:ext cx="233600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b="1" dirty="0">
                <a:solidFill>
                  <a:schemeClr val="accent2">
                    <a:lumMod val="75000"/>
                  </a:schemeClr>
                </a:solidFill>
              </a:rPr>
              <a:t>재료준비동작 </a:t>
            </a:r>
            <a:r>
              <a:rPr lang="ko-KR" altLang="en-US" sz="1900" b="1" dirty="0" err="1">
                <a:solidFill>
                  <a:schemeClr val="accent2">
                    <a:lumMod val="75000"/>
                  </a:schemeClr>
                </a:solidFill>
              </a:rPr>
              <a:t>블럭</a:t>
            </a:r>
            <a:endParaRPr lang="ko-KR" altLang="en-US" sz="19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6F5FBCC-F472-2B6A-8A40-A5F30968BAE5}"/>
              </a:ext>
            </a:extLst>
          </p:cNvPr>
          <p:cNvSpPr txBox="1"/>
          <p:nvPr/>
        </p:nvSpPr>
        <p:spPr>
          <a:xfrm>
            <a:off x="8423119" y="3694700"/>
            <a:ext cx="18989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요리 </a:t>
            </a:r>
            <a:r>
              <a:rPr lang="ko-KR" altLang="en-US" sz="1500" dirty="0" err="1"/>
              <a:t>전처리</a:t>
            </a:r>
            <a:r>
              <a:rPr lang="ko-KR" altLang="en-US" sz="1500" dirty="0"/>
              <a:t> 동작을 나타낸다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3CC18CD4-249E-08DF-C2EE-08C721DE72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4394" y="1610920"/>
            <a:ext cx="1676412" cy="1962164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B099DB6E-33DC-4C68-3AA7-5956E6D82D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8754" y="5027932"/>
            <a:ext cx="1550773" cy="1318882"/>
          </a:xfrm>
          <a:prstGeom prst="rect">
            <a:avLst/>
          </a:prstGeom>
        </p:spPr>
      </p:pic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B46FA251-E267-F8A8-8417-79A77052CB87}"/>
              </a:ext>
            </a:extLst>
          </p:cNvPr>
          <p:cNvSpPr/>
          <p:nvPr/>
        </p:nvSpPr>
        <p:spPr>
          <a:xfrm>
            <a:off x="815274" y="4810373"/>
            <a:ext cx="5456940" cy="1712024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CED7A1DC-973D-8F8E-FC4E-953C7757CBBB}"/>
              </a:ext>
            </a:extLst>
          </p:cNvPr>
          <p:cNvSpPr/>
          <p:nvPr/>
        </p:nvSpPr>
        <p:spPr>
          <a:xfrm>
            <a:off x="537679" y="4592738"/>
            <a:ext cx="1956940" cy="51431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16D79F41-DE15-8DE3-1F83-E244E1A12CAA}"/>
              </a:ext>
            </a:extLst>
          </p:cNvPr>
          <p:cNvSpPr/>
          <p:nvPr/>
        </p:nvSpPr>
        <p:spPr>
          <a:xfrm>
            <a:off x="405911" y="4721035"/>
            <a:ext cx="256903" cy="25772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B8B332D-2521-EC67-D076-D61D6E363918}"/>
              </a:ext>
            </a:extLst>
          </p:cNvPr>
          <p:cNvSpPr txBox="1"/>
          <p:nvPr/>
        </p:nvSpPr>
        <p:spPr>
          <a:xfrm>
            <a:off x="621814" y="4661947"/>
            <a:ext cx="19983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b="1">
                <a:solidFill>
                  <a:schemeClr val="accent2">
                    <a:lumMod val="75000"/>
                  </a:schemeClr>
                </a:solidFill>
              </a:rPr>
              <a:t>동작 제어 </a:t>
            </a:r>
            <a:r>
              <a:rPr lang="ko-KR" altLang="en-US" sz="1900" b="1" dirty="0" err="1">
                <a:solidFill>
                  <a:schemeClr val="accent2">
                    <a:lumMod val="75000"/>
                  </a:schemeClr>
                </a:solidFill>
              </a:rPr>
              <a:t>블럭</a:t>
            </a:r>
            <a:endParaRPr lang="ko-KR" altLang="en-US" sz="19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60284D1-6014-1F56-1DF0-C1A18577C188}"/>
              </a:ext>
            </a:extLst>
          </p:cNvPr>
          <p:cNvSpPr txBox="1"/>
          <p:nvPr/>
        </p:nvSpPr>
        <p:spPr>
          <a:xfrm>
            <a:off x="4281791" y="5353051"/>
            <a:ext cx="18350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요리를 제어하는 </a:t>
            </a:r>
            <a:r>
              <a:rPr lang="ko-KR" altLang="en-US" sz="1500" dirty="0" err="1"/>
              <a:t>블럭들을</a:t>
            </a:r>
            <a:r>
              <a:rPr lang="ko-KR" altLang="en-US" sz="1500" dirty="0"/>
              <a:t> 나타낸다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15811F72-8599-0D6D-74DD-188197D239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1270" y="4702483"/>
            <a:ext cx="3841439" cy="181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475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7" grpId="0" animBg="1"/>
      <p:bldP spid="12" grpId="0" animBg="1"/>
      <p:bldP spid="14" grpId="0"/>
      <p:bldP spid="19" grpId="0"/>
      <p:bldP spid="54" grpId="0" animBg="1"/>
      <p:bldP spid="55" grpId="0" animBg="1"/>
      <p:bldP spid="56" grpId="0" animBg="1"/>
      <p:bldP spid="57" grpId="0"/>
      <p:bldP spid="58" grpId="0"/>
      <p:bldP spid="62" grpId="0" animBg="1"/>
      <p:bldP spid="63" grpId="0" animBg="1"/>
      <p:bldP spid="64" grpId="0" animBg="1"/>
      <p:bldP spid="65" grpId="0"/>
      <p:bldP spid="66" grpId="0"/>
      <p:bldP spid="74" grpId="0" animBg="1"/>
      <p:bldP spid="75" grpId="0" animBg="1"/>
      <p:bldP spid="76" grpId="0" animBg="1"/>
      <p:bldP spid="77" grpId="0"/>
      <p:bldP spid="7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7FDC6C1-CE51-C9FE-9C93-6FEF4E600527}"/>
              </a:ext>
            </a:extLst>
          </p:cNvPr>
          <p:cNvSpPr txBox="1"/>
          <p:nvPr/>
        </p:nvSpPr>
        <p:spPr>
          <a:xfrm>
            <a:off x="2457450" y="234876"/>
            <a:ext cx="69151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>
                <a:solidFill>
                  <a:schemeClr val="bg1"/>
                </a:solidFill>
              </a:rPr>
              <a:t>시스템 소개</a:t>
            </a:r>
            <a:r>
              <a:rPr lang="en-US" altLang="ko-KR" sz="3000" b="1" dirty="0">
                <a:solidFill>
                  <a:schemeClr val="bg1"/>
                </a:solidFill>
              </a:rPr>
              <a:t>: </a:t>
            </a:r>
            <a:r>
              <a:rPr lang="ko-KR" altLang="en-US" sz="3000" b="1" dirty="0">
                <a:solidFill>
                  <a:schemeClr val="bg1"/>
                </a:solidFill>
              </a:rPr>
              <a:t>레시피 저장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789AFC3-DDC9-6E3D-45ED-7B820452A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83" y="1568603"/>
            <a:ext cx="3124223" cy="240031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E89BFF2-1C76-936B-5DE7-F44D51616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237" y="1383450"/>
            <a:ext cx="7914470" cy="27706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821D7A-C2A0-AB63-7ECA-CF9F84A23265}"/>
              </a:ext>
            </a:extLst>
          </p:cNvPr>
          <p:cNvSpPr txBox="1"/>
          <p:nvPr/>
        </p:nvSpPr>
        <p:spPr>
          <a:xfrm>
            <a:off x="2002549" y="4855596"/>
            <a:ext cx="69919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요리를 태그 별로 저장한 후</a:t>
            </a:r>
            <a:r>
              <a:rPr lang="en-US" altLang="ko-KR" sz="1500" dirty="0"/>
              <a:t>, </a:t>
            </a:r>
            <a:r>
              <a:rPr lang="ko-KR" altLang="en-US" sz="1500" dirty="0"/>
              <a:t>태그 별로 저장한 레시피를 검색할 수 있다</a:t>
            </a:r>
            <a:r>
              <a:rPr lang="en-US" altLang="ko-KR" sz="1500" dirty="0"/>
              <a:t>.</a:t>
            </a:r>
            <a:br>
              <a:rPr lang="en-US" altLang="ko-KR" sz="1500" dirty="0"/>
            </a:br>
            <a:r>
              <a:rPr lang="ko-KR" altLang="en-US" sz="1500" dirty="0"/>
              <a:t>저장한 레시피는 그대로 불러올 수 있다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70196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39BCA268-DA91-5BB9-1459-D8B320538754}"/>
              </a:ext>
            </a:extLst>
          </p:cNvPr>
          <p:cNvSpPr/>
          <p:nvPr/>
        </p:nvSpPr>
        <p:spPr>
          <a:xfrm>
            <a:off x="439295" y="910834"/>
            <a:ext cx="4230807" cy="251816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B0821E07-9CB4-0991-CB50-63CD4BD039F4}"/>
              </a:ext>
            </a:extLst>
          </p:cNvPr>
          <p:cNvSpPr/>
          <p:nvPr/>
        </p:nvSpPr>
        <p:spPr>
          <a:xfrm>
            <a:off x="439295" y="3571221"/>
            <a:ext cx="4230807" cy="303575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353950E-5A58-AC00-AC82-2CB85FE91453}"/>
              </a:ext>
            </a:extLst>
          </p:cNvPr>
          <p:cNvSpPr/>
          <p:nvPr/>
        </p:nvSpPr>
        <p:spPr>
          <a:xfrm>
            <a:off x="6280029" y="975336"/>
            <a:ext cx="4230807" cy="251816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FDC6C1-CE51-C9FE-9C93-6FEF4E600527}"/>
              </a:ext>
            </a:extLst>
          </p:cNvPr>
          <p:cNvSpPr txBox="1"/>
          <p:nvPr/>
        </p:nvSpPr>
        <p:spPr>
          <a:xfrm>
            <a:off x="2457450" y="234876"/>
            <a:ext cx="69151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>
                <a:solidFill>
                  <a:schemeClr val="bg1"/>
                </a:solidFill>
              </a:rPr>
              <a:t>레시피 유효성 검사</a:t>
            </a:r>
          </a:p>
        </p:txBody>
      </p:sp>
      <p:pic>
        <p:nvPicPr>
          <p:cNvPr id="2" name="그림 1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94BDC3A-303A-C88D-E961-0C51B3EF0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369" y="1675659"/>
            <a:ext cx="3924657" cy="14056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80BF53-9A51-E2DB-2FFA-4A62D09E3C3C}"/>
              </a:ext>
            </a:extLst>
          </p:cNvPr>
          <p:cNvSpPr txBox="1"/>
          <p:nvPr/>
        </p:nvSpPr>
        <p:spPr>
          <a:xfrm>
            <a:off x="1252133" y="1112459"/>
            <a:ext cx="30892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자르기</a:t>
            </a:r>
            <a:r>
              <a:rPr lang="en-US" altLang="ko-KR" sz="1500" dirty="0"/>
              <a:t>: </a:t>
            </a:r>
            <a:r>
              <a:rPr lang="ko-KR" altLang="en-US" sz="1500" dirty="0"/>
              <a:t>고체만 자를 수 있다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  <p:pic>
        <p:nvPicPr>
          <p:cNvPr id="6" name="그래픽 5" descr="포크와 나이프 단색으로 채워진">
            <a:extLst>
              <a:ext uri="{FF2B5EF4-FFF2-40B4-BE49-F238E27FC236}">
                <a16:creationId xmlns:a16="http://schemas.microsoft.com/office/drawing/2014/main" id="{38EFBA82-8522-239A-DCE8-6072EFA2C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2731" y="1150869"/>
            <a:ext cx="312072" cy="3120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BC5C3A-347B-268F-FFD5-3958FB5684C8}"/>
              </a:ext>
            </a:extLst>
          </p:cNvPr>
          <p:cNvSpPr txBox="1"/>
          <p:nvPr/>
        </p:nvSpPr>
        <p:spPr>
          <a:xfrm>
            <a:off x="1137114" y="3710862"/>
            <a:ext cx="28351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볶기</a:t>
            </a:r>
            <a:r>
              <a:rPr lang="en-US" altLang="ko-KR" sz="1500" dirty="0"/>
              <a:t>: </a:t>
            </a:r>
            <a:r>
              <a:rPr lang="ko-KR" altLang="en-US" sz="1500" dirty="0"/>
              <a:t>기름이 필요하고</a:t>
            </a:r>
            <a:r>
              <a:rPr lang="en-US" altLang="ko-KR" sz="1500" dirty="0"/>
              <a:t>, </a:t>
            </a:r>
            <a:r>
              <a:rPr lang="ko-KR" altLang="en-US" sz="1500" dirty="0"/>
              <a:t>액체는 넣을 수 없다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  <p:pic>
        <p:nvPicPr>
          <p:cNvPr id="12" name="그림 11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425E22F-CDFF-7F32-9582-7F45B33AB4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1825" y="4248874"/>
            <a:ext cx="2537362" cy="840223"/>
          </a:xfrm>
          <a:prstGeom prst="rect">
            <a:avLst/>
          </a:prstGeom>
        </p:spPr>
      </p:pic>
      <p:pic>
        <p:nvPicPr>
          <p:cNvPr id="14" name="그래픽 13" descr="불꽃 단색으로 채워진">
            <a:extLst>
              <a:ext uri="{FF2B5EF4-FFF2-40B4-BE49-F238E27FC236}">
                <a16:creationId xmlns:a16="http://schemas.microsoft.com/office/drawing/2014/main" id="{58837DC8-AFC3-D8AC-DA10-CD94BB8555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3949" y="3737551"/>
            <a:ext cx="323165" cy="323165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4C86A59-AF2A-4576-2F7D-4B77507C4CDD}"/>
              </a:ext>
            </a:extLst>
          </p:cNvPr>
          <p:cNvSpPr/>
          <p:nvPr/>
        </p:nvSpPr>
        <p:spPr>
          <a:xfrm>
            <a:off x="6758483" y="1462941"/>
            <a:ext cx="3548332" cy="16792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AEEECB-F766-0FFB-7175-7A9BB9FA9FE2}"/>
              </a:ext>
            </a:extLst>
          </p:cNvPr>
          <p:cNvSpPr txBox="1"/>
          <p:nvPr/>
        </p:nvSpPr>
        <p:spPr>
          <a:xfrm>
            <a:off x="7251917" y="1184942"/>
            <a:ext cx="30892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섞기</a:t>
            </a:r>
            <a:r>
              <a:rPr lang="en-US" altLang="ko-KR" sz="1500" dirty="0"/>
              <a:t>: </a:t>
            </a:r>
            <a:r>
              <a:rPr lang="ko-KR" altLang="en-US" sz="1500" dirty="0"/>
              <a:t>재료 </a:t>
            </a:r>
            <a:r>
              <a:rPr lang="en-US" altLang="ko-KR" sz="1500" dirty="0"/>
              <a:t>2</a:t>
            </a:r>
            <a:r>
              <a:rPr lang="ko-KR" altLang="en-US" sz="1500" dirty="0"/>
              <a:t>개 이상이 필요하다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  <p:pic>
        <p:nvPicPr>
          <p:cNvPr id="15" name="그림 14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0B53A01-C76E-85B9-93A2-17A2566FCC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51716" y="1749079"/>
            <a:ext cx="3551370" cy="1446854"/>
          </a:xfrm>
          <a:prstGeom prst="rect">
            <a:avLst/>
          </a:prstGeom>
        </p:spPr>
      </p:pic>
      <p:pic>
        <p:nvPicPr>
          <p:cNvPr id="21" name="그래픽 20" descr="테이블 차림 단색으로 채워진">
            <a:extLst>
              <a:ext uri="{FF2B5EF4-FFF2-40B4-BE49-F238E27FC236}">
                <a16:creationId xmlns:a16="http://schemas.microsoft.com/office/drawing/2014/main" id="{6DC35C9F-4942-F3D2-83B2-E7B57FAC70C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99613" y="1112459"/>
            <a:ext cx="482633" cy="482633"/>
          </a:xfrm>
          <a:prstGeom prst="rect">
            <a:avLst/>
          </a:prstGeom>
        </p:spPr>
      </p:pic>
      <p:pic>
        <p:nvPicPr>
          <p:cNvPr id="22" name="그림 21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7AD55CC-AC15-BEED-9A80-AC18F9E7596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37114" y="5193876"/>
            <a:ext cx="2315463" cy="1185303"/>
          </a:xfrm>
          <a:prstGeom prst="rect">
            <a:avLst/>
          </a:prstGeom>
        </p:spPr>
      </p:pic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0426BF7-FFA5-8D72-43EB-A7F0F724577B}"/>
              </a:ext>
            </a:extLst>
          </p:cNvPr>
          <p:cNvSpPr/>
          <p:nvPr/>
        </p:nvSpPr>
        <p:spPr>
          <a:xfrm>
            <a:off x="6280998" y="3899133"/>
            <a:ext cx="4230807" cy="251816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060124-E120-1B46-DFB9-8FE2F77E2B20}"/>
              </a:ext>
            </a:extLst>
          </p:cNvPr>
          <p:cNvSpPr txBox="1"/>
          <p:nvPr/>
        </p:nvSpPr>
        <p:spPr>
          <a:xfrm>
            <a:off x="7151681" y="4088951"/>
            <a:ext cx="30892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끓이기</a:t>
            </a:r>
            <a:r>
              <a:rPr lang="en-US" altLang="ko-KR" sz="1500" dirty="0"/>
              <a:t>: </a:t>
            </a:r>
            <a:r>
              <a:rPr lang="ko-KR" altLang="en-US" sz="1500" dirty="0"/>
              <a:t>액체가 필요하다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  <p:pic>
        <p:nvPicPr>
          <p:cNvPr id="23" name="그림 22" descr="텍스트, 스크린샷, 폰트, 로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7C375B5-6B52-8B4F-5742-BD44BA41690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16260" y="4631048"/>
            <a:ext cx="3503616" cy="1182401"/>
          </a:xfrm>
          <a:prstGeom prst="rect">
            <a:avLst/>
          </a:prstGeom>
        </p:spPr>
      </p:pic>
      <p:pic>
        <p:nvPicPr>
          <p:cNvPr id="29" name="그래픽 28" descr="불꽃 단색으로 채워진">
            <a:extLst>
              <a:ext uri="{FF2B5EF4-FFF2-40B4-BE49-F238E27FC236}">
                <a16:creationId xmlns:a16="http://schemas.microsoft.com/office/drawing/2014/main" id="{58E53BD5-DDD0-B7CA-4A5E-6C984438E0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91101" y="4041042"/>
            <a:ext cx="437520" cy="43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87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0" grpId="0" animBg="1"/>
      <p:bldP spid="28" grpId="0" animBg="1"/>
      <p:bldP spid="4" grpId="0"/>
      <p:bldP spid="10" grpId="0"/>
      <p:bldP spid="16" grpId="0" animBg="1"/>
      <p:bldP spid="18" grpId="0"/>
      <p:bldP spid="24" grpId="0" animBg="1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7FDC6C1-CE51-C9FE-9C93-6FEF4E600527}"/>
              </a:ext>
            </a:extLst>
          </p:cNvPr>
          <p:cNvSpPr txBox="1"/>
          <p:nvPr/>
        </p:nvSpPr>
        <p:spPr>
          <a:xfrm>
            <a:off x="2457450" y="234876"/>
            <a:ext cx="69151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>
                <a:solidFill>
                  <a:schemeClr val="bg1"/>
                </a:solidFill>
              </a:rPr>
              <a:t>기존 서비스와의 비교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269685F-D886-D7E7-229C-35AF90B59007}"/>
              </a:ext>
            </a:extLst>
          </p:cNvPr>
          <p:cNvSpPr/>
          <p:nvPr/>
        </p:nvSpPr>
        <p:spPr>
          <a:xfrm>
            <a:off x="439295" y="910834"/>
            <a:ext cx="3098188" cy="184961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2C813CE-85BE-2763-FE32-3B77FDC859DA}"/>
              </a:ext>
            </a:extLst>
          </p:cNvPr>
          <p:cNvSpPr/>
          <p:nvPr/>
        </p:nvSpPr>
        <p:spPr>
          <a:xfrm>
            <a:off x="439295" y="910834"/>
            <a:ext cx="3098188" cy="613166"/>
          </a:xfrm>
          <a:custGeom>
            <a:avLst/>
            <a:gdLst>
              <a:gd name="connsiteX0" fmla="*/ 0 w 2936509"/>
              <a:gd name="connsiteY0" fmla="*/ 308276 h 1849619"/>
              <a:gd name="connsiteX1" fmla="*/ 308276 w 2936509"/>
              <a:gd name="connsiteY1" fmla="*/ 0 h 1849619"/>
              <a:gd name="connsiteX2" fmla="*/ 2628233 w 2936509"/>
              <a:gd name="connsiteY2" fmla="*/ 0 h 1849619"/>
              <a:gd name="connsiteX3" fmla="*/ 2936509 w 2936509"/>
              <a:gd name="connsiteY3" fmla="*/ 308276 h 1849619"/>
              <a:gd name="connsiteX4" fmla="*/ 2936509 w 2936509"/>
              <a:gd name="connsiteY4" fmla="*/ 1541343 h 1849619"/>
              <a:gd name="connsiteX5" fmla="*/ 2628233 w 2936509"/>
              <a:gd name="connsiteY5" fmla="*/ 1849619 h 1849619"/>
              <a:gd name="connsiteX6" fmla="*/ 308276 w 2936509"/>
              <a:gd name="connsiteY6" fmla="*/ 1849619 h 1849619"/>
              <a:gd name="connsiteX7" fmla="*/ 0 w 2936509"/>
              <a:gd name="connsiteY7" fmla="*/ 1541343 h 1849619"/>
              <a:gd name="connsiteX8" fmla="*/ 0 w 2936509"/>
              <a:gd name="connsiteY8" fmla="*/ 308276 h 1849619"/>
              <a:gd name="connsiteX0" fmla="*/ 0 w 2936509"/>
              <a:gd name="connsiteY0" fmla="*/ 308276 h 1849619"/>
              <a:gd name="connsiteX1" fmla="*/ 308276 w 2936509"/>
              <a:gd name="connsiteY1" fmla="*/ 0 h 1849619"/>
              <a:gd name="connsiteX2" fmla="*/ 2628233 w 2936509"/>
              <a:gd name="connsiteY2" fmla="*/ 0 h 1849619"/>
              <a:gd name="connsiteX3" fmla="*/ 2936509 w 2936509"/>
              <a:gd name="connsiteY3" fmla="*/ 308276 h 1849619"/>
              <a:gd name="connsiteX4" fmla="*/ 2936509 w 2936509"/>
              <a:gd name="connsiteY4" fmla="*/ 1541343 h 1849619"/>
              <a:gd name="connsiteX5" fmla="*/ 2628233 w 2936509"/>
              <a:gd name="connsiteY5" fmla="*/ 1849619 h 1849619"/>
              <a:gd name="connsiteX6" fmla="*/ 308276 w 2936509"/>
              <a:gd name="connsiteY6" fmla="*/ 1849619 h 1849619"/>
              <a:gd name="connsiteX7" fmla="*/ 0 w 2936509"/>
              <a:gd name="connsiteY7" fmla="*/ 891487 h 1849619"/>
              <a:gd name="connsiteX8" fmla="*/ 0 w 2936509"/>
              <a:gd name="connsiteY8" fmla="*/ 308276 h 1849619"/>
              <a:gd name="connsiteX0" fmla="*/ 0 w 2936509"/>
              <a:gd name="connsiteY0" fmla="*/ 308276 h 1849619"/>
              <a:gd name="connsiteX1" fmla="*/ 308276 w 2936509"/>
              <a:gd name="connsiteY1" fmla="*/ 0 h 1849619"/>
              <a:gd name="connsiteX2" fmla="*/ 2628233 w 2936509"/>
              <a:gd name="connsiteY2" fmla="*/ 0 h 1849619"/>
              <a:gd name="connsiteX3" fmla="*/ 2936509 w 2936509"/>
              <a:gd name="connsiteY3" fmla="*/ 308276 h 1849619"/>
              <a:gd name="connsiteX4" fmla="*/ 2936509 w 2936509"/>
              <a:gd name="connsiteY4" fmla="*/ 1541343 h 1849619"/>
              <a:gd name="connsiteX5" fmla="*/ 2628233 w 2936509"/>
              <a:gd name="connsiteY5" fmla="*/ 1849619 h 1849619"/>
              <a:gd name="connsiteX6" fmla="*/ 325529 w 2936509"/>
              <a:gd name="connsiteY6" fmla="*/ 1125000 h 1849619"/>
              <a:gd name="connsiteX7" fmla="*/ 0 w 2936509"/>
              <a:gd name="connsiteY7" fmla="*/ 891487 h 1849619"/>
              <a:gd name="connsiteX8" fmla="*/ 0 w 2936509"/>
              <a:gd name="connsiteY8" fmla="*/ 308276 h 1849619"/>
              <a:gd name="connsiteX0" fmla="*/ 0 w 2936509"/>
              <a:gd name="connsiteY0" fmla="*/ 308276 h 1572340"/>
              <a:gd name="connsiteX1" fmla="*/ 308276 w 2936509"/>
              <a:gd name="connsiteY1" fmla="*/ 0 h 1572340"/>
              <a:gd name="connsiteX2" fmla="*/ 2628233 w 2936509"/>
              <a:gd name="connsiteY2" fmla="*/ 0 h 1572340"/>
              <a:gd name="connsiteX3" fmla="*/ 2936509 w 2936509"/>
              <a:gd name="connsiteY3" fmla="*/ 308276 h 1572340"/>
              <a:gd name="connsiteX4" fmla="*/ 2936509 w 2936509"/>
              <a:gd name="connsiteY4" fmla="*/ 1541343 h 1572340"/>
              <a:gd name="connsiteX5" fmla="*/ 2616732 w 2936509"/>
              <a:gd name="connsiteY5" fmla="*/ 1125000 h 1572340"/>
              <a:gd name="connsiteX6" fmla="*/ 325529 w 2936509"/>
              <a:gd name="connsiteY6" fmla="*/ 1125000 h 1572340"/>
              <a:gd name="connsiteX7" fmla="*/ 0 w 2936509"/>
              <a:gd name="connsiteY7" fmla="*/ 891487 h 1572340"/>
              <a:gd name="connsiteX8" fmla="*/ 0 w 2936509"/>
              <a:gd name="connsiteY8" fmla="*/ 308276 h 1572340"/>
              <a:gd name="connsiteX0" fmla="*/ 0 w 2936509"/>
              <a:gd name="connsiteY0" fmla="*/ 308276 h 1125000"/>
              <a:gd name="connsiteX1" fmla="*/ 308276 w 2936509"/>
              <a:gd name="connsiteY1" fmla="*/ 0 h 1125000"/>
              <a:gd name="connsiteX2" fmla="*/ 2628233 w 2936509"/>
              <a:gd name="connsiteY2" fmla="*/ 0 h 1125000"/>
              <a:gd name="connsiteX3" fmla="*/ 2936509 w 2936509"/>
              <a:gd name="connsiteY3" fmla="*/ 308276 h 1125000"/>
              <a:gd name="connsiteX4" fmla="*/ 2936509 w 2936509"/>
              <a:gd name="connsiteY4" fmla="*/ 851230 h 1125000"/>
              <a:gd name="connsiteX5" fmla="*/ 2616732 w 2936509"/>
              <a:gd name="connsiteY5" fmla="*/ 1125000 h 1125000"/>
              <a:gd name="connsiteX6" fmla="*/ 325529 w 2936509"/>
              <a:gd name="connsiteY6" fmla="*/ 1125000 h 1125000"/>
              <a:gd name="connsiteX7" fmla="*/ 0 w 2936509"/>
              <a:gd name="connsiteY7" fmla="*/ 891487 h 1125000"/>
              <a:gd name="connsiteX8" fmla="*/ 0 w 2936509"/>
              <a:gd name="connsiteY8" fmla="*/ 308276 h 112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36509" h="1125000">
                <a:moveTo>
                  <a:pt x="0" y="308276"/>
                </a:moveTo>
                <a:cubicBezTo>
                  <a:pt x="0" y="138020"/>
                  <a:pt x="138020" y="0"/>
                  <a:pt x="308276" y="0"/>
                </a:cubicBezTo>
                <a:lnTo>
                  <a:pt x="2628233" y="0"/>
                </a:lnTo>
                <a:cubicBezTo>
                  <a:pt x="2798489" y="0"/>
                  <a:pt x="2936509" y="138020"/>
                  <a:pt x="2936509" y="308276"/>
                </a:cubicBezTo>
                <a:lnTo>
                  <a:pt x="2936509" y="851230"/>
                </a:lnTo>
                <a:cubicBezTo>
                  <a:pt x="2936509" y="1021486"/>
                  <a:pt x="2786988" y="1125000"/>
                  <a:pt x="2616732" y="1125000"/>
                </a:cubicBezTo>
                <a:lnTo>
                  <a:pt x="325529" y="1125000"/>
                </a:lnTo>
                <a:cubicBezTo>
                  <a:pt x="155273" y="1125000"/>
                  <a:pt x="0" y="1061743"/>
                  <a:pt x="0" y="891487"/>
                </a:cubicBezTo>
                <a:lnTo>
                  <a:pt x="0" y="308276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스크래치</a:t>
            </a:r>
            <a:r>
              <a:rPr lang="en-US" altLang="ko-KR" dirty="0"/>
              <a:t>(SCRATCH)</a:t>
            </a:r>
            <a:endParaRPr lang="ko-KR" altLang="en-US" dirty="0"/>
          </a:p>
        </p:txBody>
      </p:sp>
      <p:pic>
        <p:nvPicPr>
          <p:cNvPr id="10" name="그래픽 9" descr="사용자 단색으로 채워진">
            <a:extLst>
              <a:ext uri="{FF2B5EF4-FFF2-40B4-BE49-F238E27FC236}">
                <a16:creationId xmlns:a16="http://schemas.microsoft.com/office/drawing/2014/main" id="{ADF0EB9E-51EA-EADF-0822-0A346A1DB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0974" y="1645960"/>
            <a:ext cx="273169" cy="2731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50E2A9F-497B-99A4-99BF-73342B9F9711}"/>
              </a:ext>
            </a:extLst>
          </p:cNvPr>
          <p:cNvSpPr txBox="1"/>
          <p:nvPr/>
        </p:nvSpPr>
        <p:spPr>
          <a:xfrm>
            <a:off x="816633" y="1645960"/>
            <a:ext cx="2352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대상</a:t>
            </a:r>
            <a:r>
              <a:rPr lang="en-US" altLang="ko-KR" sz="1200" dirty="0"/>
              <a:t>: </a:t>
            </a:r>
            <a:r>
              <a:rPr lang="ko-KR" altLang="en-US" sz="1200" dirty="0"/>
              <a:t>아이들 및 코딩 </a:t>
            </a:r>
            <a:r>
              <a:rPr lang="ko-KR" altLang="en-US" sz="1200" dirty="0" err="1"/>
              <a:t>입문자</a:t>
            </a:r>
            <a:endParaRPr lang="ko-KR" altLang="en-US" sz="1200" dirty="0"/>
          </a:p>
        </p:txBody>
      </p:sp>
      <p:pic>
        <p:nvPicPr>
          <p:cNvPr id="13" name="그래픽 12" descr="퍼즐 조각 단색으로 채워진">
            <a:extLst>
              <a:ext uri="{FF2B5EF4-FFF2-40B4-BE49-F238E27FC236}">
                <a16:creationId xmlns:a16="http://schemas.microsoft.com/office/drawing/2014/main" id="{8C0A7FDE-4BA6-D29A-C47F-B34DA72B76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6724" y="2011392"/>
            <a:ext cx="261668" cy="26166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E04CA62-F86C-8DBC-EB3E-875FA2CC6B4F}"/>
              </a:ext>
            </a:extLst>
          </p:cNvPr>
          <p:cNvSpPr txBox="1"/>
          <p:nvPr/>
        </p:nvSpPr>
        <p:spPr>
          <a:xfrm>
            <a:off x="816633" y="2011392"/>
            <a:ext cx="2352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특성</a:t>
            </a:r>
            <a:r>
              <a:rPr lang="en-US" altLang="ko-KR" sz="1200" dirty="0"/>
              <a:t>: </a:t>
            </a:r>
            <a:r>
              <a:rPr lang="ko-KR" altLang="en-US" sz="1200" dirty="0"/>
              <a:t>드래그 앤 드롭 방식</a:t>
            </a:r>
          </a:p>
        </p:txBody>
      </p:sp>
      <p:pic>
        <p:nvPicPr>
          <p:cNvPr id="16" name="그래픽 15" descr="별 단색으로 채워진">
            <a:extLst>
              <a:ext uri="{FF2B5EF4-FFF2-40B4-BE49-F238E27FC236}">
                <a16:creationId xmlns:a16="http://schemas.microsoft.com/office/drawing/2014/main" id="{2523CC1C-70B5-D460-628D-0FD44B8783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0974" y="2392392"/>
            <a:ext cx="248728" cy="24872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3067A2E-9085-E2B3-EE6D-D08EA2318BD6}"/>
              </a:ext>
            </a:extLst>
          </p:cNvPr>
          <p:cNvSpPr txBox="1"/>
          <p:nvPr/>
        </p:nvSpPr>
        <p:spPr>
          <a:xfrm>
            <a:off x="849702" y="2370591"/>
            <a:ext cx="2687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장점</a:t>
            </a:r>
            <a:r>
              <a:rPr lang="en-US" altLang="ko-KR" sz="1200" dirty="0"/>
              <a:t>: </a:t>
            </a:r>
            <a:r>
              <a:rPr lang="ko-KR" altLang="en-US" sz="1200" dirty="0"/>
              <a:t>복잡한 코딩의 진입 장벽 낮춤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7BCDF9FE-C045-E4AD-37F0-68E71172C535}"/>
              </a:ext>
            </a:extLst>
          </p:cNvPr>
          <p:cNvSpPr/>
          <p:nvPr/>
        </p:nvSpPr>
        <p:spPr>
          <a:xfrm>
            <a:off x="4546906" y="910834"/>
            <a:ext cx="3098188" cy="184961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사각형: 둥근 모서리 4">
            <a:extLst>
              <a:ext uri="{FF2B5EF4-FFF2-40B4-BE49-F238E27FC236}">
                <a16:creationId xmlns:a16="http://schemas.microsoft.com/office/drawing/2014/main" id="{7A89C58A-4A9A-7A7E-D279-75CE46C56082}"/>
              </a:ext>
            </a:extLst>
          </p:cNvPr>
          <p:cNvSpPr/>
          <p:nvPr/>
        </p:nvSpPr>
        <p:spPr>
          <a:xfrm>
            <a:off x="4546906" y="910834"/>
            <a:ext cx="3098188" cy="613166"/>
          </a:xfrm>
          <a:custGeom>
            <a:avLst/>
            <a:gdLst>
              <a:gd name="connsiteX0" fmla="*/ 0 w 2936509"/>
              <a:gd name="connsiteY0" fmla="*/ 308276 h 1849619"/>
              <a:gd name="connsiteX1" fmla="*/ 308276 w 2936509"/>
              <a:gd name="connsiteY1" fmla="*/ 0 h 1849619"/>
              <a:gd name="connsiteX2" fmla="*/ 2628233 w 2936509"/>
              <a:gd name="connsiteY2" fmla="*/ 0 h 1849619"/>
              <a:gd name="connsiteX3" fmla="*/ 2936509 w 2936509"/>
              <a:gd name="connsiteY3" fmla="*/ 308276 h 1849619"/>
              <a:gd name="connsiteX4" fmla="*/ 2936509 w 2936509"/>
              <a:gd name="connsiteY4" fmla="*/ 1541343 h 1849619"/>
              <a:gd name="connsiteX5" fmla="*/ 2628233 w 2936509"/>
              <a:gd name="connsiteY5" fmla="*/ 1849619 h 1849619"/>
              <a:gd name="connsiteX6" fmla="*/ 308276 w 2936509"/>
              <a:gd name="connsiteY6" fmla="*/ 1849619 h 1849619"/>
              <a:gd name="connsiteX7" fmla="*/ 0 w 2936509"/>
              <a:gd name="connsiteY7" fmla="*/ 1541343 h 1849619"/>
              <a:gd name="connsiteX8" fmla="*/ 0 w 2936509"/>
              <a:gd name="connsiteY8" fmla="*/ 308276 h 1849619"/>
              <a:gd name="connsiteX0" fmla="*/ 0 w 2936509"/>
              <a:gd name="connsiteY0" fmla="*/ 308276 h 1849619"/>
              <a:gd name="connsiteX1" fmla="*/ 308276 w 2936509"/>
              <a:gd name="connsiteY1" fmla="*/ 0 h 1849619"/>
              <a:gd name="connsiteX2" fmla="*/ 2628233 w 2936509"/>
              <a:gd name="connsiteY2" fmla="*/ 0 h 1849619"/>
              <a:gd name="connsiteX3" fmla="*/ 2936509 w 2936509"/>
              <a:gd name="connsiteY3" fmla="*/ 308276 h 1849619"/>
              <a:gd name="connsiteX4" fmla="*/ 2936509 w 2936509"/>
              <a:gd name="connsiteY4" fmla="*/ 1541343 h 1849619"/>
              <a:gd name="connsiteX5" fmla="*/ 2628233 w 2936509"/>
              <a:gd name="connsiteY5" fmla="*/ 1849619 h 1849619"/>
              <a:gd name="connsiteX6" fmla="*/ 308276 w 2936509"/>
              <a:gd name="connsiteY6" fmla="*/ 1849619 h 1849619"/>
              <a:gd name="connsiteX7" fmla="*/ 0 w 2936509"/>
              <a:gd name="connsiteY7" fmla="*/ 891487 h 1849619"/>
              <a:gd name="connsiteX8" fmla="*/ 0 w 2936509"/>
              <a:gd name="connsiteY8" fmla="*/ 308276 h 1849619"/>
              <a:gd name="connsiteX0" fmla="*/ 0 w 2936509"/>
              <a:gd name="connsiteY0" fmla="*/ 308276 h 1849619"/>
              <a:gd name="connsiteX1" fmla="*/ 308276 w 2936509"/>
              <a:gd name="connsiteY1" fmla="*/ 0 h 1849619"/>
              <a:gd name="connsiteX2" fmla="*/ 2628233 w 2936509"/>
              <a:gd name="connsiteY2" fmla="*/ 0 h 1849619"/>
              <a:gd name="connsiteX3" fmla="*/ 2936509 w 2936509"/>
              <a:gd name="connsiteY3" fmla="*/ 308276 h 1849619"/>
              <a:gd name="connsiteX4" fmla="*/ 2936509 w 2936509"/>
              <a:gd name="connsiteY4" fmla="*/ 1541343 h 1849619"/>
              <a:gd name="connsiteX5" fmla="*/ 2628233 w 2936509"/>
              <a:gd name="connsiteY5" fmla="*/ 1849619 h 1849619"/>
              <a:gd name="connsiteX6" fmla="*/ 325529 w 2936509"/>
              <a:gd name="connsiteY6" fmla="*/ 1125000 h 1849619"/>
              <a:gd name="connsiteX7" fmla="*/ 0 w 2936509"/>
              <a:gd name="connsiteY7" fmla="*/ 891487 h 1849619"/>
              <a:gd name="connsiteX8" fmla="*/ 0 w 2936509"/>
              <a:gd name="connsiteY8" fmla="*/ 308276 h 1849619"/>
              <a:gd name="connsiteX0" fmla="*/ 0 w 2936509"/>
              <a:gd name="connsiteY0" fmla="*/ 308276 h 1572340"/>
              <a:gd name="connsiteX1" fmla="*/ 308276 w 2936509"/>
              <a:gd name="connsiteY1" fmla="*/ 0 h 1572340"/>
              <a:gd name="connsiteX2" fmla="*/ 2628233 w 2936509"/>
              <a:gd name="connsiteY2" fmla="*/ 0 h 1572340"/>
              <a:gd name="connsiteX3" fmla="*/ 2936509 w 2936509"/>
              <a:gd name="connsiteY3" fmla="*/ 308276 h 1572340"/>
              <a:gd name="connsiteX4" fmla="*/ 2936509 w 2936509"/>
              <a:gd name="connsiteY4" fmla="*/ 1541343 h 1572340"/>
              <a:gd name="connsiteX5" fmla="*/ 2616732 w 2936509"/>
              <a:gd name="connsiteY5" fmla="*/ 1125000 h 1572340"/>
              <a:gd name="connsiteX6" fmla="*/ 325529 w 2936509"/>
              <a:gd name="connsiteY6" fmla="*/ 1125000 h 1572340"/>
              <a:gd name="connsiteX7" fmla="*/ 0 w 2936509"/>
              <a:gd name="connsiteY7" fmla="*/ 891487 h 1572340"/>
              <a:gd name="connsiteX8" fmla="*/ 0 w 2936509"/>
              <a:gd name="connsiteY8" fmla="*/ 308276 h 1572340"/>
              <a:gd name="connsiteX0" fmla="*/ 0 w 2936509"/>
              <a:gd name="connsiteY0" fmla="*/ 308276 h 1125000"/>
              <a:gd name="connsiteX1" fmla="*/ 308276 w 2936509"/>
              <a:gd name="connsiteY1" fmla="*/ 0 h 1125000"/>
              <a:gd name="connsiteX2" fmla="*/ 2628233 w 2936509"/>
              <a:gd name="connsiteY2" fmla="*/ 0 h 1125000"/>
              <a:gd name="connsiteX3" fmla="*/ 2936509 w 2936509"/>
              <a:gd name="connsiteY3" fmla="*/ 308276 h 1125000"/>
              <a:gd name="connsiteX4" fmla="*/ 2936509 w 2936509"/>
              <a:gd name="connsiteY4" fmla="*/ 851230 h 1125000"/>
              <a:gd name="connsiteX5" fmla="*/ 2616732 w 2936509"/>
              <a:gd name="connsiteY5" fmla="*/ 1125000 h 1125000"/>
              <a:gd name="connsiteX6" fmla="*/ 325529 w 2936509"/>
              <a:gd name="connsiteY6" fmla="*/ 1125000 h 1125000"/>
              <a:gd name="connsiteX7" fmla="*/ 0 w 2936509"/>
              <a:gd name="connsiteY7" fmla="*/ 891487 h 1125000"/>
              <a:gd name="connsiteX8" fmla="*/ 0 w 2936509"/>
              <a:gd name="connsiteY8" fmla="*/ 308276 h 112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36509" h="1125000">
                <a:moveTo>
                  <a:pt x="0" y="308276"/>
                </a:moveTo>
                <a:cubicBezTo>
                  <a:pt x="0" y="138020"/>
                  <a:pt x="138020" y="0"/>
                  <a:pt x="308276" y="0"/>
                </a:cubicBezTo>
                <a:lnTo>
                  <a:pt x="2628233" y="0"/>
                </a:lnTo>
                <a:cubicBezTo>
                  <a:pt x="2798489" y="0"/>
                  <a:pt x="2936509" y="138020"/>
                  <a:pt x="2936509" y="308276"/>
                </a:cubicBezTo>
                <a:lnTo>
                  <a:pt x="2936509" y="851230"/>
                </a:lnTo>
                <a:cubicBezTo>
                  <a:pt x="2936509" y="1021486"/>
                  <a:pt x="2786988" y="1125000"/>
                  <a:pt x="2616732" y="1125000"/>
                </a:cubicBezTo>
                <a:lnTo>
                  <a:pt x="325529" y="1125000"/>
                </a:lnTo>
                <a:cubicBezTo>
                  <a:pt x="155273" y="1125000"/>
                  <a:pt x="0" y="1061743"/>
                  <a:pt x="0" y="891487"/>
                </a:cubicBezTo>
                <a:lnTo>
                  <a:pt x="0" y="308276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패스트푸드</a:t>
            </a:r>
            <a:r>
              <a:rPr lang="en-US" altLang="ko-KR" dirty="0"/>
              <a:t>(FASTFOOD)</a:t>
            </a:r>
            <a:endParaRPr lang="ko-KR" altLang="en-US" dirty="0"/>
          </a:p>
        </p:txBody>
      </p:sp>
      <p:pic>
        <p:nvPicPr>
          <p:cNvPr id="20" name="그래픽 19" descr="사용자 단색으로 채워진">
            <a:extLst>
              <a:ext uri="{FF2B5EF4-FFF2-40B4-BE49-F238E27FC236}">
                <a16:creationId xmlns:a16="http://schemas.microsoft.com/office/drawing/2014/main" id="{55224B16-DA72-D4CC-CB96-59B952C24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08585" y="1645960"/>
            <a:ext cx="273169" cy="27316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E9A33FF-A466-772C-3135-B438139F0B6A}"/>
              </a:ext>
            </a:extLst>
          </p:cNvPr>
          <p:cNvSpPr txBox="1"/>
          <p:nvPr/>
        </p:nvSpPr>
        <p:spPr>
          <a:xfrm>
            <a:off x="4924244" y="1645960"/>
            <a:ext cx="2352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대상</a:t>
            </a:r>
            <a:r>
              <a:rPr lang="en-US" altLang="ko-KR" sz="1200" dirty="0"/>
              <a:t>: </a:t>
            </a:r>
            <a:r>
              <a:rPr lang="ko-KR" altLang="en-US" sz="1200" dirty="0"/>
              <a:t>요리 레시피 자동생성</a:t>
            </a:r>
          </a:p>
        </p:txBody>
      </p:sp>
      <p:pic>
        <p:nvPicPr>
          <p:cNvPr id="22" name="그래픽 21" descr="퍼즐 조각 단색으로 채워진">
            <a:extLst>
              <a:ext uri="{FF2B5EF4-FFF2-40B4-BE49-F238E27FC236}">
                <a16:creationId xmlns:a16="http://schemas.microsoft.com/office/drawing/2014/main" id="{74D9D0AA-AE7F-154C-D48E-CB1330705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14335" y="2011392"/>
            <a:ext cx="261668" cy="26166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C12060C-AC86-8F9B-311D-9219C9F3D352}"/>
              </a:ext>
            </a:extLst>
          </p:cNvPr>
          <p:cNvSpPr txBox="1"/>
          <p:nvPr/>
        </p:nvSpPr>
        <p:spPr>
          <a:xfrm>
            <a:off x="4924244" y="2011392"/>
            <a:ext cx="2574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특성</a:t>
            </a:r>
            <a:r>
              <a:rPr lang="en-US" altLang="ko-KR" sz="1200" dirty="0"/>
              <a:t>: </a:t>
            </a:r>
            <a:r>
              <a:rPr lang="ko-KR" altLang="en-US" sz="1200" dirty="0"/>
              <a:t>객체지향 프로그래밍 접근</a:t>
            </a:r>
          </a:p>
        </p:txBody>
      </p:sp>
      <p:pic>
        <p:nvPicPr>
          <p:cNvPr id="24" name="그래픽 23" descr="별 단색으로 채워진">
            <a:extLst>
              <a:ext uri="{FF2B5EF4-FFF2-40B4-BE49-F238E27FC236}">
                <a16:creationId xmlns:a16="http://schemas.microsoft.com/office/drawing/2014/main" id="{0E35E7AA-F42E-97F3-2911-C61AD1E0F3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08585" y="2392392"/>
            <a:ext cx="248728" cy="24872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4673CD2-B8C7-C21B-DBB4-A1C45BC09B2B}"/>
              </a:ext>
            </a:extLst>
          </p:cNvPr>
          <p:cNvSpPr txBox="1"/>
          <p:nvPr/>
        </p:nvSpPr>
        <p:spPr>
          <a:xfrm>
            <a:off x="4957313" y="2370591"/>
            <a:ext cx="2687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장점</a:t>
            </a:r>
            <a:r>
              <a:rPr lang="en-US" altLang="ko-KR" sz="1200" dirty="0"/>
              <a:t>: </a:t>
            </a:r>
            <a:r>
              <a:rPr lang="ko-KR" altLang="en-US" sz="1200" dirty="0"/>
              <a:t>요리 레시피 자동화</a:t>
            </a:r>
            <a:r>
              <a:rPr lang="en-US" altLang="ko-KR" sz="1200" dirty="0"/>
              <a:t>, </a:t>
            </a:r>
            <a:r>
              <a:rPr lang="ko-KR" altLang="en-US" sz="1200" dirty="0"/>
              <a:t>구조화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4929B11-54D0-AF20-2E6F-98BA949A7727}"/>
              </a:ext>
            </a:extLst>
          </p:cNvPr>
          <p:cNvSpPr/>
          <p:nvPr/>
        </p:nvSpPr>
        <p:spPr>
          <a:xfrm>
            <a:off x="8487088" y="910834"/>
            <a:ext cx="3098188" cy="184961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사각형: 둥근 모서리 4">
            <a:extLst>
              <a:ext uri="{FF2B5EF4-FFF2-40B4-BE49-F238E27FC236}">
                <a16:creationId xmlns:a16="http://schemas.microsoft.com/office/drawing/2014/main" id="{5173DFDE-10DC-3F04-C24D-F9D5D7C05713}"/>
              </a:ext>
            </a:extLst>
          </p:cNvPr>
          <p:cNvSpPr/>
          <p:nvPr/>
        </p:nvSpPr>
        <p:spPr>
          <a:xfrm>
            <a:off x="8487088" y="910834"/>
            <a:ext cx="3098188" cy="613166"/>
          </a:xfrm>
          <a:custGeom>
            <a:avLst/>
            <a:gdLst>
              <a:gd name="connsiteX0" fmla="*/ 0 w 2936509"/>
              <a:gd name="connsiteY0" fmla="*/ 308276 h 1849619"/>
              <a:gd name="connsiteX1" fmla="*/ 308276 w 2936509"/>
              <a:gd name="connsiteY1" fmla="*/ 0 h 1849619"/>
              <a:gd name="connsiteX2" fmla="*/ 2628233 w 2936509"/>
              <a:gd name="connsiteY2" fmla="*/ 0 h 1849619"/>
              <a:gd name="connsiteX3" fmla="*/ 2936509 w 2936509"/>
              <a:gd name="connsiteY3" fmla="*/ 308276 h 1849619"/>
              <a:gd name="connsiteX4" fmla="*/ 2936509 w 2936509"/>
              <a:gd name="connsiteY4" fmla="*/ 1541343 h 1849619"/>
              <a:gd name="connsiteX5" fmla="*/ 2628233 w 2936509"/>
              <a:gd name="connsiteY5" fmla="*/ 1849619 h 1849619"/>
              <a:gd name="connsiteX6" fmla="*/ 308276 w 2936509"/>
              <a:gd name="connsiteY6" fmla="*/ 1849619 h 1849619"/>
              <a:gd name="connsiteX7" fmla="*/ 0 w 2936509"/>
              <a:gd name="connsiteY7" fmla="*/ 1541343 h 1849619"/>
              <a:gd name="connsiteX8" fmla="*/ 0 w 2936509"/>
              <a:gd name="connsiteY8" fmla="*/ 308276 h 1849619"/>
              <a:gd name="connsiteX0" fmla="*/ 0 w 2936509"/>
              <a:gd name="connsiteY0" fmla="*/ 308276 h 1849619"/>
              <a:gd name="connsiteX1" fmla="*/ 308276 w 2936509"/>
              <a:gd name="connsiteY1" fmla="*/ 0 h 1849619"/>
              <a:gd name="connsiteX2" fmla="*/ 2628233 w 2936509"/>
              <a:gd name="connsiteY2" fmla="*/ 0 h 1849619"/>
              <a:gd name="connsiteX3" fmla="*/ 2936509 w 2936509"/>
              <a:gd name="connsiteY3" fmla="*/ 308276 h 1849619"/>
              <a:gd name="connsiteX4" fmla="*/ 2936509 w 2936509"/>
              <a:gd name="connsiteY4" fmla="*/ 1541343 h 1849619"/>
              <a:gd name="connsiteX5" fmla="*/ 2628233 w 2936509"/>
              <a:gd name="connsiteY5" fmla="*/ 1849619 h 1849619"/>
              <a:gd name="connsiteX6" fmla="*/ 308276 w 2936509"/>
              <a:gd name="connsiteY6" fmla="*/ 1849619 h 1849619"/>
              <a:gd name="connsiteX7" fmla="*/ 0 w 2936509"/>
              <a:gd name="connsiteY7" fmla="*/ 891487 h 1849619"/>
              <a:gd name="connsiteX8" fmla="*/ 0 w 2936509"/>
              <a:gd name="connsiteY8" fmla="*/ 308276 h 1849619"/>
              <a:gd name="connsiteX0" fmla="*/ 0 w 2936509"/>
              <a:gd name="connsiteY0" fmla="*/ 308276 h 1849619"/>
              <a:gd name="connsiteX1" fmla="*/ 308276 w 2936509"/>
              <a:gd name="connsiteY1" fmla="*/ 0 h 1849619"/>
              <a:gd name="connsiteX2" fmla="*/ 2628233 w 2936509"/>
              <a:gd name="connsiteY2" fmla="*/ 0 h 1849619"/>
              <a:gd name="connsiteX3" fmla="*/ 2936509 w 2936509"/>
              <a:gd name="connsiteY3" fmla="*/ 308276 h 1849619"/>
              <a:gd name="connsiteX4" fmla="*/ 2936509 w 2936509"/>
              <a:gd name="connsiteY4" fmla="*/ 1541343 h 1849619"/>
              <a:gd name="connsiteX5" fmla="*/ 2628233 w 2936509"/>
              <a:gd name="connsiteY5" fmla="*/ 1849619 h 1849619"/>
              <a:gd name="connsiteX6" fmla="*/ 325529 w 2936509"/>
              <a:gd name="connsiteY6" fmla="*/ 1125000 h 1849619"/>
              <a:gd name="connsiteX7" fmla="*/ 0 w 2936509"/>
              <a:gd name="connsiteY7" fmla="*/ 891487 h 1849619"/>
              <a:gd name="connsiteX8" fmla="*/ 0 w 2936509"/>
              <a:gd name="connsiteY8" fmla="*/ 308276 h 1849619"/>
              <a:gd name="connsiteX0" fmla="*/ 0 w 2936509"/>
              <a:gd name="connsiteY0" fmla="*/ 308276 h 1572340"/>
              <a:gd name="connsiteX1" fmla="*/ 308276 w 2936509"/>
              <a:gd name="connsiteY1" fmla="*/ 0 h 1572340"/>
              <a:gd name="connsiteX2" fmla="*/ 2628233 w 2936509"/>
              <a:gd name="connsiteY2" fmla="*/ 0 h 1572340"/>
              <a:gd name="connsiteX3" fmla="*/ 2936509 w 2936509"/>
              <a:gd name="connsiteY3" fmla="*/ 308276 h 1572340"/>
              <a:gd name="connsiteX4" fmla="*/ 2936509 w 2936509"/>
              <a:gd name="connsiteY4" fmla="*/ 1541343 h 1572340"/>
              <a:gd name="connsiteX5" fmla="*/ 2616732 w 2936509"/>
              <a:gd name="connsiteY5" fmla="*/ 1125000 h 1572340"/>
              <a:gd name="connsiteX6" fmla="*/ 325529 w 2936509"/>
              <a:gd name="connsiteY6" fmla="*/ 1125000 h 1572340"/>
              <a:gd name="connsiteX7" fmla="*/ 0 w 2936509"/>
              <a:gd name="connsiteY7" fmla="*/ 891487 h 1572340"/>
              <a:gd name="connsiteX8" fmla="*/ 0 w 2936509"/>
              <a:gd name="connsiteY8" fmla="*/ 308276 h 1572340"/>
              <a:gd name="connsiteX0" fmla="*/ 0 w 2936509"/>
              <a:gd name="connsiteY0" fmla="*/ 308276 h 1125000"/>
              <a:gd name="connsiteX1" fmla="*/ 308276 w 2936509"/>
              <a:gd name="connsiteY1" fmla="*/ 0 h 1125000"/>
              <a:gd name="connsiteX2" fmla="*/ 2628233 w 2936509"/>
              <a:gd name="connsiteY2" fmla="*/ 0 h 1125000"/>
              <a:gd name="connsiteX3" fmla="*/ 2936509 w 2936509"/>
              <a:gd name="connsiteY3" fmla="*/ 308276 h 1125000"/>
              <a:gd name="connsiteX4" fmla="*/ 2936509 w 2936509"/>
              <a:gd name="connsiteY4" fmla="*/ 851230 h 1125000"/>
              <a:gd name="connsiteX5" fmla="*/ 2616732 w 2936509"/>
              <a:gd name="connsiteY5" fmla="*/ 1125000 h 1125000"/>
              <a:gd name="connsiteX6" fmla="*/ 325529 w 2936509"/>
              <a:gd name="connsiteY6" fmla="*/ 1125000 h 1125000"/>
              <a:gd name="connsiteX7" fmla="*/ 0 w 2936509"/>
              <a:gd name="connsiteY7" fmla="*/ 891487 h 1125000"/>
              <a:gd name="connsiteX8" fmla="*/ 0 w 2936509"/>
              <a:gd name="connsiteY8" fmla="*/ 308276 h 112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36509" h="1125000">
                <a:moveTo>
                  <a:pt x="0" y="308276"/>
                </a:moveTo>
                <a:cubicBezTo>
                  <a:pt x="0" y="138020"/>
                  <a:pt x="138020" y="0"/>
                  <a:pt x="308276" y="0"/>
                </a:cubicBezTo>
                <a:lnTo>
                  <a:pt x="2628233" y="0"/>
                </a:lnTo>
                <a:cubicBezTo>
                  <a:pt x="2798489" y="0"/>
                  <a:pt x="2936509" y="138020"/>
                  <a:pt x="2936509" y="308276"/>
                </a:cubicBezTo>
                <a:lnTo>
                  <a:pt x="2936509" y="851230"/>
                </a:lnTo>
                <a:cubicBezTo>
                  <a:pt x="2936509" y="1021486"/>
                  <a:pt x="2786988" y="1125000"/>
                  <a:pt x="2616732" y="1125000"/>
                </a:cubicBezTo>
                <a:lnTo>
                  <a:pt x="325529" y="1125000"/>
                </a:lnTo>
                <a:cubicBezTo>
                  <a:pt x="155273" y="1125000"/>
                  <a:pt x="0" y="1061743"/>
                  <a:pt x="0" y="891487"/>
                </a:cubicBezTo>
                <a:lnTo>
                  <a:pt x="0" y="308276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우리 서비스</a:t>
            </a:r>
            <a:r>
              <a:rPr lang="en-US" altLang="ko-KR" dirty="0"/>
              <a:t>(BLOCKCHEF)</a:t>
            </a:r>
            <a:endParaRPr lang="ko-KR" altLang="en-US" dirty="0"/>
          </a:p>
        </p:txBody>
      </p:sp>
      <p:pic>
        <p:nvPicPr>
          <p:cNvPr id="28" name="그래픽 27" descr="사용자 단색으로 채워진">
            <a:extLst>
              <a:ext uri="{FF2B5EF4-FFF2-40B4-BE49-F238E27FC236}">
                <a16:creationId xmlns:a16="http://schemas.microsoft.com/office/drawing/2014/main" id="{C873F042-8AA7-21F6-E2BB-56571A91AE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48767" y="1645960"/>
            <a:ext cx="273169" cy="27316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1F758CB-3F82-C748-99E9-D68A4C5EBAA1}"/>
              </a:ext>
            </a:extLst>
          </p:cNvPr>
          <p:cNvSpPr txBox="1"/>
          <p:nvPr/>
        </p:nvSpPr>
        <p:spPr>
          <a:xfrm>
            <a:off x="8864426" y="1645960"/>
            <a:ext cx="2352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대상</a:t>
            </a:r>
            <a:r>
              <a:rPr lang="en-US" altLang="ko-KR" sz="1200" dirty="0"/>
              <a:t>: </a:t>
            </a:r>
            <a:r>
              <a:rPr lang="ko-KR" altLang="en-US" sz="1200" dirty="0"/>
              <a:t>요리 레시피 블록 생성</a:t>
            </a:r>
          </a:p>
        </p:txBody>
      </p:sp>
      <p:pic>
        <p:nvPicPr>
          <p:cNvPr id="30" name="그래픽 29" descr="퍼즐 조각 단색으로 채워진">
            <a:extLst>
              <a:ext uri="{FF2B5EF4-FFF2-40B4-BE49-F238E27FC236}">
                <a16:creationId xmlns:a16="http://schemas.microsoft.com/office/drawing/2014/main" id="{EC9929B5-DC6B-07BF-5266-B6836EC39C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54517" y="2011392"/>
            <a:ext cx="261668" cy="26166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D1736B9-1B2E-9000-5D83-767F45567186}"/>
              </a:ext>
            </a:extLst>
          </p:cNvPr>
          <p:cNvSpPr txBox="1"/>
          <p:nvPr/>
        </p:nvSpPr>
        <p:spPr>
          <a:xfrm>
            <a:off x="8864426" y="2011392"/>
            <a:ext cx="2574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특성</a:t>
            </a:r>
            <a:r>
              <a:rPr lang="en-US" altLang="ko-KR" sz="1200" dirty="0"/>
              <a:t>: </a:t>
            </a:r>
            <a:r>
              <a:rPr lang="ko-KR" altLang="en-US" sz="1200" dirty="0"/>
              <a:t>요리 과정에 특화된 블록</a:t>
            </a:r>
          </a:p>
        </p:txBody>
      </p:sp>
      <p:pic>
        <p:nvPicPr>
          <p:cNvPr id="32" name="그래픽 31" descr="별 단색으로 채워진">
            <a:extLst>
              <a:ext uri="{FF2B5EF4-FFF2-40B4-BE49-F238E27FC236}">
                <a16:creationId xmlns:a16="http://schemas.microsoft.com/office/drawing/2014/main" id="{13A2D34C-DBA5-443C-F0CF-04937F697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48767" y="2392392"/>
            <a:ext cx="248728" cy="24872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8362DF9-3F70-8A96-7FAD-F69D2EAF2608}"/>
              </a:ext>
            </a:extLst>
          </p:cNvPr>
          <p:cNvSpPr txBox="1"/>
          <p:nvPr/>
        </p:nvSpPr>
        <p:spPr>
          <a:xfrm>
            <a:off x="8897495" y="2370591"/>
            <a:ext cx="2687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장점</a:t>
            </a:r>
            <a:r>
              <a:rPr lang="en-US" altLang="ko-KR" sz="1200" dirty="0"/>
              <a:t>: </a:t>
            </a:r>
            <a:r>
              <a:rPr lang="ko-KR" altLang="en-US" sz="1200" dirty="0"/>
              <a:t>요리 예외 상황 경고 및 처리</a:t>
            </a:r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DAE0AEBA-F13B-D67A-33E7-11A3049695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889414"/>
              </p:ext>
            </p:extLst>
          </p:nvPr>
        </p:nvGraphicFramePr>
        <p:xfrm>
          <a:off x="482905" y="3233715"/>
          <a:ext cx="11059236" cy="3168433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764809">
                  <a:extLst>
                    <a:ext uri="{9D8B030D-6E8A-4147-A177-3AD203B41FA5}">
                      <a16:colId xmlns:a16="http://schemas.microsoft.com/office/drawing/2014/main" val="4049121622"/>
                    </a:ext>
                  </a:extLst>
                </a:gridCol>
                <a:gridCol w="2764809">
                  <a:extLst>
                    <a:ext uri="{9D8B030D-6E8A-4147-A177-3AD203B41FA5}">
                      <a16:colId xmlns:a16="http://schemas.microsoft.com/office/drawing/2014/main" val="1752143762"/>
                    </a:ext>
                  </a:extLst>
                </a:gridCol>
                <a:gridCol w="2764809">
                  <a:extLst>
                    <a:ext uri="{9D8B030D-6E8A-4147-A177-3AD203B41FA5}">
                      <a16:colId xmlns:a16="http://schemas.microsoft.com/office/drawing/2014/main" val="853169582"/>
                    </a:ext>
                  </a:extLst>
                </a:gridCol>
                <a:gridCol w="2764809">
                  <a:extLst>
                    <a:ext uri="{9D8B030D-6E8A-4147-A177-3AD203B41FA5}">
                      <a16:colId xmlns:a16="http://schemas.microsoft.com/office/drawing/2014/main" val="1391597465"/>
                    </a:ext>
                  </a:extLst>
                </a:gridCol>
              </a:tblGrid>
              <a:tr h="6081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비교 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스크래치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패스트푸드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블록셰프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756997"/>
                  </a:ext>
                </a:extLst>
              </a:tr>
              <a:tr h="6081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목표 분야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범용 교육용 블록 코딩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요리 레시피 자동 생성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요리 레시피 구조화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후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블록으로 시각화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253274"/>
                  </a:ext>
                </a:extLst>
              </a:tr>
              <a:tr h="6081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주요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시각적 프로그래밍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게임 제작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교육용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레시피 구성 요소 정의 및 조합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블록 기반 레시피 생성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실시간 오류 제어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651219"/>
                  </a:ext>
                </a:extLst>
              </a:tr>
              <a:tr h="6081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오류 제어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기본적인 문법 오류 감지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물리적 불가능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비효율성 과정 제외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다양한 요리 상황 제어로 경고와 실시간 대응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060015"/>
                  </a:ext>
                </a:extLst>
              </a:tr>
              <a:tr h="6081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실시간 상황 대응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제한적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레시피 생성 단계에 중점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조리 중 발생 가능한 예외 상황에 대한 경고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99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748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11" grpId="0"/>
      <p:bldP spid="14" grpId="0"/>
      <p:bldP spid="17" grpId="0"/>
      <p:bldP spid="18" grpId="0" animBg="1"/>
      <p:bldP spid="19" grpId="0" animBg="1"/>
      <p:bldP spid="21" grpId="0"/>
      <p:bldP spid="23" grpId="0"/>
      <p:bldP spid="25" grpId="0"/>
      <p:bldP spid="26" grpId="0" animBg="1"/>
      <p:bldP spid="27" grpId="0" animBg="1"/>
      <p:bldP spid="29" grpId="0"/>
      <p:bldP spid="31" grpId="0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7FDC6C1-CE51-C9FE-9C93-6FEF4E600527}"/>
              </a:ext>
            </a:extLst>
          </p:cNvPr>
          <p:cNvSpPr txBox="1"/>
          <p:nvPr/>
        </p:nvSpPr>
        <p:spPr>
          <a:xfrm>
            <a:off x="2457450" y="234876"/>
            <a:ext cx="69151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>
                <a:solidFill>
                  <a:schemeClr val="bg1"/>
                </a:solidFill>
              </a:rPr>
              <a:t>시연</a:t>
            </a:r>
            <a:r>
              <a:rPr lang="en-US" altLang="ko-KR" sz="3000" b="1" dirty="0">
                <a:solidFill>
                  <a:schemeClr val="bg1"/>
                </a:solidFill>
              </a:rPr>
              <a:t>: </a:t>
            </a:r>
            <a:r>
              <a:rPr lang="ko-KR" altLang="en-US" sz="3000" b="1" dirty="0">
                <a:solidFill>
                  <a:schemeClr val="bg1"/>
                </a:solidFill>
              </a:rPr>
              <a:t>텍스트 레시피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DB29D31-A876-0D4D-50AA-70AB8B408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04" y="1070551"/>
            <a:ext cx="4905555" cy="5260785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98445F8D-FA72-F3DE-72F1-D669F29F6012}"/>
              </a:ext>
            </a:extLst>
          </p:cNvPr>
          <p:cNvGrpSpPr/>
          <p:nvPr/>
        </p:nvGrpSpPr>
        <p:grpSpPr>
          <a:xfrm>
            <a:off x="5915025" y="1046800"/>
            <a:ext cx="5591355" cy="1483794"/>
            <a:chOff x="2150269" y="2193131"/>
            <a:chExt cx="8101012" cy="20232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30E34B6A-7828-6A27-82C3-127D461DB1D0}"/>
                </a:ext>
              </a:extLst>
            </p:cNvPr>
            <p:cNvSpPr/>
            <p:nvPr/>
          </p:nvSpPr>
          <p:spPr>
            <a:xfrm>
              <a:off x="2150269" y="2193131"/>
              <a:ext cx="8101012" cy="172878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8CF988B-BB47-F558-6C8E-E5D0693FC123}"/>
                </a:ext>
              </a:extLst>
            </p:cNvPr>
            <p:cNvSpPr/>
            <p:nvPr/>
          </p:nvSpPr>
          <p:spPr>
            <a:xfrm>
              <a:off x="2638425" y="3561556"/>
              <a:ext cx="654844" cy="6548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BEA69C0-786A-425B-F3FF-2959DA9727BD}"/>
              </a:ext>
            </a:extLst>
          </p:cNvPr>
          <p:cNvSpPr txBox="1"/>
          <p:nvPr/>
        </p:nvSpPr>
        <p:spPr>
          <a:xfrm>
            <a:off x="6878129" y="1182084"/>
            <a:ext cx="162737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b="1" dirty="0">
                <a:solidFill>
                  <a:schemeClr val="accent2">
                    <a:lumMod val="75000"/>
                  </a:schemeClr>
                </a:solidFill>
              </a:rPr>
              <a:t>모호한 표현</a:t>
            </a:r>
          </a:p>
        </p:txBody>
      </p:sp>
      <p:pic>
        <p:nvPicPr>
          <p:cNvPr id="14" name="그래픽 13" descr="물음표 단색으로 채워진">
            <a:extLst>
              <a:ext uri="{FF2B5EF4-FFF2-40B4-BE49-F238E27FC236}">
                <a16:creationId xmlns:a16="http://schemas.microsoft.com/office/drawing/2014/main" id="{B332F61D-67CD-43A4-2659-D0A2E163F5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14184" y="1227997"/>
            <a:ext cx="863945" cy="86394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76357AF-AD4A-849C-CDE7-7F87B663919F}"/>
              </a:ext>
            </a:extLst>
          </p:cNvPr>
          <p:cNvSpPr txBox="1"/>
          <p:nvPr/>
        </p:nvSpPr>
        <p:spPr>
          <a:xfrm>
            <a:off x="6774227" y="1571773"/>
            <a:ext cx="45723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“</a:t>
            </a:r>
            <a:r>
              <a:rPr lang="ko-KR" altLang="en-US" sz="1500" dirty="0"/>
              <a:t>먹기 좋은 크기</a:t>
            </a:r>
            <a:r>
              <a:rPr lang="en-US" altLang="ko-KR" sz="1500" dirty="0"/>
              <a:t>“, “</a:t>
            </a:r>
            <a:r>
              <a:rPr lang="ko-KR" altLang="en-US" sz="1500" dirty="0"/>
              <a:t>적당히 썰어</a:t>
            </a:r>
            <a:r>
              <a:rPr lang="en-US" altLang="ko-KR" sz="1500" dirty="0"/>
              <a:t>＂</a:t>
            </a:r>
            <a:r>
              <a:rPr lang="ko-KR" altLang="en-US" sz="1500" dirty="0"/>
              <a:t>와 같은 표현들은 모호하다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B911A6A3-E08F-38E7-2787-704E8284B567}"/>
              </a:ext>
            </a:extLst>
          </p:cNvPr>
          <p:cNvGrpSpPr/>
          <p:nvPr/>
        </p:nvGrpSpPr>
        <p:grpSpPr>
          <a:xfrm>
            <a:off x="5915025" y="2958569"/>
            <a:ext cx="5591355" cy="1280199"/>
            <a:chOff x="5915025" y="2958569"/>
            <a:chExt cx="5591355" cy="128019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1C926F15-4804-F094-30D2-4DCD67328B99}"/>
                </a:ext>
              </a:extLst>
            </p:cNvPr>
            <p:cNvSpPr/>
            <p:nvPr/>
          </p:nvSpPr>
          <p:spPr>
            <a:xfrm>
              <a:off x="5915025" y="2958569"/>
              <a:ext cx="5591355" cy="109386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87ECADAF-3582-7C77-CE04-E58EEB65B710}"/>
                </a:ext>
              </a:extLst>
            </p:cNvPr>
            <p:cNvSpPr/>
            <p:nvPr/>
          </p:nvSpPr>
          <p:spPr>
            <a:xfrm>
              <a:off x="6251952" y="3824424"/>
              <a:ext cx="451976" cy="4143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C801E0E4-6D39-A55C-9E97-1454B1AE90DB}"/>
              </a:ext>
            </a:extLst>
          </p:cNvPr>
          <p:cNvSpPr txBox="1"/>
          <p:nvPr/>
        </p:nvSpPr>
        <p:spPr>
          <a:xfrm>
            <a:off x="6941696" y="3056427"/>
            <a:ext cx="37033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b="1" dirty="0">
                <a:solidFill>
                  <a:schemeClr val="accent2">
                    <a:lumMod val="75000"/>
                  </a:schemeClr>
                </a:solidFill>
              </a:rPr>
              <a:t>코딩으로 표현하기 어려움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B02056-1973-4DB8-EEC8-80F554BA6AEE}"/>
              </a:ext>
            </a:extLst>
          </p:cNvPr>
          <p:cNvSpPr txBox="1"/>
          <p:nvPr/>
        </p:nvSpPr>
        <p:spPr>
          <a:xfrm>
            <a:off x="6906884" y="3481275"/>
            <a:ext cx="59533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컴퓨터가 알아듣기 어려운 자연어로 되어있다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798ED39B-B301-63CB-B3AC-0A30DC652993}"/>
              </a:ext>
            </a:extLst>
          </p:cNvPr>
          <p:cNvSpPr/>
          <p:nvPr/>
        </p:nvSpPr>
        <p:spPr>
          <a:xfrm>
            <a:off x="5952004" y="4595748"/>
            <a:ext cx="5591355" cy="121545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175155B0-2A1F-498E-FF13-63674F0BB37D}"/>
              </a:ext>
            </a:extLst>
          </p:cNvPr>
          <p:cNvSpPr/>
          <p:nvPr/>
        </p:nvSpPr>
        <p:spPr>
          <a:xfrm>
            <a:off x="6288931" y="4324680"/>
            <a:ext cx="451976" cy="49695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122262-3418-374D-B4A0-323382CA25EF}"/>
              </a:ext>
            </a:extLst>
          </p:cNvPr>
          <p:cNvSpPr txBox="1"/>
          <p:nvPr/>
        </p:nvSpPr>
        <p:spPr>
          <a:xfrm>
            <a:off x="6941696" y="4698628"/>
            <a:ext cx="44462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b="1" dirty="0">
                <a:solidFill>
                  <a:schemeClr val="accent2">
                    <a:lumMod val="75000"/>
                  </a:schemeClr>
                </a:solidFill>
              </a:rPr>
              <a:t>초보자의 접근성 부족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9DD521-7269-A179-5D93-A5F4865C47D9}"/>
              </a:ext>
            </a:extLst>
          </p:cNvPr>
          <p:cNvSpPr txBox="1"/>
          <p:nvPr/>
        </p:nvSpPr>
        <p:spPr>
          <a:xfrm>
            <a:off x="7004264" y="5186230"/>
            <a:ext cx="42273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복잡한 설명들로 초보자들이 접근하기 어렵다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  <p:pic>
        <p:nvPicPr>
          <p:cNvPr id="28" name="그래픽 27" descr="문서 단색으로 채워진">
            <a:extLst>
              <a:ext uri="{FF2B5EF4-FFF2-40B4-BE49-F238E27FC236}">
                <a16:creationId xmlns:a16="http://schemas.microsoft.com/office/drawing/2014/main" id="{697FA0BE-9759-8E0F-D879-ED23648D50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01900" y="3170431"/>
            <a:ext cx="724303" cy="724303"/>
          </a:xfrm>
          <a:prstGeom prst="rect">
            <a:avLst/>
          </a:prstGeom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57245677-F919-B399-282C-BFEBDC034B49}"/>
              </a:ext>
            </a:extLst>
          </p:cNvPr>
          <p:cNvSpPr/>
          <p:nvPr/>
        </p:nvSpPr>
        <p:spPr>
          <a:xfrm>
            <a:off x="6251953" y="2732563"/>
            <a:ext cx="451976" cy="41434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1" name="그래픽 30" descr="혼란스러운 사람 단색으로 채워진">
            <a:extLst>
              <a:ext uri="{FF2B5EF4-FFF2-40B4-BE49-F238E27FC236}">
                <a16:creationId xmlns:a16="http://schemas.microsoft.com/office/drawing/2014/main" id="{5AD7EA9B-F2C0-EF2A-3DDC-D37178FA7B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20786" y="4922286"/>
            <a:ext cx="788265" cy="78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646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20" grpId="0"/>
      <p:bldP spid="21" grpId="0"/>
      <p:bldP spid="23" grpId="0" animBg="1"/>
      <p:bldP spid="25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7FDC6C1-CE51-C9FE-9C93-6FEF4E600527}"/>
              </a:ext>
            </a:extLst>
          </p:cNvPr>
          <p:cNvSpPr txBox="1"/>
          <p:nvPr/>
        </p:nvSpPr>
        <p:spPr>
          <a:xfrm>
            <a:off x="2457450" y="234876"/>
            <a:ext cx="69151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>
                <a:solidFill>
                  <a:schemeClr val="bg1"/>
                </a:solidFill>
              </a:rPr>
              <a:t>시연</a:t>
            </a:r>
            <a:r>
              <a:rPr lang="en-US" altLang="ko-KR" sz="3000" b="1" dirty="0">
                <a:solidFill>
                  <a:schemeClr val="bg1"/>
                </a:solidFill>
              </a:rPr>
              <a:t>: </a:t>
            </a:r>
            <a:r>
              <a:rPr lang="ko-KR" altLang="en-US" sz="3000" b="1" dirty="0">
                <a:solidFill>
                  <a:schemeClr val="bg1"/>
                </a:solidFill>
              </a:rPr>
              <a:t>블록 레시피 구현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B37DF64-3CFE-0449-F76D-F29BA02E6FF4}"/>
              </a:ext>
            </a:extLst>
          </p:cNvPr>
          <p:cNvGrpSpPr/>
          <p:nvPr/>
        </p:nvGrpSpPr>
        <p:grpSpPr>
          <a:xfrm>
            <a:off x="5915025" y="1046800"/>
            <a:ext cx="5591355" cy="1256319"/>
            <a:chOff x="2150269" y="2193131"/>
            <a:chExt cx="8101012" cy="20232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EADB36D3-3156-1E54-D466-AF88AE6DEC9C}"/>
                </a:ext>
              </a:extLst>
            </p:cNvPr>
            <p:cNvSpPr/>
            <p:nvPr/>
          </p:nvSpPr>
          <p:spPr>
            <a:xfrm>
              <a:off x="2150269" y="2193131"/>
              <a:ext cx="8101012" cy="172878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3EBA4B84-0AE1-EAF5-EC09-0E90B219C52E}"/>
                </a:ext>
              </a:extLst>
            </p:cNvPr>
            <p:cNvSpPr/>
            <p:nvPr/>
          </p:nvSpPr>
          <p:spPr>
            <a:xfrm>
              <a:off x="2638425" y="3561556"/>
              <a:ext cx="654844" cy="6548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10CEF6E-06B8-A5EA-5863-8E61696E94BE}"/>
              </a:ext>
            </a:extLst>
          </p:cNvPr>
          <p:cNvSpPr txBox="1"/>
          <p:nvPr/>
        </p:nvSpPr>
        <p:spPr>
          <a:xfrm>
            <a:off x="6878128" y="1182084"/>
            <a:ext cx="231762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b="1">
                <a:solidFill>
                  <a:schemeClr val="accent2">
                    <a:lumMod val="75000"/>
                  </a:schemeClr>
                </a:solidFill>
              </a:rPr>
              <a:t>명확한 지시사항</a:t>
            </a:r>
            <a:endParaRPr lang="ko-KR" altLang="en-US" sz="19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B7D14D-F4F5-8F89-9E2A-234FD6F22943}"/>
              </a:ext>
            </a:extLst>
          </p:cNvPr>
          <p:cNvSpPr txBox="1"/>
          <p:nvPr/>
        </p:nvSpPr>
        <p:spPr>
          <a:xfrm>
            <a:off x="6774227" y="1571773"/>
            <a:ext cx="45723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“</a:t>
            </a:r>
            <a:r>
              <a:rPr lang="ko-KR" altLang="en-US" sz="1500" dirty="0"/>
              <a:t>적당히 썰어</a:t>
            </a:r>
            <a:r>
              <a:rPr lang="en-US" altLang="ko-KR" sz="1500" dirty="0"/>
              <a:t>“ </a:t>
            </a:r>
            <a:r>
              <a:rPr lang="ko-KR" altLang="en-US" sz="1500" dirty="0"/>
              <a:t>대신 구체적인 재료 손질을 제공한다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1535C87-496B-FD22-798D-A7670C9E195B}"/>
              </a:ext>
            </a:extLst>
          </p:cNvPr>
          <p:cNvGrpSpPr/>
          <p:nvPr/>
        </p:nvGrpSpPr>
        <p:grpSpPr>
          <a:xfrm>
            <a:off x="5926099" y="2424695"/>
            <a:ext cx="5591355" cy="1438254"/>
            <a:chOff x="5915025" y="2958569"/>
            <a:chExt cx="5591355" cy="128019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13FF3980-D05F-0A9D-3C34-6BC97C0D27C3}"/>
                </a:ext>
              </a:extLst>
            </p:cNvPr>
            <p:cNvSpPr/>
            <p:nvPr/>
          </p:nvSpPr>
          <p:spPr>
            <a:xfrm>
              <a:off x="5915025" y="2958569"/>
              <a:ext cx="5591355" cy="109386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DB4DE795-8E24-12E9-251B-7E8E897ED1B9}"/>
                </a:ext>
              </a:extLst>
            </p:cNvPr>
            <p:cNvSpPr/>
            <p:nvPr/>
          </p:nvSpPr>
          <p:spPr>
            <a:xfrm>
              <a:off x="6251952" y="3824424"/>
              <a:ext cx="451976" cy="4143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AFDEAF8-488E-E4FC-BCDB-99F6328E1B5B}"/>
              </a:ext>
            </a:extLst>
          </p:cNvPr>
          <p:cNvSpPr/>
          <p:nvPr/>
        </p:nvSpPr>
        <p:spPr>
          <a:xfrm>
            <a:off x="5930357" y="5519145"/>
            <a:ext cx="5591355" cy="121545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778938D-659E-0CFF-5D1B-811A355528B8}"/>
              </a:ext>
            </a:extLst>
          </p:cNvPr>
          <p:cNvSpPr/>
          <p:nvPr/>
        </p:nvSpPr>
        <p:spPr>
          <a:xfrm>
            <a:off x="6279087" y="5242914"/>
            <a:ext cx="451976" cy="49695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1AB88D-EE57-9F49-9589-44536A8DAEA3}"/>
              </a:ext>
            </a:extLst>
          </p:cNvPr>
          <p:cNvSpPr txBox="1"/>
          <p:nvPr/>
        </p:nvSpPr>
        <p:spPr>
          <a:xfrm>
            <a:off x="6915659" y="5674401"/>
            <a:ext cx="44462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b="1" dirty="0">
                <a:solidFill>
                  <a:schemeClr val="accent2">
                    <a:lumMod val="75000"/>
                  </a:schemeClr>
                </a:solidFill>
              </a:rPr>
              <a:t>유연한</a:t>
            </a:r>
            <a:r>
              <a:rPr lang="en-US" altLang="ko-KR" sz="19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900" b="1" dirty="0">
                <a:solidFill>
                  <a:schemeClr val="accent2">
                    <a:lumMod val="75000"/>
                  </a:schemeClr>
                </a:solidFill>
              </a:rPr>
              <a:t>대처 방안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16DF5B-A499-1F39-D724-B98198482C2E}"/>
              </a:ext>
            </a:extLst>
          </p:cNvPr>
          <p:cNvSpPr txBox="1"/>
          <p:nvPr/>
        </p:nvSpPr>
        <p:spPr>
          <a:xfrm>
            <a:off x="7014063" y="6093392"/>
            <a:ext cx="42273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제어 블록을 활용하여 다양한 대처 방안을 마련할 수 있다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  <p:pic>
        <p:nvPicPr>
          <p:cNvPr id="17" name="그래픽 16" descr="문서 단색으로 채워진">
            <a:extLst>
              <a:ext uri="{FF2B5EF4-FFF2-40B4-BE49-F238E27FC236}">
                <a16:creationId xmlns:a16="http://schemas.microsoft.com/office/drawing/2014/main" id="{3A6FA7B1-C095-D5EB-324D-E4488AB323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2715806"/>
            <a:ext cx="724303" cy="724303"/>
          </a:xfrm>
          <a:prstGeom prst="rect">
            <a:avLst/>
          </a:prstGeom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3ABD0C7C-9569-C98A-7F6C-9898C7E14C67}"/>
              </a:ext>
            </a:extLst>
          </p:cNvPr>
          <p:cNvSpPr/>
          <p:nvPr/>
        </p:nvSpPr>
        <p:spPr>
          <a:xfrm>
            <a:off x="6263027" y="2379964"/>
            <a:ext cx="458258" cy="233069"/>
          </a:xfrm>
          <a:custGeom>
            <a:avLst/>
            <a:gdLst>
              <a:gd name="connsiteX0" fmla="*/ 0 w 451976"/>
              <a:gd name="connsiteY0" fmla="*/ 207172 h 414344"/>
              <a:gd name="connsiteX1" fmla="*/ 225988 w 451976"/>
              <a:gd name="connsiteY1" fmla="*/ 0 h 414344"/>
              <a:gd name="connsiteX2" fmla="*/ 451976 w 451976"/>
              <a:gd name="connsiteY2" fmla="*/ 207172 h 414344"/>
              <a:gd name="connsiteX3" fmla="*/ 225988 w 451976"/>
              <a:gd name="connsiteY3" fmla="*/ 414344 h 414344"/>
              <a:gd name="connsiteX4" fmla="*/ 0 w 451976"/>
              <a:gd name="connsiteY4" fmla="*/ 207172 h 414344"/>
              <a:gd name="connsiteX0" fmla="*/ 0 w 458258"/>
              <a:gd name="connsiteY0" fmla="*/ 25897 h 233069"/>
              <a:gd name="connsiteX1" fmla="*/ 451976 w 458258"/>
              <a:gd name="connsiteY1" fmla="*/ 25897 h 233069"/>
              <a:gd name="connsiteX2" fmla="*/ 225988 w 458258"/>
              <a:gd name="connsiteY2" fmla="*/ 233069 h 233069"/>
              <a:gd name="connsiteX3" fmla="*/ 0 w 458258"/>
              <a:gd name="connsiteY3" fmla="*/ 25897 h 233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258" h="233069">
                <a:moveTo>
                  <a:pt x="0" y="25897"/>
                </a:moveTo>
                <a:cubicBezTo>
                  <a:pt x="37665" y="-8632"/>
                  <a:pt x="414311" y="-8632"/>
                  <a:pt x="451976" y="25897"/>
                </a:cubicBezTo>
                <a:cubicBezTo>
                  <a:pt x="489641" y="60426"/>
                  <a:pt x="350798" y="233069"/>
                  <a:pt x="225988" y="233069"/>
                </a:cubicBezTo>
                <a:cubicBezTo>
                  <a:pt x="101178" y="233069"/>
                  <a:pt x="0" y="140315"/>
                  <a:pt x="0" y="2589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9" name="그래픽 18" descr="혼란스러운 사람 단색으로 채워진">
            <a:extLst>
              <a:ext uri="{FF2B5EF4-FFF2-40B4-BE49-F238E27FC236}">
                <a16:creationId xmlns:a16="http://schemas.microsoft.com/office/drawing/2014/main" id="{BC8EA09F-9BB0-8C61-7E57-FF709C2E3A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11332" y="5860843"/>
            <a:ext cx="788265" cy="788265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87CE6C2D-37FD-B7F5-E558-472D7D2FC501}"/>
              </a:ext>
            </a:extLst>
          </p:cNvPr>
          <p:cNvGrpSpPr/>
          <p:nvPr/>
        </p:nvGrpSpPr>
        <p:grpSpPr>
          <a:xfrm>
            <a:off x="5926098" y="3958044"/>
            <a:ext cx="5591355" cy="1438254"/>
            <a:chOff x="5915025" y="2958569"/>
            <a:chExt cx="5591355" cy="128019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C2C769F2-EEE9-84A0-BBD9-2997B8CE803E}"/>
                </a:ext>
              </a:extLst>
            </p:cNvPr>
            <p:cNvSpPr/>
            <p:nvPr/>
          </p:nvSpPr>
          <p:spPr>
            <a:xfrm>
              <a:off x="5915025" y="2958569"/>
              <a:ext cx="5591355" cy="109386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BCD93FEC-65D1-2E60-2CF2-89BCE3F3DA04}"/>
                </a:ext>
              </a:extLst>
            </p:cNvPr>
            <p:cNvSpPr/>
            <p:nvPr/>
          </p:nvSpPr>
          <p:spPr>
            <a:xfrm>
              <a:off x="6251952" y="3824424"/>
              <a:ext cx="451976" cy="4143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061AEA3-CEEA-89F3-10FB-8BF63C411368}"/>
              </a:ext>
            </a:extLst>
          </p:cNvPr>
          <p:cNvSpPr txBox="1"/>
          <p:nvPr/>
        </p:nvSpPr>
        <p:spPr>
          <a:xfrm>
            <a:off x="6952770" y="4055779"/>
            <a:ext cx="370333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b="1" dirty="0">
                <a:solidFill>
                  <a:schemeClr val="accent2">
                    <a:lumMod val="75000"/>
                  </a:schemeClr>
                </a:solidFill>
              </a:rPr>
              <a:t>오류 제어 및 피드백</a:t>
            </a:r>
          </a:p>
          <a:p>
            <a:endParaRPr lang="ko-KR" altLang="en-US" sz="19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C3F45F8-1504-E558-AF0B-802B45A6AD73}"/>
              </a:ext>
            </a:extLst>
          </p:cNvPr>
          <p:cNvSpPr/>
          <p:nvPr/>
        </p:nvSpPr>
        <p:spPr>
          <a:xfrm>
            <a:off x="6263027" y="3913190"/>
            <a:ext cx="458258" cy="233069"/>
          </a:xfrm>
          <a:custGeom>
            <a:avLst/>
            <a:gdLst>
              <a:gd name="connsiteX0" fmla="*/ 0 w 451976"/>
              <a:gd name="connsiteY0" fmla="*/ 207172 h 414344"/>
              <a:gd name="connsiteX1" fmla="*/ 225988 w 451976"/>
              <a:gd name="connsiteY1" fmla="*/ 0 h 414344"/>
              <a:gd name="connsiteX2" fmla="*/ 451976 w 451976"/>
              <a:gd name="connsiteY2" fmla="*/ 207172 h 414344"/>
              <a:gd name="connsiteX3" fmla="*/ 225988 w 451976"/>
              <a:gd name="connsiteY3" fmla="*/ 414344 h 414344"/>
              <a:gd name="connsiteX4" fmla="*/ 0 w 451976"/>
              <a:gd name="connsiteY4" fmla="*/ 207172 h 414344"/>
              <a:gd name="connsiteX0" fmla="*/ 0 w 458258"/>
              <a:gd name="connsiteY0" fmla="*/ 25897 h 233069"/>
              <a:gd name="connsiteX1" fmla="*/ 451976 w 458258"/>
              <a:gd name="connsiteY1" fmla="*/ 25897 h 233069"/>
              <a:gd name="connsiteX2" fmla="*/ 225988 w 458258"/>
              <a:gd name="connsiteY2" fmla="*/ 233069 h 233069"/>
              <a:gd name="connsiteX3" fmla="*/ 0 w 458258"/>
              <a:gd name="connsiteY3" fmla="*/ 25897 h 233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258" h="233069">
                <a:moveTo>
                  <a:pt x="0" y="25897"/>
                </a:moveTo>
                <a:cubicBezTo>
                  <a:pt x="37665" y="-8632"/>
                  <a:pt x="414311" y="-8632"/>
                  <a:pt x="451976" y="25897"/>
                </a:cubicBezTo>
                <a:cubicBezTo>
                  <a:pt x="489641" y="60426"/>
                  <a:pt x="350798" y="233069"/>
                  <a:pt x="225988" y="233069"/>
                </a:cubicBezTo>
                <a:cubicBezTo>
                  <a:pt x="101178" y="233069"/>
                  <a:pt x="0" y="140315"/>
                  <a:pt x="0" y="2589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FB910F-7F17-866B-614E-387FAA50F886}"/>
              </a:ext>
            </a:extLst>
          </p:cNvPr>
          <p:cNvSpPr txBox="1"/>
          <p:nvPr/>
        </p:nvSpPr>
        <p:spPr>
          <a:xfrm>
            <a:off x="6820303" y="4453681"/>
            <a:ext cx="45723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잘못된 블록 연결은 실시간으로 알려주어 빠르게 오류를 발견할 수 있다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D2F9F2A-AC45-CE97-29A6-E9F2F8EA8868}"/>
              </a:ext>
            </a:extLst>
          </p:cNvPr>
          <p:cNvSpPr txBox="1"/>
          <p:nvPr/>
        </p:nvSpPr>
        <p:spPr>
          <a:xfrm>
            <a:off x="6859035" y="2525690"/>
            <a:ext cx="37033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b="1" dirty="0">
                <a:solidFill>
                  <a:schemeClr val="accent2">
                    <a:lumMod val="75000"/>
                  </a:schemeClr>
                </a:solidFill>
              </a:rPr>
              <a:t>단계별 시각화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2D062DD-72A8-2DB9-7506-DB99D0DDF1A7}"/>
              </a:ext>
            </a:extLst>
          </p:cNvPr>
          <p:cNvSpPr txBox="1"/>
          <p:nvPr/>
        </p:nvSpPr>
        <p:spPr>
          <a:xfrm>
            <a:off x="6878128" y="2980096"/>
            <a:ext cx="45723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각 조리 단계를 블록으로 구성하여 전체 요리 과정을 직관적으로 이해할 수 있다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  <p:pic>
        <p:nvPicPr>
          <p:cNvPr id="32" name="그래픽 31" descr="느낌표 단색으로 채워진">
            <a:extLst>
              <a:ext uri="{FF2B5EF4-FFF2-40B4-BE49-F238E27FC236}">
                <a16:creationId xmlns:a16="http://schemas.microsoft.com/office/drawing/2014/main" id="{95182449-A901-B3DA-6056-1C17F327BD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53825" y="4283376"/>
            <a:ext cx="724303" cy="724303"/>
          </a:xfrm>
          <a:prstGeom prst="rect">
            <a:avLst/>
          </a:prstGeom>
        </p:spPr>
      </p:pic>
      <p:pic>
        <p:nvPicPr>
          <p:cNvPr id="34" name="그래픽 33" descr="질문 단색으로 채워진">
            <a:extLst>
              <a:ext uri="{FF2B5EF4-FFF2-40B4-BE49-F238E27FC236}">
                <a16:creationId xmlns:a16="http://schemas.microsoft.com/office/drawing/2014/main" id="{46900386-0BDA-EFD0-1F85-203916DCCD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11332" y="1289591"/>
            <a:ext cx="566401" cy="566401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6B3AB32A-8053-D534-7314-0731440C518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0698" y="1677143"/>
            <a:ext cx="5341088" cy="371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242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3" grpId="0" animBg="1"/>
      <p:bldP spid="15" grpId="0"/>
      <p:bldP spid="16" grpId="0"/>
      <p:bldP spid="18" grpId="0" animBg="1"/>
      <p:bldP spid="24" grpId="0"/>
      <p:bldP spid="26" grpId="0" animBg="1"/>
      <p:bldP spid="27" grpId="0"/>
      <p:bldP spid="29" grpId="0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7FDC6C1-CE51-C9FE-9C93-6FEF4E600527}"/>
              </a:ext>
            </a:extLst>
          </p:cNvPr>
          <p:cNvSpPr txBox="1"/>
          <p:nvPr/>
        </p:nvSpPr>
        <p:spPr>
          <a:xfrm>
            <a:off x="2638425" y="2998113"/>
            <a:ext cx="69151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1" dirty="0">
                <a:solidFill>
                  <a:schemeClr val="bg1"/>
                </a:solidFill>
              </a:rPr>
              <a:t>감사합니다</a:t>
            </a:r>
            <a:r>
              <a:rPr lang="en-US" altLang="ko-KR" sz="5000" b="1" dirty="0">
                <a:solidFill>
                  <a:schemeClr val="bg1"/>
                </a:solidFill>
              </a:rPr>
              <a:t>.</a:t>
            </a:r>
            <a:endParaRPr lang="ko-KR" altLang="en-US" sz="50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83D114-F7A6-231A-0403-33C0BBBBF8D0}"/>
              </a:ext>
            </a:extLst>
          </p:cNvPr>
          <p:cNvSpPr txBox="1"/>
          <p:nvPr/>
        </p:nvSpPr>
        <p:spPr>
          <a:xfrm>
            <a:off x="9553575" y="5127754"/>
            <a:ext cx="3343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chemeClr val="bg1"/>
                </a:solidFill>
              </a:rPr>
              <a:t>요리용 코딩 언어 개발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ACD239-47A0-39AB-3B47-0EE563E1315C}"/>
              </a:ext>
            </a:extLst>
          </p:cNvPr>
          <p:cNvSpPr txBox="1"/>
          <p:nvPr/>
        </p:nvSpPr>
        <p:spPr>
          <a:xfrm>
            <a:off x="9615780" y="5638847"/>
            <a:ext cx="334327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solidFill>
                  <a:schemeClr val="bg1"/>
                </a:solidFill>
              </a:rPr>
              <a:t>[24] </a:t>
            </a:r>
            <a:r>
              <a:rPr lang="ko-KR" altLang="en-US" sz="1300" b="1" dirty="0">
                <a:solidFill>
                  <a:schemeClr val="bg1"/>
                </a:solidFill>
              </a:rPr>
              <a:t>첫눈에 팀</a:t>
            </a:r>
            <a:endParaRPr lang="en-US" altLang="ko-KR" sz="1300" b="1" dirty="0">
              <a:solidFill>
                <a:schemeClr val="bg1"/>
              </a:solidFill>
            </a:endParaRPr>
          </a:p>
          <a:p>
            <a:r>
              <a:rPr lang="en-US" altLang="ko-KR" sz="1300" dirty="0">
                <a:solidFill>
                  <a:schemeClr val="bg1"/>
                </a:solidFill>
              </a:rPr>
              <a:t>202255661 </a:t>
            </a:r>
            <a:r>
              <a:rPr lang="ko-KR" altLang="en-US" sz="1300" dirty="0">
                <a:solidFill>
                  <a:schemeClr val="bg1"/>
                </a:solidFill>
              </a:rPr>
              <a:t>박혜연</a:t>
            </a:r>
            <a:endParaRPr lang="en-US" altLang="ko-KR" sz="1300" dirty="0">
              <a:solidFill>
                <a:schemeClr val="bg1"/>
              </a:solidFill>
            </a:endParaRPr>
          </a:p>
          <a:p>
            <a:r>
              <a:rPr lang="en-US" altLang="ko-KR" sz="1300" dirty="0">
                <a:solidFill>
                  <a:schemeClr val="bg1"/>
                </a:solidFill>
              </a:rPr>
              <a:t>201924419</a:t>
            </a:r>
            <a:r>
              <a:rPr lang="ko-KR" altLang="en-US" sz="1300" dirty="0">
                <a:solidFill>
                  <a:schemeClr val="bg1"/>
                </a:solidFill>
              </a:rPr>
              <a:t> </a:t>
            </a:r>
            <a:r>
              <a:rPr lang="ko-KR" altLang="en-US" sz="1300" dirty="0" err="1">
                <a:solidFill>
                  <a:schemeClr val="bg1"/>
                </a:solidFill>
              </a:rPr>
              <a:t>김도엽</a:t>
            </a:r>
            <a:endParaRPr lang="en-US" altLang="ko-KR" sz="1300" dirty="0">
              <a:solidFill>
                <a:schemeClr val="bg1"/>
              </a:solidFill>
            </a:endParaRPr>
          </a:p>
          <a:p>
            <a:r>
              <a:rPr lang="en-US" altLang="ko-KR" sz="1300" dirty="0">
                <a:solidFill>
                  <a:schemeClr val="bg1"/>
                </a:solidFill>
              </a:rPr>
              <a:t>201924577 </a:t>
            </a:r>
            <a:r>
              <a:rPr lang="ko-KR" altLang="en-US" sz="1300" dirty="0">
                <a:solidFill>
                  <a:schemeClr val="bg1"/>
                </a:solidFill>
              </a:rPr>
              <a:t>정종현</a:t>
            </a:r>
            <a:endParaRPr lang="en-US" altLang="ko-KR" sz="1300" dirty="0">
              <a:solidFill>
                <a:schemeClr val="bg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199F5B6C-CC14-C69A-CB4D-6771C7587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2997" y="6085123"/>
            <a:ext cx="398307" cy="37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885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435</Words>
  <Application>Microsoft Office PowerPoint</Application>
  <PresentationFormat>와이드스크린</PresentationFormat>
  <Paragraphs>83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하경 박</dc:creator>
  <cp:lastModifiedBy>하경 박</cp:lastModifiedBy>
  <cp:revision>13</cp:revision>
  <dcterms:created xsi:type="dcterms:W3CDTF">2025-09-18T04:51:38Z</dcterms:created>
  <dcterms:modified xsi:type="dcterms:W3CDTF">2025-09-18T12:36:40Z</dcterms:modified>
</cp:coreProperties>
</file>