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9" autoAdjust="0"/>
  </p:normalViewPr>
  <p:slideViewPr>
    <p:cSldViewPr>
      <p:cViewPr varScale="1">
        <p:scale>
          <a:sx n="52" d="100"/>
          <a:sy n="52" d="100"/>
        </p:scale>
        <p:origin x="896" y="200"/>
      </p:cViewPr>
      <p:guideLst>
        <p:guide orient="horz" pos="4319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82BB-CA96-F64D-ACEC-3149D5B295F8}" type="datetimeFigureOut">
              <a:rPr kumimoji="1" lang="ko-KR" altLang="en-US" smtClean="0"/>
              <a:t>2025. 9. 26.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EC46-8831-D74E-8BF5-46685FEF0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44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6EC46-8831-D74E-8BF5-46685FEF05B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7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3300" y="12153900"/>
            <a:ext cx="223774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3300" y="12877800"/>
            <a:ext cx="223774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76400" y="863600"/>
            <a:ext cx="3302000" cy="457200"/>
          </a:xfrm>
          <a:prstGeom prst="rect">
            <a:avLst/>
          </a:prstGeom>
        </p:spPr>
        <p:txBody>
          <a:bodyPr lIns="0" tIns="32725" rIns="0" bIns="32725" anchor="ctr"/>
          <a:lstStyle/>
          <a:p>
            <a:pPr lvl="0" algn="l">
              <a:lnSpc>
                <a:spcPct val="99600"/>
              </a:lnSpc>
              <a:defRPr/>
            </a:pPr>
            <a:endParaRPr lang="en" sz="2576" b="0" i="0" u="none" strike="noStrike">
              <a:solidFill>
                <a:srgbClr val="4D4D4D"/>
              </a:solidFill>
              <a:latin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12319000"/>
            <a:ext cx="5461000" cy="444500"/>
          </a:xfrm>
          <a:prstGeom prst="rect">
            <a:avLst/>
          </a:prstGeom>
        </p:spPr>
        <p:txBody>
          <a:bodyPr lIns="0" tIns="31354" rIns="0" bIns="31354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68" b="0" i="0" u="none" strike="noStrike">
                <a:solidFill>
                  <a:srgbClr val="229BEE"/>
                </a:solidFill>
                <a:ea typeface="Pretendard Regular"/>
              </a:rPr>
              <a:t>팀명</a:t>
            </a:r>
            <a:r>
              <a:rPr lang="en" sz="2468" b="0" i="0" u="none" strike="noStrike" spc="247">
                <a:solidFill>
                  <a:srgbClr val="229BEE"/>
                </a:solidFill>
                <a:latin typeface="Pretendard Regular"/>
              </a:rPr>
              <a:t> </a:t>
            </a:r>
            <a:r>
              <a:rPr lang="en" sz="2468" b="0" i="0" u="none" strike="noStrike">
                <a:solidFill>
                  <a:srgbClr val="229BEE"/>
                </a:solidFill>
                <a:latin typeface="Pretendard Regular"/>
              </a:rPr>
              <a:t>l</a:t>
            </a:r>
            <a:r>
              <a:rPr lang="en" sz="2468" b="0" i="0" u="none" strike="noStrike" spc="247">
                <a:solidFill>
                  <a:srgbClr val="229BEE"/>
                </a:solidFill>
                <a:latin typeface="Pretendard Regular"/>
              </a:rPr>
              <a:t> </a:t>
            </a:r>
            <a:r>
              <a:rPr lang="en-US" altLang="ko-KR" sz="2468" b="0" i="0" u="none" strike="noStrike">
                <a:solidFill>
                  <a:srgbClr val="229BEE"/>
                </a:solidFill>
                <a:ea typeface="Pretendard Regular"/>
              </a:rPr>
              <a:t>Trustforge(37</a:t>
            </a:r>
            <a:r>
              <a:rPr lang="ko-KR" altLang="en-US" sz="2468" b="0" i="0" u="none" strike="noStrike">
                <a:solidFill>
                  <a:srgbClr val="229BEE"/>
                </a:solidFill>
                <a:ea typeface="Pretendard Regular"/>
              </a:rPr>
              <a:t>조</a:t>
            </a:r>
            <a:r>
              <a:rPr lang="en-US" altLang="ko-KR" sz="2468" b="0" i="0" u="none" strike="noStrike">
                <a:solidFill>
                  <a:srgbClr val="229BEE"/>
                </a:solidFill>
                <a:ea typeface="Pretendard Regular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8600" y="6172200"/>
            <a:ext cx="16548100" cy="5816600"/>
          </a:xfrm>
          <a:prstGeom prst="rect">
            <a:avLst/>
          </a:prstGeom>
        </p:spPr>
        <p:txBody>
          <a:bodyPr lIns="0" tIns="223519" rIns="0" bIns="223519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10000" b="0" i="0" u="none" strike="noStrike">
                <a:solidFill>
                  <a:srgbClr val="229BEE"/>
                </a:solidFill>
                <a:ea typeface="Pretendard Medium"/>
              </a:rPr>
              <a:t>신뢰 실행 환경을 활용한 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10000" b="0" i="0" u="none" strike="noStrike">
                <a:solidFill>
                  <a:srgbClr val="4D4D4D"/>
                </a:solidFill>
                <a:ea typeface="Pretendard Medium"/>
              </a:rPr>
              <a:t>스마트 컨트랙트 실행 보호 기술 개발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7467600" y="12344400"/>
            <a:ext cx="5461000" cy="444500"/>
          </a:xfrm>
          <a:prstGeom prst="rect">
            <a:avLst/>
          </a:prstGeom>
        </p:spPr>
        <p:txBody>
          <a:bodyPr lIns="0" tIns="31354" rIns="0" bIns="31354" anchor="ctr"/>
          <a:lstStyle/>
          <a:p>
            <a:pPr marL="0" lvl="0" indent="0" algn="l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지도교수</a:t>
            </a:r>
            <a:r>
              <a:rPr kumimoji="0" lang="en" sz="2468" b="0" i="0" u="none" strike="noStrike" kern="1200" cap="none" spc="247" normalizeH="0" baseline="0">
                <a:solidFill>
                  <a:srgbClr val="229BEE"/>
                </a:solidFill>
                <a:latin typeface="Pretendard Regular"/>
              </a:rPr>
              <a:t> </a:t>
            </a:r>
            <a:r>
              <a:rPr kumimoji="0" lang="en" sz="2468" b="0" i="0" u="none" strike="noStrike" kern="1200" cap="none" spc="0" normalizeH="0" baseline="0">
                <a:solidFill>
                  <a:srgbClr val="229BEE"/>
                </a:solidFill>
                <a:latin typeface="Pretendard Regular"/>
              </a:rPr>
              <a:t>l</a:t>
            </a:r>
            <a:r>
              <a:rPr kumimoji="0" lang="en" sz="2468" b="0" i="0" u="none" strike="noStrike" kern="1200" cap="none" spc="247" normalizeH="0" baseline="0">
                <a:solidFill>
                  <a:srgbClr val="229BEE"/>
                </a:solidFill>
                <a:latin typeface="Pretendard Regular"/>
              </a:rPr>
              <a:t> </a:t>
            </a: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권동현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12192000" y="12357100"/>
            <a:ext cx="5461000" cy="444500"/>
          </a:xfrm>
          <a:prstGeom prst="rect">
            <a:avLst/>
          </a:prstGeom>
        </p:spPr>
        <p:txBody>
          <a:bodyPr lIns="0" tIns="31354" rIns="0" bIns="31354" anchor="ctr"/>
          <a:lstStyle/>
          <a:p>
            <a:pPr marL="0" lvl="0" indent="0" algn="l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참여학생</a:t>
            </a:r>
            <a:r>
              <a:rPr kumimoji="0" lang="en" sz="2468" b="0" i="0" u="none" strike="noStrike" kern="1200" cap="none" spc="247" normalizeH="0" baseline="0">
                <a:solidFill>
                  <a:srgbClr val="229BEE"/>
                </a:solidFill>
                <a:latin typeface="Pretendard Regular"/>
              </a:rPr>
              <a:t> </a:t>
            </a:r>
            <a:r>
              <a:rPr kumimoji="0" lang="en" sz="2468" b="0" i="0" u="none" strike="noStrike" kern="1200" cap="none" spc="0" normalizeH="0" baseline="0">
                <a:solidFill>
                  <a:srgbClr val="229BEE"/>
                </a:solidFill>
                <a:latin typeface="Pretendard Regular"/>
              </a:rPr>
              <a:t>l</a:t>
            </a:r>
            <a:r>
              <a:rPr kumimoji="0" lang="en" sz="2468" b="0" i="0" u="none" strike="noStrike" kern="1200" cap="none" spc="247" normalizeH="0" baseline="0">
                <a:solidFill>
                  <a:srgbClr val="229BEE"/>
                </a:solidFill>
                <a:latin typeface="Pretendard Regular"/>
              </a:rPr>
              <a:t> </a:t>
            </a: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이준태</a:t>
            </a:r>
            <a:r>
              <a:rPr kumimoji="0" lang="en-US" altLang="ko-KR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,</a:t>
            </a: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 이준혁</a:t>
            </a:r>
            <a:r>
              <a:rPr kumimoji="0" lang="en-US" altLang="ko-KR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,</a:t>
            </a:r>
            <a:r>
              <a:rPr kumimoji="0" lang="ko-KR" altLang="en-US" sz="2468" b="0" i="0" u="none" strike="noStrike" kern="1200" cap="none" spc="0" normalizeH="0" baseline="0">
                <a:solidFill>
                  <a:srgbClr val="229BEE"/>
                </a:solidFill>
                <a:ea typeface="Pretendard Regular"/>
              </a:rPr>
              <a:t> 위재준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3500" y="10858500"/>
            <a:ext cx="217297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tretch>
            <a:fillRect/>
          </a:stretch>
        </p:blipFill>
        <p:spPr>
          <a:xfrm rot="5400000">
            <a:off x="4445000" y="11607800"/>
            <a:ext cx="10160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82700" y="11366500"/>
            <a:ext cx="37084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2799" b="0" i="0" u="none" strike="noStrike">
                <a:solidFill>
                  <a:srgbClr val="229BEE"/>
                </a:solidFill>
                <a:latin typeface="Pretendard Medium"/>
              </a:rPr>
              <a:t>POINT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6800" y="11366500"/>
            <a:ext cx="182118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40269"/>
              </a:lnSpc>
              <a:defRPr/>
            </a:pPr>
            <a:r>
              <a:rPr lang="ko-KR" sz="2799" b="0" i="0" u="none" strike="noStrike">
                <a:solidFill>
                  <a:srgbClr val="4D4D4D"/>
                </a:solidFill>
                <a:ea typeface="Pretendard Regular"/>
              </a:rPr>
              <a:t>체인코드 실행 시 평균 약 166ms의 지연이 발생하여 초기화 오버헤드가 주요 병목임을 확인하였다.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38500" y="14732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Latency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측정</a:t>
            </a: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 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결과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4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92000" y="6858000"/>
            <a:ext cx="0" cy="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14500" y="3886200"/>
            <a:ext cx="20955000" cy="2057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76400" y="6172200"/>
            <a:ext cx="20940148" cy="2133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76400" y="8534400"/>
            <a:ext cx="2103120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3500" y="10858500"/>
            <a:ext cx="217297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tretch>
            <a:fillRect/>
          </a:stretch>
        </p:blipFill>
        <p:spPr>
          <a:xfrm rot="5400000">
            <a:off x="4445000" y="11607800"/>
            <a:ext cx="10160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82700" y="11366500"/>
            <a:ext cx="37084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2799" b="0" i="0" u="none" strike="noStrike">
                <a:solidFill>
                  <a:srgbClr val="229BEE"/>
                </a:solidFill>
                <a:latin typeface="Pretendard Medium"/>
              </a:rPr>
              <a:t>POINT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6800" y="11366500"/>
            <a:ext cx="182118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40269"/>
              </a:lnSpc>
              <a:defRPr/>
            </a:pPr>
            <a:r>
              <a:rPr lang="ko-KR" sz="2799" b="0" i="0" u="none" strike="noStrike">
                <a:solidFill>
                  <a:srgbClr val="4D4D4D"/>
                </a:solidFill>
                <a:ea typeface="Pretendard Regular"/>
              </a:rPr>
              <a:t>Query, Create, Add 함수 모두 성공적으로 실행되어 Fabric 원장과 연동이 검증되었다.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38500" y="14732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Invoke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결과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4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92000" y="6858000"/>
            <a:ext cx="0" cy="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8300" y="4114800"/>
            <a:ext cx="21107398" cy="1905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38300" y="6336703"/>
            <a:ext cx="21107400" cy="18166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47824" y="8382000"/>
            <a:ext cx="2108835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2100" y="4470400"/>
            <a:ext cx="10274300" cy="356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tretch>
            <a:fillRect/>
          </a:stretch>
        </p:blipFill>
        <p:spPr>
          <a:xfrm>
            <a:off x="2133600" y="6007100"/>
            <a:ext cx="73914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49400" y="8572500"/>
            <a:ext cx="10287000" cy="3568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585700" y="4470400"/>
            <a:ext cx="10236200" cy="3568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>
            <a:alphaModFix amt="30000"/>
          </a:blip>
          <a:stretch>
            <a:fillRect/>
          </a:stretch>
        </p:blipFill>
        <p:spPr>
          <a:xfrm>
            <a:off x="14859000" y="6007100"/>
            <a:ext cx="73914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585700" y="8572500"/>
            <a:ext cx="10236200" cy="3568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>
            <a:alphaModFix amt="30000"/>
          </a:blip>
          <a:stretch>
            <a:fillRect/>
          </a:stretch>
        </p:blipFill>
        <p:spPr>
          <a:xfrm>
            <a:off x="14897100" y="10071100"/>
            <a:ext cx="73914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>
            <a:alphaModFix amt="30000"/>
          </a:blip>
          <a:stretch>
            <a:fillRect/>
          </a:stretch>
        </p:blipFill>
        <p:spPr>
          <a:xfrm>
            <a:off x="2133600" y="10096500"/>
            <a:ext cx="73914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791700" y="7924800"/>
            <a:ext cx="4787900" cy="8128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579" b="0" i="0" u="none" strike="noStrike">
                <a:solidFill>
                  <a:srgbClr val="FFFFFF"/>
                </a:solidFill>
                <a:latin typeface="Pretendard Medium"/>
              </a:rPr>
              <a:t>GOAL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38500" y="14732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연구 결과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33600" y="49530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기능적 타당성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33400" y="6407150"/>
            <a:ext cx="8636000" cy="90170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GET/PUT 반복 호출에서도 정상 수행, 컨텍스트 유지 확인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33600" y="10655300"/>
            <a:ext cx="8636000" cy="9017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호출당 </a:t>
            </a:r>
            <a:r>
              <a:rPr lang="ko-KR" altLang="en-US" sz="2522" b="0" i="0" u="none" strike="noStrike">
                <a:solidFill>
                  <a:srgbClr val="4D4D4D"/>
                </a:solidFill>
                <a:ea typeface="Pretendard Regular"/>
              </a:rPr>
              <a:t>약 </a:t>
            </a: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3ms 오버헤드 (Native Function)</a:t>
            </a:r>
          </a:p>
          <a:p>
            <a:pPr lvl="0" algn="l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실행당 </a:t>
            </a:r>
            <a:r>
              <a:rPr lang="ko-KR" altLang="en-US" sz="2522" b="0" i="0" u="none" strike="noStrike">
                <a:solidFill>
                  <a:srgbClr val="4D4D4D"/>
                </a:solidFill>
                <a:ea typeface="Pretendard Regular"/>
              </a:rPr>
              <a:t>약 </a:t>
            </a: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166ms 지연 (WAMR 런타임/모듈 초기화)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82600" y="10363200"/>
            <a:ext cx="12192000" cy="90170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단순 체인코드에는 수용 가능하나,</a:t>
            </a:r>
          </a:p>
          <a:p>
            <a:pPr lvl="0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누적 호출 시 실사용 지연 문제 발생 가능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20200" y="91440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r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의미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820400" y="50038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r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안정적 동작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3600" y="6553200"/>
            <a:ext cx="8636000" cy="9017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Secure World(OP-TEE)에서 AOT 기반 WASM 체인코드 실행 및 원장 연동 성공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33600" y="91567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성능 관찰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2100" y="4470400"/>
            <a:ext cx="10274300" cy="356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tretch>
            <a:fillRect/>
          </a:stretch>
        </p:blipFill>
        <p:spPr>
          <a:xfrm>
            <a:off x="2133600" y="6007100"/>
            <a:ext cx="73914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49400" y="8572500"/>
            <a:ext cx="10287000" cy="3568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585700" y="4470400"/>
            <a:ext cx="10236200" cy="3568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>
            <a:alphaModFix amt="30000"/>
          </a:blip>
          <a:stretch>
            <a:fillRect/>
          </a:stretch>
        </p:blipFill>
        <p:spPr>
          <a:xfrm>
            <a:off x="14859000" y="6007100"/>
            <a:ext cx="73914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585700" y="8572500"/>
            <a:ext cx="10236200" cy="3568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>
            <a:alphaModFix amt="30000"/>
          </a:blip>
          <a:stretch>
            <a:fillRect/>
          </a:stretch>
        </p:blipFill>
        <p:spPr>
          <a:xfrm>
            <a:off x="14897100" y="10071100"/>
            <a:ext cx="73914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>
            <a:alphaModFix amt="30000"/>
          </a:blip>
          <a:stretch>
            <a:fillRect/>
          </a:stretch>
        </p:blipFill>
        <p:spPr>
          <a:xfrm>
            <a:off x="2133600" y="10096500"/>
            <a:ext cx="73914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791700" y="7924800"/>
            <a:ext cx="4787900" cy="8128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579" b="0" i="0" u="none" strike="noStrike">
                <a:solidFill>
                  <a:srgbClr val="FFFFFF"/>
                </a:solidFill>
                <a:latin typeface="Pretendard Medium"/>
              </a:rPr>
              <a:t>GOAL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38500" y="14732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향후 연구 방향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33600" y="49530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체계적 최적화 필요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81001" y="6407150"/>
            <a:ext cx="9474200" cy="90170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WAMR 런타임과 체인코드 모듈을 상주시켜 반복 호출 시 재사용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33600" y="10655300"/>
            <a:ext cx="8636000" cy="9017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모듈 검증·링크를 호출 전 완료 → 즉시 실행 구조 적용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77800" y="10668000"/>
            <a:ext cx="12192000" cy="90170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대부분 실행 경로를 Warm Start로 바꿔 초기화 지연을 근본적으로 억제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734800" y="91186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3999" b="0" i="0" u="none" strike="noStrike">
                <a:solidFill>
                  <a:srgbClr val="229BEE"/>
                </a:solidFill>
                <a:latin typeface="Pretendard Medium"/>
              </a:rPr>
              <a:t>Warm Start</a:t>
            </a: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 전환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06400" y="50292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런타임</a:t>
            </a:r>
            <a:r>
              <a:rPr lang="en-US" altLang="ko-KR" sz="3999" b="0" i="0" u="none" strike="noStrike">
                <a:solidFill>
                  <a:srgbClr val="229BEE"/>
                </a:solidFill>
                <a:latin typeface="Pretendard Medium"/>
              </a:rPr>
              <a:t>/</a:t>
            </a: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모듈 재사용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3600" y="6553200"/>
            <a:ext cx="8636000" cy="9017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522" b="0" i="0" u="none" strike="noStrike">
                <a:solidFill>
                  <a:srgbClr val="4D4D4D"/>
                </a:solidFill>
                <a:ea typeface="Pretendard Regular"/>
              </a:rPr>
              <a:t>실용 성능 확보 위해 초기화·호출 지연 최소화 필요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33600" y="9156700"/>
            <a:ext cx="5168900" cy="711200"/>
          </a:xfrm>
          <a:prstGeom prst="rect">
            <a:avLst/>
          </a:prstGeom>
        </p:spPr>
        <p:txBody>
          <a:bodyPr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사전 로드</a:t>
            </a:r>
            <a:r>
              <a:rPr lang="en-US" altLang="ko-KR" sz="3999" b="0" i="0" u="none" strike="noStrike">
                <a:solidFill>
                  <a:srgbClr val="229BEE"/>
                </a:solidFill>
                <a:latin typeface="Pretendard Medium"/>
              </a:rPr>
              <a:t>,</a:t>
            </a:r>
            <a:r>
              <a:rPr lang="ko-KR" altLang="en-US" sz="3999" b="0" i="0" u="none" strike="noStrike">
                <a:solidFill>
                  <a:srgbClr val="229BEE"/>
                </a:solidFill>
                <a:latin typeface="Pretendard Medium"/>
              </a:rPr>
              <a:t> 링크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tretch>
            <a:fillRect/>
          </a:stretch>
        </p:blipFill>
        <p:spPr>
          <a:xfrm>
            <a:off x="1346200" y="8432800"/>
            <a:ext cx="21704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tretch>
            <a:fillRect/>
          </a:stretch>
        </p:blipFill>
        <p:spPr>
          <a:xfrm rot="5400000">
            <a:off x="5054600" y="8432800"/>
            <a:ext cx="7048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>
            <a:alphaModFix amt="30000"/>
          </a:blip>
          <a:stretch>
            <a:fillRect/>
          </a:stretch>
        </p:blipFill>
        <p:spPr>
          <a:xfrm rot="5400000">
            <a:off x="12268200" y="8432800"/>
            <a:ext cx="7048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33600" y="9271000"/>
            <a:ext cx="56769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1" i="0" u="none" strike="noStrike">
                <a:solidFill>
                  <a:srgbClr val="229BEE"/>
                </a:solidFill>
                <a:latin typeface="Pretendard Medium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97100" y="104902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실험 로그 및 실행 결과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5232400"/>
            <a:ext cx="56769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1" i="0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97100" y="64516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WaTZ 및 Hyperledger Fabric 소개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9600" y="5219700"/>
            <a:ext cx="55245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1" i="0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86900" y="64516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기존 Fabric 구조와 WaTZ 통합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649700" y="5207000"/>
            <a:ext cx="56769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1" i="0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713200" y="64516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체인코드 실행 흐름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47200" y="9271000"/>
            <a:ext cx="56769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0" i="0" u="none" strike="noStrike">
                <a:solidFill>
                  <a:srgbClr val="229BEE"/>
                </a:solidFill>
                <a:latin typeface="Pretendard Medium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0700" y="104902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연구 결과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586200" y="9271000"/>
            <a:ext cx="5676900" cy="1092200"/>
          </a:xfrm>
          <a:prstGeom prst="rect">
            <a:avLst/>
          </a:prstGeom>
        </p:spPr>
        <p:txBody>
          <a:bodyPr lIns="0" tIns="82136" rIns="0" bIns="82136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6159" b="1" i="0" u="none" strike="noStrike">
                <a:solidFill>
                  <a:srgbClr val="229BEE"/>
                </a:solidFill>
                <a:latin typeface="Pretendard Medium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649700" y="10490200"/>
            <a:ext cx="5575300" cy="1028700"/>
          </a:xfrm>
          <a:prstGeom prst="rect">
            <a:avLst/>
          </a:prstGeom>
        </p:spPr>
        <p:txBody>
          <a:bodyPr lIns="0" tIns="18995" rIns="0" bIns="18995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2991" b="0" i="0" u="none" strike="noStrike">
                <a:solidFill>
                  <a:srgbClr val="4D4D4D"/>
                </a:solidFill>
                <a:ea typeface="Pretendard Light"/>
              </a:rPr>
              <a:t>향후 연구 방향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38500" y="13843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sz="10596">
                <a:solidFill>
                  <a:srgbClr val="4D4D4D"/>
                </a:solidFill>
                <a:effectLst/>
                <a:ea typeface="Pretendard Medium"/>
              </a:rPr>
              <a:t>목차</a:t>
            </a:r>
            <a:endParaRPr lang="en-US" sz="10596" b="0" i="0" u="none" strike="noStrike">
              <a:solidFill>
                <a:srgbClr val="4D4D4D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4495800"/>
            <a:ext cx="11010900" cy="788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52400" y="4470400"/>
            <a:ext cx="101981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52400" y="9994900"/>
            <a:ext cx="101981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52400" y="7239000"/>
            <a:ext cx="101981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WaTZ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소개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63500" y="52578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49200" y="80010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63500" y="107823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19400" y="52070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ARM TrustZone 기반의 TEE(Trusted Execution Environment) 실행 환경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519400" y="79629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WebAssembly(WASM) 코드 실행을 지원 → 경량·이식성 장점</a:t>
            </a:r>
          </a:p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안전하고 독립된 실행 공간 제공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514599" y="5715000"/>
            <a:ext cx="8382000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4495800"/>
            <a:ext cx="11010900" cy="788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52400" y="4470400"/>
            <a:ext cx="101981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52400" y="9994900"/>
            <a:ext cx="101981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52400" y="7239000"/>
            <a:ext cx="101981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Hyperledger Fabric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소개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63500" y="52578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49200" y="80010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63500" y="107823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19400" y="52070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Linux Foundation 산하 Hyperledger 프로젝트의 핵심 플랫폼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519400" y="79629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Permissioned(허가형) 블록체인 구조 → 기업형 활용에 최적화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체인코드(스마트컨트랙트)를 모듈화·확장성 있게 실행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24000" y="5562600"/>
            <a:ext cx="4724400" cy="4648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553200" y="5562599"/>
            <a:ext cx="5333999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4495800"/>
            <a:ext cx="11010900" cy="788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52400" y="4470400"/>
            <a:ext cx="101981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52400" y="9994900"/>
            <a:ext cx="101981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52400" y="7239000"/>
            <a:ext cx="101981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기존 </a:t>
            </a: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Hyperledger Fabric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구조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63500" y="52578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49200" y="80010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63500" y="107823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19400" y="52070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ko-KR" altLang="en-US" sz="2666" b="0" i="0" u="none" strike="noStrike">
                <a:solidFill>
                  <a:srgbClr val="4D4D4D"/>
                </a:solidFill>
                <a:ea typeface="Pretendard Regular"/>
              </a:rPr>
              <a:t>체인코드 실행은 프록시 → TA로 오프로드됨.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446501" y="639445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r>
              <a:rPr lang="en-US" altLang="ko-KR" sz="2666" b="0" i="0" u="none" strike="noStrike">
                <a:solidFill>
                  <a:srgbClr val="4D4D4D"/>
                </a:solidFill>
                <a:ea typeface="Pretendard Regular"/>
              </a:rPr>
              <a:t>일부 구성요소는 Normal World에서 동작해 여전히 공격 표면 존재.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15671800" y="81153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66" b="0" i="0" u="none" strike="noStrike" kern="1200" cap="none" spc="0" normalizeH="0" baseline="0">
                <a:solidFill>
                  <a:srgbClr val="4D4D4D"/>
                </a:solidFill>
                <a:ea typeface="Pretendard Regular"/>
              </a:rPr>
              <a:t>TEE 내부 실행으로 운영체제 공격으로부터 보호.</a:t>
            </a:r>
          </a:p>
        </p:txBody>
      </p:sp>
      <p:pic>
        <p:nvPicPr>
          <p:cNvPr id="29" name="그림 28"/>
          <p:cNvPicPr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828800" y="5029200"/>
            <a:ext cx="101346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500" y="4495800"/>
            <a:ext cx="11010900" cy="788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52400" y="4470400"/>
            <a:ext cx="101981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52400" y="9994900"/>
            <a:ext cx="101981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52400" y="7239000"/>
            <a:ext cx="101981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 dirty="0" err="1">
                <a:solidFill>
                  <a:srgbClr val="4D4D4D"/>
                </a:solidFill>
                <a:ea typeface="Pretendard Medium"/>
              </a:rPr>
              <a:t>WaTZ</a:t>
            </a:r>
            <a:r>
              <a:rPr lang="ko-KR" altLang="en-US" sz="10596" b="0" i="0" u="none" strike="noStrike" dirty="0">
                <a:solidFill>
                  <a:srgbClr val="4D4D4D"/>
                </a:solidFill>
                <a:ea typeface="Pretendard Medium"/>
              </a:rPr>
              <a:t>–TZ4Fabric 통합 구조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63500" y="52578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49200" y="80010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63500" y="10782300"/>
            <a:ext cx="2247900" cy="8255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4666" b="0" i="0" u="none" strike="noStrike">
                <a:solidFill>
                  <a:srgbClr val="229BEE"/>
                </a:solidFill>
                <a:latin typeface="Pretendard Medium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19400" y="52070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ko-KR" altLang="en-US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446501" y="639445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00200" y="4572000"/>
            <a:ext cx="10591800" cy="7467600"/>
          </a:xfrm>
          <a:prstGeom prst="rect">
            <a:avLst/>
          </a:prstGeom>
        </p:spPr>
      </p:pic>
      <p:sp>
        <p:nvSpPr>
          <p:cNvPr id="28" name="TextBox 20"/>
          <p:cNvSpPr txBox="1"/>
          <p:nvPr/>
        </p:nvSpPr>
        <p:spPr>
          <a:xfrm>
            <a:off x="15671800" y="81153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666" b="0" i="0" u="none" strike="noStrike" kern="1200" cap="none" spc="0" normalizeH="0" baseline="0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15303500" y="80772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66" b="0" i="0" u="none" strike="noStrike" kern="1200" cap="none" spc="0" normalizeH="0" baseline="0">
                <a:solidFill>
                  <a:srgbClr val="4D4D4D"/>
                </a:solidFill>
                <a:ea typeface="Pretendard Regular"/>
              </a:rPr>
              <a:t>WASM 체인코드의 get_state/put_state 요청은 Native 함수로 Proxy → Fabric 원장으로 전달.</a:t>
            </a:r>
          </a:p>
        </p:txBody>
      </p:sp>
      <p:sp>
        <p:nvSpPr>
          <p:cNvPr id="30" name="TextBox 20"/>
          <p:cNvSpPr txBox="1"/>
          <p:nvPr/>
        </p:nvSpPr>
        <p:spPr>
          <a:xfrm>
            <a:off x="15163800" y="52578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666" b="0" i="0" u="none" strike="noStrike" kern="1200" cap="none" spc="0" normalizeH="0" baseline="0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15316200" y="51816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66" b="0" i="0" u="none" strike="noStrike" kern="1200" cap="none" spc="0" normalizeH="0" baseline="0">
                <a:solidFill>
                  <a:srgbClr val="4D4D4D"/>
                </a:solidFill>
                <a:ea typeface="Pretendard Regular"/>
              </a:rPr>
              <a:t>Proxy가 WASM AOT 모듈을 전달하고 Wrapper_TA(TEE)에서 WaTZ 런타임으로 실행.</a:t>
            </a:r>
          </a:p>
        </p:txBody>
      </p:sp>
      <p:sp>
        <p:nvSpPr>
          <p:cNvPr id="33" name="TextBox 20"/>
          <p:cNvSpPr txBox="1"/>
          <p:nvPr/>
        </p:nvSpPr>
        <p:spPr>
          <a:xfrm>
            <a:off x="15303499" y="105156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marL="0" lvl="0" indent="0" algn="l" defTabSz="914400" rtl="0" eaLnBrk="1" latinLnBrk="0" hangingPunct="1">
              <a:lnSpc>
                <a:spcPct val="12864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66" b="0" i="0" u="none" strike="noStrike" kern="1200" cap="none" spc="0" normalizeH="0" baseline="0">
                <a:solidFill>
                  <a:srgbClr val="4D4D4D"/>
                </a:solidFill>
                <a:ea typeface="Pretendard Regular"/>
              </a:rPr>
              <a:t>기존 Fabric 연동 방식 유지하면서 언어 이식성 확보 및 Secure World 내 보호 실행 제공.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체인코드 실행 흐름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519400" y="79629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grpSp>
        <p:nvGrpSpPr>
          <p:cNvPr id="27" name="Group 5"/>
          <p:cNvGrpSpPr/>
          <p:nvPr/>
        </p:nvGrpSpPr>
        <p:grpSpPr>
          <a:xfrm>
            <a:off x="14859000" y="4495800"/>
            <a:ext cx="8315003" cy="7686960"/>
            <a:chOff x="0" y="-47625"/>
            <a:chExt cx="5657792" cy="616265"/>
          </a:xfrm>
        </p:grpSpPr>
        <p:sp>
          <p:nvSpPr>
            <p:cNvPr id="28" name="Freeform 6"/>
            <p:cNvSpPr/>
            <p:nvPr/>
          </p:nvSpPr>
          <p:spPr>
            <a:xfrm>
              <a:off x="0" y="0"/>
              <a:ext cx="5657791" cy="568640"/>
            </a:xfrm>
            <a:custGeom>
              <a:avLst/>
              <a:gdLst/>
              <a:ahLst/>
              <a:cxnLst/>
              <a:rect l="l" t="t" r="r" b="b"/>
              <a:pathLst>
                <a:path w="5657791" h="568640">
                  <a:moveTo>
                    <a:pt x="24990" y="0"/>
                  </a:moveTo>
                  <a:lnTo>
                    <a:pt x="5632802" y="0"/>
                  </a:lnTo>
                  <a:cubicBezTo>
                    <a:pt x="5639429" y="0"/>
                    <a:pt x="5645786" y="2633"/>
                    <a:pt x="5650472" y="7319"/>
                  </a:cubicBezTo>
                  <a:cubicBezTo>
                    <a:pt x="5655159" y="12006"/>
                    <a:pt x="5657791" y="18362"/>
                    <a:pt x="5657791" y="24990"/>
                  </a:cubicBezTo>
                  <a:lnTo>
                    <a:pt x="5657791" y="543650"/>
                  </a:lnTo>
                  <a:cubicBezTo>
                    <a:pt x="5657791" y="557451"/>
                    <a:pt x="5646603" y="568640"/>
                    <a:pt x="5632802" y="568640"/>
                  </a:cubicBezTo>
                  <a:lnTo>
                    <a:pt x="24990" y="568640"/>
                  </a:lnTo>
                  <a:cubicBezTo>
                    <a:pt x="11188" y="568640"/>
                    <a:pt x="0" y="557451"/>
                    <a:pt x="0" y="543650"/>
                  </a:cubicBezTo>
                  <a:lnTo>
                    <a:pt x="0" y="24990"/>
                  </a:lnTo>
                  <a:cubicBezTo>
                    <a:pt x="0" y="18362"/>
                    <a:pt x="2633" y="12006"/>
                    <a:pt x="7319" y="7319"/>
                  </a:cubicBezTo>
                  <a:cubicBezTo>
                    <a:pt x="12006" y="2633"/>
                    <a:pt x="18362" y="0"/>
                    <a:pt x="24990" y="0"/>
                  </a:cubicBezTo>
                  <a:close/>
                </a:path>
              </a:pathLst>
            </a:custGeom>
            <a:solidFill>
              <a:srgbClr val="F2F2F2">
                <a:alpha val="6980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0" y="-47625"/>
              <a:ext cx="5657792" cy="61626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l" defTabSz="914400" rtl="0" eaLnBrk="1" latinLnBrk="0" hangingPunct="1">
                <a:lnSpc>
                  <a:spcPts val="252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0" name="TextBox 36"/>
          <p:cNvSpPr txBox="1"/>
          <p:nvPr/>
        </p:nvSpPr>
        <p:spPr>
          <a:xfrm>
            <a:off x="15816099" y="6858000"/>
            <a:ext cx="7162800" cy="762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1.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클라이언트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(peer)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Invoke(function, args)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요청을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wrapper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에게 전송</a:t>
            </a:r>
            <a:endParaRPr kumimoji="0" lang="en-US" altLang="ko-KR" sz="1900" b="0" i="0" u="none" strike="noStrike" kern="1200" cap="none" spc="-38" normalizeH="0" baseline="0">
              <a:solidFill>
                <a:srgbClr val="545454"/>
              </a:solidFill>
              <a:latin typeface="Canva Sans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17855526" y="5648889"/>
            <a:ext cx="2290302" cy="4280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2400" b="0" i="0" u="none" strike="noStrike">
                <a:solidFill>
                  <a:srgbClr val="229BEE"/>
                </a:solidFill>
                <a:latin typeface="Pretendard Medium"/>
              </a:rPr>
              <a:t>실행 흐름</a:t>
            </a:r>
            <a:r>
              <a:rPr kumimoji="0" lang="en-US" sz="2400" b="1" i="0" u="none" strike="noStrike" kern="1200" cap="none" spc="0" normalizeH="0" baseline="0">
                <a:solidFill>
                  <a:srgbClr val="6D97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32" name="TextBox 36"/>
          <p:cNvSpPr txBox="1"/>
          <p:nvPr/>
        </p:nvSpPr>
        <p:spPr>
          <a:xfrm>
            <a:off x="15816099" y="7742148"/>
            <a:ext cx="7162800" cy="7541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2.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wrapper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InvocationRequest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를 만들어서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proxy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에게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grpc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통신으로 전달</a:t>
            </a:r>
            <a:endParaRPr kumimoji="0" lang="en-US" altLang="ko-KR" sz="1900" b="0" i="0" u="none" strike="noStrike" kern="1200" cap="none" spc="-38" normalizeH="0" baseline="0">
              <a:solidFill>
                <a:srgbClr val="545454"/>
              </a:solidFill>
              <a:latin typeface="Canva Sans"/>
            </a:endParaRPr>
          </a:p>
        </p:txBody>
      </p:sp>
      <p:sp>
        <p:nvSpPr>
          <p:cNvPr id="33" name="TextBox 36"/>
          <p:cNvSpPr txBox="1"/>
          <p:nvPr/>
        </p:nvSpPr>
        <p:spPr>
          <a:xfrm>
            <a:off x="15816099" y="8724119"/>
            <a:ext cx="7162800" cy="7532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3.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Proxy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TEE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세션을 생성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 AOT/args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로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RunWASM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호출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</a:t>
            </a:r>
          </a:p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TA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WaTZ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런타임으로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WASM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체인코드 실행 시작</a:t>
            </a:r>
            <a:endParaRPr kumimoji="0" lang="en-US" altLang="ko-KR" sz="1900" b="0" i="0" u="none" strike="noStrike" kern="1200" cap="none" spc="-38" normalizeH="0" baseline="0">
              <a:solidFill>
                <a:srgbClr val="545454"/>
              </a:solidFill>
              <a:latin typeface="Canva Sans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15816099" y="9680504"/>
            <a:ext cx="7162800" cy="7588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4.WASM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체인코드 로직대로 실행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만약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get_state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나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put_state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의 요청 필요 시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Wrapper TA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에 구현된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Native Function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호출</a:t>
            </a:r>
            <a:endParaRPr kumimoji="0" lang="en-US" altLang="ko-KR" sz="1900" b="0" i="0" u="none" strike="noStrike" kern="1200" cap="none" spc="-38" normalizeH="0" baseline="0">
              <a:solidFill>
                <a:srgbClr val="545454"/>
              </a:solidFill>
              <a:latin typeface="Canva Sans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15816099" y="10600502"/>
            <a:ext cx="7162800" cy="753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 indent="0" algn="l" defTabSz="914400" rtl="0" eaLnBrk="1" latinLnBrk="0" hangingPunct="1">
              <a:lnSpc>
                <a:spcPts val="304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5.Native 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함수 호출 시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TA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 표시한 요청을 확인 후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,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proxy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가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GET_STATE,PUT_STATE 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요청을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wrapper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에 </a:t>
            </a:r>
            <a:r>
              <a:rPr kumimoji="0" lang="en-US" altLang="ko-KR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grpc </a:t>
            </a:r>
            <a:r>
              <a:rPr kumimoji="0" lang="ko-KR" altLang="en-US" sz="1900" b="0" i="0" u="none" strike="noStrike" kern="1200" cap="none" spc="-38" normalizeH="0" baseline="0">
                <a:solidFill>
                  <a:srgbClr val="545454"/>
                </a:solidFill>
                <a:latin typeface="Canva Sans"/>
              </a:rPr>
              <a:t>통신으로 전송</a:t>
            </a:r>
            <a:endParaRPr kumimoji="0" lang="en-US" altLang="ko-KR" sz="1900" b="0" i="0" u="none" strike="noStrike" kern="1200" cap="none" spc="-38" normalizeH="0" baseline="0">
              <a:solidFill>
                <a:srgbClr val="545454"/>
              </a:solidFill>
              <a:latin typeface="Canva Sans"/>
            </a:endParaRPr>
          </a:p>
        </p:txBody>
      </p:sp>
      <p:pic>
        <p:nvPicPr>
          <p:cNvPr id="45" name="그림 44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47800" y="3657600"/>
            <a:ext cx="14020800" cy="922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71600" y="11176000"/>
            <a:ext cx="170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71600" y="8407400"/>
            <a:ext cx="17018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 rot="5400000">
            <a:off x="14046200" y="5651500"/>
            <a:ext cx="1701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38500" y="14859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체인코드 실행 흐름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519400" y="79629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519400" y="10731500"/>
            <a:ext cx="7632700" cy="927100"/>
          </a:xfrm>
          <a:prstGeom prst="rect">
            <a:avLst/>
          </a:prstGeom>
        </p:spPr>
        <p:txBody>
          <a:bodyPr lIns="0" tIns="8466" rIns="0" bIns="8466" anchor="ctr"/>
          <a:lstStyle/>
          <a:p>
            <a:pPr lvl="0" algn="l">
              <a:lnSpc>
                <a:spcPct val="128649"/>
              </a:lnSpc>
              <a:defRPr/>
            </a:pPr>
            <a:endParaRPr lang="en-US" altLang="ko-KR" sz="2666" b="0" i="0" u="none" strike="noStrike">
              <a:solidFill>
                <a:srgbClr val="4D4D4D"/>
              </a:solidFill>
              <a:ea typeface="Pretendard Regular"/>
            </a:endParaRPr>
          </a:p>
        </p:txBody>
      </p:sp>
      <p:grpSp>
        <p:nvGrpSpPr>
          <p:cNvPr id="27" name="Group 5"/>
          <p:cNvGrpSpPr/>
          <p:nvPr/>
        </p:nvGrpSpPr>
        <p:grpSpPr>
          <a:xfrm>
            <a:off x="14859000" y="4495800"/>
            <a:ext cx="8315003" cy="7686960"/>
            <a:chOff x="0" y="-47625"/>
            <a:chExt cx="5657792" cy="616265"/>
          </a:xfrm>
        </p:grpSpPr>
        <p:sp>
          <p:nvSpPr>
            <p:cNvPr id="28" name="Freeform 6"/>
            <p:cNvSpPr/>
            <p:nvPr/>
          </p:nvSpPr>
          <p:spPr>
            <a:xfrm>
              <a:off x="0" y="0"/>
              <a:ext cx="5657791" cy="568640"/>
            </a:xfrm>
            <a:custGeom>
              <a:avLst/>
              <a:gdLst/>
              <a:ahLst/>
              <a:cxnLst/>
              <a:rect l="l" t="t" r="r" b="b"/>
              <a:pathLst>
                <a:path w="5657791" h="568640">
                  <a:moveTo>
                    <a:pt x="24990" y="0"/>
                  </a:moveTo>
                  <a:lnTo>
                    <a:pt x="5632802" y="0"/>
                  </a:lnTo>
                  <a:cubicBezTo>
                    <a:pt x="5639429" y="0"/>
                    <a:pt x="5645786" y="2633"/>
                    <a:pt x="5650472" y="7319"/>
                  </a:cubicBezTo>
                  <a:cubicBezTo>
                    <a:pt x="5655159" y="12006"/>
                    <a:pt x="5657791" y="18362"/>
                    <a:pt x="5657791" y="24990"/>
                  </a:cubicBezTo>
                  <a:lnTo>
                    <a:pt x="5657791" y="543650"/>
                  </a:lnTo>
                  <a:cubicBezTo>
                    <a:pt x="5657791" y="557451"/>
                    <a:pt x="5646603" y="568640"/>
                    <a:pt x="5632802" y="568640"/>
                  </a:cubicBezTo>
                  <a:lnTo>
                    <a:pt x="24990" y="568640"/>
                  </a:lnTo>
                  <a:cubicBezTo>
                    <a:pt x="11188" y="568640"/>
                    <a:pt x="0" y="557451"/>
                    <a:pt x="0" y="543650"/>
                  </a:cubicBezTo>
                  <a:lnTo>
                    <a:pt x="0" y="24990"/>
                  </a:lnTo>
                  <a:cubicBezTo>
                    <a:pt x="0" y="18362"/>
                    <a:pt x="2633" y="12006"/>
                    <a:pt x="7319" y="7319"/>
                  </a:cubicBezTo>
                  <a:cubicBezTo>
                    <a:pt x="12006" y="2633"/>
                    <a:pt x="18362" y="0"/>
                    <a:pt x="24990" y="0"/>
                  </a:cubicBezTo>
                  <a:close/>
                </a:path>
              </a:pathLst>
            </a:custGeom>
            <a:solidFill>
              <a:srgbClr val="F2F2F2">
                <a:alpha val="69800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0" y="-47625"/>
              <a:ext cx="5657792" cy="61626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0" lvl="0" indent="0" algn="l" defTabSz="914400" rtl="0" eaLnBrk="1" latinLnBrk="0" hangingPunct="1">
                <a:lnSpc>
                  <a:spcPts val="252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0" name="TextBox 36"/>
          <p:cNvSpPr txBox="1"/>
          <p:nvPr/>
        </p:nvSpPr>
        <p:spPr>
          <a:xfrm>
            <a:off x="15816099" y="6858000"/>
            <a:ext cx="7162800" cy="381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>
              <a:lnSpc>
                <a:spcPts val="3040"/>
              </a:lnSpc>
              <a:defRPr/>
            </a:pP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7.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Wrapper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가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DB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에 접근해 결과를 준비해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proxy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에게 결과 전달</a:t>
            </a:r>
          </a:p>
        </p:txBody>
      </p:sp>
      <p:sp>
        <p:nvSpPr>
          <p:cNvPr id="31" name="TextBox 37"/>
          <p:cNvSpPr txBox="1"/>
          <p:nvPr/>
        </p:nvSpPr>
        <p:spPr>
          <a:xfrm>
            <a:off x="17855526" y="5648889"/>
            <a:ext cx="2290302" cy="4280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2400" b="0" i="0" u="none" strike="noStrike">
                <a:solidFill>
                  <a:srgbClr val="229BEE"/>
                </a:solidFill>
                <a:latin typeface="Pretendard Medium"/>
              </a:rPr>
              <a:t>실행 흐름</a:t>
            </a:r>
            <a:r>
              <a:rPr kumimoji="0" lang="en-US" sz="2400" b="1" i="0" u="none" strike="noStrike" kern="1200" cap="none" spc="0" normalizeH="0" baseline="0">
                <a:solidFill>
                  <a:srgbClr val="6D97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32" name="TextBox 36"/>
          <p:cNvSpPr txBox="1"/>
          <p:nvPr/>
        </p:nvSpPr>
        <p:spPr>
          <a:xfrm>
            <a:off x="15816099" y="7742148"/>
            <a:ext cx="7162800" cy="7541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>
              <a:lnSpc>
                <a:spcPts val="3040"/>
              </a:lnSpc>
              <a:defRPr/>
            </a:pP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8. Proxy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가 받은 결과값을 다시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TA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에게 전달하고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RESUM_WASM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을 호출해 체인코드가 이어서 실행</a:t>
            </a:r>
          </a:p>
        </p:txBody>
      </p:sp>
      <p:sp>
        <p:nvSpPr>
          <p:cNvPr id="33" name="TextBox 36"/>
          <p:cNvSpPr txBox="1"/>
          <p:nvPr/>
        </p:nvSpPr>
        <p:spPr>
          <a:xfrm>
            <a:off x="15816099" y="8724119"/>
            <a:ext cx="7162800" cy="7532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>
              <a:lnSpc>
                <a:spcPts val="3040"/>
              </a:lnSpc>
              <a:defRPr/>
            </a:pP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9. 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위 과정을 반복하고 체인코드가 최종적으로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cc_return_response 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호출해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TA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가 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INVOCATION_RESPONSE 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생성</a:t>
            </a: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 </a:t>
            </a:r>
          </a:p>
        </p:txBody>
      </p:sp>
      <p:sp>
        <p:nvSpPr>
          <p:cNvPr id="34" name="TextBox 36"/>
          <p:cNvSpPr txBox="1"/>
          <p:nvPr/>
        </p:nvSpPr>
        <p:spPr>
          <a:xfrm>
            <a:off x="15816099" y="9680504"/>
            <a:ext cx="7162800" cy="7588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05109" lvl="1">
              <a:lnSpc>
                <a:spcPts val="3040"/>
              </a:lnSpc>
              <a:defRPr/>
            </a:pPr>
            <a:r>
              <a:rPr lang="en-US" altLang="ko-KR" sz="1900" spc="-38">
                <a:solidFill>
                  <a:srgbClr val="545454"/>
                </a:solidFill>
                <a:latin typeface="Canva Sans"/>
              </a:rPr>
              <a:t>10. Proxy -&gt; InvocationResponse -&gt; wrapper -&gt; peer</a:t>
            </a: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 순으로</a:t>
            </a:r>
          </a:p>
          <a:p>
            <a:pPr marL="205109" lvl="1">
              <a:lnSpc>
                <a:spcPts val="3040"/>
              </a:lnSpc>
              <a:defRPr/>
            </a:pPr>
            <a:r>
              <a:rPr lang="ko-KR" altLang="en-US" sz="1900" spc="-38">
                <a:solidFill>
                  <a:srgbClr val="545454"/>
                </a:solidFill>
                <a:latin typeface="Canva Sans"/>
              </a:rPr>
              <a:t>최종 결과 반환</a:t>
            </a:r>
          </a:p>
        </p:txBody>
      </p:sp>
      <p:pic>
        <p:nvPicPr>
          <p:cNvPr id="45" name="그림 44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47800" y="3657600"/>
            <a:ext cx="14020800" cy="922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381000"/>
            <a:ext cx="23622000" cy="1295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0" y="3517900"/>
            <a:ext cx="217043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1500" y="0"/>
            <a:ext cx="889000" cy="129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3500" y="10858500"/>
            <a:ext cx="217297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>
            <a:alphaModFix amt="30000"/>
          </a:blip>
          <a:stretch>
            <a:fillRect/>
          </a:stretch>
        </p:blipFill>
        <p:spPr>
          <a:xfrm rot="5400000">
            <a:off x="4445000" y="11607800"/>
            <a:ext cx="10160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82700" y="11366500"/>
            <a:ext cx="37084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16199"/>
              </a:lnSpc>
              <a:defRPr/>
            </a:pPr>
            <a:r>
              <a:rPr lang="en" sz="2799" b="0" i="0" u="none" strike="noStrike">
                <a:solidFill>
                  <a:srgbClr val="229BEE"/>
                </a:solidFill>
                <a:latin typeface="Pretendard Medium"/>
              </a:rPr>
              <a:t>POINT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6800" y="11366500"/>
            <a:ext cx="18211800" cy="49530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40269"/>
              </a:lnSpc>
              <a:defRPr/>
            </a:pPr>
            <a:r>
              <a:rPr lang="ko-KR" sz="2799" b="0" i="0" u="none" strike="noStrike">
                <a:solidFill>
                  <a:srgbClr val="4D4D4D"/>
                </a:solidFill>
                <a:ea typeface="Pretendard Regular"/>
              </a:rPr>
              <a:t>TEE 내부에서 WASM 체인코드 실행이 정상적으로 수행되며 GET/PUT 요청이 안정적으로 처리됨을 확인하였다.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38500" y="1473200"/>
            <a:ext cx="17907000" cy="1879600"/>
          </a:xfrm>
          <a:prstGeom prst="rect">
            <a:avLst/>
          </a:prstGeom>
        </p:spPr>
        <p:txBody>
          <a:bodyPr lIns="0" tIns="141298" rIns="0" bIns="141298" anchor="ctr"/>
          <a:lstStyle/>
          <a:p>
            <a:pPr lvl="0" algn="ctr">
              <a:lnSpc>
                <a:spcPct val="98770"/>
              </a:lnSpc>
              <a:defRPr/>
            </a:pP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Proxy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 로그</a:t>
            </a:r>
            <a:r>
              <a:rPr lang="en-US" altLang="ko-KR" sz="10596" b="0" i="0" u="none" strike="noStrike">
                <a:solidFill>
                  <a:srgbClr val="4D4D4D"/>
                </a:solidFill>
                <a:ea typeface="Pretendard Medium"/>
              </a:rPr>
              <a:t> </a:t>
            </a:r>
            <a:r>
              <a:rPr lang="ko-KR" altLang="en-US" sz="10596" b="0" i="0" u="none" strike="noStrike">
                <a:solidFill>
                  <a:srgbClr val="4D4D4D"/>
                </a:solidFill>
                <a:ea typeface="Pretendard Medium"/>
              </a:rPr>
              <a:t>결과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29800" y="889000"/>
            <a:ext cx="4711700" cy="596900"/>
          </a:xfrm>
          <a:prstGeom prst="rect">
            <a:avLst/>
          </a:prstGeom>
        </p:spPr>
        <p:txBody>
          <a:bodyPr lIns="0" tIns="44894" rIns="0" bIns="44894" anchor="ctr"/>
          <a:lstStyle/>
          <a:p>
            <a:pPr lvl="0" algn="ctr">
              <a:lnSpc>
                <a:spcPct val="98770"/>
              </a:lnSpc>
              <a:defRPr/>
            </a:pPr>
            <a:r>
              <a:rPr lang="en" sz="3366" b="0" i="0" u="none" strike="noStrike">
                <a:solidFill>
                  <a:srgbClr val="229BEE"/>
                </a:solidFill>
                <a:latin typeface="Pretendard Regular"/>
              </a:rPr>
              <a:t>CHAPTER 0</a:t>
            </a:r>
            <a:r>
              <a:rPr lang="en-US" altLang="ko-KR" sz="3366" b="0" i="0" u="none" strike="noStrike">
                <a:solidFill>
                  <a:srgbClr val="229BEE"/>
                </a:solidFill>
                <a:latin typeface="Pretendard Regular"/>
              </a:rPr>
              <a:t>4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3400" y="4191000"/>
            <a:ext cx="8001000" cy="5943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92000" y="6858000"/>
            <a:ext cx="0" cy="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63000" y="4191000"/>
            <a:ext cx="8306005" cy="6019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7221200" y="4191000"/>
            <a:ext cx="64770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611</Words>
  <Application>Microsoft Macintosh PowerPoint</Application>
  <PresentationFormat>사용자 지정</PresentationFormat>
  <Paragraphs>104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Canva Sans</vt:lpstr>
      <vt:lpstr>Canva Sans Bold</vt:lpstr>
      <vt:lpstr>Pretendard Light</vt:lpstr>
      <vt:lpstr>Pretendard Medium</vt:lpstr>
      <vt:lpstr>Pretendard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이준태</cp:lastModifiedBy>
  <cp:revision>30</cp:revision>
  <dcterms:created xsi:type="dcterms:W3CDTF">2006-08-16T00:00:00Z</dcterms:created>
  <dcterms:modified xsi:type="dcterms:W3CDTF">2025-09-26T08:18:34Z</dcterms:modified>
  <cp:version/>
</cp:coreProperties>
</file>