
<file path=[Content_Types].xml><?xml version="1.0" encoding="utf-8"?>
<Types xmlns="http://schemas.openxmlformats.org/package/2006/content-types">
  <Default Extension="14c9f75d-b5f6-4915-a591-c31c8cc77b15" ContentType="image/14c9f75d-b5f6-4915-a591-c31c8cc77b15"/>
  <Default Extension="264a6871-a6f6-41ee-9e48-0d612c3440c8" ContentType="image/264a6871-a6f6-41ee-9e48-0d612c3440c8"/>
  <Default Extension="51c0fb6c-e069-434f-a341-521632753af8" ContentType="image/51c0fb6c-e069-434f-a341-521632753af8"/>
  <Default Extension="6a4cb0c3-f75a-489d-a1e3-a5dcebdc8e96" ContentType="image/6a4cb0c3-f75a-489d-a1e3-a5dcebdc8e96"/>
  <Default Extension="b425be7e-1c28-481a-af54-d92140bf552d" ContentType="image/b425be7e-1c28-481a-af54-d92140bf552d"/>
  <Default Extension="cce60807-e5fe-4328-bbd2-320e33be3ceb" ContentType="image/cce60807-e5fe-4328-bbd2-320e33be3ceb"/>
  <Default Extension="f1dad315-fc31-4ad1-8329-f3fd6d2774cc" ContentType="image/f1dad315-fc31-4ad1-8329-f3fd6d2774cc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55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267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6a4cb0c3-f75a-489d-a1e3-a5dcebdc8e96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51c0fb6c-e069-434f-a341-521632753af8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f1dad315-fc31-4ad1-8329-f3fd6d2774cc"/><Relationship Id="rId3" Type="http://schemas.openxmlformats.org/officeDocument/2006/relationships/image" Target="../media/image14.png"/><Relationship Id="rId7" Type="http://schemas.openxmlformats.org/officeDocument/2006/relationships/image" Target="../media/image44.264a6871-a6f6-41ee-9e48-0d612c3440c8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42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cce60807-e5fe-4328-bbd2-320e33be3ceb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19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b425be7e-1c28-481a-af54-d92140bf552d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14c9f75d-b5f6-4915-a591-c31c8cc77b15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4851806" y="630936"/>
            <a:ext cx="2820010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AutoShield</a:t>
            </a:r>
            <a:endParaRPr lang="en-US" sz="3600" dirty="0"/>
          </a:p>
        </p:txBody>
      </p:sp>
      <p:sp>
        <p:nvSpPr>
          <p:cNvPr id="6" name="Text 4"/>
          <p:cNvSpPr txBox="1"/>
          <p:nvPr/>
        </p:nvSpPr>
        <p:spPr>
          <a:xfrm>
            <a:off x="2476057" y="2218585"/>
            <a:ext cx="757150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4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기반 자동차 부품 연계보안 기술 연구</a:t>
            </a:r>
            <a:endParaRPr lang="en-US" sz="4400" dirty="0"/>
          </a:p>
        </p:txBody>
      </p:sp>
      <p:sp>
        <p:nvSpPr>
          <p:cNvPr id="7" name="Text 5"/>
          <p:cNvSpPr txBox="1"/>
          <p:nvPr/>
        </p:nvSpPr>
        <p:spPr>
          <a:xfrm>
            <a:off x="4799686" y="3874313"/>
            <a:ext cx="2726741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9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부산대학교 컴퓨터공학과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4512564" y="4744822"/>
            <a:ext cx="3133649" cy="1429207"/>
          </a:xfrm>
          <a:prstGeom prst="roundRect">
            <a:avLst>
              <a:gd name="adj" fmla="val 4265"/>
            </a:avLst>
          </a:prstGeom>
          <a:solidFill>
            <a:srgbClr val="F0F5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rcRect l="-1082" r="-1082"/>
          <a:stretch/>
        </p:blipFill>
        <p:spPr>
          <a:xfrm>
            <a:off x="4893869" y="5082235"/>
            <a:ext cx="161849" cy="181051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5150815" y="5031029"/>
            <a:ext cx="53766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팀원:</a:t>
            </a:r>
            <a:endParaRPr lang="en-US" sz="1400" dirty="0"/>
          </a:p>
        </p:txBody>
      </p:sp>
      <p:sp>
        <p:nvSpPr>
          <p:cNvPr id="11" name="Text 8"/>
          <p:cNvSpPr txBox="1"/>
          <p:nvPr/>
        </p:nvSpPr>
        <p:spPr>
          <a:xfrm>
            <a:off x="5542177" y="5031029"/>
            <a:ext cx="1984249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홍재왕</a:t>
            </a:r>
            <a:r>
              <a:rPr lang="en-US" sz="14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레퐁푸, 석재영</a:t>
            </a:r>
            <a:endParaRPr lang="en-US" sz="140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rcRect t="-507" b="-507"/>
          <a:stretch/>
        </p:blipFill>
        <p:spPr>
          <a:xfrm>
            <a:off x="4893869" y="5518403"/>
            <a:ext cx="247802" cy="200254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5159640" y="5496062"/>
            <a:ext cx="94000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지도교수: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6099643" y="5495544"/>
            <a:ext cx="7013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손준영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067751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305" y="0"/>
            <a:ext cx="12191695" cy="8067751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806501"/>
            <a:ext cx="75895" cy="6458407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2872" y="1215238"/>
            <a:ext cx="4467758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수신부 데이터 검증 플로우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2872" y="2412187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24458" y="2364181"/>
            <a:ext cx="1358798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이중 검증 체계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37803" y="2688337"/>
            <a:ext cx="514990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모든 수신 데이터는 두 단계의 보안 검증을 통과해야만 ECU 로직에 전달됨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1082" r="-1082"/>
          <a:stretch/>
        </p:blipFill>
        <p:spPr>
          <a:xfrm>
            <a:off x="571500" y="3426257"/>
            <a:ext cx="161849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905256" y="3326587"/>
            <a:ext cx="236829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1차 검증: HMAC-SHA256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3118104" y="3326587"/>
            <a:ext cx="18443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데이터 무결성 검증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937803" y="3831862"/>
            <a:ext cx="105156" cy="171907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57961" y="3794304"/>
            <a:ext cx="349758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AppData + Freshness에 대한 HMAC 값 재계산</a:t>
            </a:r>
            <a:endParaRPr lang="en-US" sz="13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952805" y="4273906"/>
            <a:ext cx="105156" cy="171907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057046" y="4233672"/>
            <a:ext cx="31647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수신된 MAC8 값과 비교하여 일치 여부 확인</a:t>
            </a:r>
            <a:endParaRPr lang="en-US" sz="13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4679899"/>
            <a:ext cx="181051" cy="181051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905256" y="4580230"/>
            <a:ext cx="27779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2차 검증: Freshness Counter</a:t>
            </a:r>
            <a:endParaRPr lang="en-US" sz="1500" dirty="0"/>
          </a:p>
        </p:txBody>
      </p:sp>
      <p:sp>
        <p:nvSpPr>
          <p:cNvPr id="18" name="Text 11"/>
          <p:cNvSpPr txBox="1"/>
          <p:nvPr/>
        </p:nvSpPr>
        <p:spPr>
          <a:xfrm>
            <a:off x="3525926" y="4580230"/>
            <a:ext cx="1663294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재전송 공격 방지</a:t>
            </a:r>
            <a:endParaRPr lang="en-US" sz="150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952805" y="5180076"/>
            <a:ext cx="105156" cy="171907"/>
          </a:xfrm>
          <a:prstGeom prst="rect">
            <a:avLst/>
          </a:prstGeom>
        </p:spPr>
      </p:pic>
      <p:sp>
        <p:nvSpPr>
          <p:cNvPr id="20" name="Text 12"/>
          <p:cNvSpPr txBox="1"/>
          <p:nvPr/>
        </p:nvSpPr>
        <p:spPr>
          <a:xfrm>
            <a:off x="1057046" y="5140757"/>
            <a:ext cx="4098341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현재 수신된 Freshness 값(currFV) ≥ 마지막 값(lastFV)</a:t>
            </a:r>
            <a:endParaRPr lang="en-US" sz="13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952805" y="5527548"/>
            <a:ext cx="105156" cy="171907"/>
          </a:xfrm>
          <a:prstGeom prst="rect">
            <a:avLst/>
          </a:prstGeom>
        </p:spPr>
      </p:pic>
      <p:sp>
        <p:nvSpPr>
          <p:cNvPr id="22" name="Text 13"/>
          <p:cNvSpPr txBox="1"/>
          <p:nvPr/>
        </p:nvSpPr>
        <p:spPr>
          <a:xfrm>
            <a:off x="1057046" y="5487314"/>
            <a:ext cx="28026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차이 값 ≤ 윈도우(W=1024) 조건 확인</a:t>
            </a:r>
            <a:endParaRPr lang="en-US" sz="1300" dirty="0"/>
          </a:p>
        </p:txBody>
      </p:sp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7"/>
          <a:srcRect l="-1082" r="-1082"/>
          <a:stretch/>
        </p:blipFill>
        <p:spPr>
          <a:xfrm>
            <a:off x="571500" y="5932627"/>
            <a:ext cx="161849" cy="181051"/>
          </a:xfrm>
          <a:prstGeom prst="rect">
            <a:avLst/>
          </a:prstGeom>
        </p:spPr>
      </p:pic>
      <p:sp>
        <p:nvSpPr>
          <p:cNvPr id="24" name="Text 14"/>
          <p:cNvSpPr txBox="1"/>
          <p:nvPr/>
        </p:nvSpPr>
        <p:spPr>
          <a:xfrm>
            <a:off x="905256" y="5833872"/>
            <a:ext cx="14063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Fail-Safe 구현</a:t>
            </a:r>
            <a:endParaRPr lang="en-US" sz="1500" dirty="0"/>
          </a:p>
        </p:txBody>
      </p:sp>
      <p:sp>
        <p:nvSpPr>
          <p:cNvPr id="25" name="Text 15"/>
          <p:cNvSpPr txBox="1"/>
          <p:nvPr/>
        </p:nvSpPr>
        <p:spPr>
          <a:xfrm>
            <a:off x="905256" y="6132881"/>
            <a:ext cx="5044745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두 검증 모두 통과(valid=1)일 때만 ECU 로직에 연결, 그 외에는 완전 차단</a:t>
            </a:r>
            <a:endParaRPr lang="en-US" sz="1500" dirty="0"/>
          </a:p>
        </p:txBody>
      </p:sp>
      <p:pic>
        <p:nvPicPr>
          <p:cNvPr id="26" name="Image 8" descr="https://page.gensparksite.com/get_upload_url/891700db9624e6b096095b3896f580ab738ab5ae5828950160af56a1c76e6667/default/6a4cb0c3-f75a-489d-a1e3-a5dcebdc8e96"/>
          <p:cNvPicPr>
            <a:picLocks noChangeAspect="1"/>
          </p:cNvPicPr>
          <p:nvPr/>
        </p:nvPicPr>
        <p:blipFill>
          <a:blip r:embed="rId8"/>
          <a:srcRect l="146" r="146"/>
          <a:stretch/>
        </p:blipFill>
        <p:spPr>
          <a:xfrm>
            <a:off x="6472852" y="631850"/>
            <a:ext cx="5333695" cy="2980944"/>
          </a:xfrm>
          <a:prstGeom prst="rect">
            <a:avLst/>
          </a:prstGeom>
        </p:spPr>
      </p:pic>
      <p:pic>
        <p:nvPicPr>
          <p:cNvPr id="27" name="Image 9" descr="https://page.gensparksite.com/get_upload_url/891700db9624e6b096095b3896f580ab738ab5ae5828950160af56a1c76e6667/default/51c0fb6c-e069-434f-a341-521632753af8"/>
          <p:cNvPicPr>
            <a:picLocks noChangeAspect="1"/>
          </p:cNvPicPr>
          <p:nvPr/>
        </p:nvPicPr>
        <p:blipFill>
          <a:blip r:embed="rId9"/>
          <a:srcRect l="44" r="44"/>
          <a:stretch/>
        </p:blipFill>
        <p:spPr>
          <a:xfrm>
            <a:off x="6315456" y="3794304"/>
            <a:ext cx="5333695" cy="2857500"/>
          </a:xfrm>
          <a:prstGeom prst="rect">
            <a:avLst/>
          </a:prstGeom>
        </p:spPr>
      </p:pic>
      <p:pic>
        <p:nvPicPr>
          <p:cNvPr id="28" name="Image 10" descr="preencoded.png"/>
          <p:cNvPicPr>
            <a:picLocks noChangeAspect="1"/>
          </p:cNvPicPr>
          <p:nvPr/>
        </p:nvPicPr>
        <p:blipFill>
          <a:blip r:embed="rId10">
            <a:alphaModFix amt="20000"/>
          </a:blip>
          <a:srcRect/>
          <a:stretch/>
        </p:blipFill>
        <p:spPr>
          <a:xfrm>
            <a:off x="10591495" y="6323076"/>
            <a:ext cx="121889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243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-1" y="107985"/>
            <a:ext cx="12191695" cy="7324344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731520"/>
            <a:ext cx="75895" cy="58576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923664"/>
            <a:ext cx="5077663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송신부/이더넷(ETH_TX) 구조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505" r="-505"/>
          <a:stretch/>
        </p:blipFill>
        <p:spPr>
          <a:xfrm>
            <a:off x="571500" y="2344522"/>
            <a:ext cx="228600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42746" y="2244852"/>
            <a:ext cx="33110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UDP/ETH 기반 18바이트 통신 프레임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42746" y="2387955"/>
            <a:ext cx="5025542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AppData 3B + Freshness 4B + MAC8 8B + 부가정보 3B로 구성된 효율적인 통신 구조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3473806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3375050"/>
            <a:ext cx="21872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Outport 신호 처리 방식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95198" y="3531248"/>
            <a:ext cx="4863694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송신부에서 생성된 4개의 신호(AppData, Freshness, MAC8, Valid)를 병렬로 처리하여 ETH PDU 구성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505" r="-505"/>
          <a:stretch/>
        </p:blipFill>
        <p:spPr>
          <a:xfrm>
            <a:off x="571500" y="4604004"/>
            <a:ext cx="228600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42746" y="4504334"/>
            <a:ext cx="219730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Concatenate 블록 활용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913942" y="4769941"/>
            <a:ext cx="50831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ID/DLC 등을 포함한 18B PDU 생성 후 UDP Send 블록을 통한 전송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5436108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95198" y="5337353"/>
            <a:ext cx="190195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CAN-FD와 병렬 운용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95198" y="5576926"/>
            <a:ext cx="498805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동일 데이터를 다중 경로로 전송하여 보안성과 가용성 향상</a:t>
            </a:r>
            <a:endParaRPr lang="en-US" sz="1500" dirty="0"/>
          </a:p>
        </p:txBody>
      </p:sp>
      <p:pic>
        <p:nvPicPr>
          <p:cNvPr id="18" name="Image 4" descr="https://page.gensparksite.com/get_upload_url/891700db9624e6b096095b3896f580ab738ab5ae5828950160af56a1c76e6667/default/264a6871-a6f6-41ee-9e48-0d612c3440c8"/>
          <p:cNvPicPr>
            <a:picLocks noChangeAspect="1"/>
          </p:cNvPicPr>
          <p:nvPr/>
        </p:nvPicPr>
        <p:blipFill>
          <a:blip r:embed="rId7"/>
          <a:srcRect l="217" r="217"/>
          <a:stretch/>
        </p:blipFill>
        <p:spPr>
          <a:xfrm>
            <a:off x="6253581" y="1131114"/>
            <a:ext cx="5333695" cy="1742846"/>
          </a:xfrm>
          <a:prstGeom prst="rect">
            <a:avLst/>
          </a:prstGeom>
        </p:spPr>
      </p:pic>
      <p:pic>
        <p:nvPicPr>
          <p:cNvPr id="19" name="Image 5" descr="https://page.gensparksite.com/get_upload_url/891700db9624e6b096095b3896f580ab738ab5ae5828950160af56a1c76e6667/default/f1dad315-fc31-4ad1-8329-f3fd6d2774cc"/>
          <p:cNvPicPr>
            <a:picLocks noChangeAspect="1"/>
          </p:cNvPicPr>
          <p:nvPr/>
        </p:nvPicPr>
        <p:blipFill>
          <a:blip r:embed="rId8"/>
          <a:srcRect l="133" r="133"/>
          <a:stretch/>
        </p:blipFill>
        <p:spPr>
          <a:xfrm>
            <a:off x="6261812" y="3437229"/>
            <a:ext cx="5333695" cy="2514600"/>
          </a:xfrm>
          <a:prstGeom prst="rect">
            <a:avLst/>
          </a:prstGeom>
        </p:spPr>
      </p:pic>
      <p:sp>
        <p:nvSpPr>
          <p:cNvPr id="20" name="Text 12"/>
          <p:cNvSpPr txBox="1"/>
          <p:nvPr/>
        </p:nvSpPr>
        <p:spPr>
          <a:xfrm>
            <a:off x="7935163" y="3004719"/>
            <a:ext cx="205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ETH_TX 블록 다이어그램 구조</a:t>
            </a:r>
            <a:endParaRPr lang="en-US" sz="1200" dirty="0"/>
          </a:p>
        </p:txBody>
      </p:sp>
      <p:sp>
        <p:nvSpPr>
          <p:cNvPr id="21" name="Text 13"/>
          <p:cNvSpPr txBox="1"/>
          <p:nvPr/>
        </p:nvSpPr>
        <p:spPr>
          <a:xfrm>
            <a:off x="7935163" y="6214357"/>
            <a:ext cx="2275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이더넷 통신 흐름도 및 구현 결과</a:t>
            </a:r>
            <a:endParaRPr lang="en-US" sz="120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>
            <a:alphaModFix amt="20000"/>
          </a:blip>
          <a:srcRect/>
          <a:stretch/>
        </p:blipFill>
        <p:spPr>
          <a:xfrm>
            <a:off x="10591495" y="5576926"/>
            <a:ext cx="121889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3781958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HMAC-SHA256 구현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082" r="-1082"/>
          <a:stretch/>
        </p:blipFill>
        <p:spPr>
          <a:xfrm>
            <a:off x="571500" y="1714500"/>
            <a:ext cx="161849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875995" y="1666951"/>
            <a:ext cx="153985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 데이터 처리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75995" y="1908353"/>
            <a:ext cx="5044745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appdata(3B) + freshness(4B) 총 7바이트 메시지에 대한 HMAC-SHA256 연산 수행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2598725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543313"/>
            <a:ext cx="267279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트렁케이션(Truncation) 기법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75995" y="2707081"/>
            <a:ext cx="5121554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- 32바이트 HMAC-SHA256 해시값 중 상위 8바이트만 MAC 값으로 사용하여 대역폭 효율성 확보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505" r="-505"/>
          <a:stretch/>
        </p:blipFill>
        <p:spPr>
          <a:xfrm>
            <a:off x="571500" y="3728009"/>
            <a:ext cx="228600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42746" y="3675430"/>
            <a:ext cx="28730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코드 생성 친화적 설계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905255" y="3889396"/>
            <a:ext cx="5092294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고정 크기 버퍼 사용, 루프 경계 명확화, 메모리 관리 최적화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85569" y="4513935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95198" y="4461358"/>
            <a:ext cx="12536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키(Key) 관리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905255" y="4810169"/>
            <a:ext cx="5044745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안전한 키 저장 및 키 갱신 매커니즘 구현으로 장기적 보안성 확보</a:t>
            </a:r>
            <a:endParaRPr lang="en-US" sz="15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>
            <a:alphaModFix amt="20000"/>
          </a:blip>
          <a:srcRect/>
          <a:stretch/>
        </p:blipFill>
        <p:spPr>
          <a:xfrm>
            <a:off x="10591495" y="5115154"/>
            <a:ext cx="121889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539130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Freshness Counter 함수 구현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82545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895198" y="2016252"/>
            <a:ext cx="30065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재전송 공격(Replay Attack) 방지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95198" y="2284171"/>
            <a:ext cx="5121554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이전에 캡처된 정상 메시지의 재사용을 방지하기 위한 신선도 검증 메커니즘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t="-856" b="-856"/>
          <a:stretch/>
        </p:blipFill>
        <p:spPr>
          <a:xfrm>
            <a:off x="571500" y="3000146"/>
            <a:ext cx="133502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47649" y="2901391"/>
            <a:ext cx="25109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단순하고 효율적인 검증 로직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28446" y="3159133"/>
            <a:ext cx="5169103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currFV ≥ lastFV 조건 및 차이값 ≤ 윈도우(W=1024) 제한으로 연산 효율성 보장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1500" y="3833165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851306" y="3777078"/>
            <a:ext cx="2273198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실시간성과 보안성의 균형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51306" y="4097427"/>
            <a:ext cx="5111496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최소한의 연산으로 리플레이 공격 탐지 및 정상 시 오차 허용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4665269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95198" y="4634180"/>
            <a:ext cx="14063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Fail-Safe 구조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89253" y="4846320"/>
            <a:ext cx="503560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Freshness 검증 실패 시 해당 ECU 로직 차단으로 안전성 확보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6559906" y="1666951"/>
            <a:ext cx="4791456" cy="3810305"/>
          </a:xfrm>
          <a:prstGeom prst="roundRect">
            <a:avLst>
              <a:gd name="adj" fmla="val 600"/>
            </a:avLst>
          </a:prstGeom>
          <a:solidFill>
            <a:srgbClr val="2D3748"/>
          </a:solidFill>
          <a:ln w="12700">
            <a:solidFill>
              <a:srgbClr val="4A5568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3"/>
          <p:cNvSpPr txBox="1"/>
          <p:nvPr/>
        </p:nvSpPr>
        <p:spPr>
          <a:xfrm>
            <a:off x="6760159" y="1895551"/>
            <a:ext cx="20939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9AE6B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% Freshness Counter 검증 함수</a:t>
            </a:r>
            <a:endParaRPr lang="en-US" sz="1000" dirty="0"/>
          </a:p>
        </p:txBody>
      </p:sp>
      <p:sp>
        <p:nvSpPr>
          <p:cNvPr id="20" name="Text 14"/>
          <p:cNvSpPr txBox="1"/>
          <p:nvPr/>
        </p:nvSpPr>
        <p:spPr>
          <a:xfrm>
            <a:off x="6760159" y="2307031"/>
            <a:ext cx="22366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9AE6B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% 초기 검증 상태: 유효하지 않음</a:t>
            </a:r>
            <a:endParaRPr lang="en-US" sz="1000" dirty="0"/>
          </a:p>
        </p:txBody>
      </p:sp>
      <p:sp>
        <p:nvSpPr>
          <p:cNvPr id="21" name="Text 15"/>
          <p:cNvSpPr txBox="1"/>
          <p:nvPr/>
        </p:nvSpPr>
        <p:spPr>
          <a:xfrm>
            <a:off x="6760159" y="3130906"/>
            <a:ext cx="31226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9AE6B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% 현재 FV가 마지막 FV보다 크거나 같은지 확인</a:t>
            </a:r>
            <a:endParaRPr lang="en-US" sz="1000" dirty="0"/>
          </a:p>
        </p:txBody>
      </p:sp>
      <p:sp>
        <p:nvSpPr>
          <p:cNvPr id="22" name="Text 16"/>
          <p:cNvSpPr txBox="1"/>
          <p:nvPr/>
        </p:nvSpPr>
        <p:spPr>
          <a:xfrm>
            <a:off x="6760159" y="3542386"/>
            <a:ext cx="23701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9AE6B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% 허용 윈도우(W) 내에 있는지 확인</a:t>
            </a:r>
            <a:endParaRPr lang="en-US" sz="1000" dirty="0"/>
          </a:p>
        </p:txBody>
      </p:sp>
      <p:sp>
        <p:nvSpPr>
          <p:cNvPr id="23" name="Text 17"/>
          <p:cNvSpPr txBox="1"/>
          <p:nvPr/>
        </p:nvSpPr>
        <p:spPr>
          <a:xfrm>
            <a:off x="6760159" y="2101291"/>
            <a:ext cx="6556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FBD38D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function</a:t>
            </a:r>
            <a:endParaRPr lang="en-US" sz="1000" dirty="0"/>
          </a:p>
        </p:txBody>
      </p:sp>
      <p:sp>
        <p:nvSpPr>
          <p:cNvPr id="24" name="Text 18"/>
          <p:cNvSpPr txBox="1"/>
          <p:nvPr/>
        </p:nvSpPr>
        <p:spPr>
          <a:xfrm>
            <a:off x="8679485" y="2101291"/>
            <a:ext cx="12746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FBD38D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validateFreshness</a:t>
            </a:r>
            <a:endParaRPr lang="en-US" sz="1000" dirty="0"/>
          </a:p>
        </p:txBody>
      </p:sp>
      <p:sp>
        <p:nvSpPr>
          <p:cNvPr id="25" name="Text 19"/>
          <p:cNvSpPr txBox="1"/>
          <p:nvPr/>
        </p:nvSpPr>
        <p:spPr>
          <a:xfrm>
            <a:off x="6760159" y="4776826"/>
            <a:ext cx="3127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FBD38D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end</a:t>
            </a:r>
            <a:endParaRPr lang="en-US" sz="1000" dirty="0"/>
          </a:p>
        </p:txBody>
      </p:sp>
      <p:sp>
        <p:nvSpPr>
          <p:cNvPr id="26" name="Text 20"/>
          <p:cNvSpPr txBox="1"/>
          <p:nvPr/>
        </p:nvSpPr>
        <p:spPr>
          <a:xfrm>
            <a:off x="7308799" y="2101291"/>
            <a:ext cx="147492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[valid, newLastFV] =</a:t>
            </a:r>
            <a:endParaRPr lang="en-US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9844430" y="2101291"/>
            <a:ext cx="14081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(currFV, lastFV, W)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6760159" y="2512771"/>
            <a:ext cx="5888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valid =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7582205" y="2512771"/>
            <a:ext cx="1792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;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6760159" y="2718511"/>
            <a:ext cx="14081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newLastFV = lastFV;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6897319" y="3336646"/>
            <a:ext cx="12079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currFV &gt;= lastFV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6897319" y="3748126"/>
            <a:ext cx="147492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currFV - lastFV &lt;= W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6760159" y="3953866"/>
            <a:ext cx="5888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valid =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7514539" y="3953866"/>
            <a:ext cx="1792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;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6760159" y="4159606"/>
            <a:ext cx="14081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2E8F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newLastFV = currFV;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7240219" y="2512771"/>
            <a:ext cx="44622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false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6760159" y="3336646"/>
            <a:ext cx="2459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if</a:t>
            </a:r>
            <a:endParaRPr lang="en-US" sz="1000" dirty="0"/>
          </a:p>
        </p:txBody>
      </p:sp>
      <p:sp>
        <p:nvSpPr>
          <p:cNvPr id="38" name="Text 32"/>
          <p:cNvSpPr txBox="1"/>
          <p:nvPr/>
        </p:nvSpPr>
        <p:spPr>
          <a:xfrm>
            <a:off x="6760159" y="3748126"/>
            <a:ext cx="2459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if</a:t>
            </a:r>
            <a:endParaRPr lang="en-US" sz="1000" dirty="0"/>
          </a:p>
        </p:txBody>
      </p:sp>
      <p:sp>
        <p:nvSpPr>
          <p:cNvPr id="39" name="Text 33"/>
          <p:cNvSpPr txBox="1"/>
          <p:nvPr/>
        </p:nvSpPr>
        <p:spPr>
          <a:xfrm>
            <a:off x="7240219" y="3953866"/>
            <a:ext cx="3794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true</a:t>
            </a:r>
            <a:endParaRPr lang="en-US" sz="1000" dirty="0"/>
          </a:p>
        </p:txBody>
      </p:sp>
      <p:sp>
        <p:nvSpPr>
          <p:cNvPr id="40" name="Text 34"/>
          <p:cNvSpPr txBox="1"/>
          <p:nvPr/>
        </p:nvSpPr>
        <p:spPr>
          <a:xfrm>
            <a:off x="6760159" y="4365346"/>
            <a:ext cx="3127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end</a:t>
            </a:r>
            <a:endParaRPr lang="en-US" sz="1000" dirty="0"/>
          </a:p>
        </p:txBody>
      </p:sp>
      <p:sp>
        <p:nvSpPr>
          <p:cNvPr id="41" name="Text 35"/>
          <p:cNvSpPr txBox="1"/>
          <p:nvPr/>
        </p:nvSpPr>
        <p:spPr>
          <a:xfrm>
            <a:off x="6760159" y="4571086"/>
            <a:ext cx="3127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90CDF4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end</a:t>
            </a:r>
            <a:endParaRPr lang="en-US" sz="1000" dirty="0"/>
          </a:p>
        </p:txBody>
      </p:sp>
      <p:sp>
        <p:nvSpPr>
          <p:cNvPr id="42" name="Text 36"/>
          <p:cNvSpPr txBox="1"/>
          <p:nvPr/>
        </p:nvSpPr>
        <p:spPr>
          <a:xfrm>
            <a:off x="7533742" y="5572354"/>
            <a:ext cx="2962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Freshness Counter 검증 함수 구현 (FIG26)</a:t>
            </a:r>
            <a:endParaRPr lang="en-US" sz="1200" dirty="0"/>
          </a:p>
        </p:txBody>
      </p:sp>
      <p:pic>
        <p:nvPicPr>
          <p:cNvPr id="43" name="Image 4" descr="preencoded.png"/>
          <p:cNvPicPr>
            <a:picLocks noChangeAspect="1"/>
          </p:cNvPicPr>
          <p:nvPr/>
        </p:nvPicPr>
        <p:blipFill>
          <a:blip r:embed="rId7">
            <a:alphaModFix amt="20000"/>
          </a:blip>
          <a:srcRect/>
          <a:stretch/>
        </p:blipFill>
        <p:spPr>
          <a:xfrm>
            <a:off x="10591495" y="5115154"/>
            <a:ext cx="121889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6436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4562856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UI &amp; 대시보드 설계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403" r="-1403"/>
          <a:stretch/>
        </p:blipFill>
        <p:spPr>
          <a:xfrm>
            <a:off x="571500" y="2018995"/>
            <a:ext cx="209398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23544" y="1920240"/>
            <a:ext cx="25301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Dashboard 구성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23544" y="2063343"/>
            <a:ext cx="5007254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직관적인 슬라이더(Brake Pedal Raw)와 스위치(Pressed) 컴포넌트로 다양한 브레이크 입력 시나리오 시뮬레이션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9847" y="2860243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921526" y="2850134"/>
            <a:ext cx="190195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상태 모니터링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96113" y="3140913"/>
            <a:ext cx="5130698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수신부 상태 시각화를 위한 게이지(Brake Force) 및 램프(Brake Status)로 즉각적 피드백 제공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1500" y="3981298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895198" y="3882542"/>
            <a:ext cx="172090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공격 시나리오 통합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95198" y="4124808"/>
            <a:ext cx="50831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MAC 위변조 및 Freshness 오류 시뮬레이션 버튼으로 다양한 보안 공격 상황 재현 가능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4813402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21526" y="4775911"/>
            <a:ext cx="153985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검증 결과 시각화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88796" y="5062118"/>
            <a:ext cx="49688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정상(체크마크), MAC 오류(빨간색 X), Freshness 오류(회색 X) 등 3가지 상태로 명확한 결과 표시</a:t>
            </a:r>
            <a:endParaRPr lang="en-US" sz="15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7">
            <a:alphaModFix amt="20000"/>
          </a:blip>
          <a:srcRect/>
          <a:stretch/>
        </p:blipFill>
        <p:spPr>
          <a:xfrm>
            <a:off x="10591495" y="5115154"/>
            <a:ext cx="1218895" cy="1218895"/>
          </a:xfrm>
          <a:prstGeom prst="rect">
            <a:avLst/>
          </a:prstGeom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703966-98A5-560C-D735-B79EDE4092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5233" y="1990695"/>
            <a:ext cx="5311113" cy="3783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45897" y="643738"/>
            <a:ext cx="3657600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공격 시나리오 테스트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2525" r="-2525"/>
          <a:stretch/>
        </p:blipFill>
        <p:spPr>
          <a:xfrm>
            <a:off x="449884" y="1652321"/>
            <a:ext cx="190195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761695" y="1605686"/>
            <a:ext cx="130119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정상 시나리오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761695" y="1794967"/>
            <a:ext cx="5035601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모든 검증(MAC, Freshness) 통과, 브레이크 센서 데이터가 ABSECU에 정상 반영, UI에서 램프 ON 상태로 표시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2525" r="-2525"/>
          <a:stretch/>
        </p:blipFill>
        <p:spPr>
          <a:xfrm>
            <a:off x="437998" y="2690596"/>
            <a:ext cx="190195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5469" y="2638019"/>
            <a:ext cx="1777594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MAC 오류 시나리오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753008" y="2960544"/>
            <a:ext cx="473019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송신 데이터 위변조 시, 수신부에서 MAC 불일치로 인한 검증 실패, 램프 OFF 상태 유지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2525" r="-2525"/>
          <a:stretch/>
        </p:blipFill>
        <p:spPr>
          <a:xfrm>
            <a:off x="437998" y="3666744"/>
            <a:ext cx="190195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761695" y="3567989"/>
            <a:ext cx="231160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Freshness 오류 시나리오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709574" y="3828567"/>
            <a:ext cx="513984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재전송 공격 또는 윈도우 초과 시, Freshness Counter 검증 실패, 램프 OFF 상태 유지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2525" r="-2525"/>
          <a:stretch/>
        </p:blipFill>
        <p:spPr>
          <a:xfrm>
            <a:off x="437998" y="4499762"/>
            <a:ext cx="237744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794157" y="4457105"/>
            <a:ext cx="17492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Pressed 변수 검증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785469" y="4778210"/>
            <a:ext cx="506394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Pressed=0으로 설정 시 ECU 로직에서 비활성화, 다양한 입력값에 대한 시스템 반응 테스트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6160313" y="2082089"/>
            <a:ext cx="5333695" cy="2667305"/>
          </a:xfrm>
          <a:prstGeom prst="roundRect">
            <a:avLst>
              <a:gd name="adj" fmla="val 1224"/>
            </a:avLst>
          </a:prstGeom>
          <a:solidFill>
            <a:srgbClr val="E2E8F0"/>
          </a:solidFill>
          <a:ln w="12700">
            <a:solidFill>
              <a:srgbClr val="CBD5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9" name="Image 4" descr="https://page.gensparksite.com/get_upload_url/891700db9624e6b096095b3896f580ab738ab5ae5828950160af56a1c76e6667/default/cce60807-e5fe-4328-bbd2-320e33be3ceb"/>
          <p:cNvPicPr>
            <a:picLocks noChangeAspect="1"/>
          </p:cNvPicPr>
          <p:nvPr/>
        </p:nvPicPr>
        <p:blipFill>
          <a:blip r:embed="rId7"/>
          <a:srcRect t="32" b="32"/>
          <a:stretch/>
        </p:blipFill>
        <p:spPr>
          <a:xfrm>
            <a:off x="6285586" y="2244852"/>
            <a:ext cx="5086807" cy="2343607"/>
          </a:xfrm>
          <a:prstGeom prst="rect">
            <a:avLst/>
          </a:prstGeom>
        </p:spPr>
      </p:pic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>
            <a:alphaModFix amt="20000"/>
          </a:blip>
          <a:srcRect/>
          <a:stretch/>
        </p:blipFill>
        <p:spPr>
          <a:xfrm>
            <a:off x="10591495" y="5115154"/>
            <a:ext cx="121889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81951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75895" y="0"/>
            <a:ext cx="12191695" cy="7381951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737921"/>
            <a:ext cx="75895" cy="5905195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3886200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실험 결과: 보안성 검증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7061" y="1467154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14400" y="1414973"/>
            <a:ext cx="23207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하이브리드 통신 환경 검증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95198" y="1694955"/>
            <a:ext cx="502554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CAN-FD와 Ethernet 경로 모두에서 보안 알고리즘이 정상 작동하는 것을 확인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2378354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344808"/>
            <a:ext cx="178765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위·변조 탐지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86054" y="2670049"/>
            <a:ext cx="513984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HMAC-SHA256 검증을 통해 모든 MAC 불일치 패킷을 100% 차단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061" y="3289554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14400" y="3263479"/>
            <a:ext cx="153985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재전송 공격 방지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95198" y="3551826"/>
            <a:ext cx="494964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Freshness Counter 검증으로 윈도우를 벗어난 모든 재전송 패킷 탐지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98476" y="4160978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14400" y="4094521"/>
            <a:ext cx="2006194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Fail-Safe 로직 실효성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95198" y="4361232"/>
            <a:ext cx="4977994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검증 실패 시 해당 데이터가 ECU에 전달되지 않는 안전 메커니즘 확인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561442" y="4970035"/>
            <a:ext cx="5333695" cy="1619402"/>
          </a:xfrm>
          <a:prstGeom prst="roundRect">
            <a:avLst>
              <a:gd name="adj" fmla="val 1661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3"/>
          <p:cNvSpPr/>
          <p:nvPr/>
        </p:nvSpPr>
        <p:spPr>
          <a:xfrm>
            <a:off x="561442" y="4970035"/>
            <a:ext cx="38405" cy="1619402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4"/>
          <p:cNvSpPr txBox="1"/>
          <p:nvPr/>
        </p:nvSpPr>
        <p:spPr>
          <a:xfrm>
            <a:off x="931309" y="5034059"/>
            <a:ext cx="1251814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검증 결과</a:t>
            </a:r>
            <a:endParaRPr lang="en-US" sz="140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2493" y="5389474"/>
            <a:ext cx="171907" cy="171907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1008583" y="5361127"/>
            <a:ext cx="4648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 24B 프레임 내 AppData, Freshness, MAC8 효과적 연계 검증</a:t>
            </a:r>
            <a:endParaRPr lang="en-US" sz="1200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2493" y="5717743"/>
            <a:ext cx="171907" cy="171907"/>
          </a:xfrm>
          <a:prstGeom prst="rect">
            <a:avLst/>
          </a:prstGeom>
        </p:spPr>
      </p:pic>
      <p:sp>
        <p:nvSpPr>
          <p:cNvPr id="24" name="Text 16"/>
          <p:cNvSpPr txBox="1"/>
          <p:nvPr/>
        </p:nvSpPr>
        <p:spPr>
          <a:xfrm>
            <a:off x="1008583" y="5688482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송·수신 간 실시간성 유지하며 보안 알고리즘 정상 작동</a:t>
            </a:r>
            <a:endParaRPr lang="en-US" sz="1200" dirty="0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42493" y="6045098"/>
            <a:ext cx="171907" cy="171907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1008583" y="6016752"/>
            <a:ext cx="3486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공격 시나리오에서 Fail-Safe 동작 100% 확인</a:t>
            </a:r>
            <a:endParaRPr lang="en-US" sz="1200" dirty="0"/>
          </a:p>
        </p:txBody>
      </p:sp>
      <p:pic>
        <p:nvPicPr>
          <p:cNvPr id="28" name="Image 7" descr="https://page.gensparksite.com/get_upload_url/891700db9624e6b096095b3896f580ab738ab5ae5828950160af56a1c76e6667/default/78bb48fc-68dd-46ec-883f-fa1ed01da253"/>
          <p:cNvPicPr>
            <a:picLocks noChangeAspect="1"/>
          </p:cNvPicPr>
          <p:nvPr/>
        </p:nvPicPr>
        <p:blipFill>
          <a:blip r:embed="rId8"/>
          <a:srcRect l="57" r="57"/>
          <a:stretch/>
        </p:blipFill>
        <p:spPr>
          <a:xfrm>
            <a:off x="6294730" y="1598372"/>
            <a:ext cx="5315407" cy="3791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4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8144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981444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97687"/>
            <a:ext cx="75895" cy="5581498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81558" y="326441"/>
            <a:ext cx="30678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 및 향후 연구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558" y="1257300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05256" y="1157630"/>
            <a:ext cx="99669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성과: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34517" y="1422806"/>
            <a:ext cx="5073091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 24바이트 프레임 내 AppData, Freshness, MAC8을 포함한 연계검증 체계를 성공적으로 구축하여 데이터 위·변조 및 재전송 공격을 효과적으로 차단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t="-2525" b="-2525"/>
          <a:stretch/>
        </p:blipFill>
        <p:spPr>
          <a:xfrm>
            <a:off x="581558" y="2386584"/>
            <a:ext cx="181051" cy="190195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905256" y="2287829"/>
            <a:ext cx="1548994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하이브리드 통신: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905256" y="2435504"/>
            <a:ext cx="5092294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CAN-FD와 Ethernet 병렬 환경에서 동일한 보안성을 유지하며, Fail-Safe 시스템과 실시간 시각화 UI 구현 완료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t="-856" b="-856"/>
          <a:stretch/>
        </p:blipFill>
        <p:spPr>
          <a:xfrm>
            <a:off x="581558" y="3516782"/>
            <a:ext cx="133502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05256" y="3475177"/>
            <a:ext cx="141549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연구 방향:</a:t>
            </a:r>
            <a:endParaRPr lang="en-US" sz="1500" dirty="0"/>
          </a:p>
        </p:txBody>
      </p:sp>
      <p:sp>
        <p:nvSpPr>
          <p:cNvPr id="14" name="Shape 9"/>
          <p:cNvSpPr/>
          <p:nvPr/>
        </p:nvSpPr>
        <p:spPr>
          <a:xfrm>
            <a:off x="581558" y="4167835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0"/>
          <p:cNvSpPr/>
          <p:nvPr/>
        </p:nvSpPr>
        <p:spPr>
          <a:xfrm>
            <a:off x="581558" y="4167835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rcRect t="-841" b="-841"/>
          <a:stretch/>
        </p:blipFill>
        <p:spPr>
          <a:xfrm>
            <a:off x="762610" y="4322369"/>
            <a:ext cx="190195" cy="171907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3319272" y="4167835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2"/>
          <p:cNvSpPr/>
          <p:nvPr/>
        </p:nvSpPr>
        <p:spPr>
          <a:xfrm>
            <a:off x="3319272" y="4167835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3"/>
          <p:cNvSpPr/>
          <p:nvPr/>
        </p:nvSpPr>
        <p:spPr>
          <a:xfrm>
            <a:off x="581558" y="5414162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4"/>
          <p:cNvSpPr/>
          <p:nvPr/>
        </p:nvSpPr>
        <p:spPr>
          <a:xfrm>
            <a:off x="581558" y="5414162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5"/>
          <p:cNvSpPr txBox="1"/>
          <p:nvPr/>
        </p:nvSpPr>
        <p:spPr>
          <a:xfrm>
            <a:off x="1047902" y="4282135"/>
            <a:ext cx="1230782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TLS/DTLS 적용</a:t>
            </a:r>
            <a:endParaRPr lang="en-US" sz="13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00323" y="4322369"/>
            <a:ext cx="171907" cy="171907"/>
          </a:xfrm>
          <a:prstGeom prst="rect">
            <a:avLst/>
          </a:prstGeom>
        </p:spPr>
      </p:pic>
      <p:sp>
        <p:nvSpPr>
          <p:cNvPr id="23" name="Shape 16"/>
          <p:cNvSpPr/>
          <p:nvPr/>
        </p:nvSpPr>
        <p:spPr>
          <a:xfrm>
            <a:off x="581558" y="4791456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17"/>
          <p:cNvSpPr/>
          <p:nvPr/>
        </p:nvSpPr>
        <p:spPr>
          <a:xfrm>
            <a:off x="581558" y="4791456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18"/>
          <p:cNvSpPr txBox="1"/>
          <p:nvPr/>
        </p:nvSpPr>
        <p:spPr>
          <a:xfrm>
            <a:off x="3767328" y="4282135"/>
            <a:ext cx="11640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다중 ECU 확장</a:t>
            </a:r>
            <a:endParaRPr lang="en-US" sz="13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62610" y="4945075"/>
            <a:ext cx="171907" cy="171907"/>
          </a:xfrm>
          <a:prstGeom prst="rect">
            <a:avLst/>
          </a:prstGeom>
        </p:spPr>
      </p:pic>
      <p:sp>
        <p:nvSpPr>
          <p:cNvPr id="27" name="Shape 19"/>
          <p:cNvSpPr/>
          <p:nvPr/>
        </p:nvSpPr>
        <p:spPr>
          <a:xfrm>
            <a:off x="3319272" y="4791456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0"/>
          <p:cNvSpPr/>
          <p:nvPr/>
        </p:nvSpPr>
        <p:spPr>
          <a:xfrm>
            <a:off x="3319272" y="4791456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1"/>
          <p:cNvSpPr txBox="1"/>
          <p:nvPr/>
        </p:nvSpPr>
        <p:spPr>
          <a:xfrm>
            <a:off x="1028700" y="4905756"/>
            <a:ext cx="1297534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기반 이상탐지</a:t>
            </a:r>
            <a:endParaRPr lang="en-US" sz="1300" dirty="0"/>
          </a:p>
        </p:txBody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500323" y="4945075"/>
            <a:ext cx="171907" cy="171907"/>
          </a:xfrm>
          <a:prstGeom prst="rect">
            <a:avLst/>
          </a:prstGeom>
        </p:spPr>
      </p:pic>
      <p:sp>
        <p:nvSpPr>
          <p:cNvPr id="31" name="Shape 22"/>
          <p:cNvSpPr/>
          <p:nvPr/>
        </p:nvSpPr>
        <p:spPr>
          <a:xfrm>
            <a:off x="3319272" y="5414162"/>
            <a:ext cx="2600554" cy="485546"/>
          </a:xfrm>
          <a:prstGeom prst="roundRect">
            <a:avLst>
              <a:gd name="adj" fmla="val 1846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3"/>
          <p:cNvSpPr/>
          <p:nvPr/>
        </p:nvSpPr>
        <p:spPr>
          <a:xfrm>
            <a:off x="3319272" y="5414162"/>
            <a:ext cx="38405" cy="485546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4"/>
          <p:cNvSpPr txBox="1"/>
          <p:nvPr/>
        </p:nvSpPr>
        <p:spPr>
          <a:xfrm>
            <a:off x="3767328" y="4905756"/>
            <a:ext cx="11073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실차 HIL 평가</a:t>
            </a:r>
            <a:endParaRPr lang="en-US" sz="1300" dirty="0"/>
          </a:p>
        </p:txBody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62610" y="5568696"/>
            <a:ext cx="171907" cy="171907"/>
          </a:xfrm>
          <a:prstGeom prst="rect">
            <a:avLst/>
          </a:prstGeom>
        </p:spPr>
      </p:pic>
      <p:sp>
        <p:nvSpPr>
          <p:cNvPr id="35" name="Text 25"/>
          <p:cNvSpPr txBox="1"/>
          <p:nvPr/>
        </p:nvSpPr>
        <p:spPr>
          <a:xfrm>
            <a:off x="1028700" y="5528462"/>
            <a:ext cx="11073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경량암호 비교</a:t>
            </a:r>
            <a:endParaRPr lang="en-US" sz="1300" dirty="0"/>
          </a:p>
        </p:txBody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11"/>
          <a:srcRect t="-1310" b="-1310"/>
          <a:stretch/>
        </p:blipFill>
        <p:spPr>
          <a:xfrm>
            <a:off x="3500323" y="5568696"/>
            <a:ext cx="209398" cy="171907"/>
          </a:xfrm>
          <a:prstGeom prst="rect">
            <a:avLst/>
          </a:prstGeom>
        </p:spPr>
      </p:pic>
      <p:sp>
        <p:nvSpPr>
          <p:cNvPr id="37" name="Text 26"/>
          <p:cNvSpPr txBox="1"/>
          <p:nvPr/>
        </p:nvSpPr>
        <p:spPr>
          <a:xfrm>
            <a:off x="3805733" y="5528462"/>
            <a:ext cx="11640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교육/실무 활용</a:t>
            </a:r>
            <a:endParaRPr lang="en-US" sz="1300" dirty="0"/>
          </a:p>
        </p:txBody>
      </p:sp>
      <p:sp>
        <p:nvSpPr>
          <p:cNvPr id="38" name="Shape 27"/>
          <p:cNvSpPr/>
          <p:nvPr/>
        </p:nvSpPr>
        <p:spPr>
          <a:xfrm>
            <a:off x="6991502" y="1772107"/>
            <a:ext cx="3924605" cy="3810305"/>
          </a:xfrm>
          <a:prstGeom prst="roundRect">
            <a:avLst>
              <a:gd name="adj" fmla="val 600"/>
            </a:avLst>
          </a:prstGeom>
          <a:solidFill>
            <a:srgbClr val="E2E8F0"/>
          </a:solidFill>
          <a:ln w="12700">
            <a:solidFill>
              <a:srgbClr val="CBD5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28"/>
          <p:cNvSpPr/>
          <p:nvPr/>
        </p:nvSpPr>
        <p:spPr>
          <a:xfrm>
            <a:off x="7905902" y="2229307"/>
            <a:ext cx="2095805" cy="2095805"/>
          </a:xfrm>
          <a:prstGeom prst="ellipse">
            <a:avLst/>
          </a:prstGeom>
          <a:noFill/>
          <a:ln w="38100">
            <a:solidFill>
              <a:srgbClr val="2B6CB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29"/>
          <p:cNvSpPr/>
          <p:nvPr/>
        </p:nvSpPr>
        <p:spPr>
          <a:xfrm>
            <a:off x="7191756" y="4585716"/>
            <a:ext cx="3524098" cy="95098"/>
          </a:xfrm>
          <a:prstGeom prst="roundRect">
            <a:avLst>
              <a:gd name="adj" fmla="val 480767"/>
            </a:avLst>
          </a:prstGeom>
          <a:solidFill>
            <a:srgbClr val="E2E8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0"/>
          <p:cNvSpPr/>
          <p:nvPr/>
        </p:nvSpPr>
        <p:spPr>
          <a:xfrm>
            <a:off x="7191756" y="4585716"/>
            <a:ext cx="3000146" cy="95098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1"/>
          <p:cNvSpPr txBox="1"/>
          <p:nvPr/>
        </p:nvSpPr>
        <p:spPr>
          <a:xfrm>
            <a:off x="7191756" y="4871923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현재 연구 완성도</a:t>
            </a:r>
            <a:endParaRPr lang="en-US" sz="1200" dirty="0"/>
          </a:p>
        </p:txBody>
      </p:sp>
      <p:sp>
        <p:nvSpPr>
          <p:cNvPr id="43" name="Text 32"/>
          <p:cNvSpPr txBox="1"/>
          <p:nvPr/>
        </p:nvSpPr>
        <p:spPr>
          <a:xfrm>
            <a:off x="10388498" y="4871923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85%</a:t>
            </a:r>
            <a:endParaRPr lang="en-US" sz="1200" dirty="0"/>
          </a:p>
        </p:txBody>
      </p:sp>
      <p:sp>
        <p:nvSpPr>
          <p:cNvPr id="44" name="Text 33"/>
          <p:cNvSpPr txBox="1"/>
          <p:nvPr/>
        </p:nvSpPr>
        <p:spPr>
          <a:xfrm>
            <a:off x="6991502" y="5677510"/>
            <a:ext cx="4038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AutoShield 프로젝트: 하이브리드 보안 통신 체계 확장 가능성</a:t>
            </a:r>
            <a:endParaRPr lang="en-US" sz="1200" dirty="0"/>
          </a:p>
        </p:txBody>
      </p:sp>
      <p:pic>
        <p:nvPicPr>
          <p:cNvPr id="45" name="Image 9" descr="preencoded.png"/>
          <p:cNvPicPr>
            <a:picLocks noChangeAspect="1"/>
          </p:cNvPicPr>
          <p:nvPr/>
        </p:nvPicPr>
        <p:blipFill>
          <a:blip r:embed="rId12">
            <a:alphaModFix amt="20000"/>
          </a:blip>
          <a:srcRect l="-13" r="-13"/>
          <a:stretch/>
        </p:blipFill>
        <p:spPr>
          <a:xfrm>
            <a:off x="10439705" y="5231282"/>
            <a:ext cx="1371600" cy="1218895"/>
          </a:xfrm>
          <a:prstGeom prst="rect">
            <a:avLst/>
          </a:prstGeom>
        </p:spPr>
      </p:pic>
      <p:sp>
        <p:nvSpPr>
          <p:cNvPr id="46" name="Shape 34"/>
          <p:cNvSpPr/>
          <p:nvPr/>
        </p:nvSpPr>
        <p:spPr>
          <a:xfrm>
            <a:off x="8096098" y="2419502"/>
            <a:ext cx="1714500" cy="1723644"/>
          </a:xfrm>
          <a:prstGeom prst="ellipse">
            <a:avLst/>
          </a:prstGeom>
          <a:solidFill>
            <a:srgbClr val="1A365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7" name="Image 10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8762695" y="3086100"/>
            <a:ext cx="381305" cy="381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37947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2023239" y="2824124"/>
            <a:ext cx="448696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4400" b="1" dirty="0">
                <a:solidFill>
                  <a:srgbClr val="2B6CB0"/>
                </a:solidFill>
                <a:latin typeface="Noto Sans KR" pitchFamily="34" charset="0"/>
              </a:rPr>
              <a:t>시연 동연상 </a:t>
            </a:r>
            <a:endParaRPr lang="en-US" sz="4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alphaModFix amt="15000"/>
          </a:blip>
          <a:srcRect l="-23" r="-23"/>
          <a:stretch/>
        </p:blipFill>
        <p:spPr>
          <a:xfrm>
            <a:off x="10287000" y="5020056"/>
            <a:ext cx="152430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991210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3000" dirty="0"/>
          </a:p>
        </p:txBody>
      </p:sp>
      <p:sp>
        <p:nvSpPr>
          <p:cNvPr id="6" name="Text 4"/>
          <p:cNvSpPr txBox="1"/>
          <p:nvPr/>
        </p:nvSpPr>
        <p:spPr>
          <a:xfrm>
            <a:off x="761695" y="1914754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 txBox="1"/>
          <p:nvPr/>
        </p:nvSpPr>
        <p:spPr>
          <a:xfrm>
            <a:off x="6334049" y="1914754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2100" dirty="0"/>
          </a:p>
        </p:txBody>
      </p:sp>
      <p:sp>
        <p:nvSpPr>
          <p:cNvPr id="8" name="Text 6"/>
          <p:cNvSpPr txBox="1"/>
          <p:nvPr/>
        </p:nvSpPr>
        <p:spPr>
          <a:xfrm>
            <a:off x="761695" y="2767889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</a:rPr>
              <a:t>2</a:t>
            </a:r>
            <a:endParaRPr lang="en-US" sz="2100" dirty="0"/>
          </a:p>
        </p:txBody>
      </p:sp>
      <p:sp>
        <p:nvSpPr>
          <p:cNvPr id="9" name="Text 7"/>
          <p:cNvSpPr txBox="1"/>
          <p:nvPr/>
        </p:nvSpPr>
        <p:spPr>
          <a:xfrm>
            <a:off x="6334049" y="2767889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2100" dirty="0"/>
          </a:p>
        </p:txBody>
      </p:sp>
      <p:sp>
        <p:nvSpPr>
          <p:cNvPr id="10" name="Text 8"/>
          <p:cNvSpPr txBox="1"/>
          <p:nvPr/>
        </p:nvSpPr>
        <p:spPr>
          <a:xfrm>
            <a:off x="761695" y="3621024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2100" dirty="0"/>
          </a:p>
        </p:txBody>
      </p:sp>
      <p:sp>
        <p:nvSpPr>
          <p:cNvPr id="11" name="Text 9"/>
          <p:cNvSpPr txBox="1"/>
          <p:nvPr/>
        </p:nvSpPr>
        <p:spPr>
          <a:xfrm>
            <a:off x="6334049" y="3621024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2100" dirty="0"/>
          </a:p>
        </p:txBody>
      </p:sp>
      <p:sp>
        <p:nvSpPr>
          <p:cNvPr id="12" name="Text 10"/>
          <p:cNvSpPr txBox="1"/>
          <p:nvPr/>
        </p:nvSpPr>
        <p:spPr>
          <a:xfrm>
            <a:off x="761695" y="4474159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2100" dirty="0"/>
          </a:p>
        </p:txBody>
      </p:sp>
      <p:sp>
        <p:nvSpPr>
          <p:cNvPr id="13" name="Text 11"/>
          <p:cNvSpPr txBox="1"/>
          <p:nvPr/>
        </p:nvSpPr>
        <p:spPr>
          <a:xfrm>
            <a:off x="6334049" y="4474159"/>
            <a:ext cx="368503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2100" dirty="0"/>
          </a:p>
        </p:txBody>
      </p:sp>
      <p:sp>
        <p:nvSpPr>
          <p:cNvPr id="14" name="Text 12"/>
          <p:cNvSpPr txBox="1"/>
          <p:nvPr/>
        </p:nvSpPr>
        <p:spPr>
          <a:xfrm>
            <a:off x="1190549" y="1933956"/>
            <a:ext cx="1838858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배경 및 목표</a:t>
            </a:r>
            <a:endParaRPr lang="en-US" sz="1800" dirty="0"/>
          </a:p>
        </p:txBody>
      </p:sp>
      <p:sp>
        <p:nvSpPr>
          <p:cNvPr id="15" name="Text 13"/>
          <p:cNvSpPr txBox="1"/>
          <p:nvPr/>
        </p:nvSpPr>
        <p:spPr>
          <a:xfrm>
            <a:off x="6762902" y="1933956"/>
            <a:ext cx="15718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송·수신부 구조</a:t>
            </a:r>
            <a:endParaRPr lang="en-US" sz="1800" dirty="0"/>
          </a:p>
        </p:txBody>
      </p:sp>
      <p:sp>
        <p:nvSpPr>
          <p:cNvPr id="16" name="Text 14"/>
          <p:cNvSpPr txBox="1"/>
          <p:nvPr/>
        </p:nvSpPr>
        <p:spPr>
          <a:xfrm>
            <a:off x="1190549" y="2787091"/>
            <a:ext cx="129570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문제점</a:t>
            </a:r>
            <a:endParaRPr lang="en-US" sz="1800" dirty="0"/>
          </a:p>
        </p:txBody>
      </p:sp>
      <p:sp>
        <p:nvSpPr>
          <p:cNvPr id="17" name="Text 15"/>
          <p:cNvSpPr txBox="1"/>
          <p:nvPr/>
        </p:nvSpPr>
        <p:spPr>
          <a:xfrm>
            <a:off x="6762902" y="2787091"/>
            <a:ext cx="199156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보안 알고리즘 구현</a:t>
            </a:r>
            <a:endParaRPr lang="en-US" sz="1800" dirty="0"/>
          </a:p>
        </p:txBody>
      </p:sp>
      <p:sp>
        <p:nvSpPr>
          <p:cNvPr id="18" name="Text 16"/>
          <p:cNvSpPr txBox="1"/>
          <p:nvPr/>
        </p:nvSpPr>
        <p:spPr>
          <a:xfrm>
            <a:off x="1190549" y="3639312"/>
            <a:ext cx="129570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방법론</a:t>
            </a:r>
            <a:endParaRPr lang="en-US" sz="1800" dirty="0"/>
          </a:p>
        </p:txBody>
      </p:sp>
      <p:sp>
        <p:nvSpPr>
          <p:cNvPr id="19" name="Text 17"/>
          <p:cNvSpPr txBox="1"/>
          <p:nvPr/>
        </p:nvSpPr>
        <p:spPr>
          <a:xfrm>
            <a:off x="6762902" y="3639312"/>
            <a:ext cx="13533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실험 및 결과</a:t>
            </a:r>
            <a:endParaRPr lang="en-US" sz="1800" dirty="0"/>
          </a:p>
        </p:txBody>
      </p:sp>
      <p:sp>
        <p:nvSpPr>
          <p:cNvPr id="20" name="Text 18"/>
          <p:cNvSpPr txBox="1"/>
          <p:nvPr/>
        </p:nvSpPr>
        <p:spPr>
          <a:xfrm>
            <a:off x="1190549" y="4492447"/>
            <a:ext cx="171450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 아키텍처</a:t>
            </a:r>
            <a:endParaRPr lang="en-US" sz="1800" dirty="0"/>
          </a:p>
        </p:txBody>
      </p:sp>
      <p:sp>
        <p:nvSpPr>
          <p:cNvPr id="21" name="Text 19"/>
          <p:cNvSpPr txBox="1"/>
          <p:nvPr/>
        </p:nvSpPr>
        <p:spPr>
          <a:xfrm>
            <a:off x="6762902" y="4492447"/>
            <a:ext cx="13533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 및 전망</a:t>
            </a:r>
            <a:endParaRPr lang="en-US" sz="1800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10896905" y="538124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1800454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배경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65706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895198" y="1666951"/>
            <a:ext cx="33494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현대 자동차 네트워크의 보안 위협 증가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47648" y="1930756"/>
            <a:ext cx="5044745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컴퓨터화 및 네트워크 확장으로 차량 내부 통신의 해킹 위험성 급증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2598725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499055"/>
            <a:ext cx="22823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 및 Ethernet 취약점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95198" y="2722854"/>
            <a:ext cx="5121554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- 2015년 Jeep Cherokee 해킹 사례처럼 기존 차량 프로토콜의 인증/암호화 부재로 인한 보안 위험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505" r="-505"/>
          <a:stretch/>
        </p:blipFill>
        <p:spPr>
          <a:xfrm>
            <a:off x="571500" y="3728009"/>
            <a:ext cx="228600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42746" y="3629254"/>
            <a:ext cx="172090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실환경 실험의 한계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942746" y="3850653"/>
            <a:ext cx="48545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실제 차량 환경에서의 보안 검증은 비용/위험 부담이 큼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505" r="-505"/>
          <a:stretch/>
        </p:blipFill>
        <p:spPr>
          <a:xfrm>
            <a:off x="571500" y="4561027"/>
            <a:ext cx="228600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42746" y="4461358"/>
            <a:ext cx="305409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기반 가상 실험의 필요성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942746" y="4826203"/>
            <a:ext cx="5111496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다양한 보안 알고리즘의 설계·적용·비교가 가능한 안전한 테스트 환경 구축 필요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305" y="241539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1800454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목표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403" r="-1403"/>
          <a:stretch/>
        </p:blipFill>
        <p:spPr>
          <a:xfrm>
            <a:off x="571500" y="1765706"/>
            <a:ext cx="209398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23544" y="1666951"/>
            <a:ext cx="39209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환경에서 ECU 통신 상황 완전 재현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23544" y="1821493"/>
            <a:ext cx="4902098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MATLAB/Simulink 플랫폼을 통해 자동차 전장부품(ECU) 간 통신 모델링 구현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2895905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796235"/>
            <a:ext cx="25109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하이브리드 보안 체계적 적용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923544" y="2985973"/>
            <a:ext cx="5159045" cy="8860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 및 Ethernet을 활용한 통합 보안 프레임워크 구축, HMAC-SHA256과 Freshness Counter 기반 이중 검증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7917" y="3919022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23239" y="3866445"/>
            <a:ext cx="21680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UI 통합 모니터링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64565" y="4190239"/>
            <a:ext cx="50831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시각화 대시보드를 통한 데이터 흐름 및 보안 상태 실시간 모니터링, 공격 시나리오 테스트 기능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505" r="-505"/>
          <a:stretch/>
        </p:blipFill>
        <p:spPr>
          <a:xfrm>
            <a:off x="571500" y="4858207"/>
            <a:ext cx="228600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44118" y="4828947"/>
            <a:ext cx="1958645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미래 확장성 기반 구축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902970" y="5133899"/>
            <a:ext cx="5044745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다양한 보안 알고리즘 비교·검증, AI/경량암호 확장 가능한 프레임워크 설계</a:t>
            </a:r>
            <a:endParaRPr lang="en-US" sz="1500" dirty="0"/>
          </a:p>
        </p:txBody>
      </p:sp>
      <p:pic>
        <p:nvPicPr>
          <p:cNvPr id="18" name="Image 4" descr="https://page.gensparksite.com/get_upload_url/891700db9624e6b096095b3896f580ab738ab5ae5828950160af56a1c76e6667/default/b425be7e-1c28-481a-af54-d92140bf552d"/>
          <p:cNvPicPr>
            <a:picLocks noChangeAspect="1"/>
          </p:cNvPicPr>
          <p:nvPr/>
        </p:nvPicPr>
        <p:blipFill>
          <a:blip r:embed="rId7"/>
          <a:srcRect l="3330" r="3330"/>
          <a:stretch/>
        </p:blipFill>
        <p:spPr>
          <a:xfrm>
            <a:off x="6260897" y="1729130"/>
            <a:ext cx="5849235" cy="3029408"/>
          </a:xfrm>
          <a:prstGeom prst="rect">
            <a:avLst/>
          </a:prstGeom>
        </p:spPr>
      </p:pic>
      <p:sp>
        <p:nvSpPr>
          <p:cNvPr id="19" name="Text 12"/>
          <p:cNvSpPr txBox="1"/>
          <p:nvPr/>
        </p:nvSpPr>
        <p:spPr>
          <a:xfrm>
            <a:off x="8649309" y="4901641"/>
            <a:ext cx="1295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 Library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>
            <a:alphaModFix amt="20000"/>
          </a:blip>
          <a:srcRect l="-27" r="-27"/>
          <a:stretch/>
        </p:blipFill>
        <p:spPr>
          <a:xfrm>
            <a:off x="10744200" y="5115154"/>
            <a:ext cx="106710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1534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문제점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168042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895198" y="2068373"/>
            <a:ext cx="2120494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 프로토콜의 취약점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75995" y="2325975"/>
            <a:ext cx="510235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인증/암호화 메커니즘 결여, 브로드캐스트 방식으로 인한 스니핑/스푸핑 공격에 취약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505" r="-505"/>
          <a:stretch/>
        </p:blipFill>
        <p:spPr>
          <a:xfrm>
            <a:off x="571500" y="3000146"/>
            <a:ext cx="228600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942746" y="2901391"/>
            <a:ext cx="1587398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Ethernet의 한계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918972" y="3176367"/>
            <a:ext cx="5016398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외부 연결성으로 인한 공격 표면 확대, 통합 네트워크 환경에서의 보안 경계 설정 난제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505" r="-505"/>
          <a:stretch/>
        </p:blipFill>
        <p:spPr>
          <a:xfrm>
            <a:off x="571500" y="3833165"/>
            <a:ext cx="228600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42746" y="3733495"/>
            <a:ext cx="172090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실차 실험의 위험성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933144" y="3966668"/>
            <a:ext cx="49688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물리적 위험, 고비용, 장비 제약으로 인한 다양한 시나리오 테스트 어려움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505" r="-505"/>
          <a:stretch/>
        </p:blipFill>
        <p:spPr>
          <a:xfrm>
            <a:off x="571500" y="4665269"/>
            <a:ext cx="228600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42746" y="4566514"/>
            <a:ext cx="25109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보안 알고리즘 적용의 복잡성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918972" y="4816146"/>
            <a:ext cx="494964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ECU 성능/대역폭 제약, 다양한 통신 프로토콜 간 호환성 문제</a:t>
            </a:r>
            <a:endParaRPr lang="en-US" sz="15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rcRect l="-13" r="-13"/>
          <a:stretch/>
        </p:blipFill>
        <p:spPr>
          <a:xfrm>
            <a:off x="2896440" y="524088"/>
            <a:ext cx="557248" cy="495208"/>
          </a:xfrm>
          <a:prstGeom prst="rect">
            <a:avLst/>
          </a:prstGeom>
        </p:spPr>
      </p:pic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>
            <a:alphaModFix amt="20000"/>
          </a:blip>
          <a:srcRect/>
          <a:stretch/>
        </p:blipFill>
        <p:spPr>
          <a:xfrm>
            <a:off x="10117042" y="4816146"/>
            <a:ext cx="1769243" cy="17692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1534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방법론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505" r="-505"/>
          <a:stretch/>
        </p:blipFill>
        <p:spPr>
          <a:xfrm>
            <a:off x="571500" y="2168042"/>
            <a:ext cx="228600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42746" y="2068373"/>
            <a:ext cx="24350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Simulink와 MATLAB 환경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95198" y="2367234"/>
            <a:ext cx="5092294" cy="4495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차량 네트워크 시뮬레이션과 보안 알고리즘 검증을 위한 통합 개발 환경 활용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3000146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901391"/>
            <a:ext cx="254020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Vehicle Network Toolbox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909371" y="3181197"/>
            <a:ext cx="506394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 및 Ethernet 프로토콜 통신을 위한 전문 라이브러리 활용, 통신 시나리오 설계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1403" r="-1403"/>
          <a:stretch/>
        </p:blipFill>
        <p:spPr>
          <a:xfrm>
            <a:off x="571500" y="3833165"/>
            <a:ext cx="209398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23544" y="3733495"/>
            <a:ext cx="148224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워크플로우 설계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942746" y="3978235"/>
            <a:ext cx="5016398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센서 데이터 생성 → 암호화 → 전송 → 복호화 → 출력 시각화 전체 흐름의 체계적 구현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4665269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95198" y="4566514"/>
            <a:ext cx="172090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단위테스트 및 검증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83767" y="4852721"/>
            <a:ext cx="498805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암호화/복호화, 신호 흐름 구조화, 결과 분석 및 비교 등 단계별 테스트 적용</a:t>
            </a:r>
            <a:endParaRPr lang="en-US" sz="15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rcRect l="-13" r="-13"/>
          <a:stretch/>
        </p:blipFill>
        <p:spPr>
          <a:xfrm>
            <a:off x="7962663" y="2464308"/>
            <a:ext cx="2578566" cy="2291486"/>
          </a:xfrm>
          <a:prstGeom prst="rect">
            <a:avLst/>
          </a:prstGeom>
        </p:spPr>
      </p:pic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>
            <a:alphaModFix amt="20000"/>
          </a:blip>
          <a:srcRect l="-23" r="-23"/>
          <a:stretch/>
        </p:blipFill>
        <p:spPr>
          <a:xfrm>
            <a:off x="10541229" y="76352"/>
            <a:ext cx="152430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3657600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 아키텍처 개요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403" r="-1403"/>
          <a:stretch/>
        </p:blipFill>
        <p:spPr>
          <a:xfrm>
            <a:off x="571500" y="1765706"/>
            <a:ext cx="209398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23544" y="1666951"/>
            <a:ext cx="1901952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하이브리드 통신 구조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42746" y="1853713"/>
            <a:ext cx="49688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CAN-FD와 Ethernet을 병렬로 활용한 송신부(TX)와 수신부(RX) 구성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71500" y="2598725"/>
            <a:ext cx="181051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95198" y="2499055"/>
            <a:ext cx="1358798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이중 경로 보안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923544" y="2754828"/>
            <a:ext cx="461589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두 프로토콜에 모두 HMAC-SHA256과 Freshness Counter 적용으로 보안성 강화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1500" y="3430829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895198" y="3332074"/>
            <a:ext cx="180594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ECU 간 통신 모델링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90625" y="3586208"/>
            <a:ext cx="414954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BrakeSensorECU(송신)와 ABSECU(수신) 간 안전한 데이터 전송 체계 구축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1082" r="-1082"/>
          <a:stretch/>
        </p:blipFill>
        <p:spPr>
          <a:xfrm>
            <a:off x="571500" y="4263847"/>
            <a:ext cx="161849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75995" y="4164178"/>
            <a:ext cx="1406347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Fail-Safe 구조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95198" y="4413586"/>
            <a:ext cx="503560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보안 검증 실패 시 데이터를 ECU 로직에 전달하지 않는 안전 메커니즘 구현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6291987" y="1880006"/>
            <a:ext cx="5333695" cy="495605"/>
          </a:xfrm>
          <a:prstGeom prst="roundRect">
            <a:avLst>
              <a:gd name="adj" fmla="val 28385"/>
            </a:avLst>
          </a:prstGeom>
          <a:solidFill>
            <a:srgbClr val="EBF4FF"/>
          </a:solidFill>
          <a:ln w="25400">
            <a:solidFill>
              <a:srgbClr val="4299E1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3"/>
          <p:cNvSpPr txBox="1"/>
          <p:nvPr/>
        </p:nvSpPr>
        <p:spPr>
          <a:xfrm>
            <a:off x="8076895" y="1985162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BrakeSensorECU (송신부)</a:t>
            </a:r>
            <a:endParaRPr lang="en-US" sz="12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rcRect l="-133" r="-133"/>
          <a:stretch/>
        </p:blipFill>
        <p:spPr>
          <a:xfrm>
            <a:off x="6286500" y="2442362"/>
            <a:ext cx="171907" cy="228600"/>
          </a:xfrm>
          <a:prstGeom prst="rect">
            <a:avLst/>
          </a:prstGeom>
        </p:spPr>
      </p:pic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7"/>
          <a:srcRect l="-133" r="-133"/>
          <a:stretch/>
        </p:blipFill>
        <p:spPr>
          <a:xfrm>
            <a:off x="11449202" y="2442362"/>
            <a:ext cx="171907" cy="228600"/>
          </a:xfrm>
          <a:prstGeom prst="rect">
            <a:avLst/>
          </a:prstGeom>
        </p:spPr>
      </p:pic>
      <p:sp>
        <p:nvSpPr>
          <p:cNvPr id="22" name="Shape 14"/>
          <p:cNvSpPr/>
          <p:nvPr/>
        </p:nvSpPr>
        <p:spPr>
          <a:xfrm>
            <a:off x="6286500" y="2766060"/>
            <a:ext cx="2600554" cy="809244"/>
          </a:xfrm>
          <a:prstGeom prst="roundRect">
            <a:avLst>
              <a:gd name="adj" fmla="val 10635"/>
            </a:avLst>
          </a:prstGeom>
          <a:solidFill>
            <a:srgbClr val="FFFAF0"/>
          </a:solidFill>
          <a:ln w="25400">
            <a:solidFill>
              <a:srgbClr val="DD6B2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5"/>
          <p:cNvSpPr/>
          <p:nvPr/>
        </p:nvSpPr>
        <p:spPr>
          <a:xfrm>
            <a:off x="9025128" y="2766060"/>
            <a:ext cx="2600554" cy="809244"/>
          </a:xfrm>
          <a:prstGeom prst="roundRect">
            <a:avLst>
              <a:gd name="adj" fmla="val 10635"/>
            </a:avLst>
          </a:prstGeom>
          <a:solidFill>
            <a:srgbClr val="FFFAF0"/>
          </a:solidFill>
          <a:ln w="25400">
            <a:solidFill>
              <a:srgbClr val="DD6B2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6"/>
          <p:cNvSpPr txBox="1"/>
          <p:nvPr/>
        </p:nvSpPr>
        <p:spPr>
          <a:xfrm>
            <a:off x="7195414" y="2861158"/>
            <a:ext cx="88422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 통신</a:t>
            </a:r>
            <a:endParaRPr lang="en-US" sz="1000" dirty="0"/>
          </a:p>
        </p:txBody>
      </p:sp>
      <p:sp>
        <p:nvSpPr>
          <p:cNvPr id="25" name="Text 17"/>
          <p:cNvSpPr txBox="1"/>
          <p:nvPr/>
        </p:nvSpPr>
        <p:spPr>
          <a:xfrm>
            <a:off x="6472123" y="3066898"/>
            <a:ext cx="2332634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(24B: AppData 3B + Freshness 4B + MAC8 8B + Padding 9B)</a:t>
            </a:r>
            <a:endParaRPr lang="en-US" sz="1000" dirty="0"/>
          </a:p>
        </p:txBody>
      </p:sp>
      <p:sp>
        <p:nvSpPr>
          <p:cNvPr id="26" name="Text 18"/>
          <p:cNvSpPr txBox="1"/>
          <p:nvPr/>
        </p:nvSpPr>
        <p:spPr>
          <a:xfrm>
            <a:off x="9902038" y="2861158"/>
            <a:ext cx="9509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Ethernet 통신</a:t>
            </a:r>
            <a:endParaRPr lang="en-US" sz="1000" dirty="0"/>
          </a:p>
        </p:txBody>
      </p:sp>
      <p:sp>
        <p:nvSpPr>
          <p:cNvPr id="27" name="Text 19"/>
          <p:cNvSpPr txBox="1"/>
          <p:nvPr/>
        </p:nvSpPr>
        <p:spPr>
          <a:xfrm>
            <a:off x="9580169" y="3066898"/>
            <a:ext cx="158922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(18B: 데이터 + 보안 필드)</a:t>
            </a:r>
            <a:endParaRPr lang="en-US" sz="1000" dirty="0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7"/>
          <a:srcRect l="-133" r="-133"/>
          <a:stretch/>
        </p:blipFill>
        <p:spPr>
          <a:xfrm>
            <a:off x="6286500" y="3669487"/>
            <a:ext cx="171907" cy="228600"/>
          </a:xfrm>
          <a:prstGeom prst="rect">
            <a:avLst/>
          </a:prstGeom>
        </p:spPr>
      </p:pic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7"/>
          <a:srcRect l="-133" r="-133"/>
          <a:stretch/>
        </p:blipFill>
        <p:spPr>
          <a:xfrm>
            <a:off x="11449202" y="3669487"/>
            <a:ext cx="171907" cy="228600"/>
          </a:xfrm>
          <a:prstGeom prst="rect">
            <a:avLst/>
          </a:prstGeom>
        </p:spPr>
      </p:pic>
      <p:sp>
        <p:nvSpPr>
          <p:cNvPr id="30" name="Shape 20"/>
          <p:cNvSpPr/>
          <p:nvPr/>
        </p:nvSpPr>
        <p:spPr>
          <a:xfrm>
            <a:off x="6286500" y="3993185"/>
            <a:ext cx="5333695" cy="495605"/>
          </a:xfrm>
          <a:prstGeom prst="roundRect">
            <a:avLst>
              <a:gd name="adj" fmla="val 28385"/>
            </a:avLst>
          </a:prstGeom>
          <a:solidFill>
            <a:srgbClr val="E6FFFA"/>
          </a:solidFill>
          <a:ln w="25400">
            <a:solidFill>
              <a:srgbClr val="38B2AC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1"/>
          <p:cNvSpPr txBox="1"/>
          <p:nvPr/>
        </p:nvSpPr>
        <p:spPr>
          <a:xfrm>
            <a:off x="8382305" y="4126687"/>
            <a:ext cx="1257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ABSECU (수신부)</a:t>
            </a:r>
            <a:endParaRPr lang="en-US" sz="1200" dirty="0"/>
          </a:p>
        </p:txBody>
      </p:sp>
      <p:sp>
        <p:nvSpPr>
          <p:cNvPr id="32" name="Text 22"/>
          <p:cNvSpPr txBox="1"/>
          <p:nvPr/>
        </p:nvSpPr>
        <p:spPr>
          <a:xfrm>
            <a:off x="6342278" y="4583887"/>
            <a:ext cx="5343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AutoShield 시스템 하이브리드 통신 아키텍처 구조도 (FIG10, FIG11, FIG13 참조)</a:t>
            </a:r>
            <a:endParaRPr lang="en-US" sz="1200" dirty="0"/>
          </a:p>
        </p:txBody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8">
            <a:alphaModFix amt="20000"/>
          </a:blip>
          <a:srcRect l="-23" r="-23"/>
          <a:stretch/>
        </p:blipFill>
        <p:spPr>
          <a:xfrm>
            <a:off x="10287000" y="5115154"/>
            <a:ext cx="1524305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685800"/>
            <a:ext cx="75895" cy="5486400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5563210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송신부(BrakeSensorECU) 구조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168042"/>
            <a:ext cx="181051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895198" y="2068373"/>
            <a:ext cx="172090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센서 시나리오 생성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895198" y="2354580"/>
            <a:ext cx="510235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슬라이더(Brake Pedal Raw) 및 스위치(Pressed)로 브레이크 페달 입력 상태 시뮬레이션</a:t>
            </a:r>
            <a:endParaRPr lang="en-US" sz="15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1082" r="-1082"/>
          <a:stretch/>
        </p:blipFill>
        <p:spPr>
          <a:xfrm>
            <a:off x="571500" y="3000146"/>
            <a:ext cx="161849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875995" y="2901391"/>
            <a:ext cx="153985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패킹 과정</a:t>
            </a:r>
            <a:endParaRPr lang="en-US" sz="1500" dirty="0"/>
          </a:p>
        </p:txBody>
      </p:sp>
      <p:sp>
        <p:nvSpPr>
          <p:cNvPr id="11" name="Text 7"/>
          <p:cNvSpPr txBox="1"/>
          <p:nvPr/>
        </p:nvSpPr>
        <p:spPr>
          <a:xfrm>
            <a:off x="875995" y="3142793"/>
            <a:ext cx="4958791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Raw 데이터(2B) + Pressed 상태(1B)를 결합하여 3B AppData 생성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1500" y="3833165"/>
            <a:ext cx="181051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895198" y="3733495"/>
            <a:ext cx="153985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보안 데이터 생성</a:t>
            </a:r>
            <a:endParaRPr lang="en-US" sz="1500" dirty="0"/>
          </a:p>
        </p:txBody>
      </p:sp>
      <p:sp>
        <p:nvSpPr>
          <p:cNvPr id="14" name="Text 9"/>
          <p:cNvSpPr txBox="1"/>
          <p:nvPr/>
        </p:nvSpPr>
        <p:spPr>
          <a:xfrm>
            <a:off x="892759" y="3974897"/>
            <a:ext cx="5083150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Freshness Counter(4B) 생성 및 HMAC-SHA256 연산(32B 중 상위 8B만 사용)</a:t>
            </a:r>
            <a:endParaRPr lang="en-US" sz="15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71500" y="4665269"/>
            <a:ext cx="181051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895198" y="4566514"/>
            <a:ext cx="1358798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B6CB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이중 전송 경로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891540" y="4765335"/>
            <a:ext cx="4778654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CAN-FD(24B 프레임) 및 Ethernet(18B UDP) 통신으로 병렬 전송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6612941" y="1666951"/>
            <a:ext cx="4686300" cy="3810305"/>
          </a:xfrm>
          <a:prstGeom prst="roundRect">
            <a:avLst>
              <a:gd name="adj" fmla="val 600"/>
            </a:avLst>
          </a:prstGeom>
          <a:solidFill>
            <a:srgbClr val="E2E8F0"/>
          </a:solidFill>
          <a:ln w="12700">
            <a:solidFill>
              <a:srgbClr val="CBD5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3"/>
          <p:cNvSpPr/>
          <p:nvPr/>
        </p:nvSpPr>
        <p:spPr>
          <a:xfrm>
            <a:off x="7027164" y="1666951"/>
            <a:ext cx="3857854" cy="457200"/>
          </a:xfrm>
          <a:prstGeom prst="roundRect">
            <a:avLst>
              <a:gd name="adj" fmla="val 3333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4"/>
          <p:cNvSpPr/>
          <p:nvPr/>
        </p:nvSpPr>
        <p:spPr>
          <a:xfrm>
            <a:off x="7027164" y="2219249"/>
            <a:ext cx="3857854" cy="457200"/>
          </a:xfrm>
          <a:prstGeom prst="roundRect">
            <a:avLst>
              <a:gd name="adj" fmla="val 3333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5"/>
          <p:cNvSpPr/>
          <p:nvPr/>
        </p:nvSpPr>
        <p:spPr>
          <a:xfrm>
            <a:off x="7027164" y="3914546"/>
            <a:ext cx="3857854" cy="914400"/>
          </a:xfrm>
          <a:prstGeom prst="roundRect">
            <a:avLst>
              <a:gd name="adj" fmla="val 833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6"/>
          <p:cNvSpPr/>
          <p:nvPr/>
        </p:nvSpPr>
        <p:spPr>
          <a:xfrm>
            <a:off x="7027164" y="4924044"/>
            <a:ext cx="3857854" cy="457200"/>
          </a:xfrm>
          <a:prstGeom prst="roundRect">
            <a:avLst>
              <a:gd name="adj" fmla="val 33333"/>
            </a:avLst>
          </a:prstGeom>
          <a:solidFill>
            <a:srgbClr val="EDF2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7"/>
          <p:cNvSpPr txBox="1"/>
          <p:nvPr/>
        </p:nvSpPr>
        <p:spPr>
          <a:xfrm>
            <a:off x="7933334" y="1781251"/>
            <a:ext cx="2162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센서 입력: 브레이크 페달 데이터</a:t>
            </a:r>
            <a:endParaRPr lang="en-US" sz="1200" dirty="0"/>
          </a:p>
        </p:txBody>
      </p:sp>
      <p:sp>
        <p:nvSpPr>
          <p:cNvPr id="24" name="Text 18"/>
          <p:cNvSpPr txBox="1"/>
          <p:nvPr/>
        </p:nvSpPr>
        <p:spPr>
          <a:xfrm>
            <a:off x="7148779" y="2333549"/>
            <a:ext cx="3724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Byte Pack: Raw(2B) + Pressed(1B) → AppData(3B)</a:t>
            </a:r>
            <a:endParaRPr lang="en-US" sz="1200" dirty="0"/>
          </a:p>
        </p:txBody>
      </p:sp>
      <p:sp>
        <p:nvSpPr>
          <p:cNvPr id="25" name="Text 19"/>
          <p:cNvSpPr txBox="1"/>
          <p:nvPr/>
        </p:nvSpPr>
        <p:spPr>
          <a:xfrm>
            <a:off x="8070494" y="4028846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CAN-FD 프레임 구성 (24B)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7395667" y="4257446"/>
            <a:ext cx="323880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AppData(3B) + Freshness(4B) + MAC8(8B) + Padding(9B)</a:t>
            </a:r>
            <a:endParaRPr lang="en-US" sz="1200" dirty="0"/>
          </a:p>
        </p:txBody>
      </p:sp>
      <p:sp>
        <p:nvSpPr>
          <p:cNvPr id="27" name="Text 21"/>
          <p:cNvSpPr txBox="1"/>
          <p:nvPr/>
        </p:nvSpPr>
        <p:spPr>
          <a:xfrm>
            <a:off x="8084210" y="5038344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Ethernet UDP 전송 (18B)</a:t>
            </a:r>
            <a:endParaRPr lang="en-US" sz="1200" dirty="0"/>
          </a:p>
        </p:txBody>
      </p:sp>
      <p:sp>
        <p:nvSpPr>
          <p:cNvPr id="28" name="Shape 22"/>
          <p:cNvSpPr/>
          <p:nvPr/>
        </p:nvSpPr>
        <p:spPr>
          <a:xfrm>
            <a:off x="7027164" y="2771546"/>
            <a:ext cx="3857854" cy="476402"/>
          </a:xfrm>
          <a:prstGeom prst="roundRect">
            <a:avLst>
              <a:gd name="adj" fmla="val 30710"/>
            </a:avLst>
          </a:prstGeom>
          <a:solidFill>
            <a:srgbClr val="BEE3F8"/>
          </a:solidFill>
          <a:ln w="12700">
            <a:solidFill>
              <a:srgbClr val="90CDF4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3"/>
          <p:cNvSpPr/>
          <p:nvPr/>
        </p:nvSpPr>
        <p:spPr>
          <a:xfrm>
            <a:off x="7027164" y="3343046"/>
            <a:ext cx="3857854" cy="476402"/>
          </a:xfrm>
          <a:prstGeom prst="roundRect">
            <a:avLst>
              <a:gd name="adj" fmla="val 30710"/>
            </a:avLst>
          </a:prstGeom>
          <a:solidFill>
            <a:srgbClr val="BEE3F8"/>
          </a:solidFill>
          <a:ln w="12700">
            <a:solidFill>
              <a:srgbClr val="90CDF4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4"/>
          <p:cNvSpPr txBox="1"/>
          <p:nvPr/>
        </p:nvSpPr>
        <p:spPr>
          <a:xfrm>
            <a:off x="7945222" y="2895905"/>
            <a:ext cx="2134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Freshness Counter 생성 (4B)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7777886" y="3467405"/>
            <a:ext cx="2467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HMAC-SHA256 계산 → MAC8 (8B)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7220102" y="5572354"/>
            <a:ext cx="3581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송신부(BrakeSensorECU)의 데이터 처리 및 전송 흐름</a:t>
            </a:r>
            <a:endParaRPr lang="en-US" sz="1200" dirty="0"/>
          </a:p>
        </p:txBody>
      </p:sp>
      <p:pic>
        <p:nvPicPr>
          <p:cNvPr id="33" name="Image 4" descr="preencoded.png"/>
          <p:cNvPicPr>
            <a:picLocks noChangeAspect="1"/>
          </p:cNvPicPr>
          <p:nvPr/>
        </p:nvPicPr>
        <p:blipFill>
          <a:blip r:embed="rId7">
            <a:alphaModFix amt="20000"/>
          </a:blip>
          <a:srcRect l="-13" r="-13"/>
          <a:stretch/>
        </p:blipFill>
        <p:spPr>
          <a:xfrm>
            <a:off x="10439705" y="5115154"/>
            <a:ext cx="1371600" cy="1218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72654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-1" y="0"/>
            <a:ext cx="12191695" cy="7972654"/>
          </a:xfrm>
          <a:prstGeom prst="rect">
            <a:avLst/>
          </a:prstGeom>
          <a:solidFill>
            <a:srgbClr val="FFFFFF"/>
          </a:solidFill>
          <a:ln/>
          <a:effectLst>
            <a:outerShdw blurRad="635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796442"/>
            <a:ext cx="75895" cy="6381598"/>
          </a:xfrm>
          <a:prstGeom prst="rect">
            <a:avLst/>
          </a:prstGeom>
          <a:solidFill>
            <a:srgbClr val="2B6CB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98018" y="262433"/>
            <a:ext cx="3934663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수신부(ABSECU) 구조</a:t>
            </a:r>
            <a:endParaRPr lang="en-US" sz="30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2525" r="-2525"/>
          <a:stretch/>
        </p:blipFill>
        <p:spPr>
          <a:xfrm>
            <a:off x="598018" y="1447495"/>
            <a:ext cx="190195" cy="181051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921715" y="1377086"/>
            <a:ext cx="1901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프레임 해체 및 필드 분리</a:t>
            </a:r>
            <a:endParaRPr lang="en-US" sz="1300" dirty="0"/>
          </a:p>
        </p:txBody>
      </p:sp>
      <p:sp>
        <p:nvSpPr>
          <p:cNvPr id="8" name="Text 5"/>
          <p:cNvSpPr txBox="1"/>
          <p:nvPr/>
        </p:nvSpPr>
        <p:spPr>
          <a:xfrm>
            <a:off x="2691079" y="1377086"/>
            <a:ext cx="74633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 24바이트 프레임에서 AppData(3B), Freshness(4B), MAC8(8B) 필드를 분리하여 검증 처리</a:t>
            </a:r>
            <a:endParaRPr lang="en-US" sz="13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 l="-2525" r="-2525"/>
          <a:stretch/>
        </p:blipFill>
        <p:spPr>
          <a:xfrm>
            <a:off x="598018" y="2008022"/>
            <a:ext cx="190195" cy="181051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921715" y="1937614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이중 검증 시스템</a:t>
            </a:r>
            <a:endParaRPr lang="en-US" sz="1300" dirty="0"/>
          </a:p>
        </p:txBody>
      </p:sp>
      <p:sp>
        <p:nvSpPr>
          <p:cNvPr id="11" name="Text 7"/>
          <p:cNvSpPr txBox="1"/>
          <p:nvPr/>
        </p:nvSpPr>
        <p:spPr>
          <a:xfrm>
            <a:off x="2122322" y="1937614"/>
            <a:ext cx="90351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HMAC-SHA256 기반 MAC 검증 및 Freshness Counter 검증을 순차적으로 수행, 둘 다 통과(valid)해야만 ECU 로직에 연결</a:t>
            </a:r>
            <a:endParaRPr lang="en-US" sz="13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2525" r="-2525"/>
          <a:stretch/>
        </p:blipFill>
        <p:spPr>
          <a:xfrm>
            <a:off x="598018" y="2567635"/>
            <a:ext cx="190195" cy="181051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921715" y="2497226"/>
            <a:ext cx="1548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Fail-Safe 구조 구현</a:t>
            </a:r>
            <a:endParaRPr lang="en-US" sz="1300" dirty="0"/>
          </a:p>
        </p:txBody>
      </p:sp>
      <p:sp>
        <p:nvSpPr>
          <p:cNvPr id="14" name="Text 9"/>
          <p:cNvSpPr txBox="1"/>
          <p:nvPr/>
        </p:nvSpPr>
        <p:spPr>
          <a:xfrm>
            <a:off x="2335378" y="2497226"/>
            <a:ext cx="65580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데이터 위변조 또는 재전송 공격 탐지 시 철저히 ECU 로직에서 차단하여 잠재적 위험 방지</a:t>
            </a:r>
            <a:endParaRPr lang="en-US" sz="13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l="-2525" r="-2525"/>
          <a:stretch/>
        </p:blipFill>
        <p:spPr>
          <a:xfrm>
            <a:off x="598018" y="3128162"/>
            <a:ext cx="190195" cy="181051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921715" y="3057754"/>
            <a:ext cx="22722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Variant Source/Switch 활용</a:t>
            </a:r>
            <a:endParaRPr lang="en-US" sz="1300" dirty="0"/>
          </a:p>
        </p:txBody>
      </p:sp>
      <p:sp>
        <p:nvSpPr>
          <p:cNvPr id="17" name="Text 11"/>
          <p:cNvSpPr txBox="1"/>
          <p:nvPr/>
        </p:nvSpPr>
        <p:spPr>
          <a:xfrm>
            <a:off x="3062326" y="3057754"/>
            <a:ext cx="49395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CAN-FD/Ethernet 경로를 자유롭게 전환하며 같은 검증 로직 적용</a:t>
            </a:r>
            <a:endParaRPr lang="en-US" sz="1300" dirty="0"/>
          </a:p>
        </p:txBody>
      </p:sp>
      <p:pic>
        <p:nvPicPr>
          <p:cNvPr id="18" name="Image 4" descr="https://page.gensparksite.com/get_upload_url/891700db9624e6b096095b3896f580ab738ab5ae5828950160af56a1c76e6667/default/14c9f75d-b5f6-4915-a591-c31c8cc77b15"/>
          <p:cNvPicPr>
            <a:picLocks noChangeAspect="1"/>
          </p:cNvPicPr>
          <p:nvPr/>
        </p:nvPicPr>
        <p:blipFill>
          <a:blip r:embed="rId7"/>
          <a:srcRect l="2651" r="2651"/>
          <a:stretch/>
        </p:blipFill>
        <p:spPr>
          <a:xfrm>
            <a:off x="921715" y="3314700"/>
            <a:ext cx="9524391" cy="35149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1551</Words>
  <Application>Microsoft Office PowerPoint</Application>
  <PresentationFormat>Widescreen</PresentationFormat>
  <Paragraphs>234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Nanum Gothic Coding</vt:lpstr>
      <vt:lpstr>Noto Sans KR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LEPHONG PHU</cp:lastModifiedBy>
  <cp:revision>3</cp:revision>
  <dcterms:created xsi:type="dcterms:W3CDTF">2025-09-23T07:22:51Z</dcterms:created>
  <dcterms:modified xsi:type="dcterms:W3CDTF">2025-09-23T09:13:22Z</dcterms:modified>
</cp:coreProperties>
</file>