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Proxima Nova Semibold"/>
      <p:regular r:id="rId17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A1A300-23CD-481F-BE54-7D42F933926D}">
  <a:tblStyle styleId="{84A1A300-23CD-481F-BE54-7D42F93392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ProximaNovaSemibold-regular.fntdata"/><Relationship Id="rId16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Semibold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ac0a27c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eac0a27c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59a84dbd7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159a84dbd7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59a84dbd7_0_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159a84dbd7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59a84dbd7_0_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159a84dbd7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59a84dbd7_0_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159a84dbd7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59a84dbd7_0_1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159a84dbd7_0_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_1">
    <p:bg>
      <p:bgPr>
        <a:solidFill>
          <a:srgbClr val="FFDA0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28100" y="1286124"/>
            <a:ext cx="70878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6216488" y="4608114"/>
            <a:ext cx="336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rmAutofit lnSpcReduction="20000"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 1">
  <p:cSld name="TITLE_AND_BODY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695814" y="4696799"/>
            <a:ext cx="325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>
  <p:cSld name="TITLE_AND_BODY_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695814" y="4696799"/>
            <a:ext cx="325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is de 1 texto">
  <p:cSld name="Gris de 1 texto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893" y="893"/>
            <a:ext cx="900" cy="9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6"/>
          <p:cNvSpPr txBox="1"/>
          <p:nvPr/>
        </p:nvSpPr>
        <p:spPr>
          <a:xfrm>
            <a:off x="8653437" y="135648"/>
            <a:ext cx="161100" cy="1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75" lIns="8550" spcFirstLastPara="1" rIns="8550" wrap="square" tIns="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"/>
              <a:buFont typeface="Proxima Nova"/>
              <a:buNone/>
            </a:pPr>
            <a:fld id="{00000000-1234-1234-1234-123412341234}" type="slidenum">
              <a:rPr b="0" i="0" lang="pt-BR" sz="675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675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738161" y="322975"/>
            <a:ext cx="81549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0" lIns="15225" spcFirstLastPara="1" rIns="15225" wrap="square" tIns="76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None/>
              <a:defRPr sz="20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757237" y="1203159"/>
            <a:ext cx="8136000" cy="3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315"/>
              </a:spcBef>
              <a:spcAft>
                <a:spcPts val="0"/>
              </a:spcAft>
              <a:buClr>
                <a:schemeClr val="lt2"/>
              </a:buClr>
              <a:buSzPts val="1575"/>
              <a:buFont typeface="Arial"/>
              <a:buNone/>
              <a:defRPr sz="1575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 algn="l">
              <a:spcBef>
                <a:spcPts val="1200"/>
              </a:spcBef>
              <a:spcAft>
                <a:spcPts val="0"/>
              </a:spcAft>
              <a:buSzPts val="4500"/>
              <a:buChar char="■"/>
              <a:defRPr sz="45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 algn="l">
              <a:spcBef>
                <a:spcPts val="1200"/>
              </a:spcBef>
              <a:spcAft>
                <a:spcPts val="0"/>
              </a:spcAft>
              <a:buSzPts val="4500"/>
              <a:buChar char="●"/>
              <a:defRPr sz="45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 algn="l">
              <a:spcBef>
                <a:spcPts val="1200"/>
              </a:spcBef>
              <a:spcAft>
                <a:spcPts val="0"/>
              </a:spcAft>
              <a:buSzPts val="4500"/>
              <a:buChar char="○"/>
              <a:defRPr sz="45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pic>
        <p:nvPicPr>
          <p:cNvPr id="64" name="Google Shape;64;p16"/>
          <p:cNvPicPr preferRelativeResize="0"/>
          <p:nvPr/>
        </p:nvPicPr>
        <p:blipFill rotWithShape="1">
          <a:blip r:embed="rId2">
            <a:alphaModFix/>
          </a:blip>
          <a:srcRect b="0" l="-6986" r="0" t="-4101"/>
          <a:stretch/>
        </p:blipFill>
        <p:spPr>
          <a:xfrm>
            <a:off x="55726" y="297483"/>
            <a:ext cx="626711" cy="66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a">
  <p:cSld name="TITLE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 1ra Jerarquía">
  <p:cSld name="SECTION_HEADER_1">
    <p:bg>
      <p:bgPr>
        <a:solidFill>
          <a:srgbClr val="3B85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610450" y="1723675"/>
            <a:ext cx="77499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type="title"/>
          </p:nvPr>
        </p:nvSpPr>
        <p:spPr>
          <a:xfrm>
            <a:off x="599700" y="2063900"/>
            <a:ext cx="7749900" cy="13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/>
        </p:nvSpPr>
        <p:spPr>
          <a:xfrm>
            <a:off x="701550" y="1543875"/>
            <a:ext cx="73806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Proxima Nova"/>
              <a:buNone/>
            </a:pPr>
            <a:r>
              <a:rPr b="1" lang="pt-BR" sz="5300">
                <a:latin typeface="Proxima Nova"/>
                <a:ea typeface="Proxima Nova"/>
                <a:cs typeface="Proxima Nova"/>
                <a:sym typeface="Proxima Nova"/>
              </a:rPr>
              <a:t>Python </a:t>
            </a:r>
            <a:endParaRPr b="1" sz="2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Consulta e Análise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Proxima Nova"/>
              <a:buNone/>
            </a:pPr>
            <a:r>
              <a:t/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9"/>
          <p:cNvSpPr txBox="1"/>
          <p:nvPr/>
        </p:nvSpPr>
        <p:spPr>
          <a:xfrm>
            <a:off x="761400" y="4826424"/>
            <a:ext cx="1981200" cy="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Proxima Nova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Última atualização: </a:t>
            </a:r>
            <a:r>
              <a:rPr lang="pt-BR" sz="700">
                <a:latin typeface="Proxima Nova"/>
                <a:ea typeface="Proxima Nova"/>
                <a:cs typeface="Proxima Nova"/>
                <a:sym typeface="Proxima Nova"/>
              </a:rPr>
              <a:t>11/07/2024</a:t>
            </a:r>
            <a:endParaRPr sz="500"/>
          </a:p>
        </p:txBody>
      </p:sp>
      <p:sp>
        <p:nvSpPr>
          <p:cNvPr id="75" name="Google Shape;75;p19"/>
          <p:cNvSpPr txBox="1"/>
          <p:nvPr/>
        </p:nvSpPr>
        <p:spPr>
          <a:xfrm>
            <a:off x="763200" y="4248125"/>
            <a:ext cx="8865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Proxima Nova"/>
                <a:ea typeface="Proxima Nova"/>
                <a:cs typeface="Proxima Nova"/>
                <a:sym typeface="Proxima Nova"/>
              </a:rPr>
              <a:t>Plínio Nunes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9"/>
          <p:cNvSpPr txBox="1"/>
          <p:nvPr/>
        </p:nvSpPr>
        <p:spPr>
          <a:xfrm>
            <a:off x="763200" y="4092725"/>
            <a:ext cx="8865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Proxima Nova"/>
                <a:ea typeface="Proxima Nova"/>
                <a:cs typeface="Proxima Nova"/>
                <a:sym typeface="Proxima Nova"/>
              </a:rPr>
              <a:t>Desenvolvido</a:t>
            </a:r>
            <a:endParaRPr b="1"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e APIs - Consulta e análise</a:t>
            </a:r>
            <a:endParaRPr sz="500">
              <a:solidFill>
                <a:srgbClr val="595959"/>
              </a:solidFill>
            </a:endParaRPr>
          </a:p>
        </p:txBody>
      </p:sp>
      <p:graphicFrame>
        <p:nvGraphicFramePr>
          <p:cNvPr id="82" name="Google Shape;82;p20"/>
          <p:cNvGraphicFramePr/>
          <p:nvPr/>
        </p:nvGraphicFramePr>
        <p:xfrm>
          <a:off x="1973938" y="66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{84A1A300-23CD-481F-BE54-7D42F933926D}</a:tableStyleId>
              </a:tblPr>
              <a:tblGrid>
                <a:gridCol w="1105200"/>
              </a:tblGrid>
              <a:tr h="40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Buscar dados na API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3" name="Google Shape;83;p20"/>
          <p:cNvSpPr/>
          <p:nvPr/>
        </p:nvSpPr>
        <p:spPr>
          <a:xfrm>
            <a:off x="2081650" y="1503525"/>
            <a:ext cx="997500" cy="813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Retornou Dados?</a:t>
            </a:r>
            <a:endParaRPr sz="600"/>
          </a:p>
        </p:txBody>
      </p:sp>
      <p:graphicFrame>
        <p:nvGraphicFramePr>
          <p:cNvPr id="84" name="Google Shape;84;p20"/>
          <p:cNvGraphicFramePr/>
          <p:nvPr/>
        </p:nvGraphicFramePr>
        <p:xfrm>
          <a:off x="360313" y="172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{84A1A300-23CD-481F-BE54-7D42F933926D}</a:tableStyleId>
              </a:tblPr>
              <a:tblGrid>
                <a:gridCol w="1105200"/>
              </a:tblGrid>
              <a:tr h="36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Mensagem de Exception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85" name="Google Shape;85;p20"/>
          <p:cNvGraphicFramePr/>
          <p:nvPr/>
        </p:nvGraphicFramePr>
        <p:xfrm>
          <a:off x="3669038" y="167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{84A1A300-23CD-481F-BE54-7D42F933926D}</a:tableStyleId>
              </a:tblPr>
              <a:tblGrid>
                <a:gridCol w="1289425"/>
              </a:tblGrid>
              <a:tr h="45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Armazena Item ID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86" name="Google Shape;86;p20"/>
          <p:cNvCxnSpPr>
            <a:endCxn id="83" idx="0"/>
          </p:cNvCxnSpPr>
          <p:nvPr/>
        </p:nvCxnSpPr>
        <p:spPr>
          <a:xfrm>
            <a:off x="2571700" y="1120725"/>
            <a:ext cx="87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20"/>
          <p:cNvCxnSpPr>
            <a:stCxn id="83" idx="1"/>
          </p:cNvCxnSpPr>
          <p:nvPr/>
        </p:nvCxnSpPr>
        <p:spPr>
          <a:xfrm flipH="1">
            <a:off x="1489150" y="1910475"/>
            <a:ext cx="5925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20"/>
          <p:cNvCxnSpPr>
            <a:stCxn id="83" idx="3"/>
          </p:cNvCxnSpPr>
          <p:nvPr/>
        </p:nvCxnSpPr>
        <p:spPr>
          <a:xfrm flipH="1" rot="10800000">
            <a:off x="3079150" y="1903875"/>
            <a:ext cx="582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20"/>
          <p:cNvSpPr txBox="1"/>
          <p:nvPr/>
        </p:nvSpPr>
        <p:spPr>
          <a:xfrm>
            <a:off x="1573750" y="1688900"/>
            <a:ext cx="4761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</a:rPr>
              <a:t>Não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187150" y="1724950"/>
            <a:ext cx="4761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</a:rPr>
              <a:t>Sim</a:t>
            </a:r>
            <a:endParaRPr sz="900">
              <a:solidFill>
                <a:schemeClr val="dk2"/>
              </a:solidFill>
            </a:endParaRPr>
          </a:p>
        </p:txBody>
      </p:sp>
      <p:graphicFrame>
        <p:nvGraphicFramePr>
          <p:cNvPr id="91" name="Google Shape;91;p20"/>
          <p:cNvGraphicFramePr/>
          <p:nvPr/>
        </p:nvGraphicFramePr>
        <p:xfrm>
          <a:off x="5698613" y="154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{84A1A300-23CD-481F-BE54-7D42F933926D}</a:tableStyleId>
              </a:tblPr>
              <a:tblGrid>
                <a:gridCol w="1051475"/>
              </a:tblGrid>
              <a:tr h="45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Consulta IDs na API Detalhe de itens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92" name="Google Shape;92;p20"/>
          <p:cNvCxnSpPr/>
          <p:nvPr/>
        </p:nvCxnSpPr>
        <p:spPr>
          <a:xfrm flipH="1" rot="10800000">
            <a:off x="4982275" y="1880700"/>
            <a:ext cx="7062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20"/>
          <p:cNvSpPr/>
          <p:nvPr/>
        </p:nvSpPr>
        <p:spPr>
          <a:xfrm>
            <a:off x="3896813" y="2736675"/>
            <a:ext cx="997500" cy="813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Retornou Dados?</a:t>
            </a:r>
            <a:endParaRPr sz="600"/>
          </a:p>
        </p:txBody>
      </p:sp>
      <p:graphicFrame>
        <p:nvGraphicFramePr>
          <p:cNvPr id="94" name="Google Shape;94;p20"/>
          <p:cNvGraphicFramePr/>
          <p:nvPr/>
        </p:nvGraphicFramePr>
        <p:xfrm>
          <a:off x="3847225" y="392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{84A1A300-23CD-481F-BE54-7D42F933926D}</a:tableStyleId>
              </a:tblPr>
              <a:tblGrid>
                <a:gridCol w="1105200"/>
              </a:tblGrid>
              <a:tr h="36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Armazena detalhe do Item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95" name="Google Shape;95;p20"/>
          <p:cNvCxnSpPr>
            <a:endCxn id="93" idx="1"/>
          </p:cNvCxnSpPr>
          <p:nvPr/>
        </p:nvCxnSpPr>
        <p:spPr>
          <a:xfrm>
            <a:off x="913613" y="2195625"/>
            <a:ext cx="2983200" cy="948000"/>
          </a:xfrm>
          <a:prstGeom prst="bentConnector3">
            <a:avLst>
              <a:gd fmla="val 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6" name="Google Shape;96;p20"/>
          <p:cNvCxnSpPr>
            <a:endCxn id="93" idx="3"/>
          </p:cNvCxnSpPr>
          <p:nvPr/>
        </p:nvCxnSpPr>
        <p:spPr>
          <a:xfrm flipH="1">
            <a:off x="4894313" y="2149425"/>
            <a:ext cx="1362300" cy="994200"/>
          </a:xfrm>
          <a:prstGeom prst="bentConnector3">
            <a:avLst>
              <a:gd fmla="val -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aphicFrame>
        <p:nvGraphicFramePr>
          <p:cNvPr id="97" name="Google Shape;97;p20"/>
          <p:cNvGraphicFramePr/>
          <p:nvPr/>
        </p:nvGraphicFramePr>
        <p:xfrm>
          <a:off x="5590900" y="3859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{84A1A300-23CD-481F-BE54-7D42F933926D}</a:tableStyleId>
              </a:tblPr>
              <a:tblGrid>
                <a:gridCol w="1105200"/>
              </a:tblGrid>
              <a:tr h="36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Escreve detalhe do Item no arquivo CSV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98" name="Google Shape;98;p20"/>
          <p:cNvCxnSpPr>
            <a:stCxn id="93" idx="2"/>
          </p:cNvCxnSpPr>
          <p:nvPr/>
        </p:nvCxnSpPr>
        <p:spPr>
          <a:xfrm>
            <a:off x="4395563" y="3550575"/>
            <a:ext cx="3300" cy="3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aphicFrame>
        <p:nvGraphicFramePr>
          <p:cNvPr id="99" name="Google Shape;99;p20"/>
          <p:cNvGraphicFramePr/>
          <p:nvPr/>
        </p:nvGraphicFramePr>
        <p:xfrm>
          <a:off x="7278675" y="393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{84A1A300-23CD-481F-BE54-7D42F933926D}</a:tableStyleId>
              </a:tblPr>
              <a:tblGrid>
                <a:gridCol w="1105200"/>
              </a:tblGrid>
              <a:tr h="36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Gera arquivo CSV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100" name="Google Shape;100;p20"/>
          <p:cNvCxnSpPr/>
          <p:nvPr/>
        </p:nvCxnSpPr>
        <p:spPr>
          <a:xfrm>
            <a:off x="4982275" y="4168550"/>
            <a:ext cx="60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1" name="Google Shape;101;p20"/>
          <p:cNvCxnSpPr/>
          <p:nvPr/>
        </p:nvCxnSpPr>
        <p:spPr>
          <a:xfrm>
            <a:off x="6701900" y="4160850"/>
            <a:ext cx="5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2" name="Google Shape;102;p20"/>
          <p:cNvSpPr txBox="1"/>
          <p:nvPr/>
        </p:nvSpPr>
        <p:spPr>
          <a:xfrm>
            <a:off x="2453925" y="161025"/>
            <a:ext cx="36261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Diagrama - Consulta API </a:t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e APIs - Consulta e análise</a:t>
            </a:r>
            <a:endParaRPr sz="500">
              <a:solidFill>
                <a:srgbClr val="595959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2453925" y="161025"/>
            <a:ext cx="36261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</a:t>
            </a: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Estatística</a:t>
            </a: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75" y="1205250"/>
            <a:ext cx="3893149" cy="1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6424" y="2257450"/>
            <a:ext cx="5127373" cy="273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e APIs - Consulta e análise</a:t>
            </a:r>
            <a:endParaRPr sz="500">
              <a:solidFill>
                <a:srgbClr val="595959"/>
              </a:solidFill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2453925" y="161025"/>
            <a:ext cx="36261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Estatística </a:t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650" y="1297400"/>
            <a:ext cx="5229074" cy="27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e APIs - Consulta e análise</a:t>
            </a:r>
            <a:endParaRPr sz="500">
              <a:solidFill>
                <a:srgbClr val="595959"/>
              </a:solidFill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2453925" y="161025"/>
            <a:ext cx="36261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Estatística </a:t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575" y="868900"/>
            <a:ext cx="5739400" cy="390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e APIs - Consulta e análise</a:t>
            </a:r>
            <a:endParaRPr sz="500">
              <a:solidFill>
                <a:srgbClr val="595959"/>
              </a:solidFill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2453925" y="161025"/>
            <a:ext cx="36261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Estatística </a:t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65300" y="1105475"/>
            <a:ext cx="1846200" cy="23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Conclusão</a:t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2280025" y="859825"/>
            <a:ext cx="6149100" cy="3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Em análise do DataSet, foi possível identificar que a maior dos itens estão consolidados em grupo cujo o preço entre $3.999,00 e $10.000,00, no entanto, essa mesma distribuição não tem o mesmo comportamento quando há adição da variável de condição de item, pois observando com a distribuição entre produtos novos e usando, vimos que para produtos novos, há distribuição considerável entre a faixa de preço de R$ 10.000,00 até $20.000,00.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Importante que frisar que 81% do Itens estão com classificação de produtos novos e isso pode </a:t>
            </a:r>
            <a:r>
              <a:rPr lang="pt-BR" sz="1000">
                <a:solidFill>
                  <a:schemeClr val="dk2"/>
                </a:solidFill>
              </a:rPr>
              <a:t>enviesar o resultado final.</a:t>
            </a:r>
            <a:r>
              <a:rPr lang="pt-BR" sz="1000">
                <a:solidFill>
                  <a:schemeClr val="dk2"/>
                </a:solidFill>
              </a:rPr>
              <a:t> 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