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Proxima Nova Semibold"/>
      <p:regular r:id="rId13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326328-F246-4E56-B792-45D78F9634EB}">
  <a:tblStyle styleId="{F4326328-F246-4E56-B792-45D78F9634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ProximaNovaSemibold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ProximaNova-regular.fntdata"/><Relationship Id="rId15" Type="http://schemas.openxmlformats.org/officeDocument/2006/relationships/font" Target="fonts/ProximaNovaSemibold-boldItalic.fntdata"/><Relationship Id="rId14" Type="http://schemas.openxmlformats.org/officeDocument/2006/relationships/font" Target="fonts/ProximaNova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ac0a27c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eac0a27c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ac0a27c10_0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eac0a27c10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_1">
    <p:bg>
      <p:bgPr>
        <a:solidFill>
          <a:srgbClr val="FFDA0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28100" y="1286124"/>
            <a:ext cx="70878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216488" y="4608114"/>
            <a:ext cx="336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rmAutofit lnSpcReduction="20000"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 1">
  <p:cSld name="TITLE_AND_BODY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695814" y="4696799"/>
            <a:ext cx="325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>
  <p:cSld name="TITLE_AND_BODY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95814" y="4696799"/>
            <a:ext cx="325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s de 1 texto">
  <p:cSld name="Gris de 1 text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893" y="893"/>
            <a:ext cx="900" cy="9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6"/>
          <p:cNvSpPr txBox="1"/>
          <p:nvPr/>
        </p:nvSpPr>
        <p:spPr>
          <a:xfrm>
            <a:off x="8653437" y="135648"/>
            <a:ext cx="161100" cy="1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5" lIns="8550" spcFirstLastPara="1" rIns="8550" wrap="square" tIns="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Proxima Nova"/>
              <a:buNone/>
            </a:pPr>
            <a:fld id="{00000000-1234-1234-1234-123412341234}" type="slidenum">
              <a:rPr b="0" i="0" lang="pt-BR" sz="675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675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738161" y="322975"/>
            <a:ext cx="81549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0" lIns="15225" spcFirstLastPara="1" rIns="15225" wrap="square" tIns="76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sz="20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757237" y="1203159"/>
            <a:ext cx="8136000" cy="3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315"/>
              </a:spcBef>
              <a:spcAft>
                <a:spcPts val="0"/>
              </a:spcAft>
              <a:buClr>
                <a:schemeClr val="lt2"/>
              </a:buClr>
              <a:buSzPts val="1575"/>
              <a:buFont typeface="Arial"/>
              <a:buNone/>
              <a:defRPr sz="1575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 algn="l">
              <a:spcBef>
                <a:spcPts val="1200"/>
              </a:spcBef>
              <a:spcAft>
                <a:spcPts val="0"/>
              </a:spcAft>
              <a:buSzPts val="4500"/>
              <a:buChar char="■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 algn="l">
              <a:spcBef>
                <a:spcPts val="1200"/>
              </a:spcBef>
              <a:spcAft>
                <a:spcPts val="0"/>
              </a:spcAft>
              <a:buSzPts val="4500"/>
              <a:buChar char="●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 algn="l">
              <a:spcBef>
                <a:spcPts val="1200"/>
              </a:spcBef>
              <a:spcAft>
                <a:spcPts val="0"/>
              </a:spcAft>
              <a:buSzPts val="4500"/>
              <a:buChar char="○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0" l="-6986" r="0" t="-4101"/>
          <a:stretch/>
        </p:blipFill>
        <p:spPr>
          <a:xfrm>
            <a:off x="55726" y="297483"/>
            <a:ext cx="626711" cy="6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 1ra Jerarquía">
  <p:cSld name="SECTION_HEADER_1">
    <p:bg>
      <p:bgPr>
        <a:solidFill>
          <a:srgbClr val="3B85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610450" y="1723675"/>
            <a:ext cx="7749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type="title"/>
          </p:nvPr>
        </p:nvSpPr>
        <p:spPr>
          <a:xfrm>
            <a:off x="599700" y="2063900"/>
            <a:ext cx="7749900" cy="1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/>
        </p:nvSpPr>
        <p:spPr>
          <a:xfrm>
            <a:off x="701550" y="1543875"/>
            <a:ext cx="73806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Proxima Nova"/>
              <a:buNone/>
            </a:pPr>
            <a:r>
              <a:rPr b="1" lang="pt-BR" sz="5300">
                <a:latin typeface="Proxima Nova"/>
                <a:ea typeface="Proxima Nova"/>
                <a:cs typeface="Proxima Nova"/>
                <a:sym typeface="Proxima Nova"/>
              </a:rPr>
              <a:t>Modelagem de Dados</a:t>
            </a:r>
            <a:endParaRPr b="1" sz="5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Proxima Nova"/>
              <a:buNone/>
            </a:pPr>
            <a:r>
              <a:t/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Proxima Nova"/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Banco Relacional</a:t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761400" y="4826424"/>
            <a:ext cx="1981200" cy="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Proxima Nova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Última atualização: </a:t>
            </a:r>
            <a:r>
              <a:rPr lang="pt-BR" sz="700">
                <a:latin typeface="Proxima Nova"/>
                <a:ea typeface="Proxima Nova"/>
                <a:cs typeface="Proxima Nova"/>
                <a:sym typeface="Proxima Nova"/>
              </a:rPr>
              <a:t>11/07/2024</a:t>
            </a:r>
            <a:endParaRPr sz="500"/>
          </a:p>
        </p:txBody>
      </p:sp>
      <p:sp>
        <p:nvSpPr>
          <p:cNvPr id="75" name="Google Shape;75;p19"/>
          <p:cNvSpPr txBox="1"/>
          <p:nvPr/>
        </p:nvSpPr>
        <p:spPr>
          <a:xfrm>
            <a:off x="763200" y="4248125"/>
            <a:ext cx="8865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Proxima Nova"/>
                <a:ea typeface="Proxima Nova"/>
                <a:cs typeface="Proxima Nova"/>
                <a:sym typeface="Proxima Nova"/>
              </a:rPr>
              <a:t>Plínio Nunes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9"/>
          <p:cNvSpPr txBox="1"/>
          <p:nvPr/>
        </p:nvSpPr>
        <p:spPr>
          <a:xfrm>
            <a:off x="763200" y="4092725"/>
            <a:ext cx="8865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Proxima Nova"/>
                <a:ea typeface="Proxima Nova"/>
                <a:cs typeface="Proxima Nova"/>
                <a:sym typeface="Proxima Nova"/>
              </a:rPr>
              <a:t>Desenvolvido</a:t>
            </a:r>
            <a:endParaRPr b="1"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Modelagem de Dados</a:t>
            </a:r>
            <a:endParaRPr sz="500">
              <a:solidFill>
                <a:srgbClr val="595959"/>
              </a:solidFill>
            </a:endParaRPr>
          </a:p>
        </p:txBody>
      </p:sp>
      <p:graphicFrame>
        <p:nvGraphicFramePr>
          <p:cNvPr id="82" name="Google Shape;82;p20"/>
          <p:cNvGraphicFramePr/>
          <p:nvPr/>
        </p:nvGraphicFramePr>
        <p:xfrm>
          <a:off x="6670613" y="4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{F4326328-F246-4E56-B792-45D78F9634EB}</a:tableStyleId>
              </a:tblPr>
              <a:tblGrid>
                <a:gridCol w="2249025"/>
              </a:tblGrid>
              <a:tr h="8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CUSTOMER</a:t>
                      </a: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_TABLE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8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ID_CUSTOMER</a:t>
                      </a:r>
                      <a:r>
                        <a:rPr lang="pt-BR" sz="600"/>
                        <a:t>: INTEGER</a:t>
                      </a:r>
                      <a:r>
                        <a:rPr lang="pt-BR" sz="600"/>
                        <a:t> </a:t>
                      </a:r>
                      <a:r>
                        <a:rPr lang="pt-BR" sz="600"/>
                        <a:t>NOT NULL (PK)</a:t>
                      </a:r>
                      <a:endParaRPr sz="6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ID_SITE: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(10) NOT NUL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USER_NAME: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 (100)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NOME: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(100)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SOBRENOME: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(500)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DATA_NASCIMENTO: </a:t>
                      </a:r>
                      <a:r>
                        <a:rPr lang="pt-BR" sz="600"/>
                        <a:t>DATETIME</a:t>
                      </a:r>
                      <a:r>
                        <a:rPr lang="pt-BR" sz="600"/>
                        <a:t>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TIPO_USUARIO: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 (150)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NUMERO_DOCUMENTO: INTEGER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LOGRADOURO: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 (1000)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BAIRRO: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 (150)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CIDADE: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 (150)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CEP: INTEGER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COD_AREA_TELEFONE</a:t>
                      </a:r>
                      <a:r>
                        <a:rPr lang="pt-BR" sz="600"/>
                        <a:t>: INTEGER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TELEFONE: INTEGER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DATA_CRICAO_CONTA: </a:t>
                      </a:r>
                      <a:r>
                        <a:rPr lang="pt-BR" sz="600"/>
                        <a:t>DATETIME</a:t>
                      </a:r>
                      <a:r>
                        <a:rPr lang="pt-BR" sz="600"/>
                        <a:t>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DATA_DESATIVACAO_CONTA: </a:t>
                      </a:r>
                      <a:r>
                        <a:rPr lang="pt-BR" sz="600"/>
                        <a:t>DATETIME</a:t>
                      </a:r>
                      <a:r>
                        <a:rPr lang="pt-BR" sz="600"/>
                        <a:t> NULL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83" name="Google Shape;83;p20"/>
          <p:cNvGraphicFramePr/>
          <p:nvPr/>
        </p:nvGraphicFramePr>
        <p:xfrm>
          <a:off x="433588" y="29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{F4326328-F246-4E56-B792-45D78F9634EB}</a:tableStyleId>
              </a:tblPr>
              <a:tblGrid>
                <a:gridCol w="2103175"/>
              </a:tblGrid>
              <a:tr h="29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ITEM</a:t>
                      </a: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_TABLE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ID_ITEM: </a:t>
                      </a: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INTEGER</a:t>
                      </a:r>
                      <a:r>
                        <a:rPr lang="pt-BR" sz="600"/>
                        <a:t> NOT NULL (PK)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138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ID_SITE: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(10) NOT NUL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ID_VARIACAO: INTEGER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NOME_ITEM: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(1000)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DATA_CRIACAO: </a:t>
                      </a:r>
                      <a:r>
                        <a:rPr lang="pt-BR" sz="600"/>
                        <a:t>DATETIME</a:t>
                      </a:r>
                      <a:r>
                        <a:rPr lang="pt-BR" sz="600"/>
                        <a:t>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DATA_DESATIVACAO: </a:t>
                      </a:r>
                      <a:r>
                        <a:rPr lang="pt-BR" sz="600"/>
                        <a:t>DATETIME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DATA_AUTALIZACAO: DATETIME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STATUS_ITEM: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(100)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CODIGO_CATEGORIA_L3: INTEGER NOT NULL (FK)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VALOR_ITEM; </a:t>
                      </a:r>
                      <a:r>
                        <a:rPr lang="pt-BR" sz="600"/>
                        <a:t>FLOAT64</a:t>
                      </a:r>
                      <a:r>
                        <a:rPr lang="pt-BR" sz="600"/>
                        <a:t>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CONDICAO ITEM: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 (10)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MARCA: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 (10)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MODELO: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(10)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PESO: </a:t>
                      </a:r>
                      <a:r>
                        <a:rPr lang="pt-BR" sz="600"/>
                        <a:t>FLOAT64</a:t>
                      </a:r>
                      <a:r>
                        <a:rPr lang="pt-BR" sz="600"/>
                        <a:t>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" name="Google Shape;84;p20"/>
          <p:cNvGraphicFramePr/>
          <p:nvPr/>
        </p:nvGraphicFramePr>
        <p:xfrm>
          <a:off x="428238" y="6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{F4326328-F246-4E56-B792-45D78F9634EB}</a:tableStyleId>
              </a:tblPr>
              <a:tblGrid>
                <a:gridCol w="2103175"/>
              </a:tblGrid>
              <a:tr h="24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CATEGORIA_TABLE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4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CODIGO_CATEGORIA_L3</a:t>
                      </a:r>
                      <a:r>
                        <a:rPr lang="pt-BR" sz="600"/>
                        <a:t>: </a:t>
                      </a: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INTEGER</a:t>
                      </a:r>
                      <a:r>
                        <a:rPr lang="pt-BR" sz="600"/>
                        <a:t> NOT NULL (PK)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1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ID_SITE: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(10) NOT NUL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CODIGO_CATEGORIA_L1: INTEGER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NOME_CATEGORIA_L1: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(100)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CODIGO_CATEGORIA_L2: INTEGER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NOME_CATEGORIA_L2: STRING(100) NOT NULL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NOME_CATEGORIA_L3: STRING(100) NOT NULL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Google Shape;85;p20"/>
          <p:cNvGraphicFramePr/>
          <p:nvPr/>
        </p:nvGraphicFramePr>
        <p:xfrm>
          <a:off x="3425013" y="37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{F4326328-F246-4E56-B792-45D78F9634EB}</a:tableStyleId>
              </a:tblPr>
              <a:tblGrid>
                <a:gridCol w="2249025"/>
              </a:tblGrid>
              <a:tr h="23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ORDER</a:t>
                      </a: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_TABLE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3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ID_Order</a:t>
                      </a:r>
                      <a:r>
                        <a:rPr lang="pt-BR" sz="600"/>
                        <a:t>: INTEGER NOT NULL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133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ID_SITE_SEL: </a:t>
                      </a:r>
                      <a:r>
                        <a:rPr lang="pt-BR" sz="600"/>
                        <a:t>STRING</a:t>
                      </a:r>
                      <a:r>
                        <a:rPr lang="pt-BR" sz="600"/>
                        <a:t>(10) NOT NULL (FK)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ID_CUSTOMER_SEL: </a:t>
                      </a: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INTEGER NOT NULL (FK)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ID_SITE_BUY: STRING(10) NOT NUL (FK)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ID_CUSTOMER_BUY: INTEGER NOT NULL (FK)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ID_ITEM: INTEGER NOT NULL (FK)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ID_VARIACAO: INTEGER NOT NULL (FK)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CODIGO_CATEGORIA_L3 INTEGER NOT NULL (FK)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VALOR_ITEM: FLOAT64 NOT NULL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VALOR_DESCONTO: FLOAT64 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VALOR_FRETE: FLOAT64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VALOR_TOTAL: FLOAT64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DATA_CRIACAO: DATETIMETIME NOT NULL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DATA_PAGAMENTO: DATETIME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DATA_PAGAMENTO: DATETIME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MEIO_PAGAMENTO: STRING (100)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VALOR_PAGAMENTO: FLOAT64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STATUS_ORDER: STRING(100)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20"/>
          <p:cNvSpPr txBox="1"/>
          <p:nvPr/>
        </p:nvSpPr>
        <p:spPr>
          <a:xfrm>
            <a:off x="2510875" y="3000800"/>
            <a:ext cx="376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2"/>
                </a:solidFill>
              </a:rPr>
              <a:t>(1,N)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87" name="Google Shape;87;p20"/>
          <p:cNvSpPr txBox="1"/>
          <p:nvPr/>
        </p:nvSpPr>
        <p:spPr>
          <a:xfrm>
            <a:off x="3071300" y="1703150"/>
            <a:ext cx="376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2"/>
                </a:solidFill>
              </a:rPr>
              <a:t>(1,N)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88" name="Google Shape;88;p20"/>
          <p:cNvCxnSpPr/>
          <p:nvPr/>
        </p:nvCxnSpPr>
        <p:spPr>
          <a:xfrm flipH="1" rot="10800000">
            <a:off x="5680875" y="1547475"/>
            <a:ext cx="989700" cy="18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20"/>
          <p:cNvSpPr txBox="1"/>
          <p:nvPr/>
        </p:nvSpPr>
        <p:spPr>
          <a:xfrm>
            <a:off x="5725775" y="1780800"/>
            <a:ext cx="376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2"/>
                </a:solidFill>
              </a:rPr>
              <a:t>(1,N)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6247850" y="1370963"/>
            <a:ext cx="376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2"/>
                </a:solidFill>
              </a:rPr>
              <a:t>(1,N)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91" name="Google Shape;91;p20"/>
          <p:cNvCxnSpPr/>
          <p:nvPr/>
        </p:nvCxnSpPr>
        <p:spPr>
          <a:xfrm flipH="1">
            <a:off x="1382025" y="2379825"/>
            <a:ext cx="7500" cy="5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20"/>
          <p:cNvSpPr txBox="1"/>
          <p:nvPr/>
        </p:nvSpPr>
        <p:spPr>
          <a:xfrm>
            <a:off x="1321700" y="2433450"/>
            <a:ext cx="376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2"/>
                </a:solidFill>
              </a:rPr>
              <a:t>(1,1)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1305775" y="2786700"/>
            <a:ext cx="376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2"/>
                </a:solidFill>
              </a:rPr>
              <a:t>(1,N)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94" name="Google Shape;94;p20"/>
          <p:cNvCxnSpPr/>
          <p:nvPr/>
        </p:nvCxnSpPr>
        <p:spPr>
          <a:xfrm rot="-5400000">
            <a:off x="1846275" y="2345150"/>
            <a:ext cx="2272500" cy="86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5" name="Google Shape;95;p20"/>
          <p:cNvGraphicFramePr/>
          <p:nvPr/>
        </p:nvGraphicFramePr>
        <p:xfrm>
          <a:off x="6678838" y="354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{F4326328-F246-4E56-B792-45D78F9634EB}</a:tableStyleId>
              </a:tblPr>
              <a:tblGrid>
                <a:gridCol w="2249025"/>
              </a:tblGrid>
              <a:tr h="13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MEIO_PAGAMENTO</a:t>
                      </a: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_TABLE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13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ID_PAGAMENTO: </a:t>
                      </a:r>
                      <a:r>
                        <a:rPr lang="pt-BR" sz="600"/>
                        <a:t>INTEGER NOT NULL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83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ID_SITE: STRING(10) NOT NULL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NOME_TIPO_PAGAMENTO: VARCHAR(100) NOT NULL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DATA_CRIACAO: DATETIME NOT NULL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DATA_DESATIVACAO: DATETIME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20"/>
          <p:cNvSpPr txBox="1"/>
          <p:nvPr/>
        </p:nvSpPr>
        <p:spPr>
          <a:xfrm>
            <a:off x="6234025" y="3479225"/>
            <a:ext cx="376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2"/>
                </a:solidFill>
              </a:rPr>
              <a:t>(1,N)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5764175" y="2502588"/>
            <a:ext cx="376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2"/>
                </a:solidFill>
              </a:rPr>
              <a:t>(1,N)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98" name="Google Shape;98;p20"/>
          <p:cNvCxnSpPr/>
          <p:nvPr/>
        </p:nvCxnSpPr>
        <p:spPr>
          <a:xfrm>
            <a:off x="5696225" y="2717600"/>
            <a:ext cx="990300" cy="89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9" name="Google Shape;99;p20"/>
          <p:cNvGraphicFramePr/>
          <p:nvPr/>
        </p:nvGraphicFramePr>
        <p:xfrm>
          <a:off x="3499650" y="309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{F4326328-F246-4E56-B792-45D78F9634EB}</a:tableStyleId>
              </a:tblPr>
              <a:tblGrid>
                <a:gridCol w="2103175"/>
              </a:tblGrid>
              <a:tr h="29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ITEM_PH</a:t>
                      </a: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_TABLE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9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ID_ITEM: INTEGER NOT NULL (PK)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138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PHOTO_DATE DATE NOT NULL</a:t>
                      </a:r>
                      <a:br>
                        <a:rPr lang="pt-BR" sz="600"/>
                      </a:br>
                      <a:r>
                        <a:rPr lang="pt-BR" sz="600"/>
                        <a:t>ID_SITE: STRING(10) NOT NUL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ID_VARIACAO: INTEGER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NOME_ITEM: STRING(1000)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DATA_CRIACAO: DATETIME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DATA_DESATIVACAO: DATETIME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600">
                          <a:solidFill>
                            <a:schemeClr val="dk1"/>
                          </a:solidFill>
                        </a:rPr>
                        <a:t>DATA_AUTALIZACAO: DATETIME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STATUS_ITEM: STRING(100)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CODIGO_CATEGORIA_L3: INTEGER NOT NULL (FK)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VALOR_ITEM; FLOAT64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CONDICAO ITEM: STRING (10)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MARCA: STRING (10)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MODELO: STRING(10)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PESO: FLOAT64 NOT NULL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0" name="Google Shape;100;p20"/>
          <p:cNvCxnSpPr/>
          <p:nvPr/>
        </p:nvCxnSpPr>
        <p:spPr>
          <a:xfrm>
            <a:off x="2556400" y="4245300"/>
            <a:ext cx="9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20"/>
          <p:cNvSpPr txBox="1"/>
          <p:nvPr/>
        </p:nvSpPr>
        <p:spPr>
          <a:xfrm>
            <a:off x="2510875" y="4089875"/>
            <a:ext cx="376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2"/>
                </a:solidFill>
              </a:rPr>
              <a:t>(1,1)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123450" y="4089875"/>
            <a:ext cx="376200" cy="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chemeClr val="dk2"/>
                </a:solidFill>
              </a:rPr>
              <a:t>(1,1)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