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Proxima Nova Semibold"/>
      <p:regular r:id="rId29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Italic.fntdata"/><Relationship Id="rId30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ac0a27c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eac0a27c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c0f05997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c0f05997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c0f05997c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ec0f05997c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c0f05997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c0f05997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c0f05997c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ec0f05997c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c0f05997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c0f05997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0f05997c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ec0f05997c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bd5ee5a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bd5ee5a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c0f05997c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ec0f05997c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5882c18ef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15882c18ef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5882c18ef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15882c18ef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ac0a27c10_0_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eac0a27c10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d50b57b2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e8d50b57b2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c0f05997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ec0f05997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d50b57b2_1_5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e8d50b57b2_1_5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5882c18e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15882c18e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f13edc7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f13edc7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5882c18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5882c18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5882c18ef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15882c18e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_1">
    <p:bg>
      <p:bgPr>
        <a:solidFill>
          <a:srgbClr val="FFDA0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28100" y="1286124"/>
            <a:ext cx="70878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216488" y="4608114"/>
            <a:ext cx="336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rmAutofit lnSpcReduction="20000"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 1">
  <p:cSld name="TITLE_AND_BODY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695814" y="4696799"/>
            <a:ext cx="325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>
  <p:cSld name="TITLE_AND_BODY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695814" y="4696799"/>
            <a:ext cx="325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  <a:defRPr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is de 1 texto">
  <p:cSld name="Gris de 1 text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893" y="893"/>
            <a:ext cx="900" cy="9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6"/>
          <p:cNvSpPr txBox="1"/>
          <p:nvPr/>
        </p:nvSpPr>
        <p:spPr>
          <a:xfrm>
            <a:off x="8653437" y="135648"/>
            <a:ext cx="161100" cy="1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5" lIns="8550" spcFirstLastPara="1" rIns="8550" wrap="square" tIns="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Proxima Nova"/>
              <a:buNone/>
            </a:pPr>
            <a:fld id="{00000000-1234-1234-1234-123412341234}" type="slidenum">
              <a:rPr b="0" i="0" lang="pt-BR" sz="675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675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738161" y="322975"/>
            <a:ext cx="81549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0" lIns="15225" spcFirstLastPara="1" rIns="15225" wrap="square" tIns="76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roxima Nova"/>
              <a:buNone/>
              <a:defRPr sz="20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757237" y="1203159"/>
            <a:ext cx="8136000" cy="3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315"/>
              </a:spcBef>
              <a:spcAft>
                <a:spcPts val="0"/>
              </a:spcAft>
              <a:buClr>
                <a:schemeClr val="lt2"/>
              </a:buClr>
              <a:buSzPts val="1575"/>
              <a:buFont typeface="Arial"/>
              <a:buNone/>
              <a:defRPr sz="1575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514350" lvl="2" marL="1371600" rtl="0" algn="l">
              <a:spcBef>
                <a:spcPts val="1200"/>
              </a:spcBef>
              <a:spcAft>
                <a:spcPts val="0"/>
              </a:spcAft>
              <a:buSzPts val="4500"/>
              <a:buChar char="■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514350" lvl="3" marL="1828800" rtl="0" algn="l">
              <a:spcBef>
                <a:spcPts val="1200"/>
              </a:spcBef>
              <a:spcAft>
                <a:spcPts val="0"/>
              </a:spcAft>
              <a:buSzPts val="4500"/>
              <a:buChar char="●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514350" lvl="4" marL="2286000" rtl="0" algn="l">
              <a:spcBef>
                <a:spcPts val="1200"/>
              </a:spcBef>
              <a:spcAft>
                <a:spcPts val="0"/>
              </a:spcAft>
              <a:buSzPts val="4500"/>
              <a:buChar char="○"/>
              <a:defRPr sz="45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 b="0" l="-6986" r="0" t="-4101"/>
          <a:stretch/>
        </p:blipFill>
        <p:spPr>
          <a:xfrm>
            <a:off x="55726" y="297483"/>
            <a:ext cx="626711" cy="66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a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 1ra Jerarquía">
  <p:cSld name="SECTION_HEADER_1">
    <p:bg>
      <p:bgPr>
        <a:solidFill>
          <a:srgbClr val="3B85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610450" y="1723675"/>
            <a:ext cx="7749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type="title"/>
          </p:nvPr>
        </p:nvSpPr>
        <p:spPr>
          <a:xfrm>
            <a:off x="599700" y="2063900"/>
            <a:ext cx="7749900" cy="1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hyperlink" Target="https://brechazero.com.br/argentina-aumenta-em-30-o-acesso-rural-a-internet-entre-2021-e-2022/" TargetMode="External"/><Relationship Id="rId10" Type="http://schemas.openxmlformats.org/officeDocument/2006/relationships/hyperlink" Target="https://www.dadosmundiais.com/america/argentina/telecomunicacoes.php#:~:text=Cerca%20de%2088%25%20de%20todos,de%20256%20kBit%2Fs" TargetMode="External"/><Relationship Id="rId13" Type="http://schemas.openxmlformats.org/officeDocument/2006/relationships/hyperlink" Target="https://tableau.adminml.com/#/site/Shipping/views/InternetAccessGrowth/PanelUnemployment?:iid=1" TargetMode="External"/><Relationship Id="rId12" Type="http://schemas.openxmlformats.org/officeDocument/2006/relationships/hyperlink" Target="https://noticias.uol.com.br/ultimas-noticias/rfi/2020/11/28/argentina-anuncia-oficialmente-o-fim-da-quarentena-iniciada-em-20-de-marco-a-mais-longa-do-mundo.htm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ata.worldbank.org/indicator/IT.NET.USER.ZS" TargetMode="External"/><Relationship Id="rId4" Type="http://schemas.openxmlformats.org/officeDocument/2006/relationships/hyperlink" Target="https://data.worldbank.org/indicator/IT.CEL.SETS?skipRedirection=true&amp;view=map" TargetMode="External"/><Relationship Id="rId9" Type="http://schemas.openxmlformats.org/officeDocument/2006/relationships/hyperlink" Target="https://data.worldbank.org/country/argentina?view=chart" TargetMode="External"/><Relationship Id="rId5" Type="http://schemas.openxmlformats.org/officeDocument/2006/relationships/hyperlink" Target="https://data.worldbank.org/indicator/IT.NET.BBND" TargetMode="External"/><Relationship Id="rId6" Type="http://schemas.openxmlformats.org/officeDocument/2006/relationships/hyperlink" Target="https://data.worldbank.org/indicator/IT.MLT.MAIN" TargetMode="External"/><Relationship Id="rId7" Type="http://schemas.openxmlformats.org/officeDocument/2006/relationships/hyperlink" Target="https://data.worldbank.org/indicator/SI.POV.DDAY?locations=AR" TargetMode="External"/><Relationship Id="rId8" Type="http://schemas.openxmlformats.org/officeDocument/2006/relationships/hyperlink" Target="https://data.worldbank.org/indicator/SL.UEM.TOTL.ZS?locations=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worldbank.org/indicator/NY.GDP.MKTP.KD.ZG?skipRedirection=true&amp;view=ma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/>
        </p:nvSpPr>
        <p:spPr>
          <a:xfrm>
            <a:off x="701550" y="1543875"/>
            <a:ext cx="73806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Proxima Nova"/>
              <a:buNone/>
            </a:pPr>
            <a:r>
              <a:rPr b="1" lang="pt-BR" sz="5300">
                <a:latin typeface="Proxima Nova"/>
                <a:ea typeface="Proxima Nova"/>
                <a:cs typeface="Proxima Nova"/>
                <a:sym typeface="Proxima Nova"/>
              </a:rPr>
              <a:t>Internet Access</a:t>
            </a:r>
            <a:endParaRPr b="1" sz="5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Proxima Nova"/>
              <a:buNone/>
            </a:pPr>
            <a:r>
              <a:t/>
            </a:r>
            <a:endParaRPr b="1" sz="2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Proxima Nova"/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r>
              <a:rPr b="1" lang="pt-BR" sz="23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9"/>
          <p:cNvSpPr txBox="1"/>
          <p:nvPr/>
        </p:nvSpPr>
        <p:spPr>
          <a:xfrm>
            <a:off x="761400" y="4826424"/>
            <a:ext cx="1981200" cy="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Proxima Nova"/>
              <a:buNone/>
            </a:pPr>
            <a:r>
              <a:rPr b="0" i="0" lang="pt-BR" sz="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Última atualização: </a:t>
            </a:r>
            <a:r>
              <a:rPr lang="pt-BR" sz="700">
                <a:latin typeface="Proxima Nova"/>
                <a:ea typeface="Proxima Nova"/>
                <a:cs typeface="Proxima Nova"/>
                <a:sym typeface="Proxima Nova"/>
              </a:rPr>
              <a:t>11/07/2024</a:t>
            </a:r>
            <a:endParaRPr sz="500"/>
          </a:p>
        </p:txBody>
      </p:sp>
      <p:sp>
        <p:nvSpPr>
          <p:cNvPr id="75" name="Google Shape;75;p19"/>
          <p:cNvSpPr txBox="1"/>
          <p:nvPr/>
        </p:nvSpPr>
        <p:spPr>
          <a:xfrm>
            <a:off x="763200" y="4248125"/>
            <a:ext cx="8865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Proxima Nova"/>
                <a:ea typeface="Proxima Nova"/>
                <a:cs typeface="Proxima Nova"/>
                <a:sym typeface="Proxima Nova"/>
              </a:rPr>
              <a:t>Plínio Nunes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9"/>
          <p:cNvSpPr txBox="1"/>
          <p:nvPr/>
        </p:nvSpPr>
        <p:spPr>
          <a:xfrm>
            <a:off x="763200" y="4092725"/>
            <a:ext cx="8865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Proxima Nova"/>
                <a:ea typeface="Proxima Nova"/>
                <a:cs typeface="Proxima Nova"/>
                <a:sym typeface="Proxima Nova"/>
              </a:rPr>
              <a:t>Desenvolvido</a:t>
            </a:r>
            <a:endParaRPr b="1"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/>
        </p:nvSpPr>
        <p:spPr>
          <a:xfrm>
            <a:off x="304400" y="88575"/>
            <a:ext cx="6072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Mobile Cellular Subscription Rate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25" y="552725"/>
            <a:ext cx="4966926" cy="214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7225" y="2473550"/>
            <a:ext cx="5250975" cy="26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/>
        </p:nvSpPr>
        <p:spPr>
          <a:xfrm>
            <a:off x="109175" y="1466275"/>
            <a:ext cx="29094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pt-B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Fatores que podem ter contribuído para esse crescimento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3179500" y="545050"/>
            <a:ext cx="5426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Adesão ao serviço banda larga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Há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uma outra hipótese que esse crescimento também pode estar vinculado à adesão do serviço de banda larga no País.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 ano de 2022, houve crescimento de +7% ,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aproximadamente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720K de novas assinaturas aderidas aos serviços de banda larga na Argentina. No ano anterior, esse crescimento já havia sido de aproximadamente +10%. Pelos indicadores disponibilizados, é possível observar que ano após ano há crescimento constante na adesão deste tipo de serviço.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 ano de 2020, houve um salto de crescimento de adesão ao serviço, mesmo ano que iniciou-se a pandemia. De acordo com alguns portais de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notícias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a Argentina foi o País com o confinamento mais longo do mundo e o crescimento de adesão à esse serviço poderia estar diretamente correlacionado à este fato, o que consequentemente elevaria o % de pessoas com acesso à internet no país.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304400" y="88575"/>
            <a:ext cx="6072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Fixed Broadband Subscription - Rate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00" y="624275"/>
            <a:ext cx="4797804" cy="19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775" y="2267375"/>
            <a:ext cx="5390299" cy="27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109175" y="1466275"/>
            <a:ext cx="29094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pt-B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Fatores que podem ter contribuído para esse crescimento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3179500" y="545050"/>
            <a:ext cx="5426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Taxa da população vivendo abaixo da linha da pobreza.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 acordo com o estudo realizado pela World Bank Group, no ano de 2022 houve uma redução de 0.3 p.p da população que vive com menos de $2.15 por dia. No anterior, esse indicador já havia apresentado queda com os mesmo 0.3 p.p.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É sabido que a priorização das famílias sempre será de destinar os seus recursos para consumo de produtos que ajudarão na sua sobrevivência, como comida, energia, água, medicamentos, etc, mas há o entendimento que esses mesmos recursos podem também possam ser direcionados a outros bens e produtos conforme sua situação financeira apresenta sinais de melhora ou quando está estável.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/>
        </p:nvSpPr>
        <p:spPr>
          <a:xfrm>
            <a:off x="304400" y="88575"/>
            <a:ext cx="7441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Poverty Rate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4475"/>
            <a:ext cx="4727222" cy="19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050" y="2339225"/>
            <a:ext cx="5449126" cy="25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/>
        </p:nvSpPr>
        <p:spPr>
          <a:xfrm>
            <a:off x="109175" y="1466275"/>
            <a:ext cx="29094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pt-B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Fatores que podem ter contribuído para esse crescimento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33"/>
          <p:cNvSpPr txBox="1"/>
          <p:nvPr/>
        </p:nvSpPr>
        <p:spPr>
          <a:xfrm>
            <a:off x="3179500" y="545050"/>
            <a:ext cx="5426700" cy="38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Taxa de Desemprego</a:t>
            </a: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Assim como o indicador do % da população que vive abaixo da linha da pobreza, a taxa de desemprego também apresenta indicadores em queda. </a:t>
            </a:r>
            <a:b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Desde 2020, esses indicador apresenta uma queda aculmulada de aproximadamente 4.7 p.p, chegando ao de 2022 à um percentual de 6,87,  o menor patamar da década na taxa de desemprego.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Há um entendimento que quanto maior o número de pessoas empregadas, maior o número de bens e serviços adquiridos. Outra hipótese é que aquisição de serviço de internet tenha aumentado justamente para que pessoas pudessem exercer profissões autônomas como as de serviços de aplicativos, o que refletiria na taxa de desemprego, no entanto essa teoria não se pode comprovar uma vez que não se sabe de dados sobre as categorias de emprego na Argentina.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/>
        </p:nvSpPr>
        <p:spPr>
          <a:xfrm>
            <a:off x="304400" y="164775"/>
            <a:ext cx="8800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Unemployment Rate 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0675"/>
            <a:ext cx="5958376" cy="25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1725" y="2477150"/>
            <a:ext cx="5456414" cy="25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/>
        </p:nvSpPr>
        <p:spPr>
          <a:xfrm>
            <a:off x="109175" y="1466275"/>
            <a:ext cx="29094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</a:pPr>
            <a:r>
              <a:rPr b="1" lang="pt-BR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Fatores que podem ter contribuído para esse crescimento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3179500" y="545050"/>
            <a:ext cx="5562000" cy="4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Outras </a:t>
            </a: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hipóteses</a:t>
            </a: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Existem algumas variáveis não registradas em estudos oficiais ou em banco de dados, mas sim, especuladas por Orgãos e divulgados pela mídia, que poderiam ajudar na compreensão desse aumento % da população de acesso a internet na Argentina.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Uma dessas variáveis estaria no custo do serviço.  De acordo a notícia divulgada pelo portal do Dados Mundiais, a ITU (</a:t>
            </a:r>
            <a:r>
              <a:rPr i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International Telecommunicaton Union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, que calcula o custo de uso para de um contrato para celular, em 2022 a Argentina apresentou um custo de $5,20, reduzindo em 82% comparado ao ano anterior. A redução de custo poderia influenciar na aquisição de serviços móveis, bem como aumento de pessoas com acesso à internet.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Outra hipótese estaria na expansão de rede dados e infraestrutura no País. Em um estudo realizado pela Télam, agencia de telecomunicações da Argentina,  e divulgado em alguns portais de notícias, entre 2021 e 2022 houve um aumento de 30% de acesso a internet na área rural e esse progresso teria dado acessibilidade a internet à pessoas que antes não tinham contato com o mundo virtual.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/>
        </p:nvSpPr>
        <p:spPr>
          <a:xfrm>
            <a:off x="509800" y="1785925"/>
            <a:ext cx="241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</a:pPr>
            <a:r>
              <a:rPr b="1" lang="pt-BR" sz="2800">
                <a:latin typeface="Proxima Nova"/>
                <a:ea typeface="Proxima Nova"/>
                <a:cs typeface="Proxima Nova"/>
                <a:sym typeface="Proxima Nova"/>
              </a:rPr>
              <a:t>Conclusão</a:t>
            </a:r>
            <a:endParaRPr b="1"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36"/>
          <p:cNvSpPr txBox="1"/>
          <p:nvPr/>
        </p:nvSpPr>
        <p:spPr>
          <a:xfrm>
            <a:off x="3147525" y="790850"/>
            <a:ext cx="5604000" cy="40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 análise dos dados, foi observado que crescimento na quantidade de aquisição de linhas móveis e aquisição de serviços para banda larga na Argentina, e esses dois indicadores se mostram mais hábeis a explicar o aumento da população com acesso à internet, uma vez que ambos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influenciam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diretamente no acesso ao mundo virtual. 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Foi visto também que indicadores de população vivendo abaixo da linha da pobreza e taxa de desemprego também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apresentaram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redução nos últimos anos, e eles também poderiam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influenciar no indicador estudado, pois uma vez que a população tem acesso a recursos financeiros, poderia priorizar a compra desses serviços para utilização própria.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Outra variáveis como custo dos serviços e expansão de infraestrutura poderiam ajudar compreender melhor o aumento da população com acesso a internet, porém como não há dados oficiais sobre esses indicadores, fica apenas como menção no estudo.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6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/>
        </p:nvSpPr>
        <p:spPr>
          <a:xfrm>
            <a:off x="2564075" y="553075"/>
            <a:ext cx="6341100" cy="4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World Bank Group - Individuals using the internet (% of population)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https://data.worldbank.org/indicator/IT.NET.USER.ZS</a:t>
            </a: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World Bank Group - Mobile cellular Subscriptions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https://data.worldbank.org/indicator/IT.CEL.SETS?skipRedirection=true&amp;view=map</a:t>
            </a: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World Bank Group - Fixed broadband S</a:t>
            </a: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ubscriptions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https://data.worldbank.org/indicator/IT.NET.BBND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World Bank Group - Telefone Subscriptions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https://data.worldbank.org/indicator/IT.MLT.MAIN</a:t>
            </a: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World Bank Group - Poverty headcount ratio at $2.15 a day (2017 PPP) (% of population)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https://data.worldbank.org/indicator/SI.POV.DDAY?locations=AR</a:t>
            </a: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World Bank Group - Unemployment, total (% of total labor force)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https://data.worldbank.org/indicator/SL.UEM.TOTL.ZS?locations=AR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World Bank Group - Argentina Indicators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https://data.worldbank.org/country/argentina?view=chart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Portal - Dados Mundiais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0"/>
              </a:rPr>
              <a:t>https://www.dadosmundiais.com/america/argentina/telecomunicacoes.php#:~:text=Cerca%20de%2088%25%20de%20todos,de%20256%20kBit%2Fs</a:t>
            </a: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Portal de Notícias - Brecha Zero - Crescimento de acesso a internet na área Rural.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1"/>
              </a:rPr>
              <a:t>https://brechazero.com.br/argentina-aumenta-em-30-o-acesso-rural-a-internet-entre-2021-e-2022/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Portal de Notícias - UOL - Coronavírus - Fim da Quarentena na Argentina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2"/>
              </a:rPr>
              <a:t>https://noticias.uol.com.br/ultimas-noticias/rfi/2020/11/28/argentina-anuncia-oficialmente-o-fim-da-quarentena-iniciada-em-20-de-marco-a-mais-longa-do-mundo.htm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Tableau - Gráficos sobre Estudo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13"/>
              </a:rPr>
              <a:t>https://tableau.adminml.com/#/site/Shipping/views/InternetAccessGrowth/PanelUnemployment?:iid=1</a:t>
            </a:r>
            <a:r>
              <a:rPr lang="pt-BR"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37"/>
          <p:cNvSpPr txBox="1"/>
          <p:nvPr/>
        </p:nvSpPr>
        <p:spPr>
          <a:xfrm>
            <a:off x="76000" y="1770575"/>
            <a:ext cx="241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</a:pPr>
            <a:r>
              <a:rPr b="1" lang="pt-BR" sz="2800">
                <a:latin typeface="Proxima Nova"/>
                <a:ea typeface="Proxima Nova"/>
                <a:cs typeface="Proxima Nova"/>
                <a:sym typeface="Proxima Nova"/>
              </a:rPr>
              <a:t>Referências</a:t>
            </a:r>
            <a:endParaRPr b="1"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509800" y="1433650"/>
            <a:ext cx="241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</a:pPr>
            <a:r>
              <a:rPr b="1" lang="pt-BR" sz="2800">
                <a:latin typeface="Proxima Nova"/>
                <a:ea typeface="Proxima Nova"/>
                <a:cs typeface="Proxima Nova"/>
                <a:sym typeface="Proxima Nova"/>
              </a:rPr>
              <a:t>Introdução</a:t>
            </a:r>
            <a:endParaRPr b="1"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20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  <p:sp>
        <p:nvSpPr>
          <p:cNvPr id="83" name="Google Shape;83;p20"/>
          <p:cNvSpPr txBox="1"/>
          <p:nvPr/>
        </p:nvSpPr>
        <p:spPr>
          <a:xfrm>
            <a:off x="3134025" y="529700"/>
            <a:ext cx="55551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 um mundo cada vez mais globalizado, nota-se a necessidade nos mantermos constantemente conectados a internet. Serviços e produtos que antes eram ofertados ou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adquiridos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por meio de lojas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físicas, atualmente já estão disponíveis em WebSites, Marketplaces e/ou Redes Sociais, gerando um novo modelo de venda e proporcionando um ganho tempo entre as partes, porém para que toda interação ocorra, a internet deve estar mais ao alcance e disponível aos usuários.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 última década, observou-se que na Argentina houve um aumento de acessos ao mundo virtual.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Existem algumas hipóteses desse crescimento, na qual queremos apresentá-las neste estudo.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/>
        </p:nvSpPr>
        <p:spPr>
          <a:xfrm>
            <a:off x="509800" y="1785925"/>
            <a:ext cx="241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</a:pPr>
            <a:r>
              <a:rPr b="1" lang="pt-BR" sz="2800">
                <a:latin typeface="Proxima Nova"/>
                <a:ea typeface="Proxima Nova"/>
                <a:cs typeface="Proxima Nova"/>
                <a:sym typeface="Proxima Nova"/>
              </a:rPr>
              <a:t>Objetivo</a:t>
            </a:r>
            <a:endParaRPr b="1"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21"/>
          <p:cNvSpPr txBox="1"/>
          <p:nvPr/>
        </p:nvSpPr>
        <p:spPr>
          <a:xfrm>
            <a:off x="3807725" y="1171850"/>
            <a:ext cx="49437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15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Esse estudo tempo por objetivo apresentar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 estudo sobre o comportamento de crescimento de acesso à internet na Argentina, de forma que se possa entender quais possíveis variáveis que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possivelmente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teriam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contribuído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para esse aumento.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/>
        </p:nvSpPr>
        <p:spPr>
          <a:xfrm>
            <a:off x="509800" y="1785925"/>
            <a:ext cx="2415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</a:pPr>
            <a:r>
              <a:rPr b="1" lang="pt-BR" sz="2800">
                <a:latin typeface="Proxima Nova"/>
                <a:ea typeface="Proxima Nova"/>
                <a:cs typeface="Proxima Nova"/>
                <a:sym typeface="Proxima Nova"/>
              </a:rPr>
              <a:t>Materiais e métodos</a:t>
            </a:r>
            <a:endParaRPr b="1"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3807725" y="790850"/>
            <a:ext cx="49437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estudo foi realizado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mediante à dados disponibilizados no portal </a:t>
            </a:r>
            <a:r>
              <a:rPr lang="pt-BR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World Bank Group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 materiais de estudos e noticias disponibilizados na internet.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Para um melhor compreensão dos dados, foi considerado indicadores no período de 2014 e 2022, período na qual temos os divulgação dos dados, e as visualizações gráficas demonstrarão dados dos 3 principais Países com alto % da população com acesso à internet.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Para geração  de gráficos e disponibilização dos indicadores estudados, foi utilizado a ferramenta Tableau.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22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/>
        </p:nvSpPr>
        <p:spPr>
          <a:xfrm>
            <a:off x="509800" y="1785925"/>
            <a:ext cx="24150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</a:pPr>
            <a:r>
              <a:rPr b="1" lang="pt-BR" sz="2800">
                <a:latin typeface="Proxima Nova"/>
                <a:ea typeface="Proxima Nova"/>
                <a:cs typeface="Proxima Nova"/>
                <a:sym typeface="Proxima Nova"/>
              </a:rPr>
              <a:t>Dados da Argentina</a:t>
            </a:r>
            <a:endParaRPr b="1"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23"/>
          <p:cNvSpPr txBox="1"/>
          <p:nvPr/>
        </p:nvSpPr>
        <p:spPr>
          <a:xfrm>
            <a:off x="3953575" y="798400"/>
            <a:ext cx="4652700" cy="3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População: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46,65 MM (2023)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Idioma Oficial: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Espanhol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PIB/GDP: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US$ 640,56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Bilhões (LC -2023)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PIB/Percapta: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US$ 13.730,5 (LC -2023)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23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115425" y="1466275"/>
            <a:ext cx="31506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</a:pPr>
            <a:r>
              <a:rPr b="1" lang="pt-BR" sz="2800">
                <a:latin typeface="Proxima Nova"/>
                <a:ea typeface="Proxima Nova"/>
                <a:cs typeface="Proxima Nova"/>
                <a:sym typeface="Proxima Nova"/>
              </a:rPr>
              <a:t>América do Sul:</a:t>
            </a:r>
            <a:br>
              <a:rPr b="1" lang="pt-BR" sz="28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pt-BR" sz="2000">
                <a:latin typeface="Proxima Nova"/>
                <a:ea typeface="Proxima Nova"/>
                <a:cs typeface="Proxima Nova"/>
                <a:sym typeface="Proxima Nova"/>
              </a:rPr>
              <a:t>Indicadores sobre % da população com acesso a internet.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4"/>
          <p:cNvSpPr txBox="1"/>
          <p:nvPr/>
        </p:nvSpPr>
        <p:spPr>
          <a:xfrm>
            <a:off x="3179500" y="698600"/>
            <a:ext cx="5582100" cy="40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 base nos dados do World Bank Group, observou-se que mesmo com uma redução de 0.20 p.p, o Uruguai se mantém como País com maior percentual de cidadãos com acesso a internet na América do Sul no ano de 2022. No entanto, seguido dele, está Argentina, que na qual já vem apresentando indicadores positivos de crescimento há uma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década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Por meio dos dados, é possível observar que na Argentina nem sempre o crescimento de um período superou o crescimento do anterior, mas diferente dos seus vizinhos, se manteve em constante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crescimento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na última década, crescimento este que variou entre 1.6 p.p até 5.5 p.p.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ano que apresentou o maior salto de crescimento para eles foi o 2020, mesmo período que iniciou-se a pandemia devido o Covid-19.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4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304400" y="164775"/>
            <a:ext cx="6072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Percentual de população que acessam a internet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28" y="1165175"/>
            <a:ext cx="8790851" cy="26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304400" y="88575"/>
            <a:ext cx="6072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Internet Access Growth Rate</a:t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51" y="537751"/>
            <a:ext cx="5621450" cy="265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2850" y="2369475"/>
            <a:ext cx="5901217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>
            <a:off x="109175" y="1466275"/>
            <a:ext cx="2909400" cy="17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</a:pPr>
            <a:r>
              <a:rPr b="1" lang="pt-BR" sz="2200">
                <a:latin typeface="Proxima Nova"/>
                <a:ea typeface="Proxima Nova"/>
                <a:cs typeface="Proxima Nova"/>
                <a:sym typeface="Proxima Nova"/>
              </a:rPr>
              <a:t>Fatores que podem ter contribuído para esse crescimento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3179500" y="545050"/>
            <a:ext cx="5646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Aquisição de linhas para telefonia móvel.</a:t>
            </a:r>
            <a:endParaRPr b="1"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Há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uma hipótese para justificar o crescimento no % de pessoas com acesso a internet estaria na quantidade de novas linhas de telefonia móvel adquiridas pela população.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 acordo com os dados fornecidos pela WorldBank, no ano de 2022, a 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Argentina apresentou cerca de 60,24MM</a:t>
            </a: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assinaturas ativas de telefonia móvel. Neste mesmo ano, a população da Argentina estava em 46,23MM, sendo assim, no ano de 2022, a taxa de assinaturas ativas foi de 1.3 celular por cidadão argentino.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Comparado ao ano anterior, houve um crescimento de aproximadamente +2% de novas assinaturas.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Há um entendimento que o crescimento na número de assinaturas de telefonia móvel, indiretamente poderia corroborar para aumento na quantidade de pessoas com acesso a internet.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509799" y="364875"/>
            <a:ext cx="26697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700"/>
              <a:buFont typeface="Proxima Nova"/>
              <a:buNone/>
            </a:pPr>
            <a:r>
              <a:rPr lang="pt-BR" sz="7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for growth in internet access in Argentina</a:t>
            </a:r>
            <a:endParaRPr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