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5" r:id="rId1"/>
  </p:sldMasterIdLst>
  <p:sldIdLst>
    <p:sldId id="266" r:id="rId2"/>
    <p:sldId id="260" r:id="rId3"/>
    <p:sldId id="267" r:id="rId4"/>
    <p:sldId id="263" r:id="rId5"/>
    <p:sldId id="270" r:id="rId6"/>
    <p:sldId id="264" r:id="rId7"/>
    <p:sldId id="271" r:id="rId8"/>
    <p:sldId id="268" r:id="rId9"/>
    <p:sldId id="273" r:id="rId10"/>
    <p:sldId id="257"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D1B417-388A-4363-A773-029A23711921}" v="2327" dt="2023-04-05T05:25:56.850"/>
    <p1510:client id="{D4D27742-CABA-4443-A083-41C0C49F048C}" v="81" dt="2023-04-04T22:00:42.7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229193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560490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53677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240434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80231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855405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387681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880516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777637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447081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059030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4/4/2023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827365851"/>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www.doktorfizik.com/" TargetMode="External"/><Relationship Id="rId3" Type="http://schemas.openxmlformats.org/officeDocument/2006/relationships/hyperlink" Target="https://www.medicalnewstoday.com/articles/the-future-of-wearable-health-technology" TargetMode="External"/><Relationship Id="rId7" Type="http://schemas.openxmlformats.org/officeDocument/2006/relationships/hyperlink" Target="https://www.ertuggul.com/images/posts/post-vr.jpg" TargetMode="External"/><Relationship Id="rId2" Type="http://schemas.openxmlformats.org/officeDocument/2006/relationships/hyperlink" Target="https://www.forbes.com/sites/forbestechcouncil/2021/05/27/wearable-health-tech-the-future-of-healthcare/?sh=7cc277666a1f" TargetMode="External"/><Relationship Id="rId1" Type="http://schemas.openxmlformats.org/officeDocument/2006/relationships/slideLayout" Target="../slideLayouts/slideLayout2.xml"/><Relationship Id="rId6" Type="http://schemas.openxmlformats.org/officeDocument/2006/relationships/hyperlink" Target="https://kurious.ku.edu.tr/wp-content/uploads/2020/01/02_HAL-300x188.jpg" TargetMode="External"/><Relationship Id="rId11" Type="http://schemas.openxmlformats.org/officeDocument/2006/relationships/hyperlink" Target="https://www.acibadem.com.tr/" TargetMode="External"/><Relationship Id="rId5" Type="http://schemas.openxmlformats.org/officeDocument/2006/relationships/hyperlink" Target="https://www.webtekno.com/images/editor/default/0001/65/071da362ea196d0d2724265fb2965a2242a8c4ef.jpeg" TargetMode="External"/><Relationship Id="rId10" Type="http://schemas.openxmlformats.org/officeDocument/2006/relationships/hyperlink" Target="https://upload.wikimedia.org/wikipedia/&#160;" TargetMode="External"/><Relationship Id="rId4" Type="http://schemas.openxmlformats.org/officeDocument/2006/relationships/hyperlink" Target="https://hitconsultant.net/2019/07/11/the-future-of-wearable-healthcare-technology/#.YJBfW5NKhTZ" TargetMode="External"/><Relationship Id="rId9" Type="http://schemas.openxmlformats.org/officeDocument/2006/relationships/hyperlink" Target="https://dxcgs7v732qty.cloudfront.net/ins%C3%BClin-pompas%C4%B1-1.jp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Başlık 1">
            <a:extLst>
              <a:ext uri="{FF2B5EF4-FFF2-40B4-BE49-F238E27FC236}">
                <a16:creationId xmlns:a16="http://schemas.microsoft.com/office/drawing/2014/main" id="{6D004217-C3BB-234D-7BCB-FFE10AEB21FE}"/>
              </a:ext>
            </a:extLst>
          </p:cNvPr>
          <p:cNvSpPr>
            <a:spLocks noGrp="1"/>
          </p:cNvSpPr>
          <p:nvPr>
            <p:ph type="title"/>
          </p:nvPr>
        </p:nvSpPr>
        <p:spPr>
          <a:xfrm>
            <a:off x="3004112" y="1241293"/>
            <a:ext cx="6171414" cy="3539941"/>
          </a:xfrm>
        </p:spPr>
        <p:txBody>
          <a:bodyPr>
            <a:noAutofit/>
          </a:bodyPr>
          <a:lstStyle/>
          <a:p>
            <a:pPr algn="ctr"/>
            <a:r>
              <a:rPr lang="tr-TR" sz="6600" dirty="0">
                <a:solidFill>
                  <a:schemeClr val="tx2"/>
                </a:solidFill>
                <a:cs typeface="Calibri Light"/>
              </a:rPr>
              <a:t>Giyilebilir Sağlık Teknolojileri</a:t>
            </a:r>
            <a:endParaRPr lang="tr-TR" dirty="0"/>
          </a:p>
        </p:txBody>
      </p:sp>
      <p:sp>
        <p:nvSpPr>
          <p:cNvPr id="3" name="İçerik Yer Tutucusu 2">
            <a:extLst>
              <a:ext uri="{FF2B5EF4-FFF2-40B4-BE49-F238E27FC236}">
                <a16:creationId xmlns:a16="http://schemas.microsoft.com/office/drawing/2014/main" id="{C2003D5D-62C3-8ECD-80C2-EB626665C22B}"/>
              </a:ext>
            </a:extLst>
          </p:cNvPr>
          <p:cNvSpPr>
            <a:spLocks noGrp="1"/>
          </p:cNvSpPr>
          <p:nvPr>
            <p:ph idx="1"/>
          </p:nvPr>
        </p:nvSpPr>
        <p:spPr>
          <a:xfrm>
            <a:off x="3050412" y="2979336"/>
            <a:ext cx="5709721" cy="2430864"/>
          </a:xfrm>
        </p:spPr>
        <p:txBody>
          <a:bodyPr vert="horz" lIns="91440" tIns="45720" rIns="91440" bIns="45720" rtlCol="0" anchor="t">
            <a:normAutofit/>
          </a:bodyPr>
          <a:lstStyle/>
          <a:p>
            <a:pPr marL="0" indent="0">
              <a:buNone/>
            </a:pPr>
            <a:endParaRPr lang="tr-TR" sz="800">
              <a:solidFill>
                <a:schemeClr val="tx2"/>
              </a:solidFill>
            </a:endParaRPr>
          </a:p>
          <a:p>
            <a:endParaRPr lang="tr-TR" sz="800" dirty="0">
              <a:solidFill>
                <a:schemeClr val="tx2"/>
              </a:solidFill>
              <a:cs typeface="Calibri"/>
            </a:endParaRPr>
          </a:p>
          <a:p>
            <a:endParaRPr lang="tr-TR" sz="80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Metin kutusu 3">
            <a:extLst>
              <a:ext uri="{FF2B5EF4-FFF2-40B4-BE49-F238E27FC236}">
                <a16:creationId xmlns:a16="http://schemas.microsoft.com/office/drawing/2014/main" id="{998B3D36-9884-5E3F-D30F-FE4EB4E7747B}"/>
              </a:ext>
            </a:extLst>
          </p:cNvPr>
          <p:cNvSpPr txBox="1"/>
          <p:nvPr/>
        </p:nvSpPr>
        <p:spPr>
          <a:xfrm>
            <a:off x="6438303" y="5506640"/>
            <a:ext cx="311050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cs typeface="Calibri"/>
              </a:rPr>
              <a:t>Perihan Nur AKINCI  </a:t>
            </a:r>
            <a:br>
              <a:rPr lang="tr-TR" dirty="0">
                <a:cs typeface="Calibri"/>
              </a:rPr>
            </a:br>
            <a:r>
              <a:rPr lang="tr-TR" dirty="0">
                <a:cs typeface="Calibri"/>
              </a:rPr>
              <a:t>perihannurakinci@gmail.com</a:t>
            </a:r>
          </a:p>
        </p:txBody>
      </p:sp>
      <p:sp>
        <p:nvSpPr>
          <p:cNvPr id="5" name="Metin kutusu 4">
            <a:extLst>
              <a:ext uri="{FF2B5EF4-FFF2-40B4-BE49-F238E27FC236}">
                <a16:creationId xmlns:a16="http://schemas.microsoft.com/office/drawing/2014/main" id="{0E0F704C-AA42-0694-FD6E-3912B7E2AE1D}"/>
              </a:ext>
            </a:extLst>
          </p:cNvPr>
          <p:cNvSpPr txBox="1"/>
          <p:nvPr/>
        </p:nvSpPr>
        <p:spPr>
          <a:xfrm>
            <a:off x="666749" y="6530578"/>
            <a:ext cx="110817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cs typeface="Calibri"/>
              </a:rPr>
              <a:t>Bu sunu Techcareer.net - Product Management Bootcampi kapsamında 5.04.2023 tarihinde tarafımca hazırlanmıştır.</a:t>
            </a:r>
          </a:p>
        </p:txBody>
      </p:sp>
    </p:spTree>
    <p:extLst>
      <p:ext uri="{BB962C8B-B14F-4D97-AF65-F5344CB8AC3E}">
        <p14:creationId xmlns:p14="http://schemas.microsoft.com/office/powerpoint/2010/main" val="33228175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Başlık 1">
            <a:extLst>
              <a:ext uri="{FF2B5EF4-FFF2-40B4-BE49-F238E27FC236}">
                <a16:creationId xmlns:a16="http://schemas.microsoft.com/office/drawing/2014/main" id="{6D004217-C3BB-234D-7BCB-FFE10AEB21FE}"/>
              </a:ext>
            </a:extLst>
          </p:cNvPr>
          <p:cNvSpPr>
            <a:spLocks noGrp="1"/>
          </p:cNvSpPr>
          <p:nvPr>
            <p:ph type="title"/>
          </p:nvPr>
        </p:nvSpPr>
        <p:spPr>
          <a:xfrm>
            <a:off x="-16575" y="-4662"/>
            <a:ext cx="3671803" cy="1837349"/>
          </a:xfrm>
        </p:spPr>
        <p:txBody>
          <a:bodyPr>
            <a:normAutofit/>
          </a:bodyPr>
          <a:lstStyle/>
          <a:p>
            <a:pPr algn="ctr"/>
            <a:r>
              <a:rPr lang="tr-TR" sz="3600" dirty="0">
                <a:cs typeface="Calibri Light"/>
              </a:rPr>
              <a:t>Kaynakça</a:t>
            </a:r>
          </a:p>
        </p:txBody>
      </p:sp>
      <p:sp>
        <p:nvSpPr>
          <p:cNvPr id="3" name="İçerik Yer Tutucusu 2">
            <a:extLst>
              <a:ext uri="{FF2B5EF4-FFF2-40B4-BE49-F238E27FC236}">
                <a16:creationId xmlns:a16="http://schemas.microsoft.com/office/drawing/2014/main" id="{C2003D5D-62C3-8ECD-80C2-EB626665C22B}"/>
              </a:ext>
            </a:extLst>
          </p:cNvPr>
          <p:cNvSpPr>
            <a:spLocks noGrp="1"/>
          </p:cNvSpPr>
          <p:nvPr>
            <p:ph idx="1"/>
          </p:nvPr>
        </p:nvSpPr>
        <p:spPr>
          <a:xfrm>
            <a:off x="3098037" y="2264961"/>
            <a:ext cx="5709721" cy="2430864"/>
          </a:xfrm>
        </p:spPr>
        <p:txBody>
          <a:bodyPr vert="horz" lIns="91440" tIns="45720" rIns="91440" bIns="45720" rtlCol="0" anchor="t">
            <a:noAutofit/>
          </a:bodyPr>
          <a:lstStyle/>
          <a:p>
            <a:pPr marL="0" indent="0">
              <a:buNone/>
            </a:pPr>
            <a:endParaRPr lang="tr-TR" sz="800">
              <a:solidFill>
                <a:schemeClr val="tx2"/>
              </a:solidFill>
            </a:endParaRPr>
          </a:p>
          <a:p>
            <a:endParaRPr lang="tr-TR" sz="2000" dirty="0">
              <a:solidFill>
                <a:schemeClr val="tx2"/>
              </a:solidFill>
            </a:endParaRPr>
          </a:p>
          <a:p>
            <a:endParaRPr lang="tr-TR" sz="80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Metin kutusu 3">
            <a:extLst>
              <a:ext uri="{FF2B5EF4-FFF2-40B4-BE49-F238E27FC236}">
                <a16:creationId xmlns:a16="http://schemas.microsoft.com/office/drawing/2014/main" id="{5D2842C8-B105-94BA-2DAE-4DEB020A9039}"/>
              </a:ext>
            </a:extLst>
          </p:cNvPr>
          <p:cNvSpPr txBox="1"/>
          <p:nvPr/>
        </p:nvSpPr>
        <p:spPr>
          <a:xfrm>
            <a:off x="424126" y="2198693"/>
            <a:ext cx="9678380"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tr-TR" dirty="0">
                <a:ea typeface="+mn-lt"/>
                <a:cs typeface="+mn-lt"/>
              </a:rPr>
            </a:br>
            <a:r>
              <a:rPr lang="tr-TR" dirty="0">
                <a:ea typeface="+mn-lt"/>
                <a:cs typeface="+mn-lt"/>
              </a:rPr>
              <a:t>"</a:t>
            </a:r>
            <a:r>
              <a:rPr lang="tr-TR" dirty="0" err="1">
                <a:ea typeface="+mn-lt"/>
                <a:cs typeface="+mn-lt"/>
              </a:rPr>
              <a:t>Wearable</a:t>
            </a:r>
            <a:r>
              <a:rPr lang="tr-TR" dirty="0">
                <a:ea typeface="+mn-lt"/>
                <a:cs typeface="+mn-lt"/>
              </a:rPr>
              <a:t> </a:t>
            </a:r>
            <a:r>
              <a:rPr lang="tr-TR" dirty="0" err="1">
                <a:ea typeface="+mn-lt"/>
                <a:cs typeface="+mn-lt"/>
              </a:rPr>
              <a:t>Health</a:t>
            </a:r>
            <a:r>
              <a:rPr lang="tr-TR" dirty="0">
                <a:ea typeface="+mn-lt"/>
                <a:cs typeface="+mn-lt"/>
              </a:rPr>
              <a:t> </a:t>
            </a:r>
            <a:r>
              <a:rPr lang="tr-TR" dirty="0" err="1">
                <a:ea typeface="+mn-lt"/>
                <a:cs typeface="+mn-lt"/>
              </a:rPr>
              <a:t>Tech</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Future</a:t>
            </a:r>
            <a:r>
              <a:rPr lang="tr-TR" dirty="0">
                <a:ea typeface="+mn-lt"/>
                <a:cs typeface="+mn-lt"/>
              </a:rPr>
              <a:t> of Healthcare" - Forbes </a:t>
            </a:r>
            <a:r>
              <a:rPr lang="tr-TR" u="sng" dirty="0">
                <a:ea typeface="+mn-lt"/>
                <a:cs typeface="+mn-lt"/>
                <a:hlinkClick r:id="rId2"/>
              </a:rPr>
              <a:t>https://www.forbes.com</a:t>
            </a:r>
            <a:endParaRPr lang="tr-TR" dirty="0">
              <a:cs typeface="Calibri" panose="020F0502020204030204"/>
            </a:endParaRPr>
          </a:p>
          <a:p>
            <a:r>
              <a:rPr lang="tr-TR" dirty="0">
                <a:ea typeface="+mn-lt"/>
                <a:cs typeface="+mn-lt"/>
              </a:rPr>
              <a:t>"</a:t>
            </a:r>
            <a:r>
              <a:rPr lang="tr-TR" dirty="0" err="1">
                <a:ea typeface="+mn-lt"/>
                <a:cs typeface="+mn-lt"/>
              </a:rPr>
              <a:t>The</a:t>
            </a:r>
            <a:r>
              <a:rPr lang="tr-TR" dirty="0">
                <a:ea typeface="+mn-lt"/>
                <a:cs typeface="+mn-lt"/>
              </a:rPr>
              <a:t> </a:t>
            </a:r>
            <a:r>
              <a:rPr lang="tr-TR" dirty="0" err="1">
                <a:ea typeface="+mn-lt"/>
                <a:cs typeface="+mn-lt"/>
              </a:rPr>
              <a:t>Future</a:t>
            </a:r>
            <a:r>
              <a:rPr lang="tr-TR" dirty="0">
                <a:ea typeface="+mn-lt"/>
                <a:cs typeface="+mn-lt"/>
              </a:rPr>
              <a:t> of </a:t>
            </a:r>
            <a:r>
              <a:rPr lang="tr-TR" dirty="0" err="1">
                <a:ea typeface="+mn-lt"/>
                <a:cs typeface="+mn-lt"/>
              </a:rPr>
              <a:t>Wearable</a:t>
            </a:r>
            <a:r>
              <a:rPr lang="tr-TR" dirty="0">
                <a:ea typeface="+mn-lt"/>
                <a:cs typeface="+mn-lt"/>
              </a:rPr>
              <a:t> </a:t>
            </a:r>
            <a:r>
              <a:rPr lang="tr-TR" dirty="0" err="1">
                <a:ea typeface="+mn-lt"/>
                <a:cs typeface="+mn-lt"/>
              </a:rPr>
              <a:t>Health</a:t>
            </a:r>
            <a:r>
              <a:rPr lang="tr-TR" dirty="0">
                <a:ea typeface="+mn-lt"/>
                <a:cs typeface="+mn-lt"/>
              </a:rPr>
              <a:t> </a:t>
            </a:r>
            <a:r>
              <a:rPr lang="tr-TR" dirty="0" err="1">
                <a:ea typeface="+mn-lt"/>
                <a:cs typeface="+mn-lt"/>
              </a:rPr>
              <a:t>Technology</a:t>
            </a:r>
            <a:r>
              <a:rPr lang="tr-TR" dirty="0">
                <a:ea typeface="+mn-lt"/>
                <a:cs typeface="+mn-lt"/>
              </a:rPr>
              <a:t>" - </a:t>
            </a:r>
            <a:r>
              <a:rPr lang="tr-TR" dirty="0" err="1">
                <a:ea typeface="+mn-lt"/>
                <a:cs typeface="+mn-lt"/>
              </a:rPr>
              <a:t>Medical</a:t>
            </a:r>
            <a:r>
              <a:rPr lang="tr-TR" dirty="0">
                <a:ea typeface="+mn-lt"/>
                <a:cs typeface="+mn-lt"/>
              </a:rPr>
              <a:t> News </a:t>
            </a:r>
            <a:r>
              <a:rPr lang="tr-TR" dirty="0" err="1">
                <a:ea typeface="+mn-lt"/>
                <a:cs typeface="+mn-lt"/>
              </a:rPr>
              <a:t>Today</a:t>
            </a:r>
            <a:r>
              <a:rPr lang="tr-TR" dirty="0">
                <a:ea typeface="+mn-lt"/>
                <a:cs typeface="+mn-lt"/>
              </a:rPr>
              <a:t> </a:t>
            </a:r>
            <a:r>
              <a:rPr lang="tr-TR" u="sng" dirty="0">
                <a:ea typeface="+mn-lt"/>
                <a:cs typeface="+mn-lt"/>
                <a:hlinkClick r:id="rId3"/>
              </a:rPr>
              <a:t>https://www.medicalnewstoday.com</a:t>
            </a:r>
            <a:endParaRPr lang="tr-TR">
              <a:cs typeface="Calibri" panose="020F0502020204030204"/>
            </a:endParaRPr>
          </a:p>
          <a:p>
            <a:r>
              <a:rPr lang="tr-TR" dirty="0">
                <a:ea typeface="+mn-lt"/>
                <a:cs typeface="+mn-lt"/>
              </a:rPr>
              <a:t>"</a:t>
            </a:r>
            <a:r>
              <a:rPr lang="tr-TR" dirty="0" err="1">
                <a:ea typeface="+mn-lt"/>
                <a:cs typeface="+mn-lt"/>
              </a:rPr>
              <a:t>The</a:t>
            </a:r>
            <a:r>
              <a:rPr lang="tr-TR" dirty="0">
                <a:ea typeface="+mn-lt"/>
                <a:cs typeface="+mn-lt"/>
              </a:rPr>
              <a:t> </a:t>
            </a:r>
            <a:r>
              <a:rPr lang="tr-TR" dirty="0" err="1">
                <a:ea typeface="+mn-lt"/>
                <a:cs typeface="+mn-lt"/>
              </a:rPr>
              <a:t>Future</a:t>
            </a:r>
            <a:r>
              <a:rPr lang="tr-TR" dirty="0">
                <a:ea typeface="+mn-lt"/>
                <a:cs typeface="+mn-lt"/>
              </a:rPr>
              <a:t> of </a:t>
            </a:r>
            <a:r>
              <a:rPr lang="tr-TR" dirty="0" err="1">
                <a:ea typeface="+mn-lt"/>
                <a:cs typeface="+mn-lt"/>
              </a:rPr>
              <a:t>Wearable</a:t>
            </a:r>
            <a:r>
              <a:rPr lang="tr-TR" dirty="0">
                <a:ea typeface="+mn-lt"/>
                <a:cs typeface="+mn-lt"/>
              </a:rPr>
              <a:t> Healthcare </a:t>
            </a:r>
            <a:r>
              <a:rPr lang="tr-TR" dirty="0" err="1">
                <a:ea typeface="+mn-lt"/>
                <a:cs typeface="+mn-lt"/>
              </a:rPr>
              <a:t>Technology</a:t>
            </a:r>
            <a:r>
              <a:rPr lang="tr-TR" dirty="0">
                <a:ea typeface="+mn-lt"/>
                <a:cs typeface="+mn-lt"/>
              </a:rPr>
              <a:t>" - HIT Consultant </a:t>
            </a:r>
            <a:r>
              <a:rPr lang="tr-TR" u="sng" dirty="0">
                <a:ea typeface="+mn-lt"/>
                <a:cs typeface="+mn-lt"/>
                <a:hlinkClick r:id="rId4"/>
              </a:rPr>
              <a:t>https://hitconsultant.net/</a:t>
            </a:r>
            <a:br>
              <a:rPr lang="tr-TR" u="sng" dirty="0">
                <a:ea typeface="+mn-lt"/>
                <a:cs typeface="+mn-lt"/>
              </a:rPr>
            </a:br>
            <a:br>
              <a:rPr lang="tr-TR" u="sng" dirty="0">
                <a:ea typeface="+mn-lt"/>
                <a:cs typeface="+mn-lt"/>
              </a:rPr>
            </a:br>
            <a:r>
              <a:rPr lang="tr-TR" sz="2000" u="sng" dirty="0">
                <a:ea typeface="+mn-lt"/>
                <a:cs typeface="+mn-lt"/>
              </a:rPr>
              <a:t>Görsel Kaynaklar</a:t>
            </a:r>
            <a:br>
              <a:rPr lang="tr-TR" u="sng" dirty="0">
                <a:ea typeface="+mn-lt"/>
                <a:cs typeface="+mn-lt"/>
              </a:rPr>
            </a:br>
            <a:r>
              <a:rPr lang="tr-TR" dirty="0">
                <a:ea typeface="+mn-lt"/>
                <a:cs typeface="+mn-lt"/>
                <a:hlinkClick r:id="rId5"/>
              </a:rPr>
              <a:t>https://www.webtekno.com/i</a:t>
            </a:r>
            <a:r>
              <a:rPr lang="tr-TR" dirty="0">
                <a:ea typeface="+mn-lt"/>
                <a:cs typeface="+mn-lt"/>
              </a:rPr>
              <a:t>  - [7]</a:t>
            </a:r>
            <a:br>
              <a:rPr lang="tr-TR" dirty="0">
                <a:ea typeface="+mn-lt"/>
                <a:cs typeface="+mn-lt"/>
              </a:rPr>
            </a:br>
            <a:r>
              <a:rPr lang="tr-TR" dirty="0">
                <a:ea typeface="+mn-lt"/>
                <a:cs typeface="+mn-lt"/>
                <a:hlinkClick r:id="rId6"/>
              </a:rPr>
              <a:t>https://kurious.ku.edu.tr/</a:t>
            </a:r>
            <a:r>
              <a:rPr lang="tr-TR" dirty="0">
                <a:ea typeface="+mn-lt"/>
                <a:cs typeface="+mn-lt"/>
              </a:rPr>
              <a:t> - [1,2]</a:t>
            </a:r>
            <a:br>
              <a:rPr lang="tr-TR" dirty="0">
                <a:ea typeface="+mn-lt"/>
                <a:cs typeface="+mn-lt"/>
              </a:rPr>
            </a:br>
            <a:r>
              <a:rPr lang="tr-TR" dirty="0">
                <a:ea typeface="+mn-lt"/>
                <a:cs typeface="+mn-lt"/>
                <a:hlinkClick r:id="rId7"/>
              </a:rPr>
              <a:t>https://www.ertuggul.com/images/posts/post-vr.jpg</a:t>
            </a:r>
            <a:r>
              <a:rPr lang="tr-TR" dirty="0">
                <a:ea typeface="+mn-lt"/>
                <a:cs typeface="+mn-lt"/>
              </a:rPr>
              <a:t> - [3]</a:t>
            </a:r>
            <a:br>
              <a:rPr lang="tr-TR" dirty="0">
                <a:ea typeface="+mn-lt"/>
                <a:cs typeface="+mn-lt"/>
              </a:rPr>
            </a:br>
            <a:r>
              <a:rPr lang="tr-TR" dirty="0">
                <a:ea typeface="+mn-lt"/>
                <a:cs typeface="+mn-lt"/>
                <a:hlinkClick r:id="rId8"/>
              </a:rPr>
              <a:t>https://www.doktorfizik.com/</a:t>
            </a:r>
            <a:r>
              <a:rPr lang="tr-TR" dirty="0">
                <a:ea typeface="+mn-lt"/>
                <a:cs typeface="+mn-lt"/>
              </a:rPr>
              <a:t> - [4]</a:t>
            </a:r>
            <a:br>
              <a:rPr lang="tr-TR" dirty="0">
                <a:ea typeface="+mn-lt"/>
                <a:cs typeface="+mn-lt"/>
              </a:rPr>
            </a:br>
            <a:r>
              <a:rPr lang="tr-TR" dirty="0">
                <a:ea typeface="+mn-lt"/>
                <a:cs typeface="+mn-lt"/>
                <a:hlinkClick r:id="rId9"/>
              </a:rPr>
              <a:t>https://dxcgs7v732qty.cloudfront.net/</a:t>
            </a:r>
            <a:r>
              <a:rPr lang="tr-TR" dirty="0">
                <a:ea typeface="+mn-lt"/>
                <a:cs typeface="+mn-lt"/>
              </a:rPr>
              <a:t>- [8] </a:t>
            </a:r>
            <a:br>
              <a:rPr lang="tr-TR" dirty="0">
                <a:ea typeface="+mn-lt"/>
                <a:cs typeface="+mn-lt"/>
              </a:rPr>
            </a:br>
            <a:r>
              <a:rPr lang="tr-TR" dirty="0">
                <a:ea typeface="+mn-lt"/>
                <a:cs typeface="+mn-lt"/>
                <a:hlinkClick r:id="rId10"/>
              </a:rPr>
              <a:t>https://upload.wikimedia.org/wikipedia/ </a:t>
            </a:r>
            <a:r>
              <a:rPr lang="tr-TR" dirty="0">
                <a:ea typeface="+mn-lt"/>
                <a:cs typeface="+mn-lt"/>
              </a:rPr>
              <a:t>- [5]</a:t>
            </a:r>
            <a:br>
              <a:rPr lang="tr-TR" dirty="0">
                <a:ea typeface="+mn-lt"/>
                <a:cs typeface="+mn-lt"/>
              </a:rPr>
            </a:br>
            <a:r>
              <a:rPr lang="tr-TR" dirty="0">
                <a:ea typeface="+mn-lt"/>
                <a:cs typeface="+mn-lt"/>
                <a:hlinkClick r:id="rId11"/>
              </a:rPr>
              <a:t>https://www.acibadem.com.tr/</a:t>
            </a:r>
            <a:r>
              <a:rPr lang="tr-TR" dirty="0">
                <a:ea typeface="+mn-lt"/>
                <a:cs typeface="+mn-lt"/>
              </a:rPr>
              <a:t>- [6]</a:t>
            </a:r>
            <a:br>
              <a:rPr lang="tr-TR" dirty="0">
                <a:ea typeface="+mn-lt"/>
                <a:cs typeface="+mn-lt"/>
              </a:rPr>
            </a:br>
            <a:endParaRPr lang="tr-TR" dirty="0">
              <a:ea typeface="+mn-lt"/>
              <a:cs typeface="+mn-lt"/>
            </a:endParaRPr>
          </a:p>
          <a:p>
            <a:pPr algn="just"/>
            <a:endParaRPr lang="tr-TR" dirty="0">
              <a:ea typeface="+mn-lt"/>
              <a:cs typeface="+mn-lt"/>
            </a:endParaRPr>
          </a:p>
          <a:p>
            <a:pPr algn="just"/>
            <a:endParaRPr lang="tr-TR" dirty="0">
              <a:cs typeface="Calibri"/>
            </a:endParaRPr>
          </a:p>
        </p:txBody>
      </p:sp>
    </p:spTree>
    <p:extLst>
      <p:ext uri="{BB962C8B-B14F-4D97-AF65-F5344CB8AC3E}">
        <p14:creationId xmlns:p14="http://schemas.microsoft.com/office/powerpoint/2010/main" val="14559822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26" name="Freeform: Shape 25">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Başlık 1">
            <a:extLst>
              <a:ext uri="{FF2B5EF4-FFF2-40B4-BE49-F238E27FC236}">
                <a16:creationId xmlns:a16="http://schemas.microsoft.com/office/drawing/2014/main" id="{5BC795A5-481B-3EBD-3BA8-A08759AB65F8}"/>
              </a:ext>
            </a:extLst>
          </p:cNvPr>
          <p:cNvSpPr>
            <a:spLocks noGrp="1"/>
          </p:cNvSpPr>
          <p:nvPr>
            <p:ph type="title"/>
          </p:nvPr>
        </p:nvSpPr>
        <p:spPr>
          <a:xfrm>
            <a:off x="435578" y="1863141"/>
            <a:ext cx="4335910" cy="2760098"/>
          </a:xfrm>
        </p:spPr>
        <p:txBody>
          <a:bodyPr>
            <a:normAutofit/>
          </a:bodyPr>
          <a:lstStyle/>
          <a:p>
            <a:pPr algn="ctr"/>
            <a:r>
              <a:rPr lang="tr-TR" dirty="0">
                <a:solidFill>
                  <a:schemeClr val="tx2"/>
                </a:solidFill>
                <a:ea typeface="+mj-lt"/>
                <a:cs typeface="+mj-lt"/>
              </a:rPr>
              <a:t>Giyilebilir Teknoloji Nedir?</a:t>
            </a:r>
            <a:endParaRPr lang="tr-TR" dirty="0">
              <a:solidFill>
                <a:schemeClr val="tx2"/>
              </a:solidFill>
              <a:cs typeface="Calibri Light" panose="020F0302020204030204"/>
            </a:endParaRPr>
          </a:p>
        </p:txBody>
      </p:sp>
      <p:sp>
        <p:nvSpPr>
          <p:cNvPr id="3" name="İçerik Yer Tutucusu 2">
            <a:extLst>
              <a:ext uri="{FF2B5EF4-FFF2-40B4-BE49-F238E27FC236}">
                <a16:creationId xmlns:a16="http://schemas.microsoft.com/office/drawing/2014/main" id="{1E73A276-DD30-A6A0-D72E-5789974EEE8A}"/>
              </a:ext>
            </a:extLst>
          </p:cNvPr>
          <p:cNvSpPr>
            <a:spLocks noGrp="1"/>
          </p:cNvSpPr>
          <p:nvPr>
            <p:ph idx="1"/>
          </p:nvPr>
        </p:nvSpPr>
        <p:spPr>
          <a:xfrm>
            <a:off x="5840543" y="801866"/>
            <a:ext cx="5556115" cy="5230634"/>
          </a:xfrm>
          <a:noFill/>
          <a:ln>
            <a:noFill/>
          </a:ln>
        </p:spPr>
        <p:txBody>
          <a:bodyPr vert="horz" lIns="91440" tIns="45720" rIns="91440" bIns="45720" rtlCol="0" anchor="ctr">
            <a:noAutofit/>
          </a:bodyPr>
          <a:lstStyle/>
          <a:p>
            <a:pPr>
              <a:buFont typeface="Arial"/>
            </a:pPr>
            <a:endParaRPr lang="tr-TR" sz="1800">
              <a:solidFill>
                <a:schemeClr val="tx2"/>
              </a:solidFill>
              <a:ea typeface="+mn-lt"/>
              <a:cs typeface="+mn-lt"/>
            </a:endParaRPr>
          </a:p>
          <a:p>
            <a:pPr marL="342900" lvl="1" indent="-342900">
              <a:buFont typeface="Arial"/>
            </a:pPr>
            <a:r>
              <a:rPr lang="tr" dirty="0">
                <a:solidFill>
                  <a:schemeClr val="tx2"/>
                </a:solidFill>
                <a:ea typeface="+mn-lt"/>
                <a:cs typeface="+mn-lt"/>
              </a:rPr>
              <a:t>  Gelişen teknoloji, devrelerin küçülmesiyle; taşınabilir ürünlere bir boyut daha kazandırarak </a:t>
            </a:r>
            <a:r>
              <a:rPr lang="tr" i="1" u="sng" dirty="0">
                <a:solidFill>
                  <a:schemeClr val="tx2"/>
                </a:solidFill>
                <a:ea typeface="+mn-lt"/>
                <a:cs typeface="+mn-lt"/>
              </a:rPr>
              <a:t>giyilebilir teknolojiyi</a:t>
            </a:r>
            <a:r>
              <a:rPr lang="tr" dirty="0">
                <a:solidFill>
                  <a:schemeClr val="tx2"/>
                </a:solidFill>
                <a:ea typeface="+mn-lt"/>
                <a:cs typeface="+mn-lt"/>
              </a:rPr>
              <a:t> sunuyor.</a:t>
            </a:r>
            <a:br>
              <a:rPr lang="tr" dirty="0">
                <a:ea typeface="+mn-lt"/>
                <a:cs typeface="+mn-lt"/>
              </a:rPr>
            </a:br>
            <a:r>
              <a:rPr lang="tr" dirty="0">
                <a:solidFill>
                  <a:schemeClr val="tx2"/>
                </a:solidFill>
                <a:ea typeface="+mn-lt"/>
                <a:cs typeface="+mn-lt"/>
              </a:rPr>
              <a:t>  Giyilebilir teknolojiler, aksesuarlara sensör ve donanımlar</a:t>
            </a:r>
            <a:r>
              <a:rPr lang="tr" i="1" dirty="0">
                <a:solidFill>
                  <a:schemeClr val="tx2"/>
                </a:solidFill>
                <a:ea typeface="+mn-lt"/>
                <a:cs typeface="+mn-lt"/>
              </a:rPr>
              <a:t> </a:t>
            </a:r>
            <a:r>
              <a:rPr lang="tr" dirty="0">
                <a:solidFill>
                  <a:schemeClr val="tx2"/>
                </a:solidFill>
                <a:ea typeface="+mn-lt"/>
                <a:cs typeface="+mn-lt"/>
              </a:rPr>
              <a:t>eklenerek elde ediliyor. </a:t>
            </a:r>
            <a:endParaRPr lang="tr-TR" dirty="0">
              <a:solidFill>
                <a:schemeClr val="tx2"/>
              </a:solidFill>
              <a:ea typeface="+mn-lt"/>
              <a:cs typeface="+mn-lt"/>
            </a:endParaRPr>
          </a:p>
          <a:p>
            <a:pPr marL="342900" lvl="1" indent="-342900">
              <a:buFont typeface="Arial"/>
            </a:pPr>
            <a:r>
              <a:rPr lang="tr-TR" dirty="0">
                <a:solidFill>
                  <a:schemeClr val="tx2"/>
                </a:solidFill>
                <a:ea typeface="+mn-lt"/>
                <a:cs typeface="+mn-lt"/>
              </a:rPr>
              <a:t>Bu cihazlar sensörleri sayesinde kullanıcının </a:t>
            </a:r>
            <a:r>
              <a:rPr lang="tr-TR" u="sng" dirty="0">
                <a:solidFill>
                  <a:schemeClr val="tx2"/>
                </a:solidFill>
                <a:ea typeface="+mn-lt"/>
                <a:cs typeface="+mn-lt"/>
              </a:rPr>
              <a:t>kalp atış hızı,</a:t>
            </a:r>
            <a:r>
              <a:rPr lang="tr-TR" dirty="0">
                <a:solidFill>
                  <a:schemeClr val="tx2"/>
                </a:solidFill>
                <a:ea typeface="+mn-lt"/>
                <a:cs typeface="+mn-lt"/>
              </a:rPr>
              <a:t> </a:t>
            </a:r>
            <a:r>
              <a:rPr lang="tr-TR" u="sng" dirty="0">
                <a:solidFill>
                  <a:schemeClr val="tx2"/>
                </a:solidFill>
                <a:ea typeface="+mn-lt"/>
                <a:cs typeface="+mn-lt"/>
              </a:rPr>
              <a:t>adım sayısı</a:t>
            </a:r>
            <a:r>
              <a:rPr lang="tr-TR" dirty="0">
                <a:solidFill>
                  <a:schemeClr val="tx2"/>
                </a:solidFill>
                <a:ea typeface="+mn-lt"/>
                <a:cs typeface="+mn-lt"/>
              </a:rPr>
              <a:t>, </a:t>
            </a:r>
            <a:r>
              <a:rPr lang="tr-TR" u="sng" dirty="0">
                <a:solidFill>
                  <a:schemeClr val="tx2"/>
                </a:solidFill>
                <a:ea typeface="+mn-lt"/>
                <a:cs typeface="+mn-lt"/>
              </a:rPr>
              <a:t>uyku kalitesi</a:t>
            </a:r>
            <a:r>
              <a:rPr lang="tr-TR" dirty="0">
                <a:solidFill>
                  <a:schemeClr val="tx2"/>
                </a:solidFill>
                <a:ea typeface="+mn-lt"/>
                <a:cs typeface="+mn-lt"/>
              </a:rPr>
              <a:t>,</a:t>
            </a:r>
            <a:r>
              <a:rPr lang="tr-TR" u="sng" dirty="0">
                <a:solidFill>
                  <a:schemeClr val="tx2"/>
                </a:solidFill>
                <a:ea typeface="+mn-lt"/>
                <a:cs typeface="+mn-lt"/>
              </a:rPr>
              <a:t> stres düzeyi</a:t>
            </a:r>
            <a:r>
              <a:rPr lang="tr-TR" dirty="0">
                <a:solidFill>
                  <a:schemeClr val="tx2"/>
                </a:solidFill>
                <a:ea typeface="+mn-lt"/>
                <a:cs typeface="+mn-lt"/>
              </a:rPr>
              <a:t>, </a:t>
            </a:r>
            <a:r>
              <a:rPr lang="tr-TR" u="sng" dirty="0">
                <a:solidFill>
                  <a:schemeClr val="tx2"/>
                </a:solidFill>
                <a:ea typeface="+mn-lt"/>
                <a:cs typeface="+mn-lt"/>
              </a:rPr>
              <a:t>kan oksijen seviyesi</a:t>
            </a:r>
            <a:r>
              <a:rPr lang="tr-TR" dirty="0">
                <a:solidFill>
                  <a:schemeClr val="tx2"/>
                </a:solidFill>
                <a:ea typeface="+mn-lt"/>
                <a:cs typeface="+mn-lt"/>
              </a:rPr>
              <a:t> gibi biyometrik verilerini toplayabiliyor ve bu </a:t>
            </a:r>
            <a:r>
              <a:rPr lang="tr" dirty="0">
                <a:solidFill>
                  <a:schemeClr val="tx2"/>
                </a:solidFill>
                <a:ea typeface="+mn-lt"/>
                <a:cs typeface="+mn-lt"/>
              </a:rPr>
              <a:t>verileri işleyerek BT ve internet bağlantısı yoluyla kablosuz olarak akıllı telefon, bilgisayar, tablet gibi cihazlara senkronize olabiliyor. </a:t>
            </a:r>
            <a:endParaRPr lang="tr-TR" dirty="0">
              <a:solidFill>
                <a:schemeClr val="tx2"/>
              </a:solidFill>
              <a:ea typeface="+mn-lt"/>
              <a:cs typeface="+mn-lt"/>
            </a:endParaRPr>
          </a:p>
          <a:p>
            <a:pPr marL="0" indent="0">
              <a:buNone/>
            </a:pPr>
            <a:endParaRPr lang="tr-TR" sz="1800">
              <a:solidFill>
                <a:schemeClr val="tx2"/>
              </a:solidFill>
            </a:endParaRPr>
          </a:p>
        </p:txBody>
      </p:sp>
    </p:spTree>
    <p:extLst>
      <p:ext uri="{BB962C8B-B14F-4D97-AF65-F5344CB8AC3E}">
        <p14:creationId xmlns:p14="http://schemas.microsoft.com/office/powerpoint/2010/main" val="33369406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26" name="Freeform: Shape 25">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Başlık 1">
            <a:extLst>
              <a:ext uri="{FF2B5EF4-FFF2-40B4-BE49-F238E27FC236}">
                <a16:creationId xmlns:a16="http://schemas.microsoft.com/office/drawing/2014/main" id="{5BC795A5-481B-3EBD-3BA8-A08759AB65F8}"/>
              </a:ext>
            </a:extLst>
          </p:cNvPr>
          <p:cNvSpPr>
            <a:spLocks noGrp="1"/>
          </p:cNvSpPr>
          <p:nvPr>
            <p:ph type="title"/>
          </p:nvPr>
        </p:nvSpPr>
        <p:spPr>
          <a:xfrm>
            <a:off x="280797" y="1422610"/>
            <a:ext cx="4383535" cy="4010254"/>
          </a:xfrm>
        </p:spPr>
        <p:txBody>
          <a:bodyPr vert="horz" lIns="91440" tIns="45720" rIns="91440" bIns="45720" rtlCol="0" anchor="ctr">
            <a:noAutofit/>
          </a:bodyPr>
          <a:lstStyle/>
          <a:p>
            <a:pPr algn="ctr"/>
            <a:r>
              <a:rPr lang="tr-TR" dirty="0">
                <a:solidFill>
                  <a:schemeClr val="tx2"/>
                </a:solidFill>
                <a:ea typeface="+mj-lt"/>
                <a:cs typeface="+mj-lt"/>
              </a:rPr>
              <a:t>Giyilebilir Teknolojinin Sağlıkta Kullanım Alanları</a:t>
            </a:r>
            <a:br>
              <a:rPr lang="tr-TR" dirty="0">
                <a:ea typeface="+mj-lt"/>
                <a:cs typeface="+mj-lt"/>
              </a:rPr>
            </a:br>
            <a:r>
              <a:rPr lang="tr-TR" dirty="0">
                <a:solidFill>
                  <a:schemeClr val="tx2"/>
                </a:solidFill>
                <a:cs typeface="Calibri Light"/>
              </a:rPr>
              <a:t>Nelerdir?</a:t>
            </a:r>
            <a:endParaRPr lang="tr-TR" dirty="0"/>
          </a:p>
        </p:txBody>
      </p:sp>
      <p:sp>
        <p:nvSpPr>
          <p:cNvPr id="3" name="İçerik Yer Tutucusu 2">
            <a:extLst>
              <a:ext uri="{FF2B5EF4-FFF2-40B4-BE49-F238E27FC236}">
                <a16:creationId xmlns:a16="http://schemas.microsoft.com/office/drawing/2014/main" id="{1E73A276-DD30-A6A0-D72E-5789974EEE8A}"/>
              </a:ext>
            </a:extLst>
          </p:cNvPr>
          <p:cNvSpPr>
            <a:spLocks noGrp="1"/>
          </p:cNvSpPr>
          <p:nvPr>
            <p:ph idx="1"/>
          </p:nvPr>
        </p:nvSpPr>
        <p:spPr>
          <a:xfrm>
            <a:off x="5840543" y="801866"/>
            <a:ext cx="5556115" cy="5230634"/>
          </a:xfrm>
          <a:noFill/>
          <a:ln>
            <a:noFill/>
          </a:ln>
        </p:spPr>
        <p:txBody>
          <a:bodyPr vert="horz" lIns="91440" tIns="45720" rIns="91440" bIns="45720" rtlCol="0" anchor="ctr">
            <a:noAutofit/>
          </a:bodyPr>
          <a:lstStyle/>
          <a:p>
            <a:pPr marL="0" indent="0"/>
            <a:endParaRPr lang="tr-TR" sz="1800">
              <a:solidFill>
                <a:schemeClr val="tx2"/>
              </a:solidFill>
              <a:ea typeface="+mn-lt"/>
              <a:cs typeface="+mn-lt"/>
            </a:endParaRPr>
          </a:p>
          <a:p>
            <a:pPr marL="0" indent="0">
              <a:buNone/>
            </a:pPr>
            <a:br>
              <a:rPr lang="tr" dirty="0">
                <a:ea typeface="+mn-lt"/>
                <a:cs typeface="+mn-lt"/>
              </a:rPr>
            </a:br>
            <a:r>
              <a:rPr lang="tr" sz="2400" dirty="0">
                <a:ea typeface="+mn-lt"/>
                <a:cs typeface="+mn-lt"/>
              </a:rPr>
              <a:t>Giyilebilir Teknolojilerin Kullanım Alanları</a:t>
            </a:r>
            <a:endParaRPr lang="tr-TR" sz="2400">
              <a:solidFill>
                <a:schemeClr val="tx2"/>
              </a:solidFill>
              <a:ea typeface="+mn-lt"/>
              <a:cs typeface="+mn-lt"/>
            </a:endParaRPr>
          </a:p>
          <a:p>
            <a:pPr marL="285750" indent="-285750"/>
            <a:r>
              <a:rPr lang="tr" sz="2400" dirty="0">
                <a:ea typeface="+mn-lt"/>
                <a:cs typeface="+mn-lt"/>
              </a:rPr>
              <a:t>Kalp sağlığı izleme</a:t>
            </a:r>
            <a:endParaRPr lang="tr" sz="2400">
              <a:cs typeface="Calibri"/>
            </a:endParaRPr>
          </a:p>
          <a:p>
            <a:pPr marL="285750" indent="-285750"/>
            <a:r>
              <a:rPr lang="tr" sz="2400" dirty="0">
                <a:ea typeface="+mn-lt"/>
                <a:cs typeface="+mn-lt"/>
              </a:rPr>
              <a:t>Uyku takibi ve kalitesi</a:t>
            </a:r>
            <a:endParaRPr lang="tr-TR" sz="2400">
              <a:cs typeface="Calibri"/>
            </a:endParaRPr>
          </a:p>
          <a:p>
            <a:pPr marL="285750" indent="-285750"/>
            <a:r>
              <a:rPr lang="tr" sz="2400" dirty="0">
                <a:ea typeface="+mn-lt"/>
                <a:cs typeface="+mn-lt"/>
              </a:rPr>
              <a:t>Egzersiz takibi</a:t>
            </a:r>
            <a:endParaRPr lang="tr-TR" sz="2400">
              <a:cs typeface="Calibri"/>
            </a:endParaRPr>
          </a:p>
          <a:p>
            <a:pPr marL="285750" indent="-285750"/>
            <a:r>
              <a:rPr lang="tr" sz="2400" dirty="0">
                <a:ea typeface="+mn-lt"/>
                <a:cs typeface="+mn-lt"/>
              </a:rPr>
              <a:t>Kan şekeri izleme</a:t>
            </a:r>
            <a:endParaRPr lang="tr-TR" sz="2400">
              <a:cs typeface="Calibri"/>
            </a:endParaRPr>
          </a:p>
          <a:p>
            <a:pPr marL="285750" indent="-285750"/>
            <a:r>
              <a:rPr lang="tr" sz="2400" dirty="0">
                <a:ea typeface="+mn-lt"/>
                <a:cs typeface="+mn-lt"/>
              </a:rPr>
              <a:t>Depresyon ve anksiyete tedavisi</a:t>
            </a:r>
            <a:endParaRPr lang="tr" sz="2400">
              <a:cs typeface="Calibri"/>
            </a:endParaRPr>
          </a:p>
          <a:p>
            <a:pPr marL="285750" indent="-285750"/>
            <a:r>
              <a:rPr lang="tr" sz="2400" dirty="0">
                <a:ea typeface="+mn-lt"/>
                <a:cs typeface="+mn-lt"/>
              </a:rPr>
              <a:t>İlaç takibi</a:t>
            </a:r>
            <a:endParaRPr lang="tr" sz="2400">
              <a:cs typeface="Calibri"/>
            </a:endParaRPr>
          </a:p>
          <a:p>
            <a:pPr marL="285750" indent="-285750"/>
            <a:r>
              <a:rPr lang="tr" sz="2400" dirty="0">
                <a:ea typeface="+mn-lt"/>
                <a:cs typeface="+mn-lt"/>
              </a:rPr>
              <a:t>Diyabet yönetimi</a:t>
            </a:r>
            <a:endParaRPr lang="tr" sz="2400" dirty="0"/>
          </a:p>
          <a:p>
            <a:pPr marL="0" lvl="1" indent="0">
              <a:buNone/>
            </a:pPr>
            <a:endParaRPr lang="tr" dirty="0">
              <a:ea typeface="+mn-lt"/>
              <a:cs typeface="+mn-lt"/>
            </a:endParaRPr>
          </a:p>
          <a:p>
            <a:pPr marL="0" indent="0">
              <a:buNone/>
            </a:pPr>
            <a:endParaRPr lang="tr-TR" sz="1800">
              <a:solidFill>
                <a:schemeClr val="tx2"/>
              </a:solidFill>
            </a:endParaRPr>
          </a:p>
        </p:txBody>
      </p:sp>
    </p:spTree>
    <p:extLst>
      <p:ext uri="{BB962C8B-B14F-4D97-AF65-F5344CB8AC3E}">
        <p14:creationId xmlns:p14="http://schemas.microsoft.com/office/powerpoint/2010/main" val="19935561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3">
            <a:extLst>
              <a:ext uri="{FF2B5EF4-FFF2-40B4-BE49-F238E27FC236}">
                <a16:creationId xmlns:a16="http://schemas.microsoft.com/office/drawing/2014/main" id="{CE56A029-D803-47A2-B79C-4527891BE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2" name="Freeform: Shape 45">
            <a:extLst>
              <a:ext uri="{FF2B5EF4-FFF2-40B4-BE49-F238E27FC236}">
                <a16:creationId xmlns:a16="http://schemas.microsoft.com/office/drawing/2014/main" id="{51D96995-5226-4718-9475-B918D16C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663" y="1467136"/>
            <a:ext cx="4429266" cy="5404512"/>
          </a:xfrm>
          <a:custGeom>
            <a:avLst/>
            <a:gdLst>
              <a:gd name="connsiteX0" fmla="*/ 824338 w 4383631"/>
              <a:gd name="connsiteY0" fmla="*/ 881 h 5404513"/>
              <a:gd name="connsiteX1" fmla="*/ 988232 w 4383631"/>
              <a:gd name="connsiteY1" fmla="*/ 1512 h 5404513"/>
              <a:gd name="connsiteX2" fmla="*/ 2378019 w 4383631"/>
              <a:gd name="connsiteY2" fmla="*/ 394359 h 5404513"/>
              <a:gd name="connsiteX3" fmla="*/ 4005393 w 4383631"/>
              <a:gd name="connsiteY3" fmla="*/ 5010381 h 5404513"/>
              <a:gd name="connsiteX4" fmla="*/ 3668913 w 4383631"/>
              <a:gd name="connsiteY4" fmla="*/ 5403338 h 5404513"/>
              <a:gd name="connsiteX5" fmla="*/ 3667357 w 4383631"/>
              <a:gd name="connsiteY5" fmla="*/ 5404513 h 5404513"/>
              <a:gd name="connsiteX6" fmla="*/ 0 w 4383631"/>
              <a:gd name="connsiteY6" fmla="*/ 5404513 h 5404513"/>
              <a:gd name="connsiteX7" fmla="*/ 0 w 4383631"/>
              <a:gd name="connsiteY7" fmla="*/ 143051 h 5404513"/>
              <a:gd name="connsiteX8" fmla="*/ 193256 w 4383631"/>
              <a:gd name="connsiteY8" fmla="*/ 87176 h 5404513"/>
              <a:gd name="connsiteX9" fmla="*/ 824338 w 4383631"/>
              <a:gd name="connsiteY9" fmla="*/ 881 h 5404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83631" h="5404513">
                <a:moveTo>
                  <a:pt x="824338" y="881"/>
                </a:moveTo>
                <a:cubicBezTo>
                  <a:pt x="878770" y="-471"/>
                  <a:pt x="933413" y="-270"/>
                  <a:pt x="988232" y="1512"/>
                </a:cubicBezTo>
                <a:cubicBezTo>
                  <a:pt x="1445852" y="16389"/>
                  <a:pt x="1915763" y="141496"/>
                  <a:pt x="2378019" y="394359"/>
                </a:cubicBezTo>
                <a:cubicBezTo>
                  <a:pt x="4031265" y="1298718"/>
                  <a:pt x="4945843" y="3467048"/>
                  <a:pt x="4005393" y="5010381"/>
                </a:cubicBezTo>
                <a:cubicBezTo>
                  <a:pt x="3906203" y="5173158"/>
                  <a:pt x="3793241" y="5299621"/>
                  <a:pt x="3668913" y="5403338"/>
                </a:cubicBezTo>
                <a:lnTo>
                  <a:pt x="3667357" y="5404513"/>
                </a:lnTo>
                <a:lnTo>
                  <a:pt x="0" y="5404513"/>
                </a:lnTo>
                <a:lnTo>
                  <a:pt x="0" y="143051"/>
                </a:lnTo>
                <a:lnTo>
                  <a:pt x="193256" y="87176"/>
                </a:lnTo>
                <a:cubicBezTo>
                  <a:pt x="398954" y="35580"/>
                  <a:pt x="610013" y="6202"/>
                  <a:pt x="824338" y="881"/>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Resim 5" descr="otomat, kişi, şahıs içeren bir resim&#10;&#10;Açıklama otomatik olarak oluşturuldu">
            <a:extLst>
              <a:ext uri="{FF2B5EF4-FFF2-40B4-BE49-F238E27FC236}">
                <a16:creationId xmlns:a16="http://schemas.microsoft.com/office/drawing/2014/main" id="{4CFDE3AF-A39B-07A9-55C8-2A9D77CE0649}"/>
              </a:ext>
            </a:extLst>
          </p:cNvPr>
          <p:cNvPicPr>
            <a:picLocks noChangeAspect="1"/>
          </p:cNvPicPr>
          <p:nvPr/>
        </p:nvPicPr>
        <p:blipFill rotWithShape="1">
          <a:blip r:embed="rId2"/>
          <a:srcRect l="26908" r="19046" b="-2"/>
          <a:stretch/>
        </p:blipFill>
        <p:spPr>
          <a:xfrm>
            <a:off x="-7" y="1676463"/>
            <a:ext cx="4211054" cy="5181530"/>
          </a:xfrm>
          <a:custGeom>
            <a:avLst/>
            <a:gdLst/>
            <a:ahLst/>
            <a:cxnLst/>
            <a:rect l="l" t="t" r="r" b="b"/>
            <a:pathLst>
              <a:path w="4211054" h="5181530">
                <a:moveTo>
                  <a:pt x="1165310" y="990"/>
                </a:moveTo>
                <a:cubicBezTo>
                  <a:pt x="1578456" y="12730"/>
                  <a:pt x="2002082" y="129252"/>
                  <a:pt x="2418078" y="367333"/>
                </a:cubicBezTo>
                <a:cubicBezTo>
                  <a:pt x="3905879" y="1218825"/>
                  <a:pt x="4719574" y="3276464"/>
                  <a:pt x="3861693" y="4749397"/>
                </a:cubicBezTo>
                <a:cubicBezTo>
                  <a:pt x="3781266" y="4887488"/>
                  <a:pt x="3691172" y="4998345"/>
                  <a:pt x="3592887" y="5091022"/>
                </a:cubicBezTo>
                <a:lnTo>
                  <a:pt x="3483153" y="5181530"/>
                </a:lnTo>
                <a:lnTo>
                  <a:pt x="0" y="5181530"/>
                </a:lnTo>
                <a:lnTo>
                  <a:pt x="0" y="251609"/>
                </a:lnTo>
                <a:lnTo>
                  <a:pt x="158783" y="182603"/>
                </a:lnTo>
                <a:cubicBezTo>
                  <a:pt x="479801" y="54981"/>
                  <a:pt x="818871" y="-8854"/>
                  <a:pt x="1165310" y="990"/>
                </a:cubicBezTo>
                <a:close/>
              </a:path>
            </a:pathLst>
          </a:custGeom>
        </p:spPr>
      </p:pic>
      <p:sp>
        <p:nvSpPr>
          <p:cNvPr id="43" name="Freeform: Shape 47">
            <a:extLst>
              <a:ext uri="{FF2B5EF4-FFF2-40B4-BE49-F238E27FC236}">
                <a16:creationId xmlns:a16="http://schemas.microsoft.com/office/drawing/2014/main" id="{3D7B82C1-B831-4DDE-BDF4-2C767EB49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76470"/>
            <a:ext cx="4211054" cy="5181530"/>
          </a:xfrm>
          <a:custGeom>
            <a:avLst/>
            <a:gdLst>
              <a:gd name="connsiteX0" fmla="*/ 1165310 w 4211054"/>
              <a:gd name="connsiteY0" fmla="*/ 990 h 5181530"/>
              <a:gd name="connsiteX1" fmla="*/ 2418078 w 4211054"/>
              <a:gd name="connsiteY1" fmla="*/ 367333 h 5181530"/>
              <a:gd name="connsiteX2" fmla="*/ 3861693 w 4211054"/>
              <a:gd name="connsiteY2" fmla="*/ 4749397 h 5181530"/>
              <a:gd name="connsiteX3" fmla="*/ 3592887 w 4211054"/>
              <a:gd name="connsiteY3" fmla="*/ 5091022 h 5181530"/>
              <a:gd name="connsiteX4" fmla="*/ 3483152 w 4211054"/>
              <a:gd name="connsiteY4" fmla="*/ 5181530 h 5181530"/>
              <a:gd name="connsiteX5" fmla="*/ 0 w 4211054"/>
              <a:gd name="connsiteY5" fmla="*/ 5181530 h 5181530"/>
              <a:gd name="connsiteX6" fmla="*/ 0 w 4211054"/>
              <a:gd name="connsiteY6" fmla="*/ 5181528 h 5181530"/>
              <a:gd name="connsiteX7" fmla="*/ 2981677 w 4211054"/>
              <a:gd name="connsiteY7" fmla="*/ 5181528 h 5181530"/>
              <a:gd name="connsiteX8" fmla="*/ 3028606 w 4211054"/>
              <a:gd name="connsiteY8" fmla="*/ 5160626 h 5181530"/>
              <a:gd name="connsiteX9" fmla="*/ 3747110 w 4211054"/>
              <a:gd name="connsiteY9" fmla="*/ 4553549 h 5181530"/>
              <a:gd name="connsiteX10" fmla="*/ 2353269 w 4211054"/>
              <a:gd name="connsiteY10" fmla="*/ 527791 h 5181530"/>
              <a:gd name="connsiteX11" fmla="*/ 1162923 w 4211054"/>
              <a:gd name="connsiteY11" fmla="*/ 185179 h 5181530"/>
              <a:gd name="connsiteX12" fmla="*/ 80119 w 4211054"/>
              <a:gd name="connsiteY12" fmla="*/ 399295 h 5181530"/>
              <a:gd name="connsiteX13" fmla="*/ 0 w 4211054"/>
              <a:gd name="connsiteY13" fmla="*/ 438059 h 5181530"/>
              <a:gd name="connsiteX14" fmla="*/ 0 w 4211054"/>
              <a:gd name="connsiteY14" fmla="*/ 251609 h 5181530"/>
              <a:gd name="connsiteX15" fmla="*/ 158783 w 4211054"/>
              <a:gd name="connsiteY15" fmla="*/ 182603 h 5181530"/>
              <a:gd name="connsiteX16" fmla="*/ 1165310 w 4211054"/>
              <a:gd name="connsiteY16" fmla="*/ 990 h 5181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11054" h="5181530">
                <a:moveTo>
                  <a:pt x="1165310" y="990"/>
                </a:moveTo>
                <a:cubicBezTo>
                  <a:pt x="1578456" y="12730"/>
                  <a:pt x="2002082" y="129252"/>
                  <a:pt x="2418078" y="367333"/>
                </a:cubicBezTo>
                <a:cubicBezTo>
                  <a:pt x="3905879" y="1218825"/>
                  <a:pt x="4719574" y="3276464"/>
                  <a:pt x="3861693" y="4749397"/>
                </a:cubicBezTo>
                <a:cubicBezTo>
                  <a:pt x="3781266" y="4887488"/>
                  <a:pt x="3691172" y="4998345"/>
                  <a:pt x="3592887" y="5091022"/>
                </a:cubicBezTo>
                <a:lnTo>
                  <a:pt x="3483152" y="5181530"/>
                </a:lnTo>
                <a:lnTo>
                  <a:pt x="0" y="5181530"/>
                </a:lnTo>
                <a:lnTo>
                  <a:pt x="0" y="5181528"/>
                </a:lnTo>
                <a:lnTo>
                  <a:pt x="2981677" y="5181528"/>
                </a:lnTo>
                <a:lnTo>
                  <a:pt x="3028606" y="5160626"/>
                </a:lnTo>
                <a:cubicBezTo>
                  <a:pt x="3311277" y="5028098"/>
                  <a:pt x="3558318" y="4869020"/>
                  <a:pt x="3747110" y="4553549"/>
                </a:cubicBezTo>
                <a:cubicBezTo>
                  <a:pt x="4552598" y="3207566"/>
                  <a:pt x="3769268" y="1316508"/>
                  <a:pt x="2353269" y="527791"/>
                </a:cubicBezTo>
                <a:cubicBezTo>
                  <a:pt x="1957349" y="307263"/>
                  <a:pt x="1554872" y="198154"/>
                  <a:pt x="1162923" y="185179"/>
                </a:cubicBezTo>
                <a:cubicBezTo>
                  <a:pt x="787306" y="172747"/>
                  <a:pt x="421359" y="248602"/>
                  <a:pt x="80119" y="399295"/>
                </a:cubicBezTo>
                <a:lnTo>
                  <a:pt x="0" y="438059"/>
                </a:lnTo>
                <a:lnTo>
                  <a:pt x="0" y="251609"/>
                </a:lnTo>
                <a:lnTo>
                  <a:pt x="158783" y="182603"/>
                </a:lnTo>
                <a:cubicBezTo>
                  <a:pt x="479801" y="54981"/>
                  <a:pt x="818871" y="-8854"/>
                  <a:pt x="1165310" y="99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5" name="Freeform: Shape 49">
            <a:extLst>
              <a:ext uri="{FF2B5EF4-FFF2-40B4-BE49-F238E27FC236}">
                <a16:creationId xmlns:a16="http://schemas.microsoft.com/office/drawing/2014/main" id="{22EB6291-5B14-4134-B234-BE224349E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59458" y="-13648"/>
            <a:ext cx="4289727" cy="2866417"/>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7" name="Freeform: Shape 51">
            <a:extLst>
              <a:ext uri="{FF2B5EF4-FFF2-40B4-BE49-F238E27FC236}">
                <a16:creationId xmlns:a16="http://schemas.microsoft.com/office/drawing/2014/main" id="{97A57860-4E75-47A2-A2FB-36FAA8979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1951" y="-11953"/>
            <a:ext cx="4152001" cy="3562347"/>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Başlık 1">
            <a:extLst>
              <a:ext uri="{FF2B5EF4-FFF2-40B4-BE49-F238E27FC236}">
                <a16:creationId xmlns:a16="http://schemas.microsoft.com/office/drawing/2014/main" id="{6D004217-C3BB-234D-7BCB-FFE10AEB21FE}"/>
              </a:ext>
            </a:extLst>
          </p:cNvPr>
          <p:cNvSpPr>
            <a:spLocks noGrp="1"/>
          </p:cNvSpPr>
          <p:nvPr>
            <p:ph type="title"/>
          </p:nvPr>
        </p:nvSpPr>
        <p:spPr>
          <a:xfrm>
            <a:off x="4602162" y="3911579"/>
            <a:ext cx="7170640" cy="2312947"/>
          </a:xfrm>
        </p:spPr>
        <p:txBody>
          <a:bodyPr anchor="b">
            <a:normAutofit fontScale="90000"/>
          </a:bodyPr>
          <a:lstStyle/>
          <a:p>
            <a:r>
              <a:rPr lang="tr-TR" sz="3600" dirty="0">
                <a:cs typeface="Calibri Light"/>
              </a:rPr>
              <a:t>Akıllı Protezler ve </a:t>
            </a:r>
            <a:r>
              <a:rPr lang="tr-TR" sz="3600" dirty="0" err="1">
                <a:cs typeface="Calibri Light"/>
              </a:rPr>
              <a:t>Exoskeleton</a:t>
            </a:r>
            <a:r>
              <a:rPr lang="tr-TR" sz="3600" dirty="0">
                <a:cs typeface="Calibri Light"/>
              </a:rPr>
              <a:t> (Dış İskelet)</a:t>
            </a:r>
            <a:br>
              <a:rPr lang="tr-TR" sz="3600" dirty="0">
                <a:cs typeface="Calibri Light"/>
              </a:rPr>
            </a:br>
            <a:br>
              <a:rPr lang="tr-TR" sz="3600" dirty="0">
                <a:cs typeface="Calibri Light"/>
              </a:rPr>
            </a:br>
            <a:r>
              <a:rPr lang="tr-TR" sz="3600" dirty="0">
                <a:cs typeface="Calibri Light"/>
              </a:rPr>
              <a:t> Destek ve hareket sistemini tamamlamaya-geliştirmeye yönelik kullanılan teknolojiler</a:t>
            </a:r>
          </a:p>
        </p:txBody>
      </p:sp>
      <p:pic>
        <p:nvPicPr>
          <p:cNvPr id="4" name="Resim 4" descr="Akıllı Protez&#10;">
            <a:extLst>
              <a:ext uri="{FF2B5EF4-FFF2-40B4-BE49-F238E27FC236}">
                <a16:creationId xmlns:a16="http://schemas.microsoft.com/office/drawing/2014/main" id="{2E6C4EFB-CEC5-D37B-4EAC-0157268C2844}"/>
              </a:ext>
            </a:extLst>
          </p:cNvPr>
          <p:cNvPicPr>
            <a:picLocks noChangeAspect="1"/>
          </p:cNvPicPr>
          <p:nvPr/>
        </p:nvPicPr>
        <p:blipFill rotWithShape="1">
          <a:blip r:embed="rId3"/>
          <a:srcRect l="2614" r="12433" b="-2"/>
          <a:stretch/>
        </p:blipFill>
        <p:spPr>
          <a:xfrm>
            <a:off x="3332189" y="1"/>
            <a:ext cx="3997527" cy="2646947"/>
          </a:xfrm>
          <a:custGeom>
            <a:avLst/>
            <a:gdLst/>
            <a:ahLst/>
            <a:cxnLst/>
            <a:rect l="l" t="t" r="r" b="b"/>
            <a:pathLst>
              <a:path w="3997527" h="2646947">
                <a:moveTo>
                  <a:pt x="292993" y="0"/>
                </a:moveTo>
                <a:lnTo>
                  <a:pt x="3828920" y="0"/>
                </a:lnTo>
                <a:lnTo>
                  <a:pt x="3877162" y="126877"/>
                </a:lnTo>
                <a:cubicBezTo>
                  <a:pt x="3956137" y="365716"/>
                  <a:pt x="3997527" y="630123"/>
                  <a:pt x="3997527" y="908578"/>
                </a:cubicBezTo>
                <a:cubicBezTo>
                  <a:pt x="3997527" y="1130767"/>
                  <a:pt x="3933446" y="1309091"/>
                  <a:pt x="3789844" y="1486825"/>
                </a:cubicBezTo>
                <a:cubicBezTo>
                  <a:pt x="3639637" y="1672742"/>
                  <a:pt x="3413939" y="1843981"/>
                  <a:pt x="3174946" y="2025257"/>
                </a:cubicBezTo>
                <a:cubicBezTo>
                  <a:pt x="3130853" y="2058662"/>
                  <a:pt x="3085302" y="2093247"/>
                  <a:pt x="3039752" y="2128254"/>
                </a:cubicBezTo>
                <a:cubicBezTo>
                  <a:pt x="2632020" y="2441546"/>
                  <a:pt x="2334435" y="2646947"/>
                  <a:pt x="1928851" y="2646947"/>
                </a:cubicBezTo>
                <a:cubicBezTo>
                  <a:pt x="1310863" y="2646947"/>
                  <a:pt x="873195" y="2394813"/>
                  <a:pt x="465463" y="1803828"/>
                </a:cubicBezTo>
                <a:cubicBezTo>
                  <a:pt x="412107" y="1726474"/>
                  <a:pt x="359949" y="1656124"/>
                  <a:pt x="309509" y="1588134"/>
                </a:cubicBezTo>
                <a:cubicBezTo>
                  <a:pt x="100453" y="1306222"/>
                  <a:pt x="0" y="1159615"/>
                  <a:pt x="0" y="908578"/>
                </a:cubicBezTo>
                <a:cubicBezTo>
                  <a:pt x="0" y="659312"/>
                  <a:pt x="62965" y="413080"/>
                  <a:pt x="187010" y="176721"/>
                </a:cubicBezTo>
                <a:cubicBezTo>
                  <a:pt x="217356" y="118918"/>
                  <a:pt x="250961" y="62336"/>
                  <a:pt x="287751" y="7075"/>
                </a:cubicBezTo>
                <a:close/>
              </a:path>
            </a:pathLst>
          </a:custGeom>
        </p:spPr>
      </p:pic>
      <p:sp>
        <p:nvSpPr>
          <p:cNvPr id="54" name="Freeform: Shape 53">
            <a:extLst>
              <a:ext uri="{FF2B5EF4-FFF2-40B4-BE49-F238E27FC236}">
                <a16:creationId xmlns:a16="http://schemas.microsoft.com/office/drawing/2014/main" id="{FADADC7F-B4F8-4013-B67D-463D600E8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2189" y="1"/>
            <a:ext cx="3997527" cy="2646947"/>
          </a:xfrm>
          <a:custGeom>
            <a:avLst/>
            <a:gdLst>
              <a:gd name="connsiteX0" fmla="*/ 478501 w 3997527"/>
              <a:gd name="connsiteY0" fmla="*/ 2 h 2646947"/>
              <a:gd name="connsiteX1" fmla="*/ 382993 w 3997527"/>
              <a:gd name="connsiteY1" fmla="*/ 123929 h 2646947"/>
              <a:gd name="connsiteX2" fmla="*/ 290041 w 3997527"/>
              <a:gd name="connsiteY2" fmla="*/ 274421 h 2646947"/>
              <a:gd name="connsiteX3" fmla="*/ 117491 w 3997527"/>
              <a:gd name="connsiteY3" fmla="*/ 923641 h 2646947"/>
              <a:gd name="connsiteX4" fmla="*/ 403069 w 3997527"/>
              <a:gd name="connsiteY4" fmla="*/ 1526467 h 2646947"/>
              <a:gd name="connsiteX5" fmla="*/ 546966 w 3997527"/>
              <a:gd name="connsiteY5" fmla="*/ 1717806 h 2646947"/>
              <a:gd name="connsiteX6" fmla="*/ 1897207 w 3997527"/>
              <a:gd name="connsiteY6" fmla="*/ 2465727 h 2646947"/>
              <a:gd name="connsiteX7" fmla="*/ 2922217 w 3997527"/>
              <a:gd name="connsiteY7" fmla="*/ 2005601 h 2646947"/>
              <a:gd name="connsiteX8" fmla="*/ 3046959 w 3997527"/>
              <a:gd name="connsiteY8" fmla="*/ 1914233 h 2646947"/>
              <a:gd name="connsiteX9" fmla="*/ 3614314 w 3997527"/>
              <a:gd name="connsiteY9" fmla="*/ 1436596 h 2646947"/>
              <a:gd name="connsiteX10" fmla="*/ 3805939 w 3997527"/>
              <a:gd name="connsiteY10" fmla="*/ 923641 h 2646947"/>
              <a:gd name="connsiteX11" fmla="*/ 3633781 w 3997527"/>
              <a:gd name="connsiteY11" fmla="*/ 75714 h 2646947"/>
              <a:gd name="connsiteX12" fmla="*/ 3595267 w 3997527"/>
              <a:gd name="connsiteY12" fmla="*/ 2 h 2646947"/>
              <a:gd name="connsiteX13" fmla="*/ 292993 w 3997527"/>
              <a:gd name="connsiteY13" fmla="*/ 0 h 2646947"/>
              <a:gd name="connsiteX14" fmla="*/ 3828920 w 3997527"/>
              <a:gd name="connsiteY14" fmla="*/ 0 h 2646947"/>
              <a:gd name="connsiteX15" fmla="*/ 3877162 w 3997527"/>
              <a:gd name="connsiteY15" fmla="*/ 126877 h 2646947"/>
              <a:gd name="connsiteX16" fmla="*/ 3997527 w 3997527"/>
              <a:gd name="connsiteY16" fmla="*/ 908578 h 2646947"/>
              <a:gd name="connsiteX17" fmla="*/ 3789844 w 3997527"/>
              <a:gd name="connsiteY17" fmla="*/ 1486825 h 2646947"/>
              <a:gd name="connsiteX18" fmla="*/ 3174946 w 3997527"/>
              <a:gd name="connsiteY18" fmla="*/ 2025257 h 2646947"/>
              <a:gd name="connsiteX19" fmla="*/ 3039752 w 3997527"/>
              <a:gd name="connsiteY19" fmla="*/ 2128254 h 2646947"/>
              <a:gd name="connsiteX20" fmla="*/ 1928850 w 3997527"/>
              <a:gd name="connsiteY20" fmla="*/ 2646947 h 2646947"/>
              <a:gd name="connsiteX21" fmla="*/ 465463 w 3997527"/>
              <a:gd name="connsiteY21" fmla="*/ 1803828 h 2646947"/>
              <a:gd name="connsiteX22" fmla="*/ 309508 w 3997527"/>
              <a:gd name="connsiteY22" fmla="*/ 1588134 h 2646947"/>
              <a:gd name="connsiteX23" fmla="*/ 0 w 3997527"/>
              <a:gd name="connsiteY23" fmla="*/ 908578 h 2646947"/>
              <a:gd name="connsiteX24" fmla="*/ 187010 w 3997527"/>
              <a:gd name="connsiteY24" fmla="*/ 176721 h 2646947"/>
              <a:gd name="connsiteX25" fmla="*/ 287750 w 3997527"/>
              <a:gd name="connsiteY25" fmla="*/ 7075 h 264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97527" h="2646947">
                <a:moveTo>
                  <a:pt x="478501" y="2"/>
                </a:moveTo>
                <a:lnTo>
                  <a:pt x="382993" y="123929"/>
                </a:lnTo>
                <a:cubicBezTo>
                  <a:pt x="349048" y="172951"/>
                  <a:pt x="318041" y="223144"/>
                  <a:pt x="290041" y="274421"/>
                </a:cubicBezTo>
                <a:cubicBezTo>
                  <a:pt x="175588" y="484093"/>
                  <a:pt x="117491" y="702521"/>
                  <a:pt x="117491" y="923641"/>
                </a:cubicBezTo>
                <a:cubicBezTo>
                  <a:pt x="117491" y="1146334"/>
                  <a:pt x="210177" y="1276386"/>
                  <a:pt x="403069" y="1526467"/>
                </a:cubicBezTo>
                <a:cubicBezTo>
                  <a:pt x="449609" y="1586781"/>
                  <a:pt x="497735" y="1649187"/>
                  <a:pt x="546966" y="1717806"/>
                </a:cubicBezTo>
                <a:cubicBezTo>
                  <a:pt x="923173" y="2242063"/>
                  <a:pt x="1327000" y="2465727"/>
                  <a:pt x="1897207" y="2465727"/>
                </a:cubicBezTo>
                <a:cubicBezTo>
                  <a:pt x="2271434" y="2465727"/>
                  <a:pt x="2546010" y="2283518"/>
                  <a:pt x="2922217" y="2005601"/>
                </a:cubicBezTo>
                <a:cubicBezTo>
                  <a:pt x="2964245" y="1974547"/>
                  <a:pt x="3006275" y="1943867"/>
                  <a:pt x="3046959" y="1914233"/>
                </a:cubicBezTo>
                <a:cubicBezTo>
                  <a:pt x="3267474" y="1753426"/>
                  <a:pt x="3475721" y="1601521"/>
                  <a:pt x="3614314" y="1436596"/>
                </a:cubicBezTo>
                <a:cubicBezTo>
                  <a:pt x="3746813" y="1278931"/>
                  <a:pt x="3805939" y="1120743"/>
                  <a:pt x="3805939" y="923641"/>
                </a:cubicBezTo>
                <a:cubicBezTo>
                  <a:pt x="3805939" y="614875"/>
                  <a:pt x="3746267" y="325578"/>
                  <a:pt x="3633781" y="75714"/>
                </a:cubicBezTo>
                <a:lnTo>
                  <a:pt x="3595267" y="2"/>
                </a:lnTo>
                <a:close/>
                <a:moveTo>
                  <a:pt x="292993" y="0"/>
                </a:moveTo>
                <a:lnTo>
                  <a:pt x="3828920" y="0"/>
                </a:lnTo>
                <a:lnTo>
                  <a:pt x="3877162" y="126877"/>
                </a:lnTo>
                <a:cubicBezTo>
                  <a:pt x="3956137" y="365716"/>
                  <a:pt x="3997527" y="630123"/>
                  <a:pt x="3997527" y="908578"/>
                </a:cubicBezTo>
                <a:cubicBezTo>
                  <a:pt x="3997527" y="1130767"/>
                  <a:pt x="3933446" y="1309091"/>
                  <a:pt x="3789844" y="1486825"/>
                </a:cubicBezTo>
                <a:cubicBezTo>
                  <a:pt x="3639637" y="1672742"/>
                  <a:pt x="3413939" y="1843981"/>
                  <a:pt x="3174946" y="2025257"/>
                </a:cubicBezTo>
                <a:cubicBezTo>
                  <a:pt x="3130853" y="2058662"/>
                  <a:pt x="3085302" y="2093247"/>
                  <a:pt x="3039752" y="2128254"/>
                </a:cubicBezTo>
                <a:cubicBezTo>
                  <a:pt x="2632020" y="2441546"/>
                  <a:pt x="2334435" y="2646947"/>
                  <a:pt x="1928850" y="2646947"/>
                </a:cubicBezTo>
                <a:cubicBezTo>
                  <a:pt x="1310863" y="2646947"/>
                  <a:pt x="873195" y="2394813"/>
                  <a:pt x="465463" y="1803828"/>
                </a:cubicBezTo>
                <a:cubicBezTo>
                  <a:pt x="412107" y="1726474"/>
                  <a:pt x="359949" y="1656124"/>
                  <a:pt x="309508" y="1588134"/>
                </a:cubicBezTo>
                <a:cubicBezTo>
                  <a:pt x="100453" y="1306222"/>
                  <a:pt x="0" y="1159615"/>
                  <a:pt x="0" y="908578"/>
                </a:cubicBezTo>
                <a:cubicBezTo>
                  <a:pt x="0" y="659312"/>
                  <a:pt x="62965" y="413080"/>
                  <a:pt x="187010" y="176721"/>
                </a:cubicBezTo>
                <a:cubicBezTo>
                  <a:pt x="217356" y="118918"/>
                  <a:pt x="250961" y="62336"/>
                  <a:pt x="287750" y="7075"/>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6" name="Resim 6" descr="dış mekan, eğim, bayır, otomat içeren bir resim&#10;&#10;Açıklama otomatik olarak oluşturuldu">
            <a:extLst>
              <a:ext uri="{FF2B5EF4-FFF2-40B4-BE49-F238E27FC236}">
                <a16:creationId xmlns:a16="http://schemas.microsoft.com/office/drawing/2014/main" id="{172EE03D-22D3-10EA-EA99-E75D507CE9C6}"/>
              </a:ext>
            </a:extLst>
          </p:cNvPr>
          <p:cNvPicPr>
            <a:picLocks noChangeAspect="1"/>
          </p:cNvPicPr>
          <p:nvPr/>
        </p:nvPicPr>
        <p:blipFill rotWithShape="1">
          <a:blip r:embed="rId4"/>
          <a:srcRect l="13184" r="12514"/>
          <a:stretch/>
        </p:blipFill>
        <p:spPr>
          <a:xfrm>
            <a:off x="8253666" y="2"/>
            <a:ext cx="3938337" cy="3321595"/>
          </a:xfrm>
          <a:custGeom>
            <a:avLst/>
            <a:gdLst/>
            <a:ahLst/>
            <a:cxnLst/>
            <a:rect l="l" t="t" r="r" b="b"/>
            <a:pathLst>
              <a:path w="3938337" h="3321595">
                <a:moveTo>
                  <a:pt x="412520" y="0"/>
                </a:moveTo>
                <a:lnTo>
                  <a:pt x="3217629" y="0"/>
                </a:lnTo>
                <a:lnTo>
                  <a:pt x="3871410" y="0"/>
                </a:lnTo>
                <a:lnTo>
                  <a:pt x="3938337" y="0"/>
                </a:lnTo>
                <a:lnTo>
                  <a:pt x="3938337" y="59511"/>
                </a:lnTo>
                <a:lnTo>
                  <a:pt x="3938337" y="699247"/>
                </a:lnTo>
                <a:lnTo>
                  <a:pt x="3938337" y="2518435"/>
                </a:lnTo>
                <a:lnTo>
                  <a:pt x="3856842" y="2618704"/>
                </a:lnTo>
                <a:cubicBezTo>
                  <a:pt x="3439614" y="3108658"/>
                  <a:pt x="2979779" y="3321595"/>
                  <a:pt x="2362292" y="3321595"/>
                </a:cubicBezTo>
                <a:cubicBezTo>
                  <a:pt x="1899140" y="3321595"/>
                  <a:pt x="1559319" y="3095023"/>
                  <a:pt x="1093716" y="2749441"/>
                </a:cubicBezTo>
                <a:cubicBezTo>
                  <a:pt x="1041701" y="2710827"/>
                  <a:pt x="989684" y="2672676"/>
                  <a:pt x="939333" y="2635829"/>
                </a:cubicBezTo>
                <a:cubicBezTo>
                  <a:pt x="666418" y="2435869"/>
                  <a:pt x="408686" y="2246981"/>
                  <a:pt x="237160" y="2041901"/>
                </a:cubicBezTo>
                <a:cubicBezTo>
                  <a:pt x="73176" y="1845849"/>
                  <a:pt x="0" y="1649145"/>
                  <a:pt x="0" y="1404055"/>
                </a:cubicBezTo>
                <a:cubicBezTo>
                  <a:pt x="0" y="866538"/>
                  <a:pt x="144750" y="376466"/>
                  <a:pt x="410955" y="1974"/>
                </a:cubicBezTo>
                <a:close/>
              </a:path>
            </a:pathLst>
          </a:custGeom>
        </p:spPr>
      </p:pic>
      <p:sp>
        <p:nvSpPr>
          <p:cNvPr id="56" name="Freeform: Shape 55">
            <a:extLst>
              <a:ext uri="{FF2B5EF4-FFF2-40B4-BE49-F238E27FC236}">
                <a16:creationId xmlns:a16="http://schemas.microsoft.com/office/drawing/2014/main" id="{3A8657D3-FF5C-4E4D-BF2D-FA413B67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253663" y="0"/>
            <a:ext cx="3938337" cy="3321595"/>
          </a:xfrm>
          <a:custGeom>
            <a:avLst/>
            <a:gdLst>
              <a:gd name="connsiteX0" fmla="*/ 1166365 w 3938337"/>
              <a:gd name="connsiteY0" fmla="*/ 0 h 3321595"/>
              <a:gd name="connsiteX1" fmla="*/ 107576 w 3938337"/>
              <a:gd name="connsiteY1" fmla="*/ 0 h 3321595"/>
              <a:gd name="connsiteX2" fmla="*/ 66927 w 3938337"/>
              <a:gd name="connsiteY2" fmla="*/ 0 h 3321595"/>
              <a:gd name="connsiteX3" fmla="*/ 0 w 3938337"/>
              <a:gd name="connsiteY3" fmla="*/ 0 h 3321595"/>
              <a:gd name="connsiteX4" fmla="*/ 0 w 3938337"/>
              <a:gd name="connsiteY4" fmla="*/ 59511 h 3321595"/>
              <a:gd name="connsiteX5" fmla="*/ 0 w 3938337"/>
              <a:gd name="connsiteY5" fmla="*/ 155390 h 3321595"/>
              <a:gd name="connsiteX6" fmla="*/ 0 w 3938337"/>
              <a:gd name="connsiteY6" fmla="*/ 901114 h 3321595"/>
              <a:gd name="connsiteX7" fmla="*/ 4 w 3938337"/>
              <a:gd name="connsiteY7" fmla="*/ 901114 h 3321595"/>
              <a:gd name="connsiteX8" fmla="*/ 4 w 3938337"/>
              <a:gd name="connsiteY8" fmla="*/ 471771 h 3321595"/>
              <a:gd name="connsiteX9" fmla="*/ 50187 w 3938337"/>
              <a:gd name="connsiteY9" fmla="*/ 407556 h 3321595"/>
              <a:gd name="connsiteX10" fmla="*/ 352921 w 3938337"/>
              <a:gd name="connsiteY10" fmla="*/ 118259 h 3321595"/>
              <a:gd name="connsiteX11" fmla="*/ 514890 w 3938337"/>
              <a:gd name="connsiteY11" fmla="*/ 2 h 3321595"/>
              <a:gd name="connsiteX12" fmla="*/ 1166365 w 3938337"/>
              <a:gd name="connsiteY12" fmla="*/ 2 h 3321595"/>
              <a:gd name="connsiteX13" fmla="*/ 3525817 w 3938337"/>
              <a:gd name="connsiteY13" fmla="*/ 0 h 3321595"/>
              <a:gd name="connsiteX14" fmla="*/ 3384145 w 3938337"/>
              <a:gd name="connsiteY14" fmla="*/ 0 h 3321595"/>
              <a:gd name="connsiteX15" fmla="*/ 3385646 w 3938337"/>
              <a:gd name="connsiteY15" fmla="*/ 1904 h 3321595"/>
              <a:gd name="connsiteX16" fmla="*/ 3780089 w 3938337"/>
              <a:gd name="connsiteY16" fmla="*/ 1354125 h 3321595"/>
              <a:gd name="connsiteX17" fmla="*/ 3552458 w 3938337"/>
              <a:gd name="connsiteY17" fmla="*/ 1969288 h 3321595"/>
              <a:gd name="connsiteX18" fmla="*/ 3414534 w 3938337"/>
              <a:gd name="connsiteY18" fmla="*/ 2115111 h 3321595"/>
              <a:gd name="connsiteX19" fmla="*/ 3395732 w 3938337"/>
              <a:gd name="connsiteY19" fmla="*/ 2131585 h 3321595"/>
              <a:gd name="connsiteX20" fmla="*/ 3390273 w 3938337"/>
              <a:gd name="connsiteY20" fmla="*/ 2137223 h 3321595"/>
              <a:gd name="connsiteX21" fmla="*/ 3348116 w 3938337"/>
              <a:gd name="connsiteY21" fmla="*/ 2173305 h 3321595"/>
              <a:gd name="connsiteX22" fmla="*/ 3251972 w 3938337"/>
              <a:gd name="connsiteY22" fmla="*/ 2257543 h 3321595"/>
              <a:gd name="connsiteX23" fmla="*/ 2878500 w 3938337"/>
              <a:gd name="connsiteY23" fmla="*/ 2542096 h 3321595"/>
              <a:gd name="connsiteX24" fmla="*/ 2730320 w 3938337"/>
              <a:gd name="connsiteY24" fmla="*/ 2651667 h 3321595"/>
              <a:gd name="connsiteX25" fmla="*/ 1512716 w 3938337"/>
              <a:gd name="connsiteY25" fmla="*/ 3203474 h 3321595"/>
              <a:gd name="connsiteX26" fmla="*/ 78219 w 3938337"/>
              <a:gd name="connsiteY26" fmla="*/ 2525579 h 3321595"/>
              <a:gd name="connsiteX27" fmla="*/ 0 w 3938337"/>
              <a:gd name="connsiteY27" fmla="*/ 2428877 h 3321595"/>
              <a:gd name="connsiteX28" fmla="*/ 0 w 3938337"/>
              <a:gd name="connsiteY28" fmla="*/ 2518435 h 3321595"/>
              <a:gd name="connsiteX29" fmla="*/ 81495 w 3938337"/>
              <a:gd name="connsiteY29" fmla="*/ 2618704 h 3321595"/>
              <a:gd name="connsiteX30" fmla="*/ 1576046 w 3938337"/>
              <a:gd name="connsiteY30" fmla="*/ 3321595 h 3321595"/>
              <a:gd name="connsiteX31" fmla="*/ 2844621 w 3938337"/>
              <a:gd name="connsiteY31" fmla="*/ 2749441 h 3321595"/>
              <a:gd name="connsiteX32" fmla="*/ 2999005 w 3938337"/>
              <a:gd name="connsiteY32" fmla="*/ 2635829 h 3321595"/>
              <a:gd name="connsiteX33" fmla="*/ 3701177 w 3938337"/>
              <a:gd name="connsiteY33" fmla="*/ 2041901 h 3321595"/>
              <a:gd name="connsiteX34" fmla="*/ 3938337 w 3938337"/>
              <a:gd name="connsiteY34" fmla="*/ 1404055 h 3321595"/>
              <a:gd name="connsiteX35" fmla="*/ 3527383 w 3938337"/>
              <a:gd name="connsiteY35"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938337" h="3321595">
                <a:moveTo>
                  <a:pt x="1166365" y="0"/>
                </a:moveTo>
                <a:lnTo>
                  <a:pt x="107576" y="0"/>
                </a:lnTo>
                <a:lnTo>
                  <a:pt x="66927" y="0"/>
                </a:lnTo>
                <a:lnTo>
                  <a:pt x="0" y="0"/>
                </a:lnTo>
                <a:lnTo>
                  <a:pt x="0" y="59511"/>
                </a:lnTo>
                <a:lnTo>
                  <a:pt x="0" y="155390"/>
                </a:lnTo>
                <a:lnTo>
                  <a:pt x="0" y="901114"/>
                </a:lnTo>
                <a:lnTo>
                  <a:pt x="4" y="901114"/>
                </a:lnTo>
                <a:lnTo>
                  <a:pt x="4" y="471771"/>
                </a:lnTo>
                <a:lnTo>
                  <a:pt x="50187" y="407556"/>
                </a:lnTo>
                <a:cubicBezTo>
                  <a:pt x="138559" y="305382"/>
                  <a:pt x="239680" y="208703"/>
                  <a:pt x="352921" y="118259"/>
                </a:cubicBezTo>
                <a:lnTo>
                  <a:pt x="514890" y="2"/>
                </a:lnTo>
                <a:lnTo>
                  <a:pt x="1166365" y="2"/>
                </a:lnTo>
                <a:close/>
                <a:moveTo>
                  <a:pt x="3525817" y="0"/>
                </a:moveTo>
                <a:lnTo>
                  <a:pt x="3384145" y="0"/>
                </a:lnTo>
                <a:lnTo>
                  <a:pt x="3385646" y="1904"/>
                </a:lnTo>
                <a:cubicBezTo>
                  <a:pt x="3641155" y="363079"/>
                  <a:pt x="3780089" y="835723"/>
                  <a:pt x="3780089" y="1354125"/>
                </a:cubicBezTo>
                <a:cubicBezTo>
                  <a:pt x="3780089" y="1590500"/>
                  <a:pt x="3709854" y="1780209"/>
                  <a:pt x="3552458" y="1969288"/>
                </a:cubicBezTo>
                <a:cubicBezTo>
                  <a:pt x="3511300" y="2018735"/>
                  <a:pt x="3464970" y="2067206"/>
                  <a:pt x="3414534" y="2115111"/>
                </a:cubicBezTo>
                <a:lnTo>
                  <a:pt x="3395732" y="2131585"/>
                </a:lnTo>
                <a:lnTo>
                  <a:pt x="3390273" y="2137223"/>
                </a:lnTo>
                <a:lnTo>
                  <a:pt x="3348116" y="2173305"/>
                </a:lnTo>
                <a:lnTo>
                  <a:pt x="3251972" y="2257543"/>
                </a:lnTo>
                <a:cubicBezTo>
                  <a:pt x="3136805" y="2351916"/>
                  <a:pt x="3009474" y="2445671"/>
                  <a:pt x="2878500" y="2542096"/>
                </a:cubicBezTo>
                <a:cubicBezTo>
                  <a:pt x="2830172" y="2577632"/>
                  <a:pt x="2780245" y="2614426"/>
                  <a:pt x="2730320" y="2651667"/>
                </a:cubicBezTo>
                <a:cubicBezTo>
                  <a:pt x="2283426" y="2984960"/>
                  <a:pt x="1957258" y="3203474"/>
                  <a:pt x="1512716" y="3203474"/>
                </a:cubicBezTo>
                <a:cubicBezTo>
                  <a:pt x="920041" y="3203474"/>
                  <a:pt x="478682" y="2998110"/>
                  <a:pt x="78219" y="2525579"/>
                </a:cubicBezTo>
                <a:lnTo>
                  <a:pt x="0" y="2428877"/>
                </a:lnTo>
                <a:lnTo>
                  <a:pt x="0" y="2518435"/>
                </a:lnTo>
                <a:lnTo>
                  <a:pt x="81495" y="2618704"/>
                </a:lnTo>
                <a:cubicBezTo>
                  <a:pt x="498723" y="3108658"/>
                  <a:pt x="958559" y="3321595"/>
                  <a:pt x="1576046" y="3321595"/>
                </a:cubicBezTo>
                <a:cubicBezTo>
                  <a:pt x="2039197" y="3321595"/>
                  <a:pt x="2379018" y="3095023"/>
                  <a:pt x="2844621" y="2749441"/>
                </a:cubicBezTo>
                <a:cubicBezTo>
                  <a:pt x="2896636" y="2710827"/>
                  <a:pt x="2948653" y="2672676"/>
                  <a:pt x="2999005" y="2635829"/>
                </a:cubicBezTo>
                <a:cubicBezTo>
                  <a:pt x="3271919" y="2435869"/>
                  <a:pt x="3529651" y="2246981"/>
                  <a:pt x="3701177" y="2041901"/>
                </a:cubicBezTo>
                <a:cubicBezTo>
                  <a:pt x="3865161" y="1845849"/>
                  <a:pt x="3938337" y="1649145"/>
                  <a:pt x="3938337" y="1404055"/>
                </a:cubicBezTo>
                <a:cubicBezTo>
                  <a:pt x="3938337" y="866538"/>
                  <a:pt x="3793587" y="376466"/>
                  <a:pt x="352738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İçerik Yer Tutucusu 2">
            <a:extLst>
              <a:ext uri="{FF2B5EF4-FFF2-40B4-BE49-F238E27FC236}">
                <a16:creationId xmlns:a16="http://schemas.microsoft.com/office/drawing/2014/main" id="{C2003D5D-62C3-8ECD-80C2-EB626665C22B}"/>
              </a:ext>
            </a:extLst>
          </p:cNvPr>
          <p:cNvSpPr>
            <a:spLocks noGrp="1"/>
          </p:cNvSpPr>
          <p:nvPr>
            <p:ph idx="1"/>
          </p:nvPr>
        </p:nvSpPr>
        <p:spPr>
          <a:xfrm>
            <a:off x="4959350" y="4444778"/>
            <a:ext cx="5729985" cy="1773142"/>
          </a:xfrm>
        </p:spPr>
        <p:txBody>
          <a:bodyPr vert="horz" lIns="91440" tIns="45720" rIns="91440" bIns="45720" rtlCol="0">
            <a:normAutofit/>
          </a:bodyPr>
          <a:lstStyle/>
          <a:p>
            <a:pPr marL="0" indent="0">
              <a:buNone/>
            </a:pPr>
            <a:endParaRPr lang="tr-TR" sz="2000"/>
          </a:p>
          <a:p>
            <a:endParaRPr lang="tr-TR" sz="2000">
              <a:cs typeface="Calibri"/>
            </a:endParaRPr>
          </a:p>
          <a:p>
            <a:endParaRPr lang="tr-TR" sz="2000"/>
          </a:p>
        </p:txBody>
      </p:sp>
      <p:sp>
        <p:nvSpPr>
          <p:cNvPr id="7" name="Alt Bilgi Yer Tutucusu 6">
            <a:extLst>
              <a:ext uri="{FF2B5EF4-FFF2-40B4-BE49-F238E27FC236}">
                <a16:creationId xmlns:a16="http://schemas.microsoft.com/office/drawing/2014/main" id="{E2E3CC96-0094-4476-8423-92DC0DCFDF0A}"/>
              </a:ext>
            </a:extLst>
          </p:cNvPr>
          <p:cNvSpPr>
            <a:spLocks noGrp="1"/>
          </p:cNvSpPr>
          <p:nvPr>
            <p:ph type="ftr" sz="quarter" idx="11"/>
          </p:nvPr>
        </p:nvSpPr>
        <p:spPr/>
        <p:txBody>
          <a:bodyPr/>
          <a:lstStyle/>
          <a:p>
            <a:r>
              <a:rPr lang="tr-TR"/>
              <a:t>Akıllı Protez[1] Exoskeleton[2]</a:t>
            </a:r>
          </a:p>
        </p:txBody>
      </p:sp>
    </p:spTree>
    <p:extLst>
      <p:ext uri="{BB962C8B-B14F-4D97-AF65-F5344CB8AC3E}">
        <p14:creationId xmlns:p14="http://schemas.microsoft.com/office/powerpoint/2010/main" val="39752041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3">
            <a:extLst>
              <a:ext uri="{FF2B5EF4-FFF2-40B4-BE49-F238E27FC236}">
                <a16:creationId xmlns:a16="http://schemas.microsoft.com/office/drawing/2014/main" id="{CE56A029-D803-47A2-B79C-4527891BE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2" name="Freeform: Shape 45">
            <a:extLst>
              <a:ext uri="{FF2B5EF4-FFF2-40B4-BE49-F238E27FC236}">
                <a16:creationId xmlns:a16="http://schemas.microsoft.com/office/drawing/2014/main" id="{51D96995-5226-4718-9475-B918D16C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663" y="1467136"/>
            <a:ext cx="4429266" cy="5404512"/>
          </a:xfrm>
          <a:custGeom>
            <a:avLst/>
            <a:gdLst>
              <a:gd name="connsiteX0" fmla="*/ 824338 w 4383631"/>
              <a:gd name="connsiteY0" fmla="*/ 881 h 5404513"/>
              <a:gd name="connsiteX1" fmla="*/ 988232 w 4383631"/>
              <a:gd name="connsiteY1" fmla="*/ 1512 h 5404513"/>
              <a:gd name="connsiteX2" fmla="*/ 2378019 w 4383631"/>
              <a:gd name="connsiteY2" fmla="*/ 394359 h 5404513"/>
              <a:gd name="connsiteX3" fmla="*/ 4005393 w 4383631"/>
              <a:gd name="connsiteY3" fmla="*/ 5010381 h 5404513"/>
              <a:gd name="connsiteX4" fmla="*/ 3668913 w 4383631"/>
              <a:gd name="connsiteY4" fmla="*/ 5403338 h 5404513"/>
              <a:gd name="connsiteX5" fmla="*/ 3667357 w 4383631"/>
              <a:gd name="connsiteY5" fmla="*/ 5404513 h 5404513"/>
              <a:gd name="connsiteX6" fmla="*/ 0 w 4383631"/>
              <a:gd name="connsiteY6" fmla="*/ 5404513 h 5404513"/>
              <a:gd name="connsiteX7" fmla="*/ 0 w 4383631"/>
              <a:gd name="connsiteY7" fmla="*/ 143051 h 5404513"/>
              <a:gd name="connsiteX8" fmla="*/ 193256 w 4383631"/>
              <a:gd name="connsiteY8" fmla="*/ 87176 h 5404513"/>
              <a:gd name="connsiteX9" fmla="*/ 824338 w 4383631"/>
              <a:gd name="connsiteY9" fmla="*/ 881 h 5404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83631" h="5404513">
                <a:moveTo>
                  <a:pt x="824338" y="881"/>
                </a:moveTo>
                <a:cubicBezTo>
                  <a:pt x="878770" y="-471"/>
                  <a:pt x="933413" y="-270"/>
                  <a:pt x="988232" y="1512"/>
                </a:cubicBezTo>
                <a:cubicBezTo>
                  <a:pt x="1445852" y="16389"/>
                  <a:pt x="1915763" y="141496"/>
                  <a:pt x="2378019" y="394359"/>
                </a:cubicBezTo>
                <a:cubicBezTo>
                  <a:pt x="4031265" y="1298718"/>
                  <a:pt x="4945843" y="3467048"/>
                  <a:pt x="4005393" y="5010381"/>
                </a:cubicBezTo>
                <a:cubicBezTo>
                  <a:pt x="3906203" y="5173158"/>
                  <a:pt x="3793241" y="5299621"/>
                  <a:pt x="3668913" y="5403338"/>
                </a:cubicBezTo>
                <a:lnTo>
                  <a:pt x="3667357" y="5404513"/>
                </a:lnTo>
                <a:lnTo>
                  <a:pt x="0" y="5404513"/>
                </a:lnTo>
                <a:lnTo>
                  <a:pt x="0" y="143051"/>
                </a:lnTo>
                <a:lnTo>
                  <a:pt x="193256" y="87176"/>
                </a:lnTo>
                <a:cubicBezTo>
                  <a:pt x="398954" y="35580"/>
                  <a:pt x="610013" y="6202"/>
                  <a:pt x="824338" y="881"/>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3" name="Freeform: Shape 47">
            <a:extLst>
              <a:ext uri="{FF2B5EF4-FFF2-40B4-BE49-F238E27FC236}">
                <a16:creationId xmlns:a16="http://schemas.microsoft.com/office/drawing/2014/main" id="{3D7B82C1-B831-4DDE-BDF4-2C767EB49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76470"/>
            <a:ext cx="4211054" cy="5181530"/>
          </a:xfrm>
          <a:custGeom>
            <a:avLst/>
            <a:gdLst>
              <a:gd name="connsiteX0" fmla="*/ 1165310 w 4211054"/>
              <a:gd name="connsiteY0" fmla="*/ 990 h 5181530"/>
              <a:gd name="connsiteX1" fmla="*/ 2418078 w 4211054"/>
              <a:gd name="connsiteY1" fmla="*/ 367333 h 5181530"/>
              <a:gd name="connsiteX2" fmla="*/ 3861693 w 4211054"/>
              <a:gd name="connsiteY2" fmla="*/ 4749397 h 5181530"/>
              <a:gd name="connsiteX3" fmla="*/ 3592887 w 4211054"/>
              <a:gd name="connsiteY3" fmla="*/ 5091022 h 5181530"/>
              <a:gd name="connsiteX4" fmla="*/ 3483152 w 4211054"/>
              <a:gd name="connsiteY4" fmla="*/ 5181530 h 5181530"/>
              <a:gd name="connsiteX5" fmla="*/ 0 w 4211054"/>
              <a:gd name="connsiteY5" fmla="*/ 5181530 h 5181530"/>
              <a:gd name="connsiteX6" fmla="*/ 0 w 4211054"/>
              <a:gd name="connsiteY6" fmla="*/ 5181528 h 5181530"/>
              <a:gd name="connsiteX7" fmla="*/ 2981677 w 4211054"/>
              <a:gd name="connsiteY7" fmla="*/ 5181528 h 5181530"/>
              <a:gd name="connsiteX8" fmla="*/ 3028606 w 4211054"/>
              <a:gd name="connsiteY8" fmla="*/ 5160626 h 5181530"/>
              <a:gd name="connsiteX9" fmla="*/ 3747110 w 4211054"/>
              <a:gd name="connsiteY9" fmla="*/ 4553549 h 5181530"/>
              <a:gd name="connsiteX10" fmla="*/ 2353269 w 4211054"/>
              <a:gd name="connsiteY10" fmla="*/ 527791 h 5181530"/>
              <a:gd name="connsiteX11" fmla="*/ 1162923 w 4211054"/>
              <a:gd name="connsiteY11" fmla="*/ 185179 h 5181530"/>
              <a:gd name="connsiteX12" fmla="*/ 80119 w 4211054"/>
              <a:gd name="connsiteY12" fmla="*/ 399295 h 5181530"/>
              <a:gd name="connsiteX13" fmla="*/ 0 w 4211054"/>
              <a:gd name="connsiteY13" fmla="*/ 438059 h 5181530"/>
              <a:gd name="connsiteX14" fmla="*/ 0 w 4211054"/>
              <a:gd name="connsiteY14" fmla="*/ 251609 h 5181530"/>
              <a:gd name="connsiteX15" fmla="*/ 158783 w 4211054"/>
              <a:gd name="connsiteY15" fmla="*/ 182603 h 5181530"/>
              <a:gd name="connsiteX16" fmla="*/ 1165310 w 4211054"/>
              <a:gd name="connsiteY16" fmla="*/ 990 h 5181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11054" h="5181530">
                <a:moveTo>
                  <a:pt x="1165310" y="990"/>
                </a:moveTo>
                <a:cubicBezTo>
                  <a:pt x="1578456" y="12730"/>
                  <a:pt x="2002082" y="129252"/>
                  <a:pt x="2418078" y="367333"/>
                </a:cubicBezTo>
                <a:cubicBezTo>
                  <a:pt x="3905879" y="1218825"/>
                  <a:pt x="4719574" y="3276464"/>
                  <a:pt x="3861693" y="4749397"/>
                </a:cubicBezTo>
                <a:cubicBezTo>
                  <a:pt x="3781266" y="4887488"/>
                  <a:pt x="3691172" y="4998345"/>
                  <a:pt x="3592887" y="5091022"/>
                </a:cubicBezTo>
                <a:lnTo>
                  <a:pt x="3483152" y="5181530"/>
                </a:lnTo>
                <a:lnTo>
                  <a:pt x="0" y="5181530"/>
                </a:lnTo>
                <a:lnTo>
                  <a:pt x="0" y="5181528"/>
                </a:lnTo>
                <a:lnTo>
                  <a:pt x="2981677" y="5181528"/>
                </a:lnTo>
                <a:lnTo>
                  <a:pt x="3028606" y="5160626"/>
                </a:lnTo>
                <a:cubicBezTo>
                  <a:pt x="3311277" y="5028098"/>
                  <a:pt x="3558318" y="4869020"/>
                  <a:pt x="3747110" y="4553549"/>
                </a:cubicBezTo>
                <a:cubicBezTo>
                  <a:pt x="4552598" y="3207566"/>
                  <a:pt x="3769268" y="1316508"/>
                  <a:pt x="2353269" y="527791"/>
                </a:cubicBezTo>
                <a:cubicBezTo>
                  <a:pt x="1957349" y="307263"/>
                  <a:pt x="1554872" y="198154"/>
                  <a:pt x="1162923" y="185179"/>
                </a:cubicBezTo>
                <a:cubicBezTo>
                  <a:pt x="787306" y="172747"/>
                  <a:pt x="421359" y="248602"/>
                  <a:pt x="80119" y="399295"/>
                </a:cubicBezTo>
                <a:lnTo>
                  <a:pt x="0" y="438059"/>
                </a:lnTo>
                <a:lnTo>
                  <a:pt x="0" y="251609"/>
                </a:lnTo>
                <a:lnTo>
                  <a:pt x="158783" y="182603"/>
                </a:lnTo>
                <a:cubicBezTo>
                  <a:pt x="479801" y="54981"/>
                  <a:pt x="818871" y="-8854"/>
                  <a:pt x="1165310" y="99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5" name="Freeform: Shape 49">
            <a:extLst>
              <a:ext uri="{FF2B5EF4-FFF2-40B4-BE49-F238E27FC236}">
                <a16:creationId xmlns:a16="http://schemas.microsoft.com/office/drawing/2014/main" id="{22EB6291-5B14-4134-B234-BE224349E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59458" y="-13648"/>
            <a:ext cx="4289727" cy="2866417"/>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7" name="Freeform: Shape 51">
            <a:extLst>
              <a:ext uri="{FF2B5EF4-FFF2-40B4-BE49-F238E27FC236}">
                <a16:creationId xmlns:a16="http://schemas.microsoft.com/office/drawing/2014/main" id="{97A57860-4E75-47A2-A2FB-36FAA8979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1951" y="-11953"/>
            <a:ext cx="4152001" cy="3562347"/>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Başlık 1">
            <a:extLst>
              <a:ext uri="{FF2B5EF4-FFF2-40B4-BE49-F238E27FC236}">
                <a16:creationId xmlns:a16="http://schemas.microsoft.com/office/drawing/2014/main" id="{6D004217-C3BB-234D-7BCB-FFE10AEB21FE}"/>
              </a:ext>
            </a:extLst>
          </p:cNvPr>
          <p:cNvSpPr>
            <a:spLocks noGrp="1"/>
          </p:cNvSpPr>
          <p:nvPr>
            <p:ph type="title"/>
          </p:nvPr>
        </p:nvSpPr>
        <p:spPr>
          <a:xfrm>
            <a:off x="5328443" y="3530580"/>
            <a:ext cx="7158734" cy="2693946"/>
          </a:xfrm>
        </p:spPr>
        <p:txBody>
          <a:bodyPr anchor="b">
            <a:normAutofit/>
          </a:bodyPr>
          <a:lstStyle/>
          <a:p>
            <a:r>
              <a:rPr lang="tr-TR" sz="3600" dirty="0">
                <a:cs typeface="Calibri Light"/>
              </a:rPr>
              <a:t>Sanal Gerçeklik Gözlüğü ile Psikoterapi ve EMG </a:t>
            </a:r>
            <a:r>
              <a:rPr lang="tr-TR" sz="3600" dirty="0" err="1">
                <a:cs typeface="Calibri Light"/>
              </a:rPr>
              <a:t>Bio-feedback</a:t>
            </a:r>
            <a:r>
              <a:rPr lang="tr-TR" sz="3600" dirty="0">
                <a:cs typeface="Calibri Light"/>
              </a:rPr>
              <a:t> Yöntemi ile Fizik Tedavi uygulamaları</a:t>
            </a:r>
            <a:br>
              <a:rPr lang="tr-TR" sz="3600" dirty="0">
                <a:cs typeface="Calibri Light"/>
              </a:rPr>
            </a:br>
            <a:endParaRPr lang="tr-TR" sz="3600" dirty="0">
              <a:cs typeface="Calibri Light"/>
            </a:endParaRPr>
          </a:p>
        </p:txBody>
      </p:sp>
      <p:sp>
        <p:nvSpPr>
          <p:cNvPr id="54" name="Freeform: Shape 53">
            <a:extLst>
              <a:ext uri="{FF2B5EF4-FFF2-40B4-BE49-F238E27FC236}">
                <a16:creationId xmlns:a16="http://schemas.microsoft.com/office/drawing/2014/main" id="{FADADC7F-B4F8-4013-B67D-463D600E8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2189" y="1"/>
            <a:ext cx="3997527" cy="2646947"/>
          </a:xfrm>
          <a:custGeom>
            <a:avLst/>
            <a:gdLst>
              <a:gd name="connsiteX0" fmla="*/ 478501 w 3997527"/>
              <a:gd name="connsiteY0" fmla="*/ 2 h 2646947"/>
              <a:gd name="connsiteX1" fmla="*/ 382993 w 3997527"/>
              <a:gd name="connsiteY1" fmla="*/ 123929 h 2646947"/>
              <a:gd name="connsiteX2" fmla="*/ 290041 w 3997527"/>
              <a:gd name="connsiteY2" fmla="*/ 274421 h 2646947"/>
              <a:gd name="connsiteX3" fmla="*/ 117491 w 3997527"/>
              <a:gd name="connsiteY3" fmla="*/ 923641 h 2646947"/>
              <a:gd name="connsiteX4" fmla="*/ 403069 w 3997527"/>
              <a:gd name="connsiteY4" fmla="*/ 1526467 h 2646947"/>
              <a:gd name="connsiteX5" fmla="*/ 546966 w 3997527"/>
              <a:gd name="connsiteY5" fmla="*/ 1717806 h 2646947"/>
              <a:gd name="connsiteX6" fmla="*/ 1897207 w 3997527"/>
              <a:gd name="connsiteY6" fmla="*/ 2465727 h 2646947"/>
              <a:gd name="connsiteX7" fmla="*/ 2922217 w 3997527"/>
              <a:gd name="connsiteY7" fmla="*/ 2005601 h 2646947"/>
              <a:gd name="connsiteX8" fmla="*/ 3046959 w 3997527"/>
              <a:gd name="connsiteY8" fmla="*/ 1914233 h 2646947"/>
              <a:gd name="connsiteX9" fmla="*/ 3614314 w 3997527"/>
              <a:gd name="connsiteY9" fmla="*/ 1436596 h 2646947"/>
              <a:gd name="connsiteX10" fmla="*/ 3805939 w 3997527"/>
              <a:gd name="connsiteY10" fmla="*/ 923641 h 2646947"/>
              <a:gd name="connsiteX11" fmla="*/ 3633781 w 3997527"/>
              <a:gd name="connsiteY11" fmla="*/ 75714 h 2646947"/>
              <a:gd name="connsiteX12" fmla="*/ 3595267 w 3997527"/>
              <a:gd name="connsiteY12" fmla="*/ 2 h 2646947"/>
              <a:gd name="connsiteX13" fmla="*/ 292993 w 3997527"/>
              <a:gd name="connsiteY13" fmla="*/ 0 h 2646947"/>
              <a:gd name="connsiteX14" fmla="*/ 3828920 w 3997527"/>
              <a:gd name="connsiteY14" fmla="*/ 0 h 2646947"/>
              <a:gd name="connsiteX15" fmla="*/ 3877162 w 3997527"/>
              <a:gd name="connsiteY15" fmla="*/ 126877 h 2646947"/>
              <a:gd name="connsiteX16" fmla="*/ 3997527 w 3997527"/>
              <a:gd name="connsiteY16" fmla="*/ 908578 h 2646947"/>
              <a:gd name="connsiteX17" fmla="*/ 3789844 w 3997527"/>
              <a:gd name="connsiteY17" fmla="*/ 1486825 h 2646947"/>
              <a:gd name="connsiteX18" fmla="*/ 3174946 w 3997527"/>
              <a:gd name="connsiteY18" fmla="*/ 2025257 h 2646947"/>
              <a:gd name="connsiteX19" fmla="*/ 3039752 w 3997527"/>
              <a:gd name="connsiteY19" fmla="*/ 2128254 h 2646947"/>
              <a:gd name="connsiteX20" fmla="*/ 1928850 w 3997527"/>
              <a:gd name="connsiteY20" fmla="*/ 2646947 h 2646947"/>
              <a:gd name="connsiteX21" fmla="*/ 465463 w 3997527"/>
              <a:gd name="connsiteY21" fmla="*/ 1803828 h 2646947"/>
              <a:gd name="connsiteX22" fmla="*/ 309508 w 3997527"/>
              <a:gd name="connsiteY22" fmla="*/ 1588134 h 2646947"/>
              <a:gd name="connsiteX23" fmla="*/ 0 w 3997527"/>
              <a:gd name="connsiteY23" fmla="*/ 908578 h 2646947"/>
              <a:gd name="connsiteX24" fmla="*/ 187010 w 3997527"/>
              <a:gd name="connsiteY24" fmla="*/ 176721 h 2646947"/>
              <a:gd name="connsiteX25" fmla="*/ 287750 w 3997527"/>
              <a:gd name="connsiteY25" fmla="*/ 7075 h 264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97527" h="2646947">
                <a:moveTo>
                  <a:pt x="478501" y="2"/>
                </a:moveTo>
                <a:lnTo>
                  <a:pt x="382993" y="123929"/>
                </a:lnTo>
                <a:cubicBezTo>
                  <a:pt x="349048" y="172951"/>
                  <a:pt x="318041" y="223144"/>
                  <a:pt x="290041" y="274421"/>
                </a:cubicBezTo>
                <a:cubicBezTo>
                  <a:pt x="175588" y="484093"/>
                  <a:pt x="117491" y="702521"/>
                  <a:pt x="117491" y="923641"/>
                </a:cubicBezTo>
                <a:cubicBezTo>
                  <a:pt x="117491" y="1146334"/>
                  <a:pt x="210177" y="1276386"/>
                  <a:pt x="403069" y="1526467"/>
                </a:cubicBezTo>
                <a:cubicBezTo>
                  <a:pt x="449609" y="1586781"/>
                  <a:pt x="497735" y="1649187"/>
                  <a:pt x="546966" y="1717806"/>
                </a:cubicBezTo>
                <a:cubicBezTo>
                  <a:pt x="923173" y="2242063"/>
                  <a:pt x="1327000" y="2465727"/>
                  <a:pt x="1897207" y="2465727"/>
                </a:cubicBezTo>
                <a:cubicBezTo>
                  <a:pt x="2271434" y="2465727"/>
                  <a:pt x="2546010" y="2283518"/>
                  <a:pt x="2922217" y="2005601"/>
                </a:cubicBezTo>
                <a:cubicBezTo>
                  <a:pt x="2964245" y="1974547"/>
                  <a:pt x="3006275" y="1943867"/>
                  <a:pt x="3046959" y="1914233"/>
                </a:cubicBezTo>
                <a:cubicBezTo>
                  <a:pt x="3267474" y="1753426"/>
                  <a:pt x="3475721" y="1601521"/>
                  <a:pt x="3614314" y="1436596"/>
                </a:cubicBezTo>
                <a:cubicBezTo>
                  <a:pt x="3746813" y="1278931"/>
                  <a:pt x="3805939" y="1120743"/>
                  <a:pt x="3805939" y="923641"/>
                </a:cubicBezTo>
                <a:cubicBezTo>
                  <a:pt x="3805939" y="614875"/>
                  <a:pt x="3746267" y="325578"/>
                  <a:pt x="3633781" y="75714"/>
                </a:cubicBezTo>
                <a:lnTo>
                  <a:pt x="3595267" y="2"/>
                </a:lnTo>
                <a:close/>
                <a:moveTo>
                  <a:pt x="292993" y="0"/>
                </a:moveTo>
                <a:lnTo>
                  <a:pt x="3828920" y="0"/>
                </a:lnTo>
                <a:lnTo>
                  <a:pt x="3877162" y="126877"/>
                </a:lnTo>
                <a:cubicBezTo>
                  <a:pt x="3956137" y="365716"/>
                  <a:pt x="3997527" y="630123"/>
                  <a:pt x="3997527" y="908578"/>
                </a:cubicBezTo>
                <a:cubicBezTo>
                  <a:pt x="3997527" y="1130767"/>
                  <a:pt x="3933446" y="1309091"/>
                  <a:pt x="3789844" y="1486825"/>
                </a:cubicBezTo>
                <a:cubicBezTo>
                  <a:pt x="3639637" y="1672742"/>
                  <a:pt x="3413939" y="1843981"/>
                  <a:pt x="3174946" y="2025257"/>
                </a:cubicBezTo>
                <a:cubicBezTo>
                  <a:pt x="3130853" y="2058662"/>
                  <a:pt x="3085302" y="2093247"/>
                  <a:pt x="3039752" y="2128254"/>
                </a:cubicBezTo>
                <a:cubicBezTo>
                  <a:pt x="2632020" y="2441546"/>
                  <a:pt x="2334435" y="2646947"/>
                  <a:pt x="1928850" y="2646947"/>
                </a:cubicBezTo>
                <a:cubicBezTo>
                  <a:pt x="1310863" y="2646947"/>
                  <a:pt x="873195" y="2394813"/>
                  <a:pt x="465463" y="1803828"/>
                </a:cubicBezTo>
                <a:cubicBezTo>
                  <a:pt x="412107" y="1726474"/>
                  <a:pt x="359949" y="1656124"/>
                  <a:pt x="309508" y="1588134"/>
                </a:cubicBezTo>
                <a:cubicBezTo>
                  <a:pt x="100453" y="1306222"/>
                  <a:pt x="0" y="1159615"/>
                  <a:pt x="0" y="908578"/>
                </a:cubicBezTo>
                <a:cubicBezTo>
                  <a:pt x="0" y="659312"/>
                  <a:pt x="62965" y="413080"/>
                  <a:pt x="187010" y="176721"/>
                </a:cubicBezTo>
                <a:cubicBezTo>
                  <a:pt x="217356" y="118918"/>
                  <a:pt x="250961" y="62336"/>
                  <a:pt x="287750" y="7075"/>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6" name="Resim 6" descr="metin, iç mekan, kişi, şahıs, bilgisayar içeren bir resim&#10;&#10;Açıklama otomatik olarak oluşturuldu">
            <a:extLst>
              <a:ext uri="{FF2B5EF4-FFF2-40B4-BE49-F238E27FC236}">
                <a16:creationId xmlns:a16="http://schemas.microsoft.com/office/drawing/2014/main" id="{172EE03D-22D3-10EA-EA99-E75D507CE9C6}"/>
              </a:ext>
            </a:extLst>
          </p:cNvPr>
          <p:cNvPicPr>
            <a:picLocks noChangeAspect="1"/>
          </p:cNvPicPr>
          <p:nvPr/>
        </p:nvPicPr>
        <p:blipFill rotWithShape="1">
          <a:blip r:embed="rId2"/>
          <a:srcRect l="5656" r="5656"/>
          <a:stretch/>
        </p:blipFill>
        <p:spPr>
          <a:xfrm>
            <a:off x="8372728" y="-142873"/>
            <a:ext cx="3938337" cy="3321595"/>
          </a:xfrm>
          <a:custGeom>
            <a:avLst/>
            <a:gdLst/>
            <a:ahLst/>
            <a:cxnLst/>
            <a:rect l="l" t="t" r="r" b="b"/>
            <a:pathLst>
              <a:path w="3938337" h="3321595">
                <a:moveTo>
                  <a:pt x="412520" y="0"/>
                </a:moveTo>
                <a:lnTo>
                  <a:pt x="3217629" y="0"/>
                </a:lnTo>
                <a:lnTo>
                  <a:pt x="3871410" y="0"/>
                </a:lnTo>
                <a:lnTo>
                  <a:pt x="3938337" y="0"/>
                </a:lnTo>
                <a:lnTo>
                  <a:pt x="3938337" y="59511"/>
                </a:lnTo>
                <a:lnTo>
                  <a:pt x="3938337" y="699247"/>
                </a:lnTo>
                <a:lnTo>
                  <a:pt x="3938337" y="2518435"/>
                </a:lnTo>
                <a:lnTo>
                  <a:pt x="3856842" y="2618704"/>
                </a:lnTo>
                <a:cubicBezTo>
                  <a:pt x="3439614" y="3108658"/>
                  <a:pt x="2979779" y="3321595"/>
                  <a:pt x="2362292" y="3321595"/>
                </a:cubicBezTo>
                <a:cubicBezTo>
                  <a:pt x="1899140" y="3321595"/>
                  <a:pt x="1559319" y="3095023"/>
                  <a:pt x="1093716" y="2749441"/>
                </a:cubicBezTo>
                <a:cubicBezTo>
                  <a:pt x="1041701" y="2710827"/>
                  <a:pt x="989684" y="2672676"/>
                  <a:pt x="939333" y="2635829"/>
                </a:cubicBezTo>
                <a:cubicBezTo>
                  <a:pt x="666418" y="2435869"/>
                  <a:pt x="408686" y="2246981"/>
                  <a:pt x="237160" y="2041901"/>
                </a:cubicBezTo>
                <a:cubicBezTo>
                  <a:pt x="73176" y="1845849"/>
                  <a:pt x="0" y="1649145"/>
                  <a:pt x="0" y="1404055"/>
                </a:cubicBezTo>
                <a:cubicBezTo>
                  <a:pt x="0" y="866538"/>
                  <a:pt x="144750" y="376466"/>
                  <a:pt x="410955" y="1974"/>
                </a:cubicBezTo>
                <a:close/>
              </a:path>
            </a:pathLst>
          </a:custGeom>
        </p:spPr>
      </p:pic>
      <p:sp>
        <p:nvSpPr>
          <p:cNvPr id="56" name="Freeform: Shape 55">
            <a:extLst>
              <a:ext uri="{FF2B5EF4-FFF2-40B4-BE49-F238E27FC236}">
                <a16:creationId xmlns:a16="http://schemas.microsoft.com/office/drawing/2014/main" id="{3A8657D3-FF5C-4E4D-BF2D-FA413B67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253663" y="0"/>
            <a:ext cx="3938337" cy="3321595"/>
          </a:xfrm>
          <a:custGeom>
            <a:avLst/>
            <a:gdLst>
              <a:gd name="connsiteX0" fmla="*/ 1166365 w 3938337"/>
              <a:gd name="connsiteY0" fmla="*/ 0 h 3321595"/>
              <a:gd name="connsiteX1" fmla="*/ 107576 w 3938337"/>
              <a:gd name="connsiteY1" fmla="*/ 0 h 3321595"/>
              <a:gd name="connsiteX2" fmla="*/ 66927 w 3938337"/>
              <a:gd name="connsiteY2" fmla="*/ 0 h 3321595"/>
              <a:gd name="connsiteX3" fmla="*/ 0 w 3938337"/>
              <a:gd name="connsiteY3" fmla="*/ 0 h 3321595"/>
              <a:gd name="connsiteX4" fmla="*/ 0 w 3938337"/>
              <a:gd name="connsiteY4" fmla="*/ 59511 h 3321595"/>
              <a:gd name="connsiteX5" fmla="*/ 0 w 3938337"/>
              <a:gd name="connsiteY5" fmla="*/ 155390 h 3321595"/>
              <a:gd name="connsiteX6" fmla="*/ 0 w 3938337"/>
              <a:gd name="connsiteY6" fmla="*/ 901114 h 3321595"/>
              <a:gd name="connsiteX7" fmla="*/ 4 w 3938337"/>
              <a:gd name="connsiteY7" fmla="*/ 901114 h 3321595"/>
              <a:gd name="connsiteX8" fmla="*/ 4 w 3938337"/>
              <a:gd name="connsiteY8" fmla="*/ 471771 h 3321595"/>
              <a:gd name="connsiteX9" fmla="*/ 50187 w 3938337"/>
              <a:gd name="connsiteY9" fmla="*/ 407556 h 3321595"/>
              <a:gd name="connsiteX10" fmla="*/ 352921 w 3938337"/>
              <a:gd name="connsiteY10" fmla="*/ 118259 h 3321595"/>
              <a:gd name="connsiteX11" fmla="*/ 514890 w 3938337"/>
              <a:gd name="connsiteY11" fmla="*/ 2 h 3321595"/>
              <a:gd name="connsiteX12" fmla="*/ 1166365 w 3938337"/>
              <a:gd name="connsiteY12" fmla="*/ 2 h 3321595"/>
              <a:gd name="connsiteX13" fmla="*/ 3525817 w 3938337"/>
              <a:gd name="connsiteY13" fmla="*/ 0 h 3321595"/>
              <a:gd name="connsiteX14" fmla="*/ 3384145 w 3938337"/>
              <a:gd name="connsiteY14" fmla="*/ 0 h 3321595"/>
              <a:gd name="connsiteX15" fmla="*/ 3385646 w 3938337"/>
              <a:gd name="connsiteY15" fmla="*/ 1904 h 3321595"/>
              <a:gd name="connsiteX16" fmla="*/ 3780089 w 3938337"/>
              <a:gd name="connsiteY16" fmla="*/ 1354125 h 3321595"/>
              <a:gd name="connsiteX17" fmla="*/ 3552458 w 3938337"/>
              <a:gd name="connsiteY17" fmla="*/ 1969288 h 3321595"/>
              <a:gd name="connsiteX18" fmla="*/ 3414534 w 3938337"/>
              <a:gd name="connsiteY18" fmla="*/ 2115111 h 3321595"/>
              <a:gd name="connsiteX19" fmla="*/ 3395732 w 3938337"/>
              <a:gd name="connsiteY19" fmla="*/ 2131585 h 3321595"/>
              <a:gd name="connsiteX20" fmla="*/ 3390273 w 3938337"/>
              <a:gd name="connsiteY20" fmla="*/ 2137223 h 3321595"/>
              <a:gd name="connsiteX21" fmla="*/ 3348116 w 3938337"/>
              <a:gd name="connsiteY21" fmla="*/ 2173305 h 3321595"/>
              <a:gd name="connsiteX22" fmla="*/ 3251972 w 3938337"/>
              <a:gd name="connsiteY22" fmla="*/ 2257543 h 3321595"/>
              <a:gd name="connsiteX23" fmla="*/ 2878500 w 3938337"/>
              <a:gd name="connsiteY23" fmla="*/ 2542096 h 3321595"/>
              <a:gd name="connsiteX24" fmla="*/ 2730320 w 3938337"/>
              <a:gd name="connsiteY24" fmla="*/ 2651667 h 3321595"/>
              <a:gd name="connsiteX25" fmla="*/ 1512716 w 3938337"/>
              <a:gd name="connsiteY25" fmla="*/ 3203474 h 3321595"/>
              <a:gd name="connsiteX26" fmla="*/ 78219 w 3938337"/>
              <a:gd name="connsiteY26" fmla="*/ 2525579 h 3321595"/>
              <a:gd name="connsiteX27" fmla="*/ 0 w 3938337"/>
              <a:gd name="connsiteY27" fmla="*/ 2428877 h 3321595"/>
              <a:gd name="connsiteX28" fmla="*/ 0 w 3938337"/>
              <a:gd name="connsiteY28" fmla="*/ 2518435 h 3321595"/>
              <a:gd name="connsiteX29" fmla="*/ 81495 w 3938337"/>
              <a:gd name="connsiteY29" fmla="*/ 2618704 h 3321595"/>
              <a:gd name="connsiteX30" fmla="*/ 1576046 w 3938337"/>
              <a:gd name="connsiteY30" fmla="*/ 3321595 h 3321595"/>
              <a:gd name="connsiteX31" fmla="*/ 2844621 w 3938337"/>
              <a:gd name="connsiteY31" fmla="*/ 2749441 h 3321595"/>
              <a:gd name="connsiteX32" fmla="*/ 2999005 w 3938337"/>
              <a:gd name="connsiteY32" fmla="*/ 2635829 h 3321595"/>
              <a:gd name="connsiteX33" fmla="*/ 3701177 w 3938337"/>
              <a:gd name="connsiteY33" fmla="*/ 2041901 h 3321595"/>
              <a:gd name="connsiteX34" fmla="*/ 3938337 w 3938337"/>
              <a:gd name="connsiteY34" fmla="*/ 1404055 h 3321595"/>
              <a:gd name="connsiteX35" fmla="*/ 3527383 w 3938337"/>
              <a:gd name="connsiteY35"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938337" h="3321595">
                <a:moveTo>
                  <a:pt x="1166365" y="0"/>
                </a:moveTo>
                <a:lnTo>
                  <a:pt x="107576" y="0"/>
                </a:lnTo>
                <a:lnTo>
                  <a:pt x="66927" y="0"/>
                </a:lnTo>
                <a:lnTo>
                  <a:pt x="0" y="0"/>
                </a:lnTo>
                <a:lnTo>
                  <a:pt x="0" y="59511"/>
                </a:lnTo>
                <a:lnTo>
                  <a:pt x="0" y="155390"/>
                </a:lnTo>
                <a:lnTo>
                  <a:pt x="0" y="901114"/>
                </a:lnTo>
                <a:lnTo>
                  <a:pt x="4" y="901114"/>
                </a:lnTo>
                <a:lnTo>
                  <a:pt x="4" y="471771"/>
                </a:lnTo>
                <a:lnTo>
                  <a:pt x="50187" y="407556"/>
                </a:lnTo>
                <a:cubicBezTo>
                  <a:pt x="138559" y="305382"/>
                  <a:pt x="239680" y="208703"/>
                  <a:pt x="352921" y="118259"/>
                </a:cubicBezTo>
                <a:lnTo>
                  <a:pt x="514890" y="2"/>
                </a:lnTo>
                <a:lnTo>
                  <a:pt x="1166365" y="2"/>
                </a:lnTo>
                <a:close/>
                <a:moveTo>
                  <a:pt x="3525817" y="0"/>
                </a:moveTo>
                <a:lnTo>
                  <a:pt x="3384145" y="0"/>
                </a:lnTo>
                <a:lnTo>
                  <a:pt x="3385646" y="1904"/>
                </a:lnTo>
                <a:cubicBezTo>
                  <a:pt x="3641155" y="363079"/>
                  <a:pt x="3780089" y="835723"/>
                  <a:pt x="3780089" y="1354125"/>
                </a:cubicBezTo>
                <a:cubicBezTo>
                  <a:pt x="3780089" y="1590500"/>
                  <a:pt x="3709854" y="1780209"/>
                  <a:pt x="3552458" y="1969288"/>
                </a:cubicBezTo>
                <a:cubicBezTo>
                  <a:pt x="3511300" y="2018735"/>
                  <a:pt x="3464970" y="2067206"/>
                  <a:pt x="3414534" y="2115111"/>
                </a:cubicBezTo>
                <a:lnTo>
                  <a:pt x="3395732" y="2131585"/>
                </a:lnTo>
                <a:lnTo>
                  <a:pt x="3390273" y="2137223"/>
                </a:lnTo>
                <a:lnTo>
                  <a:pt x="3348116" y="2173305"/>
                </a:lnTo>
                <a:lnTo>
                  <a:pt x="3251972" y="2257543"/>
                </a:lnTo>
                <a:cubicBezTo>
                  <a:pt x="3136805" y="2351916"/>
                  <a:pt x="3009474" y="2445671"/>
                  <a:pt x="2878500" y="2542096"/>
                </a:cubicBezTo>
                <a:cubicBezTo>
                  <a:pt x="2830172" y="2577632"/>
                  <a:pt x="2780245" y="2614426"/>
                  <a:pt x="2730320" y="2651667"/>
                </a:cubicBezTo>
                <a:cubicBezTo>
                  <a:pt x="2283426" y="2984960"/>
                  <a:pt x="1957258" y="3203474"/>
                  <a:pt x="1512716" y="3203474"/>
                </a:cubicBezTo>
                <a:cubicBezTo>
                  <a:pt x="920041" y="3203474"/>
                  <a:pt x="478682" y="2998110"/>
                  <a:pt x="78219" y="2525579"/>
                </a:cubicBezTo>
                <a:lnTo>
                  <a:pt x="0" y="2428877"/>
                </a:lnTo>
                <a:lnTo>
                  <a:pt x="0" y="2518435"/>
                </a:lnTo>
                <a:lnTo>
                  <a:pt x="81495" y="2618704"/>
                </a:lnTo>
                <a:cubicBezTo>
                  <a:pt x="498723" y="3108658"/>
                  <a:pt x="958559" y="3321595"/>
                  <a:pt x="1576046" y="3321595"/>
                </a:cubicBezTo>
                <a:cubicBezTo>
                  <a:pt x="2039197" y="3321595"/>
                  <a:pt x="2379018" y="3095023"/>
                  <a:pt x="2844621" y="2749441"/>
                </a:cubicBezTo>
                <a:cubicBezTo>
                  <a:pt x="2896636" y="2710827"/>
                  <a:pt x="2948653" y="2672676"/>
                  <a:pt x="2999005" y="2635829"/>
                </a:cubicBezTo>
                <a:cubicBezTo>
                  <a:pt x="3271919" y="2435869"/>
                  <a:pt x="3529651" y="2246981"/>
                  <a:pt x="3701177" y="2041901"/>
                </a:cubicBezTo>
                <a:cubicBezTo>
                  <a:pt x="3865161" y="1845849"/>
                  <a:pt x="3938337" y="1649145"/>
                  <a:pt x="3938337" y="1404055"/>
                </a:cubicBezTo>
                <a:cubicBezTo>
                  <a:pt x="3938337" y="866538"/>
                  <a:pt x="3793587" y="376466"/>
                  <a:pt x="352738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İçerik Yer Tutucusu 2">
            <a:extLst>
              <a:ext uri="{FF2B5EF4-FFF2-40B4-BE49-F238E27FC236}">
                <a16:creationId xmlns:a16="http://schemas.microsoft.com/office/drawing/2014/main" id="{C2003D5D-62C3-8ECD-80C2-EB626665C22B}"/>
              </a:ext>
            </a:extLst>
          </p:cNvPr>
          <p:cNvSpPr>
            <a:spLocks noGrp="1"/>
          </p:cNvSpPr>
          <p:nvPr>
            <p:ph idx="1"/>
          </p:nvPr>
        </p:nvSpPr>
        <p:spPr>
          <a:xfrm>
            <a:off x="4959350" y="4444778"/>
            <a:ext cx="5729985" cy="1773142"/>
          </a:xfrm>
        </p:spPr>
        <p:txBody>
          <a:bodyPr vert="horz" lIns="91440" tIns="45720" rIns="91440" bIns="45720" rtlCol="0">
            <a:normAutofit/>
          </a:bodyPr>
          <a:lstStyle/>
          <a:p>
            <a:pPr marL="0" indent="0">
              <a:buNone/>
            </a:pPr>
            <a:endParaRPr lang="tr-TR" sz="2000"/>
          </a:p>
          <a:p>
            <a:endParaRPr lang="tr-TR" sz="2000">
              <a:cs typeface="Calibri"/>
            </a:endParaRPr>
          </a:p>
          <a:p>
            <a:endParaRPr lang="tr-TR" sz="2000"/>
          </a:p>
        </p:txBody>
      </p:sp>
      <p:pic>
        <p:nvPicPr>
          <p:cNvPr id="5" name="Resim 5" descr="kişi, şahıs, kadın, iç mekan içeren bir resim&#10;&#10;Açıklama otomatik olarak oluşturuldu">
            <a:extLst>
              <a:ext uri="{FF2B5EF4-FFF2-40B4-BE49-F238E27FC236}">
                <a16:creationId xmlns:a16="http://schemas.microsoft.com/office/drawing/2014/main" id="{4CFDE3AF-A39B-07A9-55C8-2A9D77CE0649}"/>
              </a:ext>
            </a:extLst>
          </p:cNvPr>
          <p:cNvPicPr>
            <a:picLocks noChangeAspect="1"/>
          </p:cNvPicPr>
          <p:nvPr/>
        </p:nvPicPr>
        <p:blipFill rotWithShape="1">
          <a:blip r:embed="rId3"/>
          <a:srcRect l="30751" t="-4368" r="17109" b="4368"/>
          <a:stretch/>
        </p:blipFill>
        <p:spPr>
          <a:xfrm>
            <a:off x="39874" y="1279428"/>
            <a:ext cx="5133147" cy="5562533"/>
          </a:xfrm>
          <a:custGeom>
            <a:avLst/>
            <a:gdLst/>
            <a:ahLst/>
            <a:cxnLst/>
            <a:rect l="l" t="t" r="r" b="b"/>
            <a:pathLst>
              <a:path w="4211054" h="5181530">
                <a:moveTo>
                  <a:pt x="1165310" y="990"/>
                </a:moveTo>
                <a:cubicBezTo>
                  <a:pt x="1578456" y="12730"/>
                  <a:pt x="2002082" y="129252"/>
                  <a:pt x="2418078" y="367333"/>
                </a:cubicBezTo>
                <a:cubicBezTo>
                  <a:pt x="3905879" y="1218825"/>
                  <a:pt x="4719574" y="3276464"/>
                  <a:pt x="3861693" y="4749397"/>
                </a:cubicBezTo>
                <a:cubicBezTo>
                  <a:pt x="3781266" y="4887488"/>
                  <a:pt x="3691172" y="4998345"/>
                  <a:pt x="3592887" y="5091022"/>
                </a:cubicBezTo>
                <a:lnTo>
                  <a:pt x="3483153" y="5181530"/>
                </a:lnTo>
                <a:lnTo>
                  <a:pt x="0" y="5181530"/>
                </a:lnTo>
                <a:lnTo>
                  <a:pt x="0" y="251609"/>
                </a:lnTo>
                <a:lnTo>
                  <a:pt x="158783" y="182603"/>
                </a:lnTo>
                <a:cubicBezTo>
                  <a:pt x="479801" y="54981"/>
                  <a:pt x="818871" y="-8854"/>
                  <a:pt x="1165310" y="990"/>
                </a:cubicBezTo>
                <a:close/>
              </a:path>
            </a:pathLst>
          </a:custGeom>
        </p:spPr>
      </p:pic>
      <p:sp>
        <p:nvSpPr>
          <p:cNvPr id="4" name="Alt Bilgi Yer Tutucusu 3">
            <a:extLst>
              <a:ext uri="{FF2B5EF4-FFF2-40B4-BE49-F238E27FC236}">
                <a16:creationId xmlns:a16="http://schemas.microsoft.com/office/drawing/2014/main" id="{8E503FA1-9C2A-9F2E-A923-C75682F17ED4}"/>
              </a:ext>
            </a:extLst>
          </p:cNvPr>
          <p:cNvSpPr>
            <a:spLocks noGrp="1"/>
          </p:cNvSpPr>
          <p:nvPr>
            <p:ph type="ftr" sz="quarter" idx="11"/>
          </p:nvPr>
        </p:nvSpPr>
        <p:spPr/>
        <p:txBody>
          <a:bodyPr/>
          <a:lstStyle/>
          <a:p>
            <a:r>
              <a:rPr lang="tr-TR"/>
              <a:t>VR Gözlük[3] Elektrotlar[4]</a:t>
            </a:r>
          </a:p>
        </p:txBody>
      </p:sp>
    </p:spTree>
    <p:extLst>
      <p:ext uri="{BB962C8B-B14F-4D97-AF65-F5344CB8AC3E}">
        <p14:creationId xmlns:p14="http://schemas.microsoft.com/office/powerpoint/2010/main" val="4680778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85">
            <a:extLst>
              <a:ext uri="{FF2B5EF4-FFF2-40B4-BE49-F238E27FC236}">
                <a16:creationId xmlns:a16="http://schemas.microsoft.com/office/drawing/2014/main" id="{CE56A029-D803-47A2-B79C-4527891BE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4" name="Freeform: Shape 87">
            <a:extLst>
              <a:ext uri="{FF2B5EF4-FFF2-40B4-BE49-F238E27FC236}">
                <a16:creationId xmlns:a16="http://schemas.microsoft.com/office/drawing/2014/main" id="{51D96995-5226-4718-9475-B918D16C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663" y="1467136"/>
            <a:ext cx="4429266" cy="5404512"/>
          </a:xfrm>
          <a:custGeom>
            <a:avLst/>
            <a:gdLst>
              <a:gd name="connsiteX0" fmla="*/ 824338 w 4383631"/>
              <a:gd name="connsiteY0" fmla="*/ 881 h 5404513"/>
              <a:gd name="connsiteX1" fmla="*/ 988232 w 4383631"/>
              <a:gd name="connsiteY1" fmla="*/ 1512 h 5404513"/>
              <a:gd name="connsiteX2" fmla="*/ 2378019 w 4383631"/>
              <a:gd name="connsiteY2" fmla="*/ 394359 h 5404513"/>
              <a:gd name="connsiteX3" fmla="*/ 4005393 w 4383631"/>
              <a:gd name="connsiteY3" fmla="*/ 5010381 h 5404513"/>
              <a:gd name="connsiteX4" fmla="*/ 3668913 w 4383631"/>
              <a:gd name="connsiteY4" fmla="*/ 5403338 h 5404513"/>
              <a:gd name="connsiteX5" fmla="*/ 3667357 w 4383631"/>
              <a:gd name="connsiteY5" fmla="*/ 5404513 h 5404513"/>
              <a:gd name="connsiteX6" fmla="*/ 0 w 4383631"/>
              <a:gd name="connsiteY6" fmla="*/ 5404513 h 5404513"/>
              <a:gd name="connsiteX7" fmla="*/ 0 w 4383631"/>
              <a:gd name="connsiteY7" fmla="*/ 143051 h 5404513"/>
              <a:gd name="connsiteX8" fmla="*/ 193256 w 4383631"/>
              <a:gd name="connsiteY8" fmla="*/ 87176 h 5404513"/>
              <a:gd name="connsiteX9" fmla="*/ 824338 w 4383631"/>
              <a:gd name="connsiteY9" fmla="*/ 881 h 5404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83631" h="5404513">
                <a:moveTo>
                  <a:pt x="824338" y="881"/>
                </a:moveTo>
                <a:cubicBezTo>
                  <a:pt x="878770" y="-471"/>
                  <a:pt x="933413" y="-270"/>
                  <a:pt x="988232" y="1512"/>
                </a:cubicBezTo>
                <a:cubicBezTo>
                  <a:pt x="1445852" y="16389"/>
                  <a:pt x="1915763" y="141496"/>
                  <a:pt x="2378019" y="394359"/>
                </a:cubicBezTo>
                <a:cubicBezTo>
                  <a:pt x="4031265" y="1298718"/>
                  <a:pt x="4945843" y="3467048"/>
                  <a:pt x="4005393" y="5010381"/>
                </a:cubicBezTo>
                <a:cubicBezTo>
                  <a:pt x="3906203" y="5173158"/>
                  <a:pt x="3793241" y="5299621"/>
                  <a:pt x="3668913" y="5403338"/>
                </a:cubicBezTo>
                <a:lnTo>
                  <a:pt x="3667357" y="5404513"/>
                </a:lnTo>
                <a:lnTo>
                  <a:pt x="0" y="5404513"/>
                </a:lnTo>
                <a:lnTo>
                  <a:pt x="0" y="143051"/>
                </a:lnTo>
                <a:lnTo>
                  <a:pt x="193256" y="87176"/>
                </a:lnTo>
                <a:cubicBezTo>
                  <a:pt x="398954" y="35580"/>
                  <a:pt x="610013" y="6202"/>
                  <a:pt x="824338" y="881"/>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7" name="Resim 8" descr="giyim, kişi, şahıs içeren bir resim&#10;&#10;Açıklama otomatik olarak oluşturuldu">
            <a:extLst>
              <a:ext uri="{FF2B5EF4-FFF2-40B4-BE49-F238E27FC236}">
                <a16:creationId xmlns:a16="http://schemas.microsoft.com/office/drawing/2014/main" id="{473F2CF8-D8A0-F1DF-8520-520A0CD209E0}"/>
              </a:ext>
            </a:extLst>
          </p:cNvPr>
          <p:cNvPicPr>
            <a:picLocks noChangeAspect="1"/>
          </p:cNvPicPr>
          <p:nvPr/>
        </p:nvPicPr>
        <p:blipFill rotWithShape="1">
          <a:blip r:embed="rId2"/>
          <a:srcRect l="24782" r="21135" b="-1"/>
          <a:stretch/>
        </p:blipFill>
        <p:spPr>
          <a:xfrm>
            <a:off x="59526" y="1962212"/>
            <a:ext cx="3901491" cy="4776717"/>
          </a:xfrm>
          <a:custGeom>
            <a:avLst/>
            <a:gdLst/>
            <a:ahLst/>
            <a:cxnLst/>
            <a:rect l="l" t="t" r="r" b="b"/>
            <a:pathLst>
              <a:path w="4211054" h="5181530">
                <a:moveTo>
                  <a:pt x="1165310" y="990"/>
                </a:moveTo>
                <a:cubicBezTo>
                  <a:pt x="1578456" y="12730"/>
                  <a:pt x="2002082" y="129252"/>
                  <a:pt x="2418078" y="367333"/>
                </a:cubicBezTo>
                <a:cubicBezTo>
                  <a:pt x="3905879" y="1218825"/>
                  <a:pt x="4719574" y="3276464"/>
                  <a:pt x="3861693" y="4749397"/>
                </a:cubicBezTo>
                <a:cubicBezTo>
                  <a:pt x="3781266" y="4887488"/>
                  <a:pt x="3691172" y="4998345"/>
                  <a:pt x="3592887" y="5091022"/>
                </a:cubicBezTo>
                <a:lnTo>
                  <a:pt x="3483153" y="5181530"/>
                </a:lnTo>
                <a:lnTo>
                  <a:pt x="0" y="5181530"/>
                </a:lnTo>
                <a:lnTo>
                  <a:pt x="0" y="251609"/>
                </a:lnTo>
                <a:lnTo>
                  <a:pt x="158783" y="182603"/>
                </a:lnTo>
                <a:cubicBezTo>
                  <a:pt x="479801" y="54981"/>
                  <a:pt x="818871" y="-8854"/>
                  <a:pt x="1165310" y="990"/>
                </a:cubicBezTo>
                <a:close/>
              </a:path>
            </a:pathLst>
          </a:custGeom>
        </p:spPr>
      </p:pic>
      <p:sp>
        <p:nvSpPr>
          <p:cNvPr id="87" name="Freeform: Shape 89">
            <a:extLst>
              <a:ext uri="{FF2B5EF4-FFF2-40B4-BE49-F238E27FC236}">
                <a16:creationId xmlns:a16="http://schemas.microsoft.com/office/drawing/2014/main" id="{3D7B82C1-B831-4DDE-BDF4-2C767EB49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76470"/>
            <a:ext cx="4211054" cy="5181530"/>
          </a:xfrm>
          <a:custGeom>
            <a:avLst/>
            <a:gdLst>
              <a:gd name="connsiteX0" fmla="*/ 1165310 w 4211054"/>
              <a:gd name="connsiteY0" fmla="*/ 990 h 5181530"/>
              <a:gd name="connsiteX1" fmla="*/ 2418078 w 4211054"/>
              <a:gd name="connsiteY1" fmla="*/ 367333 h 5181530"/>
              <a:gd name="connsiteX2" fmla="*/ 3861693 w 4211054"/>
              <a:gd name="connsiteY2" fmla="*/ 4749397 h 5181530"/>
              <a:gd name="connsiteX3" fmla="*/ 3592887 w 4211054"/>
              <a:gd name="connsiteY3" fmla="*/ 5091022 h 5181530"/>
              <a:gd name="connsiteX4" fmla="*/ 3483152 w 4211054"/>
              <a:gd name="connsiteY4" fmla="*/ 5181530 h 5181530"/>
              <a:gd name="connsiteX5" fmla="*/ 0 w 4211054"/>
              <a:gd name="connsiteY5" fmla="*/ 5181530 h 5181530"/>
              <a:gd name="connsiteX6" fmla="*/ 0 w 4211054"/>
              <a:gd name="connsiteY6" fmla="*/ 5181528 h 5181530"/>
              <a:gd name="connsiteX7" fmla="*/ 2981677 w 4211054"/>
              <a:gd name="connsiteY7" fmla="*/ 5181528 h 5181530"/>
              <a:gd name="connsiteX8" fmla="*/ 3028606 w 4211054"/>
              <a:gd name="connsiteY8" fmla="*/ 5160626 h 5181530"/>
              <a:gd name="connsiteX9" fmla="*/ 3747110 w 4211054"/>
              <a:gd name="connsiteY9" fmla="*/ 4553549 h 5181530"/>
              <a:gd name="connsiteX10" fmla="*/ 2353269 w 4211054"/>
              <a:gd name="connsiteY10" fmla="*/ 527791 h 5181530"/>
              <a:gd name="connsiteX11" fmla="*/ 1162923 w 4211054"/>
              <a:gd name="connsiteY11" fmla="*/ 185179 h 5181530"/>
              <a:gd name="connsiteX12" fmla="*/ 80119 w 4211054"/>
              <a:gd name="connsiteY12" fmla="*/ 399295 h 5181530"/>
              <a:gd name="connsiteX13" fmla="*/ 0 w 4211054"/>
              <a:gd name="connsiteY13" fmla="*/ 438059 h 5181530"/>
              <a:gd name="connsiteX14" fmla="*/ 0 w 4211054"/>
              <a:gd name="connsiteY14" fmla="*/ 251609 h 5181530"/>
              <a:gd name="connsiteX15" fmla="*/ 158783 w 4211054"/>
              <a:gd name="connsiteY15" fmla="*/ 182603 h 5181530"/>
              <a:gd name="connsiteX16" fmla="*/ 1165310 w 4211054"/>
              <a:gd name="connsiteY16" fmla="*/ 990 h 5181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11054" h="5181530">
                <a:moveTo>
                  <a:pt x="1165310" y="990"/>
                </a:moveTo>
                <a:cubicBezTo>
                  <a:pt x="1578456" y="12730"/>
                  <a:pt x="2002082" y="129252"/>
                  <a:pt x="2418078" y="367333"/>
                </a:cubicBezTo>
                <a:cubicBezTo>
                  <a:pt x="3905879" y="1218825"/>
                  <a:pt x="4719574" y="3276464"/>
                  <a:pt x="3861693" y="4749397"/>
                </a:cubicBezTo>
                <a:cubicBezTo>
                  <a:pt x="3781266" y="4887488"/>
                  <a:pt x="3691172" y="4998345"/>
                  <a:pt x="3592887" y="5091022"/>
                </a:cubicBezTo>
                <a:lnTo>
                  <a:pt x="3483152" y="5181530"/>
                </a:lnTo>
                <a:lnTo>
                  <a:pt x="0" y="5181530"/>
                </a:lnTo>
                <a:lnTo>
                  <a:pt x="0" y="5181528"/>
                </a:lnTo>
                <a:lnTo>
                  <a:pt x="2981677" y="5181528"/>
                </a:lnTo>
                <a:lnTo>
                  <a:pt x="3028606" y="5160626"/>
                </a:lnTo>
                <a:cubicBezTo>
                  <a:pt x="3311277" y="5028098"/>
                  <a:pt x="3558318" y="4869020"/>
                  <a:pt x="3747110" y="4553549"/>
                </a:cubicBezTo>
                <a:cubicBezTo>
                  <a:pt x="4552598" y="3207566"/>
                  <a:pt x="3769268" y="1316508"/>
                  <a:pt x="2353269" y="527791"/>
                </a:cubicBezTo>
                <a:cubicBezTo>
                  <a:pt x="1957349" y="307263"/>
                  <a:pt x="1554872" y="198154"/>
                  <a:pt x="1162923" y="185179"/>
                </a:cubicBezTo>
                <a:cubicBezTo>
                  <a:pt x="787306" y="172747"/>
                  <a:pt x="421359" y="248602"/>
                  <a:pt x="80119" y="399295"/>
                </a:cubicBezTo>
                <a:lnTo>
                  <a:pt x="0" y="438059"/>
                </a:lnTo>
                <a:lnTo>
                  <a:pt x="0" y="251609"/>
                </a:lnTo>
                <a:lnTo>
                  <a:pt x="158783" y="182603"/>
                </a:lnTo>
                <a:cubicBezTo>
                  <a:pt x="479801" y="54981"/>
                  <a:pt x="818871" y="-8854"/>
                  <a:pt x="1165310" y="99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92" name="Freeform: Shape 91">
            <a:extLst>
              <a:ext uri="{FF2B5EF4-FFF2-40B4-BE49-F238E27FC236}">
                <a16:creationId xmlns:a16="http://schemas.microsoft.com/office/drawing/2014/main" id="{22EB6291-5B14-4134-B234-BE224349E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59458" y="-13648"/>
            <a:ext cx="4289727" cy="2866417"/>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9" name="Freeform: Shape 93">
            <a:extLst>
              <a:ext uri="{FF2B5EF4-FFF2-40B4-BE49-F238E27FC236}">
                <a16:creationId xmlns:a16="http://schemas.microsoft.com/office/drawing/2014/main" id="{97A57860-4E75-47A2-A2FB-36FAA8979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1951" y="-11953"/>
            <a:ext cx="4152001" cy="3562347"/>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Başlık 1">
            <a:extLst>
              <a:ext uri="{FF2B5EF4-FFF2-40B4-BE49-F238E27FC236}">
                <a16:creationId xmlns:a16="http://schemas.microsoft.com/office/drawing/2014/main" id="{6D004217-C3BB-234D-7BCB-FFE10AEB21FE}"/>
              </a:ext>
            </a:extLst>
          </p:cNvPr>
          <p:cNvSpPr>
            <a:spLocks noGrp="1"/>
          </p:cNvSpPr>
          <p:nvPr>
            <p:ph type="title"/>
          </p:nvPr>
        </p:nvSpPr>
        <p:spPr>
          <a:xfrm>
            <a:off x="4852194" y="3649639"/>
            <a:ext cx="5729985" cy="2848729"/>
          </a:xfrm>
        </p:spPr>
        <p:txBody>
          <a:bodyPr anchor="b">
            <a:normAutofit fontScale="90000"/>
          </a:bodyPr>
          <a:lstStyle/>
          <a:p>
            <a:r>
              <a:rPr lang="tr-TR" sz="3600" dirty="0" err="1">
                <a:ea typeface="+mj-lt"/>
                <a:cs typeface="+mj-lt"/>
              </a:rPr>
              <a:t>EyeTap</a:t>
            </a:r>
            <a:r>
              <a:rPr lang="tr-TR" sz="3600" dirty="0">
                <a:ea typeface="+mj-lt"/>
                <a:cs typeface="+mj-lt"/>
              </a:rPr>
              <a:t>  -  </a:t>
            </a:r>
            <a:r>
              <a:rPr lang="tr-TR" sz="3600" dirty="0" err="1">
                <a:ea typeface="+mj-lt"/>
                <a:cs typeface="+mj-lt"/>
              </a:rPr>
              <a:t>Holter</a:t>
            </a:r>
            <a:r>
              <a:rPr lang="tr-TR" sz="3600" dirty="0">
                <a:ea typeface="+mj-lt"/>
                <a:cs typeface="+mj-lt"/>
              </a:rPr>
              <a:t>  -  Akıllı Saat Teknolojileri</a:t>
            </a:r>
            <a:br>
              <a:rPr lang="tr-TR" sz="3600" dirty="0">
                <a:ea typeface="+mj-lt"/>
                <a:cs typeface="+mj-lt"/>
              </a:rPr>
            </a:br>
            <a:br>
              <a:rPr lang="tr-TR" sz="3600" dirty="0">
                <a:ea typeface="+mj-lt"/>
                <a:cs typeface="+mj-lt"/>
              </a:rPr>
            </a:br>
            <a:r>
              <a:rPr lang="tr-TR" sz="3600" dirty="0">
                <a:ea typeface="+mj-lt"/>
                <a:cs typeface="+mj-lt"/>
              </a:rPr>
              <a:t>Kamera  -  Kardiyak Takip  -  Biyometrik verilerin (adım, nabız, stres, uyku) takibi </a:t>
            </a:r>
            <a:endParaRPr lang="tr-TR" sz="3600">
              <a:ea typeface="+mj-lt"/>
              <a:cs typeface="+mj-lt"/>
            </a:endParaRPr>
          </a:p>
        </p:txBody>
      </p:sp>
      <p:pic>
        <p:nvPicPr>
          <p:cNvPr id="6" name="Resim 6" descr="kişi, şahıs, adam, insan, gözlük, iç mekan içeren bir resim&#10;&#10;Açıklama otomatik olarak oluşturuldu">
            <a:extLst>
              <a:ext uri="{FF2B5EF4-FFF2-40B4-BE49-F238E27FC236}">
                <a16:creationId xmlns:a16="http://schemas.microsoft.com/office/drawing/2014/main" id="{8510BB27-66B6-E481-C507-EE268BAD4114}"/>
              </a:ext>
            </a:extLst>
          </p:cNvPr>
          <p:cNvPicPr>
            <a:picLocks noChangeAspect="1"/>
          </p:cNvPicPr>
          <p:nvPr/>
        </p:nvPicPr>
        <p:blipFill rotWithShape="1">
          <a:blip r:embed="rId3"/>
          <a:srcRect r="15806" b="2"/>
          <a:stretch/>
        </p:blipFill>
        <p:spPr>
          <a:xfrm>
            <a:off x="3332189" y="1"/>
            <a:ext cx="3997527" cy="2646947"/>
          </a:xfrm>
          <a:custGeom>
            <a:avLst/>
            <a:gdLst/>
            <a:ahLst/>
            <a:cxnLst/>
            <a:rect l="l" t="t" r="r" b="b"/>
            <a:pathLst>
              <a:path w="3997527" h="2646947">
                <a:moveTo>
                  <a:pt x="292993" y="0"/>
                </a:moveTo>
                <a:lnTo>
                  <a:pt x="3828920" y="0"/>
                </a:lnTo>
                <a:lnTo>
                  <a:pt x="3877162" y="126877"/>
                </a:lnTo>
                <a:cubicBezTo>
                  <a:pt x="3956137" y="365716"/>
                  <a:pt x="3997527" y="630123"/>
                  <a:pt x="3997527" y="908578"/>
                </a:cubicBezTo>
                <a:cubicBezTo>
                  <a:pt x="3997527" y="1130767"/>
                  <a:pt x="3933446" y="1309091"/>
                  <a:pt x="3789844" y="1486825"/>
                </a:cubicBezTo>
                <a:cubicBezTo>
                  <a:pt x="3639637" y="1672742"/>
                  <a:pt x="3413939" y="1843981"/>
                  <a:pt x="3174946" y="2025257"/>
                </a:cubicBezTo>
                <a:cubicBezTo>
                  <a:pt x="3130853" y="2058662"/>
                  <a:pt x="3085302" y="2093247"/>
                  <a:pt x="3039752" y="2128254"/>
                </a:cubicBezTo>
                <a:cubicBezTo>
                  <a:pt x="2632020" y="2441546"/>
                  <a:pt x="2334435" y="2646947"/>
                  <a:pt x="1928851" y="2646947"/>
                </a:cubicBezTo>
                <a:cubicBezTo>
                  <a:pt x="1310863" y="2646947"/>
                  <a:pt x="873195" y="2394813"/>
                  <a:pt x="465463" y="1803828"/>
                </a:cubicBezTo>
                <a:cubicBezTo>
                  <a:pt x="412107" y="1726474"/>
                  <a:pt x="359949" y="1656124"/>
                  <a:pt x="309509" y="1588134"/>
                </a:cubicBezTo>
                <a:cubicBezTo>
                  <a:pt x="100453" y="1306222"/>
                  <a:pt x="0" y="1159615"/>
                  <a:pt x="0" y="908578"/>
                </a:cubicBezTo>
                <a:cubicBezTo>
                  <a:pt x="0" y="659312"/>
                  <a:pt x="62965" y="413080"/>
                  <a:pt x="187010" y="176721"/>
                </a:cubicBezTo>
                <a:cubicBezTo>
                  <a:pt x="217356" y="118918"/>
                  <a:pt x="250961" y="62336"/>
                  <a:pt x="287751" y="7075"/>
                </a:cubicBezTo>
                <a:close/>
              </a:path>
            </a:pathLst>
          </a:custGeom>
        </p:spPr>
      </p:pic>
      <p:sp>
        <p:nvSpPr>
          <p:cNvPr id="96" name="Freeform: Shape 95">
            <a:extLst>
              <a:ext uri="{FF2B5EF4-FFF2-40B4-BE49-F238E27FC236}">
                <a16:creationId xmlns:a16="http://schemas.microsoft.com/office/drawing/2014/main" id="{FADADC7F-B4F8-4013-B67D-463D600E8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2189" y="1"/>
            <a:ext cx="3997527" cy="2646947"/>
          </a:xfrm>
          <a:custGeom>
            <a:avLst/>
            <a:gdLst>
              <a:gd name="connsiteX0" fmla="*/ 478501 w 3997527"/>
              <a:gd name="connsiteY0" fmla="*/ 2 h 2646947"/>
              <a:gd name="connsiteX1" fmla="*/ 382993 w 3997527"/>
              <a:gd name="connsiteY1" fmla="*/ 123929 h 2646947"/>
              <a:gd name="connsiteX2" fmla="*/ 290041 w 3997527"/>
              <a:gd name="connsiteY2" fmla="*/ 274421 h 2646947"/>
              <a:gd name="connsiteX3" fmla="*/ 117491 w 3997527"/>
              <a:gd name="connsiteY3" fmla="*/ 923641 h 2646947"/>
              <a:gd name="connsiteX4" fmla="*/ 403069 w 3997527"/>
              <a:gd name="connsiteY4" fmla="*/ 1526467 h 2646947"/>
              <a:gd name="connsiteX5" fmla="*/ 546966 w 3997527"/>
              <a:gd name="connsiteY5" fmla="*/ 1717806 h 2646947"/>
              <a:gd name="connsiteX6" fmla="*/ 1897207 w 3997527"/>
              <a:gd name="connsiteY6" fmla="*/ 2465727 h 2646947"/>
              <a:gd name="connsiteX7" fmla="*/ 2922217 w 3997527"/>
              <a:gd name="connsiteY7" fmla="*/ 2005601 h 2646947"/>
              <a:gd name="connsiteX8" fmla="*/ 3046959 w 3997527"/>
              <a:gd name="connsiteY8" fmla="*/ 1914233 h 2646947"/>
              <a:gd name="connsiteX9" fmla="*/ 3614314 w 3997527"/>
              <a:gd name="connsiteY9" fmla="*/ 1436596 h 2646947"/>
              <a:gd name="connsiteX10" fmla="*/ 3805939 w 3997527"/>
              <a:gd name="connsiteY10" fmla="*/ 923641 h 2646947"/>
              <a:gd name="connsiteX11" fmla="*/ 3633781 w 3997527"/>
              <a:gd name="connsiteY11" fmla="*/ 75714 h 2646947"/>
              <a:gd name="connsiteX12" fmla="*/ 3595267 w 3997527"/>
              <a:gd name="connsiteY12" fmla="*/ 2 h 2646947"/>
              <a:gd name="connsiteX13" fmla="*/ 292993 w 3997527"/>
              <a:gd name="connsiteY13" fmla="*/ 0 h 2646947"/>
              <a:gd name="connsiteX14" fmla="*/ 3828920 w 3997527"/>
              <a:gd name="connsiteY14" fmla="*/ 0 h 2646947"/>
              <a:gd name="connsiteX15" fmla="*/ 3877162 w 3997527"/>
              <a:gd name="connsiteY15" fmla="*/ 126877 h 2646947"/>
              <a:gd name="connsiteX16" fmla="*/ 3997527 w 3997527"/>
              <a:gd name="connsiteY16" fmla="*/ 908578 h 2646947"/>
              <a:gd name="connsiteX17" fmla="*/ 3789844 w 3997527"/>
              <a:gd name="connsiteY17" fmla="*/ 1486825 h 2646947"/>
              <a:gd name="connsiteX18" fmla="*/ 3174946 w 3997527"/>
              <a:gd name="connsiteY18" fmla="*/ 2025257 h 2646947"/>
              <a:gd name="connsiteX19" fmla="*/ 3039752 w 3997527"/>
              <a:gd name="connsiteY19" fmla="*/ 2128254 h 2646947"/>
              <a:gd name="connsiteX20" fmla="*/ 1928850 w 3997527"/>
              <a:gd name="connsiteY20" fmla="*/ 2646947 h 2646947"/>
              <a:gd name="connsiteX21" fmla="*/ 465463 w 3997527"/>
              <a:gd name="connsiteY21" fmla="*/ 1803828 h 2646947"/>
              <a:gd name="connsiteX22" fmla="*/ 309508 w 3997527"/>
              <a:gd name="connsiteY22" fmla="*/ 1588134 h 2646947"/>
              <a:gd name="connsiteX23" fmla="*/ 0 w 3997527"/>
              <a:gd name="connsiteY23" fmla="*/ 908578 h 2646947"/>
              <a:gd name="connsiteX24" fmla="*/ 187010 w 3997527"/>
              <a:gd name="connsiteY24" fmla="*/ 176721 h 2646947"/>
              <a:gd name="connsiteX25" fmla="*/ 287750 w 3997527"/>
              <a:gd name="connsiteY25" fmla="*/ 7075 h 264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97527" h="2646947">
                <a:moveTo>
                  <a:pt x="478501" y="2"/>
                </a:moveTo>
                <a:lnTo>
                  <a:pt x="382993" y="123929"/>
                </a:lnTo>
                <a:cubicBezTo>
                  <a:pt x="349048" y="172951"/>
                  <a:pt x="318041" y="223144"/>
                  <a:pt x="290041" y="274421"/>
                </a:cubicBezTo>
                <a:cubicBezTo>
                  <a:pt x="175588" y="484093"/>
                  <a:pt x="117491" y="702521"/>
                  <a:pt x="117491" y="923641"/>
                </a:cubicBezTo>
                <a:cubicBezTo>
                  <a:pt x="117491" y="1146334"/>
                  <a:pt x="210177" y="1276386"/>
                  <a:pt x="403069" y="1526467"/>
                </a:cubicBezTo>
                <a:cubicBezTo>
                  <a:pt x="449609" y="1586781"/>
                  <a:pt x="497735" y="1649187"/>
                  <a:pt x="546966" y="1717806"/>
                </a:cubicBezTo>
                <a:cubicBezTo>
                  <a:pt x="923173" y="2242063"/>
                  <a:pt x="1327000" y="2465727"/>
                  <a:pt x="1897207" y="2465727"/>
                </a:cubicBezTo>
                <a:cubicBezTo>
                  <a:pt x="2271434" y="2465727"/>
                  <a:pt x="2546010" y="2283518"/>
                  <a:pt x="2922217" y="2005601"/>
                </a:cubicBezTo>
                <a:cubicBezTo>
                  <a:pt x="2964245" y="1974547"/>
                  <a:pt x="3006275" y="1943867"/>
                  <a:pt x="3046959" y="1914233"/>
                </a:cubicBezTo>
                <a:cubicBezTo>
                  <a:pt x="3267474" y="1753426"/>
                  <a:pt x="3475721" y="1601521"/>
                  <a:pt x="3614314" y="1436596"/>
                </a:cubicBezTo>
                <a:cubicBezTo>
                  <a:pt x="3746813" y="1278931"/>
                  <a:pt x="3805939" y="1120743"/>
                  <a:pt x="3805939" y="923641"/>
                </a:cubicBezTo>
                <a:cubicBezTo>
                  <a:pt x="3805939" y="614875"/>
                  <a:pt x="3746267" y="325578"/>
                  <a:pt x="3633781" y="75714"/>
                </a:cubicBezTo>
                <a:lnTo>
                  <a:pt x="3595267" y="2"/>
                </a:lnTo>
                <a:close/>
                <a:moveTo>
                  <a:pt x="292993" y="0"/>
                </a:moveTo>
                <a:lnTo>
                  <a:pt x="3828920" y="0"/>
                </a:lnTo>
                <a:lnTo>
                  <a:pt x="3877162" y="126877"/>
                </a:lnTo>
                <a:cubicBezTo>
                  <a:pt x="3956137" y="365716"/>
                  <a:pt x="3997527" y="630123"/>
                  <a:pt x="3997527" y="908578"/>
                </a:cubicBezTo>
                <a:cubicBezTo>
                  <a:pt x="3997527" y="1130767"/>
                  <a:pt x="3933446" y="1309091"/>
                  <a:pt x="3789844" y="1486825"/>
                </a:cubicBezTo>
                <a:cubicBezTo>
                  <a:pt x="3639637" y="1672742"/>
                  <a:pt x="3413939" y="1843981"/>
                  <a:pt x="3174946" y="2025257"/>
                </a:cubicBezTo>
                <a:cubicBezTo>
                  <a:pt x="3130853" y="2058662"/>
                  <a:pt x="3085302" y="2093247"/>
                  <a:pt x="3039752" y="2128254"/>
                </a:cubicBezTo>
                <a:cubicBezTo>
                  <a:pt x="2632020" y="2441546"/>
                  <a:pt x="2334435" y="2646947"/>
                  <a:pt x="1928850" y="2646947"/>
                </a:cubicBezTo>
                <a:cubicBezTo>
                  <a:pt x="1310863" y="2646947"/>
                  <a:pt x="873195" y="2394813"/>
                  <a:pt x="465463" y="1803828"/>
                </a:cubicBezTo>
                <a:cubicBezTo>
                  <a:pt x="412107" y="1726474"/>
                  <a:pt x="359949" y="1656124"/>
                  <a:pt x="309508" y="1588134"/>
                </a:cubicBezTo>
                <a:cubicBezTo>
                  <a:pt x="100453" y="1306222"/>
                  <a:pt x="0" y="1159615"/>
                  <a:pt x="0" y="908578"/>
                </a:cubicBezTo>
                <a:cubicBezTo>
                  <a:pt x="0" y="659312"/>
                  <a:pt x="62965" y="413080"/>
                  <a:pt x="187010" y="176721"/>
                </a:cubicBezTo>
                <a:cubicBezTo>
                  <a:pt x="217356" y="118918"/>
                  <a:pt x="250961" y="62336"/>
                  <a:pt x="287750" y="7075"/>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9" name="Resim 10" descr="kişi, şahıs, iç mekan, duvar, el içeren bir resim&#10;&#10;Açıklama otomatik olarak oluşturuldu">
            <a:extLst>
              <a:ext uri="{FF2B5EF4-FFF2-40B4-BE49-F238E27FC236}">
                <a16:creationId xmlns:a16="http://schemas.microsoft.com/office/drawing/2014/main" id="{CCFCA0A6-2509-2334-EBF2-EB56063DADEF}"/>
              </a:ext>
            </a:extLst>
          </p:cNvPr>
          <p:cNvPicPr>
            <a:picLocks noChangeAspect="1"/>
          </p:cNvPicPr>
          <p:nvPr/>
        </p:nvPicPr>
        <p:blipFill rotWithShape="1">
          <a:blip r:embed="rId4"/>
          <a:srcRect l="6849" r="4226"/>
          <a:stretch/>
        </p:blipFill>
        <p:spPr>
          <a:xfrm>
            <a:off x="8348916" y="107158"/>
            <a:ext cx="3938337" cy="3321595"/>
          </a:xfrm>
          <a:custGeom>
            <a:avLst/>
            <a:gdLst/>
            <a:ahLst/>
            <a:cxnLst/>
            <a:rect l="l" t="t" r="r" b="b"/>
            <a:pathLst>
              <a:path w="3938337" h="3321595">
                <a:moveTo>
                  <a:pt x="412520" y="0"/>
                </a:moveTo>
                <a:lnTo>
                  <a:pt x="3217629" y="0"/>
                </a:lnTo>
                <a:lnTo>
                  <a:pt x="3871410" y="0"/>
                </a:lnTo>
                <a:lnTo>
                  <a:pt x="3938337" y="0"/>
                </a:lnTo>
                <a:lnTo>
                  <a:pt x="3938337" y="59511"/>
                </a:lnTo>
                <a:lnTo>
                  <a:pt x="3938337" y="699247"/>
                </a:lnTo>
                <a:lnTo>
                  <a:pt x="3938337" y="2518435"/>
                </a:lnTo>
                <a:lnTo>
                  <a:pt x="3856842" y="2618704"/>
                </a:lnTo>
                <a:cubicBezTo>
                  <a:pt x="3439614" y="3108658"/>
                  <a:pt x="2979779" y="3321595"/>
                  <a:pt x="2362292" y="3321595"/>
                </a:cubicBezTo>
                <a:cubicBezTo>
                  <a:pt x="1899140" y="3321595"/>
                  <a:pt x="1559319" y="3095023"/>
                  <a:pt x="1093716" y="2749441"/>
                </a:cubicBezTo>
                <a:cubicBezTo>
                  <a:pt x="1041701" y="2710827"/>
                  <a:pt x="989684" y="2672676"/>
                  <a:pt x="939333" y="2635829"/>
                </a:cubicBezTo>
                <a:cubicBezTo>
                  <a:pt x="666418" y="2435869"/>
                  <a:pt x="408686" y="2246981"/>
                  <a:pt x="237160" y="2041901"/>
                </a:cubicBezTo>
                <a:cubicBezTo>
                  <a:pt x="73176" y="1845849"/>
                  <a:pt x="0" y="1649145"/>
                  <a:pt x="0" y="1404055"/>
                </a:cubicBezTo>
                <a:cubicBezTo>
                  <a:pt x="0" y="866538"/>
                  <a:pt x="144750" y="376466"/>
                  <a:pt x="410955" y="1974"/>
                </a:cubicBezTo>
                <a:close/>
              </a:path>
            </a:pathLst>
          </a:custGeom>
        </p:spPr>
      </p:pic>
      <p:sp>
        <p:nvSpPr>
          <p:cNvPr id="98" name="Freeform: Shape 97">
            <a:extLst>
              <a:ext uri="{FF2B5EF4-FFF2-40B4-BE49-F238E27FC236}">
                <a16:creationId xmlns:a16="http://schemas.microsoft.com/office/drawing/2014/main" id="{3A8657D3-FF5C-4E4D-BF2D-FA413B67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253663" y="0"/>
            <a:ext cx="3938337" cy="3321595"/>
          </a:xfrm>
          <a:custGeom>
            <a:avLst/>
            <a:gdLst>
              <a:gd name="connsiteX0" fmla="*/ 1166365 w 3938337"/>
              <a:gd name="connsiteY0" fmla="*/ 0 h 3321595"/>
              <a:gd name="connsiteX1" fmla="*/ 107576 w 3938337"/>
              <a:gd name="connsiteY1" fmla="*/ 0 h 3321595"/>
              <a:gd name="connsiteX2" fmla="*/ 66927 w 3938337"/>
              <a:gd name="connsiteY2" fmla="*/ 0 h 3321595"/>
              <a:gd name="connsiteX3" fmla="*/ 0 w 3938337"/>
              <a:gd name="connsiteY3" fmla="*/ 0 h 3321595"/>
              <a:gd name="connsiteX4" fmla="*/ 0 w 3938337"/>
              <a:gd name="connsiteY4" fmla="*/ 59511 h 3321595"/>
              <a:gd name="connsiteX5" fmla="*/ 0 w 3938337"/>
              <a:gd name="connsiteY5" fmla="*/ 155390 h 3321595"/>
              <a:gd name="connsiteX6" fmla="*/ 0 w 3938337"/>
              <a:gd name="connsiteY6" fmla="*/ 901114 h 3321595"/>
              <a:gd name="connsiteX7" fmla="*/ 4 w 3938337"/>
              <a:gd name="connsiteY7" fmla="*/ 901114 h 3321595"/>
              <a:gd name="connsiteX8" fmla="*/ 4 w 3938337"/>
              <a:gd name="connsiteY8" fmla="*/ 471771 h 3321595"/>
              <a:gd name="connsiteX9" fmla="*/ 50187 w 3938337"/>
              <a:gd name="connsiteY9" fmla="*/ 407556 h 3321595"/>
              <a:gd name="connsiteX10" fmla="*/ 352921 w 3938337"/>
              <a:gd name="connsiteY10" fmla="*/ 118259 h 3321595"/>
              <a:gd name="connsiteX11" fmla="*/ 514890 w 3938337"/>
              <a:gd name="connsiteY11" fmla="*/ 2 h 3321595"/>
              <a:gd name="connsiteX12" fmla="*/ 1166365 w 3938337"/>
              <a:gd name="connsiteY12" fmla="*/ 2 h 3321595"/>
              <a:gd name="connsiteX13" fmla="*/ 3525817 w 3938337"/>
              <a:gd name="connsiteY13" fmla="*/ 0 h 3321595"/>
              <a:gd name="connsiteX14" fmla="*/ 3384145 w 3938337"/>
              <a:gd name="connsiteY14" fmla="*/ 0 h 3321595"/>
              <a:gd name="connsiteX15" fmla="*/ 3385646 w 3938337"/>
              <a:gd name="connsiteY15" fmla="*/ 1904 h 3321595"/>
              <a:gd name="connsiteX16" fmla="*/ 3780089 w 3938337"/>
              <a:gd name="connsiteY16" fmla="*/ 1354125 h 3321595"/>
              <a:gd name="connsiteX17" fmla="*/ 3552458 w 3938337"/>
              <a:gd name="connsiteY17" fmla="*/ 1969288 h 3321595"/>
              <a:gd name="connsiteX18" fmla="*/ 3414534 w 3938337"/>
              <a:gd name="connsiteY18" fmla="*/ 2115111 h 3321595"/>
              <a:gd name="connsiteX19" fmla="*/ 3395732 w 3938337"/>
              <a:gd name="connsiteY19" fmla="*/ 2131585 h 3321595"/>
              <a:gd name="connsiteX20" fmla="*/ 3390273 w 3938337"/>
              <a:gd name="connsiteY20" fmla="*/ 2137223 h 3321595"/>
              <a:gd name="connsiteX21" fmla="*/ 3348116 w 3938337"/>
              <a:gd name="connsiteY21" fmla="*/ 2173305 h 3321595"/>
              <a:gd name="connsiteX22" fmla="*/ 3251972 w 3938337"/>
              <a:gd name="connsiteY22" fmla="*/ 2257543 h 3321595"/>
              <a:gd name="connsiteX23" fmla="*/ 2878500 w 3938337"/>
              <a:gd name="connsiteY23" fmla="*/ 2542096 h 3321595"/>
              <a:gd name="connsiteX24" fmla="*/ 2730320 w 3938337"/>
              <a:gd name="connsiteY24" fmla="*/ 2651667 h 3321595"/>
              <a:gd name="connsiteX25" fmla="*/ 1512716 w 3938337"/>
              <a:gd name="connsiteY25" fmla="*/ 3203474 h 3321595"/>
              <a:gd name="connsiteX26" fmla="*/ 78219 w 3938337"/>
              <a:gd name="connsiteY26" fmla="*/ 2525579 h 3321595"/>
              <a:gd name="connsiteX27" fmla="*/ 0 w 3938337"/>
              <a:gd name="connsiteY27" fmla="*/ 2428877 h 3321595"/>
              <a:gd name="connsiteX28" fmla="*/ 0 w 3938337"/>
              <a:gd name="connsiteY28" fmla="*/ 2518435 h 3321595"/>
              <a:gd name="connsiteX29" fmla="*/ 81495 w 3938337"/>
              <a:gd name="connsiteY29" fmla="*/ 2618704 h 3321595"/>
              <a:gd name="connsiteX30" fmla="*/ 1576046 w 3938337"/>
              <a:gd name="connsiteY30" fmla="*/ 3321595 h 3321595"/>
              <a:gd name="connsiteX31" fmla="*/ 2844621 w 3938337"/>
              <a:gd name="connsiteY31" fmla="*/ 2749441 h 3321595"/>
              <a:gd name="connsiteX32" fmla="*/ 2999005 w 3938337"/>
              <a:gd name="connsiteY32" fmla="*/ 2635829 h 3321595"/>
              <a:gd name="connsiteX33" fmla="*/ 3701177 w 3938337"/>
              <a:gd name="connsiteY33" fmla="*/ 2041901 h 3321595"/>
              <a:gd name="connsiteX34" fmla="*/ 3938337 w 3938337"/>
              <a:gd name="connsiteY34" fmla="*/ 1404055 h 3321595"/>
              <a:gd name="connsiteX35" fmla="*/ 3527383 w 3938337"/>
              <a:gd name="connsiteY35"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938337" h="3321595">
                <a:moveTo>
                  <a:pt x="1166365" y="0"/>
                </a:moveTo>
                <a:lnTo>
                  <a:pt x="107576" y="0"/>
                </a:lnTo>
                <a:lnTo>
                  <a:pt x="66927" y="0"/>
                </a:lnTo>
                <a:lnTo>
                  <a:pt x="0" y="0"/>
                </a:lnTo>
                <a:lnTo>
                  <a:pt x="0" y="59511"/>
                </a:lnTo>
                <a:lnTo>
                  <a:pt x="0" y="155390"/>
                </a:lnTo>
                <a:lnTo>
                  <a:pt x="0" y="901114"/>
                </a:lnTo>
                <a:lnTo>
                  <a:pt x="4" y="901114"/>
                </a:lnTo>
                <a:lnTo>
                  <a:pt x="4" y="471771"/>
                </a:lnTo>
                <a:lnTo>
                  <a:pt x="50187" y="407556"/>
                </a:lnTo>
                <a:cubicBezTo>
                  <a:pt x="138559" y="305382"/>
                  <a:pt x="239680" y="208703"/>
                  <a:pt x="352921" y="118259"/>
                </a:cubicBezTo>
                <a:lnTo>
                  <a:pt x="514890" y="2"/>
                </a:lnTo>
                <a:lnTo>
                  <a:pt x="1166365" y="2"/>
                </a:lnTo>
                <a:close/>
                <a:moveTo>
                  <a:pt x="3525817" y="0"/>
                </a:moveTo>
                <a:lnTo>
                  <a:pt x="3384145" y="0"/>
                </a:lnTo>
                <a:lnTo>
                  <a:pt x="3385646" y="1904"/>
                </a:lnTo>
                <a:cubicBezTo>
                  <a:pt x="3641155" y="363079"/>
                  <a:pt x="3780089" y="835723"/>
                  <a:pt x="3780089" y="1354125"/>
                </a:cubicBezTo>
                <a:cubicBezTo>
                  <a:pt x="3780089" y="1590500"/>
                  <a:pt x="3709854" y="1780209"/>
                  <a:pt x="3552458" y="1969288"/>
                </a:cubicBezTo>
                <a:cubicBezTo>
                  <a:pt x="3511300" y="2018735"/>
                  <a:pt x="3464970" y="2067206"/>
                  <a:pt x="3414534" y="2115111"/>
                </a:cubicBezTo>
                <a:lnTo>
                  <a:pt x="3395732" y="2131585"/>
                </a:lnTo>
                <a:lnTo>
                  <a:pt x="3390273" y="2137223"/>
                </a:lnTo>
                <a:lnTo>
                  <a:pt x="3348116" y="2173305"/>
                </a:lnTo>
                <a:lnTo>
                  <a:pt x="3251972" y="2257543"/>
                </a:lnTo>
                <a:cubicBezTo>
                  <a:pt x="3136805" y="2351916"/>
                  <a:pt x="3009474" y="2445671"/>
                  <a:pt x="2878500" y="2542096"/>
                </a:cubicBezTo>
                <a:cubicBezTo>
                  <a:pt x="2830172" y="2577632"/>
                  <a:pt x="2780245" y="2614426"/>
                  <a:pt x="2730320" y="2651667"/>
                </a:cubicBezTo>
                <a:cubicBezTo>
                  <a:pt x="2283426" y="2984960"/>
                  <a:pt x="1957258" y="3203474"/>
                  <a:pt x="1512716" y="3203474"/>
                </a:cubicBezTo>
                <a:cubicBezTo>
                  <a:pt x="920041" y="3203474"/>
                  <a:pt x="478682" y="2998110"/>
                  <a:pt x="78219" y="2525579"/>
                </a:cubicBezTo>
                <a:lnTo>
                  <a:pt x="0" y="2428877"/>
                </a:lnTo>
                <a:lnTo>
                  <a:pt x="0" y="2518435"/>
                </a:lnTo>
                <a:lnTo>
                  <a:pt x="81495" y="2618704"/>
                </a:lnTo>
                <a:cubicBezTo>
                  <a:pt x="498723" y="3108658"/>
                  <a:pt x="958559" y="3321595"/>
                  <a:pt x="1576046" y="3321595"/>
                </a:cubicBezTo>
                <a:cubicBezTo>
                  <a:pt x="2039197" y="3321595"/>
                  <a:pt x="2379018" y="3095023"/>
                  <a:pt x="2844621" y="2749441"/>
                </a:cubicBezTo>
                <a:cubicBezTo>
                  <a:pt x="2896636" y="2710827"/>
                  <a:pt x="2948653" y="2672676"/>
                  <a:pt x="2999005" y="2635829"/>
                </a:cubicBezTo>
                <a:cubicBezTo>
                  <a:pt x="3271919" y="2435869"/>
                  <a:pt x="3529651" y="2246981"/>
                  <a:pt x="3701177" y="2041901"/>
                </a:cubicBezTo>
                <a:cubicBezTo>
                  <a:pt x="3865161" y="1845849"/>
                  <a:pt x="3938337" y="1649145"/>
                  <a:pt x="3938337" y="1404055"/>
                </a:cubicBezTo>
                <a:cubicBezTo>
                  <a:pt x="3938337" y="866538"/>
                  <a:pt x="3793587" y="376466"/>
                  <a:pt x="352738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Alt Bilgi Yer Tutucusu 2">
            <a:extLst>
              <a:ext uri="{FF2B5EF4-FFF2-40B4-BE49-F238E27FC236}">
                <a16:creationId xmlns:a16="http://schemas.microsoft.com/office/drawing/2014/main" id="{A259DEAC-DB16-5B4F-4713-7BE28A8F6046}"/>
              </a:ext>
            </a:extLst>
          </p:cNvPr>
          <p:cNvSpPr>
            <a:spLocks noGrp="1"/>
          </p:cNvSpPr>
          <p:nvPr>
            <p:ph type="ftr" sz="quarter" idx="11"/>
          </p:nvPr>
        </p:nvSpPr>
        <p:spPr/>
        <p:txBody>
          <a:bodyPr/>
          <a:lstStyle/>
          <a:p>
            <a:r>
              <a:rPr lang="tr-TR"/>
              <a:t>EyeTap[5] Holter[6] Akıllı Saat[7]</a:t>
            </a:r>
          </a:p>
        </p:txBody>
      </p:sp>
    </p:spTree>
    <p:extLst>
      <p:ext uri="{BB962C8B-B14F-4D97-AF65-F5344CB8AC3E}">
        <p14:creationId xmlns:p14="http://schemas.microsoft.com/office/powerpoint/2010/main" val="28682932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85">
            <a:extLst>
              <a:ext uri="{FF2B5EF4-FFF2-40B4-BE49-F238E27FC236}">
                <a16:creationId xmlns:a16="http://schemas.microsoft.com/office/drawing/2014/main" id="{CE56A029-D803-47A2-B79C-4527891BE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4" name="Freeform: Shape 87">
            <a:extLst>
              <a:ext uri="{FF2B5EF4-FFF2-40B4-BE49-F238E27FC236}">
                <a16:creationId xmlns:a16="http://schemas.microsoft.com/office/drawing/2014/main" id="{51D96995-5226-4718-9475-B918D16C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663" y="1467136"/>
            <a:ext cx="4429266" cy="5404512"/>
          </a:xfrm>
          <a:custGeom>
            <a:avLst/>
            <a:gdLst>
              <a:gd name="connsiteX0" fmla="*/ 824338 w 4383631"/>
              <a:gd name="connsiteY0" fmla="*/ 881 h 5404513"/>
              <a:gd name="connsiteX1" fmla="*/ 988232 w 4383631"/>
              <a:gd name="connsiteY1" fmla="*/ 1512 h 5404513"/>
              <a:gd name="connsiteX2" fmla="*/ 2378019 w 4383631"/>
              <a:gd name="connsiteY2" fmla="*/ 394359 h 5404513"/>
              <a:gd name="connsiteX3" fmla="*/ 4005393 w 4383631"/>
              <a:gd name="connsiteY3" fmla="*/ 5010381 h 5404513"/>
              <a:gd name="connsiteX4" fmla="*/ 3668913 w 4383631"/>
              <a:gd name="connsiteY4" fmla="*/ 5403338 h 5404513"/>
              <a:gd name="connsiteX5" fmla="*/ 3667357 w 4383631"/>
              <a:gd name="connsiteY5" fmla="*/ 5404513 h 5404513"/>
              <a:gd name="connsiteX6" fmla="*/ 0 w 4383631"/>
              <a:gd name="connsiteY6" fmla="*/ 5404513 h 5404513"/>
              <a:gd name="connsiteX7" fmla="*/ 0 w 4383631"/>
              <a:gd name="connsiteY7" fmla="*/ 143051 h 5404513"/>
              <a:gd name="connsiteX8" fmla="*/ 193256 w 4383631"/>
              <a:gd name="connsiteY8" fmla="*/ 87176 h 5404513"/>
              <a:gd name="connsiteX9" fmla="*/ 824338 w 4383631"/>
              <a:gd name="connsiteY9" fmla="*/ 881 h 5404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83631" h="5404513">
                <a:moveTo>
                  <a:pt x="824338" y="881"/>
                </a:moveTo>
                <a:cubicBezTo>
                  <a:pt x="878770" y="-471"/>
                  <a:pt x="933413" y="-270"/>
                  <a:pt x="988232" y="1512"/>
                </a:cubicBezTo>
                <a:cubicBezTo>
                  <a:pt x="1445852" y="16389"/>
                  <a:pt x="1915763" y="141496"/>
                  <a:pt x="2378019" y="394359"/>
                </a:cubicBezTo>
                <a:cubicBezTo>
                  <a:pt x="4031265" y="1298718"/>
                  <a:pt x="4945843" y="3467048"/>
                  <a:pt x="4005393" y="5010381"/>
                </a:cubicBezTo>
                <a:cubicBezTo>
                  <a:pt x="3906203" y="5173158"/>
                  <a:pt x="3793241" y="5299621"/>
                  <a:pt x="3668913" y="5403338"/>
                </a:cubicBezTo>
                <a:lnTo>
                  <a:pt x="3667357" y="5404513"/>
                </a:lnTo>
                <a:lnTo>
                  <a:pt x="0" y="5404513"/>
                </a:lnTo>
                <a:lnTo>
                  <a:pt x="0" y="143051"/>
                </a:lnTo>
                <a:lnTo>
                  <a:pt x="193256" y="87176"/>
                </a:lnTo>
                <a:cubicBezTo>
                  <a:pt x="398954" y="35580"/>
                  <a:pt x="610013" y="6202"/>
                  <a:pt x="824338" y="881"/>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7" name="Resim 8" descr="kişi, şahıs, tutma, cep telefonu, telefon içeren bir resim&#10;&#10;Açıklama otomatik olarak oluşturuldu">
            <a:extLst>
              <a:ext uri="{FF2B5EF4-FFF2-40B4-BE49-F238E27FC236}">
                <a16:creationId xmlns:a16="http://schemas.microsoft.com/office/drawing/2014/main" id="{473F2CF8-D8A0-F1DF-8520-520A0CD209E0}"/>
              </a:ext>
            </a:extLst>
          </p:cNvPr>
          <p:cNvPicPr>
            <a:picLocks noChangeAspect="1"/>
          </p:cNvPicPr>
          <p:nvPr/>
        </p:nvPicPr>
        <p:blipFill rotWithShape="1">
          <a:blip r:embed="rId2"/>
          <a:srcRect l="24476" r="24476"/>
          <a:stretch/>
        </p:blipFill>
        <p:spPr>
          <a:xfrm>
            <a:off x="59526" y="1962212"/>
            <a:ext cx="3901491" cy="4776717"/>
          </a:xfrm>
          <a:custGeom>
            <a:avLst/>
            <a:gdLst/>
            <a:ahLst/>
            <a:cxnLst/>
            <a:rect l="l" t="t" r="r" b="b"/>
            <a:pathLst>
              <a:path w="4211054" h="5181530">
                <a:moveTo>
                  <a:pt x="1165310" y="990"/>
                </a:moveTo>
                <a:cubicBezTo>
                  <a:pt x="1578456" y="12730"/>
                  <a:pt x="2002082" y="129252"/>
                  <a:pt x="2418078" y="367333"/>
                </a:cubicBezTo>
                <a:cubicBezTo>
                  <a:pt x="3905879" y="1218825"/>
                  <a:pt x="4719574" y="3276464"/>
                  <a:pt x="3861693" y="4749397"/>
                </a:cubicBezTo>
                <a:cubicBezTo>
                  <a:pt x="3781266" y="4887488"/>
                  <a:pt x="3691172" y="4998345"/>
                  <a:pt x="3592887" y="5091022"/>
                </a:cubicBezTo>
                <a:lnTo>
                  <a:pt x="3483153" y="5181530"/>
                </a:lnTo>
                <a:lnTo>
                  <a:pt x="0" y="5181530"/>
                </a:lnTo>
                <a:lnTo>
                  <a:pt x="0" y="251609"/>
                </a:lnTo>
                <a:lnTo>
                  <a:pt x="158783" y="182603"/>
                </a:lnTo>
                <a:cubicBezTo>
                  <a:pt x="479801" y="54981"/>
                  <a:pt x="818871" y="-8854"/>
                  <a:pt x="1165310" y="990"/>
                </a:cubicBezTo>
                <a:close/>
              </a:path>
            </a:pathLst>
          </a:custGeom>
        </p:spPr>
      </p:pic>
      <p:sp>
        <p:nvSpPr>
          <p:cNvPr id="87" name="Freeform: Shape 89">
            <a:extLst>
              <a:ext uri="{FF2B5EF4-FFF2-40B4-BE49-F238E27FC236}">
                <a16:creationId xmlns:a16="http://schemas.microsoft.com/office/drawing/2014/main" id="{3D7B82C1-B831-4DDE-BDF4-2C767EB49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76470"/>
            <a:ext cx="4211054" cy="5181530"/>
          </a:xfrm>
          <a:custGeom>
            <a:avLst/>
            <a:gdLst>
              <a:gd name="connsiteX0" fmla="*/ 1165310 w 4211054"/>
              <a:gd name="connsiteY0" fmla="*/ 990 h 5181530"/>
              <a:gd name="connsiteX1" fmla="*/ 2418078 w 4211054"/>
              <a:gd name="connsiteY1" fmla="*/ 367333 h 5181530"/>
              <a:gd name="connsiteX2" fmla="*/ 3861693 w 4211054"/>
              <a:gd name="connsiteY2" fmla="*/ 4749397 h 5181530"/>
              <a:gd name="connsiteX3" fmla="*/ 3592887 w 4211054"/>
              <a:gd name="connsiteY3" fmla="*/ 5091022 h 5181530"/>
              <a:gd name="connsiteX4" fmla="*/ 3483152 w 4211054"/>
              <a:gd name="connsiteY4" fmla="*/ 5181530 h 5181530"/>
              <a:gd name="connsiteX5" fmla="*/ 0 w 4211054"/>
              <a:gd name="connsiteY5" fmla="*/ 5181530 h 5181530"/>
              <a:gd name="connsiteX6" fmla="*/ 0 w 4211054"/>
              <a:gd name="connsiteY6" fmla="*/ 5181528 h 5181530"/>
              <a:gd name="connsiteX7" fmla="*/ 2981677 w 4211054"/>
              <a:gd name="connsiteY7" fmla="*/ 5181528 h 5181530"/>
              <a:gd name="connsiteX8" fmla="*/ 3028606 w 4211054"/>
              <a:gd name="connsiteY8" fmla="*/ 5160626 h 5181530"/>
              <a:gd name="connsiteX9" fmla="*/ 3747110 w 4211054"/>
              <a:gd name="connsiteY9" fmla="*/ 4553549 h 5181530"/>
              <a:gd name="connsiteX10" fmla="*/ 2353269 w 4211054"/>
              <a:gd name="connsiteY10" fmla="*/ 527791 h 5181530"/>
              <a:gd name="connsiteX11" fmla="*/ 1162923 w 4211054"/>
              <a:gd name="connsiteY11" fmla="*/ 185179 h 5181530"/>
              <a:gd name="connsiteX12" fmla="*/ 80119 w 4211054"/>
              <a:gd name="connsiteY12" fmla="*/ 399295 h 5181530"/>
              <a:gd name="connsiteX13" fmla="*/ 0 w 4211054"/>
              <a:gd name="connsiteY13" fmla="*/ 438059 h 5181530"/>
              <a:gd name="connsiteX14" fmla="*/ 0 w 4211054"/>
              <a:gd name="connsiteY14" fmla="*/ 251609 h 5181530"/>
              <a:gd name="connsiteX15" fmla="*/ 158783 w 4211054"/>
              <a:gd name="connsiteY15" fmla="*/ 182603 h 5181530"/>
              <a:gd name="connsiteX16" fmla="*/ 1165310 w 4211054"/>
              <a:gd name="connsiteY16" fmla="*/ 990 h 5181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11054" h="5181530">
                <a:moveTo>
                  <a:pt x="1165310" y="990"/>
                </a:moveTo>
                <a:cubicBezTo>
                  <a:pt x="1578456" y="12730"/>
                  <a:pt x="2002082" y="129252"/>
                  <a:pt x="2418078" y="367333"/>
                </a:cubicBezTo>
                <a:cubicBezTo>
                  <a:pt x="3905879" y="1218825"/>
                  <a:pt x="4719574" y="3276464"/>
                  <a:pt x="3861693" y="4749397"/>
                </a:cubicBezTo>
                <a:cubicBezTo>
                  <a:pt x="3781266" y="4887488"/>
                  <a:pt x="3691172" y="4998345"/>
                  <a:pt x="3592887" y="5091022"/>
                </a:cubicBezTo>
                <a:lnTo>
                  <a:pt x="3483152" y="5181530"/>
                </a:lnTo>
                <a:lnTo>
                  <a:pt x="0" y="5181530"/>
                </a:lnTo>
                <a:lnTo>
                  <a:pt x="0" y="5181528"/>
                </a:lnTo>
                <a:lnTo>
                  <a:pt x="2981677" y="5181528"/>
                </a:lnTo>
                <a:lnTo>
                  <a:pt x="3028606" y="5160626"/>
                </a:lnTo>
                <a:cubicBezTo>
                  <a:pt x="3311277" y="5028098"/>
                  <a:pt x="3558318" y="4869020"/>
                  <a:pt x="3747110" y="4553549"/>
                </a:cubicBezTo>
                <a:cubicBezTo>
                  <a:pt x="4552598" y="3207566"/>
                  <a:pt x="3769268" y="1316508"/>
                  <a:pt x="2353269" y="527791"/>
                </a:cubicBezTo>
                <a:cubicBezTo>
                  <a:pt x="1957349" y="307263"/>
                  <a:pt x="1554872" y="198154"/>
                  <a:pt x="1162923" y="185179"/>
                </a:cubicBezTo>
                <a:cubicBezTo>
                  <a:pt x="787306" y="172747"/>
                  <a:pt x="421359" y="248602"/>
                  <a:pt x="80119" y="399295"/>
                </a:cubicBezTo>
                <a:lnTo>
                  <a:pt x="0" y="438059"/>
                </a:lnTo>
                <a:lnTo>
                  <a:pt x="0" y="251609"/>
                </a:lnTo>
                <a:lnTo>
                  <a:pt x="158783" y="182603"/>
                </a:lnTo>
                <a:cubicBezTo>
                  <a:pt x="479801" y="54981"/>
                  <a:pt x="818871" y="-8854"/>
                  <a:pt x="1165310" y="99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92" name="Freeform: Shape 91">
            <a:extLst>
              <a:ext uri="{FF2B5EF4-FFF2-40B4-BE49-F238E27FC236}">
                <a16:creationId xmlns:a16="http://schemas.microsoft.com/office/drawing/2014/main" id="{22EB6291-5B14-4134-B234-BE224349E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59458" y="-13648"/>
            <a:ext cx="4289727" cy="2866417"/>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9" name="Freeform: Shape 93">
            <a:extLst>
              <a:ext uri="{FF2B5EF4-FFF2-40B4-BE49-F238E27FC236}">
                <a16:creationId xmlns:a16="http://schemas.microsoft.com/office/drawing/2014/main" id="{97A57860-4E75-47A2-A2FB-36FAA8979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1951" y="-11953"/>
            <a:ext cx="4152001" cy="3562347"/>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Başlık 1">
            <a:extLst>
              <a:ext uri="{FF2B5EF4-FFF2-40B4-BE49-F238E27FC236}">
                <a16:creationId xmlns:a16="http://schemas.microsoft.com/office/drawing/2014/main" id="{6D004217-C3BB-234D-7BCB-FFE10AEB21FE}"/>
              </a:ext>
            </a:extLst>
          </p:cNvPr>
          <p:cNvSpPr>
            <a:spLocks noGrp="1"/>
          </p:cNvSpPr>
          <p:nvPr>
            <p:ph type="title"/>
          </p:nvPr>
        </p:nvSpPr>
        <p:spPr>
          <a:xfrm>
            <a:off x="6465841" y="4056552"/>
            <a:ext cx="5729985" cy="1289012"/>
          </a:xfrm>
        </p:spPr>
        <p:txBody>
          <a:bodyPr anchor="b">
            <a:normAutofit fontScale="90000"/>
          </a:bodyPr>
          <a:lstStyle/>
          <a:p>
            <a:r>
              <a:rPr lang="tr-TR" sz="3600" dirty="0" err="1">
                <a:ea typeface="+mj-lt"/>
                <a:cs typeface="+mj-lt"/>
              </a:rPr>
              <a:t>Glukometre</a:t>
            </a:r>
            <a:r>
              <a:rPr lang="tr-TR" sz="3600" dirty="0">
                <a:ea typeface="+mj-lt"/>
                <a:cs typeface="+mj-lt"/>
              </a:rPr>
              <a:t> – Glikoz Ölçümü ve Takibi</a:t>
            </a:r>
            <a:br>
              <a:rPr lang="tr-TR" sz="3600" dirty="0">
                <a:ea typeface="+mj-lt"/>
                <a:cs typeface="+mj-lt"/>
              </a:rPr>
            </a:br>
            <a:br>
              <a:rPr lang="tr-TR" sz="3600" dirty="0">
                <a:ea typeface="+mj-lt"/>
                <a:cs typeface="+mj-lt"/>
              </a:rPr>
            </a:br>
            <a:endParaRPr lang="tr-TR" sz="3600">
              <a:ea typeface="+mj-lt"/>
              <a:cs typeface="+mj-lt"/>
            </a:endParaRPr>
          </a:p>
        </p:txBody>
      </p:sp>
      <p:sp>
        <p:nvSpPr>
          <p:cNvPr id="96" name="Freeform: Shape 95">
            <a:extLst>
              <a:ext uri="{FF2B5EF4-FFF2-40B4-BE49-F238E27FC236}">
                <a16:creationId xmlns:a16="http://schemas.microsoft.com/office/drawing/2014/main" id="{FADADC7F-B4F8-4013-B67D-463D600E8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2189" y="1"/>
            <a:ext cx="3997527" cy="2646947"/>
          </a:xfrm>
          <a:custGeom>
            <a:avLst/>
            <a:gdLst>
              <a:gd name="connsiteX0" fmla="*/ 478501 w 3997527"/>
              <a:gd name="connsiteY0" fmla="*/ 2 h 2646947"/>
              <a:gd name="connsiteX1" fmla="*/ 382993 w 3997527"/>
              <a:gd name="connsiteY1" fmla="*/ 123929 h 2646947"/>
              <a:gd name="connsiteX2" fmla="*/ 290041 w 3997527"/>
              <a:gd name="connsiteY2" fmla="*/ 274421 h 2646947"/>
              <a:gd name="connsiteX3" fmla="*/ 117491 w 3997527"/>
              <a:gd name="connsiteY3" fmla="*/ 923641 h 2646947"/>
              <a:gd name="connsiteX4" fmla="*/ 403069 w 3997527"/>
              <a:gd name="connsiteY4" fmla="*/ 1526467 h 2646947"/>
              <a:gd name="connsiteX5" fmla="*/ 546966 w 3997527"/>
              <a:gd name="connsiteY5" fmla="*/ 1717806 h 2646947"/>
              <a:gd name="connsiteX6" fmla="*/ 1897207 w 3997527"/>
              <a:gd name="connsiteY6" fmla="*/ 2465727 h 2646947"/>
              <a:gd name="connsiteX7" fmla="*/ 2922217 w 3997527"/>
              <a:gd name="connsiteY7" fmla="*/ 2005601 h 2646947"/>
              <a:gd name="connsiteX8" fmla="*/ 3046959 w 3997527"/>
              <a:gd name="connsiteY8" fmla="*/ 1914233 h 2646947"/>
              <a:gd name="connsiteX9" fmla="*/ 3614314 w 3997527"/>
              <a:gd name="connsiteY9" fmla="*/ 1436596 h 2646947"/>
              <a:gd name="connsiteX10" fmla="*/ 3805939 w 3997527"/>
              <a:gd name="connsiteY10" fmla="*/ 923641 h 2646947"/>
              <a:gd name="connsiteX11" fmla="*/ 3633781 w 3997527"/>
              <a:gd name="connsiteY11" fmla="*/ 75714 h 2646947"/>
              <a:gd name="connsiteX12" fmla="*/ 3595267 w 3997527"/>
              <a:gd name="connsiteY12" fmla="*/ 2 h 2646947"/>
              <a:gd name="connsiteX13" fmla="*/ 292993 w 3997527"/>
              <a:gd name="connsiteY13" fmla="*/ 0 h 2646947"/>
              <a:gd name="connsiteX14" fmla="*/ 3828920 w 3997527"/>
              <a:gd name="connsiteY14" fmla="*/ 0 h 2646947"/>
              <a:gd name="connsiteX15" fmla="*/ 3877162 w 3997527"/>
              <a:gd name="connsiteY15" fmla="*/ 126877 h 2646947"/>
              <a:gd name="connsiteX16" fmla="*/ 3997527 w 3997527"/>
              <a:gd name="connsiteY16" fmla="*/ 908578 h 2646947"/>
              <a:gd name="connsiteX17" fmla="*/ 3789844 w 3997527"/>
              <a:gd name="connsiteY17" fmla="*/ 1486825 h 2646947"/>
              <a:gd name="connsiteX18" fmla="*/ 3174946 w 3997527"/>
              <a:gd name="connsiteY18" fmla="*/ 2025257 h 2646947"/>
              <a:gd name="connsiteX19" fmla="*/ 3039752 w 3997527"/>
              <a:gd name="connsiteY19" fmla="*/ 2128254 h 2646947"/>
              <a:gd name="connsiteX20" fmla="*/ 1928850 w 3997527"/>
              <a:gd name="connsiteY20" fmla="*/ 2646947 h 2646947"/>
              <a:gd name="connsiteX21" fmla="*/ 465463 w 3997527"/>
              <a:gd name="connsiteY21" fmla="*/ 1803828 h 2646947"/>
              <a:gd name="connsiteX22" fmla="*/ 309508 w 3997527"/>
              <a:gd name="connsiteY22" fmla="*/ 1588134 h 2646947"/>
              <a:gd name="connsiteX23" fmla="*/ 0 w 3997527"/>
              <a:gd name="connsiteY23" fmla="*/ 908578 h 2646947"/>
              <a:gd name="connsiteX24" fmla="*/ 187010 w 3997527"/>
              <a:gd name="connsiteY24" fmla="*/ 176721 h 2646947"/>
              <a:gd name="connsiteX25" fmla="*/ 287750 w 3997527"/>
              <a:gd name="connsiteY25" fmla="*/ 7075 h 264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97527" h="2646947">
                <a:moveTo>
                  <a:pt x="478501" y="2"/>
                </a:moveTo>
                <a:lnTo>
                  <a:pt x="382993" y="123929"/>
                </a:lnTo>
                <a:cubicBezTo>
                  <a:pt x="349048" y="172951"/>
                  <a:pt x="318041" y="223144"/>
                  <a:pt x="290041" y="274421"/>
                </a:cubicBezTo>
                <a:cubicBezTo>
                  <a:pt x="175588" y="484093"/>
                  <a:pt x="117491" y="702521"/>
                  <a:pt x="117491" y="923641"/>
                </a:cubicBezTo>
                <a:cubicBezTo>
                  <a:pt x="117491" y="1146334"/>
                  <a:pt x="210177" y="1276386"/>
                  <a:pt x="403069" y="1526467"/>
                </a:cubicBezTo>
                <a:cubicBezTo>
                  <a:pt x="449609" y="1586781"/>
                  <a:pt x="497735" y="1649187"/>
                  <a:pt x="546966" y="1717806"/>
                </a:cubicBezTo>
                <a:cubicBezTo>
                  <a:pt x="923173" y="2242063"/>
                  <a:pt x="1327000" y="2465727"/>
                  <a:pt x="1897207" y="2465727"/>
                </a:cubicBezTo>
                <a:cubicBezTo>
                  <a:pt x="2271434" y="2465727"/>
                  <a:pt x="2546010" y="2283518"/>
                  <a:pt x="2922217" y="2005601"/>
                </a:cubicBezTo>
                <a:cubicBezTo>
                  <a:pt x="2964245" y="1974547"/>
                  <a:pt x="3006275" y="1943867"/>
                  <a:pt x="3046959" y="1914233"/>
                </a:cubicBezTo>
                <a:cubicBezTo>
                  <a:pt x="3267474" y="1753426"/>
                  <a:pt x="3475721" y="1601521"/>
                  <a:pt x="3614314" y="1436596"/>
                </a:cubicBezTo>
                <a:cubicBezTo>
                  <a:pt x="3746813" y="1278931"/>
                  <a:pt x="3805939" y="1120743"/>
                  <a:pt x="3805939" y="923641"/>
                </a:cubicBezTo>
                <a:cubicBezTo>
                  <a:pt x="3805939" y="614875"/>
                  <a:pt x="3746267" y="325578"/>
                  <a:pt x="3633781" y="75714"/>
                </a:cubicBezTo>
                <a:lnTo>
                  <a:pt x="3595267" y="2"/>
                </a:lnTo>
                <a:close/>
                <a:moveTo>
                  <a:pt x="292993" y="0"/>
                </a:moveTo>
                <a:lnTo>
                  <a:pt x="3828920" y="0"/>
                </a:lnTo>
                <a:lnTo>
                  <a:pt x="3877162" y="126877"/>
                </a:lnTo>
                <a:cubicBezTo>
                  <a:pt x="3956137" y="365716"/>
                  <a:pt x="3997527" y="630123"/>
                  <a:pt x="3997527" y="908578"/>
                </a:cubicBezTo>
                <a:cubicBezTo>
                  <a:pt x="3997527" y="1130767"/>
                  <a:pt x="3933446" y="1309091"/>
                  <a:pt x="3789844" y="1486825"/>
                </a:cubicBezTo>
                <a:cubicBezTo>
                  <a:pt x="3639637" y="1672742"/>
                  <a:pt x="3413939" y="1843981"/>
                  <a:pt x="3174946" y="2025257"/>
                </a:cubicBezTo>
                <a:cubicBezTo>
                  <a:pt x="3130853" y="2058662"/>
                  <a:pt x="3085302" y="2093247"/>
                  <a:pt x="3039752" y="2128254"/>
                </a:cubicBezTo>
                <a:cubicBezTo>
                  <a:pt x="2632020" y="2441546"/>
                  <a:pt x="2334435" y="2646947"/>
                  <a:pt x="1928850" y="2646947"/>
                </a:cubicBezTo>
                <a:cubicBezTo>
                  <a:pt x="1310863" y="2646947"/>
                  <a:pt x="873195" y="2394813"/>
                  <a:pt x="465463" y="1803828"/>
                </a:cubicBezTo>
                <a:cubicBezTo>
                  <a:pt x="412107" y="1726474"/>
                  <a:pt x="359949" y="1656124"/>
                  <a:pt x="309508" y="1588134"/>
                </a:cubicBezTo>
                <a:cubicBezTo>
                  <a:pt x="100453" y="1306222"/>
                  <a:pt x="0" y="1159615"/>
                  <a:pt x="0" y="908578"/>
                </a:cubicBezTo>
                <a:cubicBezTo>
                  <a:pt x="0" y="659312"/>
                  <a:pt x="62965" y="413080"/>
                  <a:pt x="187010" y="176721"/>
                </a:cubicBezTo>
                <a:cubicBezTo>
                  <a:pt x="217356" y="118918"/>
                  <a:pt x="250961" y="62336"/>
                  <a:pt x="287750" y="7075"/>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9" name="Resim 10" descr="kişi, şahıs içeren bir resim&#10;&#10;Açıklama otomatik olarak oluşturuldu">
            <a:extLst>
              <a:ext uri="{FF2B5EF4-FFF2-40B4-BE49-F238E27FC236}">
                <a16:creationId xmlns:a16="http://schemas.microsoft.com/office/drawing/2014/main" id="{CCFCA0A6-2509-2334-EBF2-EB56063DADEF}"/>
              </a:ext>
            </a:extLst>
          </p:cNvPr>
          <p:cNvPicPr>
            <a:picLocks noChangeAspect="1"/>
          </p:cNvPicPr>
          <p:nvPr/>
        </p:nvPicPr>
        <p:blipFill rotWithShape="1">
          <a:blip r:embed="rId3"/>
          <a:srcRect t="7830" b="7830"/>
          <a:stretch/>
        </p:blipFill>
        <p:spPr>
          <a:xfrm>
            <a:off x="8348916" y="107158"/>
            <a:ext cx="3938337" cy="3321595"/>
          </a:xfrm>
          <a:custGeom>
            <a:avLst/>
            <a:gdLst/>
            <a:ahLst/>
            <a:cxnLst/>
            <a:rect l="l" t="t" r="r" b="b"/>
            <a:pathLst>
              <a:path w="3938337" h="3321595">
                <a:moveTo>
                  <a:pt x="412520" y="0"/>
                </a:moveTo>
                <a:lnTo>
                  <a:pt x="3217629" y="0"/>
                </a:lnTo>
                <a:lnTo>
                  <a:pt x="3871410" y="0"/>
                </a:lnTo>
                <a:lnTo>
                  <a:pt x="3938337" y="0"/>
                </a:lnTo>
                <a:lnTo>
                  <a:pt x="3938337" y="59511"/>
                </a:lnTo>
                <a:lnTo>
                  <a:pt x="3938337" y="699247"/>
                </a:lnTo>
                <a:lnTo>
                  <a:pt x="3938337" y="2518435"/>
                </a:lnTo>
                <a:lnTo>
                  <a:pt x="3856842" y="2618704"/>
                </a:lnTo>
                <a:cubicBezTo>
                  <a:pt x="3439614" y="3108658"/>
                  <a:pt x="2979779" y="3321595"/>
                  <a:pt x="2362292" y="3321595"/>
                </a:cubicBezTo>
                <a:cubicBezTo>
                  <a:pt x="1899140" y="3321595"/>
                  <a:pt x="1559319" y="3095023"/>
                  <a:pt x="1093716" y="2749441"/>
                </a:cubicBezTo>
                <a:cubicBezTo>
                  <a:pt x="1041701" y="2710827"/>
                  <a:pt x="989684" y="2672676"/>
                  <a:pt x="939333" y="2635829"/>
                </a:cubicBezTo>
                <a:cubicBezTo>
                  <a:pt x="666418" y="2435869"/>
                  <a:pt x="408686" y="2246981"/>
                  <a:pt x="237160" y="2041901"/>
                </a:cubicBezTo>
                <a:cubicBezTo>
                  <a:pt x="73176" y="1845849"/>
                  <a:pt x="0" y="1649145"/>
                  <a:pt x="0" y="1404055"/>
                </a:cubicBezTo>
                <a:cubicBezTo>
                  <a:pt x="0" y="866538"/>
                  <a:pt x="144750" y="376466"/>
                  <a:pt x="410955" y="1974"/>
                </a:cubicBezTo>
                <a:close/>
              </a:path>
            </a:pathLst>
          </a:custGeom>
        </p:spPr>
      </p:pic>
      <p:sp>
        <p:nvSpPr>
          <p:cNvPr id="98" name="Freeform: Shape 97">
            <a:extLst>
              <a:ext uri="{FF2B5EF4-FFF2-40B4-BE49-F238E27FC236}">
                <a16:creationId xmlns:a16="http://schemas.microsoft.com/office/drawing/2014/main" id="{3A8657D3-FF5C-4E4D-BF2D-FA413B67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253663" y="0"/>
            <a:ext cx="3938337" cy="3321595"/>
          </a:xfrm>
          <a:custGeom>
            <a:avLst/>
            <a:gdLst>
              <a:gd name="connsiteX0" fmla="*/ 1166365 w 3938337"/>
              <a:gd name="connsiteY0" fmla="*/ 0 h 3321595"/>
              <a:gd name="connsiteX1" fmla="*/ 107576 w 3938337"/>
              <a:gd name="connsiteY1" fmla="*/ 0 h 3321595"/>
              <a:gd name="connsiteX2" fmla="*/ 66927 w 3938337"/>
              <a:gd name="connsiteY2" fmla="*/ 0 h 3321595"/>
              <a:gd name="connsiteX3" fmla="*/ 0 w 3938337"/>
              <a:gd name="connsiteY3" fmla="*/ 0 h 3321595"/>
              <a:gd name="connsiteX4" fmla="*/ 0 w 3938337"/>
              <a:gd name="connsiteY4" fmla="*/ 59511 h 3321595"/>
              <a:gd name="connsiteX5" fmla="*/ 0 w 3938337"/>
              <a:gd name="connsiteY5" fmla="*/ 155390 h 3321595"/>
              <a:gd name="connsiteX6" fmla="*/ 0 w 3938337"/>
              <a:gd name="connsiteY6" fmla="*/ 901114 h 3321595"/>
              <a:gd name="connsiteX7" fmla="*/ 4 w 3938337"/>
              <a:gd name="connsiteY7" fmla="*/ 901114 h 3321595"/>
              <a:gd name="connsiteX8" fmla="*/ 4 w 3938337"/>
              <a:gd name="connsiteY8" fmla="*/ 471771 h 3321595"/>
              <a:gd name="connsiteX9" fmla="*/ 50187 w 3938337"/>
              <a:gd name="connsiteY9" fmla="*/ 407556 h 3321595"/>
              <a:gd name="connsiteX10" fmla="*/ 352921 w 3938337"/>
              <a:gd name="connsiteY10" fmla="*/ 118259 h 3321595"/>
              <a:gd name="connsiteX11" fmla="*/ 514890 w 3938337"/>
              <a:gd name="connsiteY11" fmla="*/ 2 h 3321595"/>
              <a:gd name="connsiteX12" fmla="*/ 1166365 w 3938337"/>
              <a:gd name="connsiteY12" fmla="*/ 2 h 3321595"/>
              <a:gd name="connsiteX13" fmla="*/ 3525817 w 3938337"/>
              <a:gd name="connsiteY13" fmla="*/ 0 h 3321595"/>
              <a:gd name="connsiteX14" fmla="*/ 3384145 w 3938337"/>
              <a:gd name="connsiteY14" fmla="*/ 0 h 3321595"/>
              <a:gd name="connsiteX15" fmla="*/ 3385646 w 3938337"/>
              <a:gd name="connsiteY15" fmla="*/ 1904 h 3321595"/>
              <a:gd name="connsiteX16" fmla="*/ 3780089 w 3938337"/>
              <a:gd name="connsiteY16" fmla="*/ 1354125 h 3321595"/>
              <a:gd name="connsiteX17" fmla="*/ 3552458 w 3938337"/>
              <a:gd name="connsiteY17" fmla="*/ 1969288 h 3321595"/>
              <a:gd name="connsiteX18" fmla="*/ 3414534 w 3938337"/>
              <a:gd name="connsiteY18" fmla="*/ 2115111 h 3321595"/>
              <a:gd name="connsiteX19" fmla="*/ 3395732 w 3938337"/>
              <a:gd name="connsiteY19" fmla="*/ 2131585 h 3321595"/>
              <a:gd name="connsiteX20" fmla="*/ 3390273 w 3938337"/>
              <a:gd name="connsiteY20" fmla="*/ 2137223 h 3321595"/>
              <a:gd name="connsiteX21" fmla="*/ 3348116 w 3938337"/>
              <a:gd name="connsiteY21" fmla="*/ 2173305 h 3321595"/>
              <a:gd name="connsiteX22" fmla="*/ 3251972 w 3938337"/>
              <a:gd name="connsiteY22" fmla="*/ 2257543 h 3321595"/>
              <a:gd name="connsiteX23" fmla="*/ 2878500 w 3938337"/>
              <a:gd name="connsiteY23" fmla="*/ 2542096 h 3321595"/>
              <a:gd name="connsiteX24" fmla="*/ 2730320 w 3938337"/>
              <a:gd name="connsiteY24" fmla="*/ 2651667 h 3321595"/>
              <a:gd name="connsiteX25" fmla="*/ 1512716 w 3938337"/>
              <a:gd name="connsiteY25" fmla="*/ 3203474 h 3321595"/>
              <a:gd name="connsiteX26" fmla="*/ 78219 w 3938337"/>
              <a:gd name="connsiteY26" fmla="*/ 2525579 h 3321595"/>
              <a:gd name="connsiteX27" fmla="*/ 0 w 3938337"/>
              <a:gd name="connsiteY27" fmla="*/ 2428877 h 3321595"/>
              <a:gd name="connsiteX28" fmla="*/ 0 w 3938337"/>
              <a:gd name="connsiteY28" fmla="*/ 2518435 h 3321595"/>
              <a:gd name="connsiteX29" fmla="*/ 81495 w 3938337"/>
              <a:gd name="connsiteY29" fmla="*/ 2618704 h 3321595"/>
              <a:gd name="connsiteX30" fmla="*/ 1576046 w 3938337"/>
              <a:gd name="connsiteY30" fmla="*/ 3321595 h 3321595"/>
              <a:gd name="connsiteX31" fmla="*/ 2844621 w 3938337"/>
              <a:gd name="connsiteY31" fmla="*/ 2749441 h 3321595"/>
              <a:gd name="connsiteX32" fmla="*/ 2999005 w 3938337"/>
              <a:gd name="connsiteY32" fmla="*/ 2635829 h 3321595"/>
              <a:gd name="connsiteX33" fmla="*/ 3701177 w 3938337"/>
              <a:gd name="connsiteY33" fmla="*/ 2041901 h 3321595"/>
              <a:gd name="connsiteX34" fmla="*/ 3938337 w 3938337"/>
              <a:gd name="connsiteY34" fmla="*/ 1404055 h 3321595"/>
              <a:gd name="connsiteX35" fmla="*/ 3527383 w 3938337"/>
              <a:gd name="connsiteY35"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938337" h="3321595">
                <a:moveTo>
                  <a:pt x="1166365" y="0"/>
                </a:moveTo>
                <a:lnTo>
                  <a:pt x="107576" y="0"/>
                </a:lnTo>
                <a:lnTo>
                  <a:pt x="66927" y="0"/>
                </a:lnTo>
                <a:lnTo>
                  <a:pt x="0" y="0"/>
                </a:lnTo>
                <a:lnTo>
                  <a:pt x="0" y="59511"/>
                </a:lnTo>
                <a:lnTo>
                  <a:pt x="0" y="155390"/>
                </a:lnTo>
                <a:lnTo>
                  <a:pt x="0" y="901114"/>
                </a:lnTo>
                <a:lnTo>
                  <a:pt x="4" y="901114"/>
                </a:lnTo>
                <a:lnTo>
                  <a:pt x="4" y="471771"/>
                </a:lnTo>
                <a:lnTo>
                  <a:pt x="50187" y="407556"/>
                </a:lnTo>
                <a:cubicBezTo>
                  <a:pt x="138559" y="305382"/>
                  <a:pt x="239680" y="208703"/>
                  <a:pt x="352921" y="118259"/>
                </a:cubicBezTo>
                <a:lnTo>
                  <a:pt x="514890" y="2"/>
                </a:lnTo>
                <a:lnTo>
                  <a:pt x="1166365" y="2"/>
                </a:lnTo>
                <a:close/>
                <a:moveTo>
                  <a:pt x="3525817" y="0"/>
                </a:moveTo>
                <a:lnTo>
                  <a:pt x="3384145" y="0"/>
                </a:lnTo>
                <a:lnTo>
                  <a:pt x="3385646" y="1904"/>
                </a:lnTo>
                <a:cubicBezTo>
                  <a:pt x="3641155" y="363079"/>
                  <a:pt x="3780089" y="835723"/>
                  <a:pt x="3780089" y="1354125"/>
                </a:cubicBezTo>
                <a:cubicBezTo>
                  <a:pt x="3780089" y="1590500"/>
                  <a:pt x="3709854" y="1780209"/>
                  <a:pt x="3552458" y="1969288"/>
                </a:cubicBezTo>
                <a:cubicBezTo>
                  <a:pt x="3511300" y="2018735"/>
                  <a:pt x="3464970" y="2067206"/>
                  <a:pt x="3414534" y="2115111"/>
                </a:cubicBezTo>
                <a:lnTo>
                  <a:pt x="3395732" y="2131585"/>
                </a:lnTo>
                <a:lnTo>
                  <a:pt x="3390273" y="2137223"/>
                </a:lnTo>
                <a:lnTo>
                  <a:pt x="3348116" y="2173305"/>
                </a:lnTo>
                <a:lnTo>
                  <a:pt x="3251972" y="2257543"/>
                </a:lnTo>
                <a:cubicBezTo>
                  <a:pt x="3136805" y="2351916"/>
                  <a:pt x="3009474" y="2445671"/>
                  <a:pt x="2878500" y="2542096"/>
                </a:cubicBezTo>
                <a:cubicBezTo>
                  <a:pt x="2830172" y="2577632"/>
                  <a:pt x="2780245" y="2614426"/>
                  <a:pt x="2730320" y="2651667"/>
                </a:cubicBezTo>
                <a:cubicBezTo>
                  <a:pt x="2283426" y="2984960"/>
                  <a:pt x="1957258" y="3203474"/>
                  <a:pt x="1512716" y="3203474"/>
                </a:cubicBezTo>
                <a:cubicBezTo>
                  <a:pt x="920041" y="3203474"/>
                  <a:pt x="478682" y="2998110"/>
                  <a:pt x="78219" y="2525579"/>
                </a:cubicBezTo>
                <a:lnTo>
                  <a:pt x="0" y="2428877"/>
                </a:lnTo>
                <a:lnTo>
                  <a:pt x="0" y="2518435"/>
                </a:lnTo>
                <a:lnTo>
                  <a:pt x="81495" y="2618704"/>
                </a:lnTo>
                <a:cubicBezTo>
                  <a:pt x="498723" y="3108658"/>
                  <a:pt x="958559" y="3321595"/>
                  <a:pt x="1576046" y="3321595"/>
                </a:cubicBezTo>
                <a:cubicBezTo>
                  <a:pt x="2039197" y="3321595"/>
                  <a:pt x="2379018" y="3095023"/>
                  <a:pt x="2844621" y="2749441"/>
                </a:cubicBezTo>
                <a:cubicBezTo>
                  <a:pt x="2896636" y="2710827"/>
                  <a:pt x="2948653" y="2672676"/>
                  <a:pt x="2999005" y="2635829"/>
                </a:cubicBezTo>
                <a:cubicBezTo>
                  <a:pt x="3271919" y="2435869"/>
                  <a:pt x="3529651" y="2246981"/>
                  <a:pt x="3701177" y="2041901"/>
                </a:cubicBezTo>
                <a:cubicBezTo>
                  <a:pt x="3865161" y="1845849"/>
                  <a:pt x="3938337" y="1649145"/>
                  <a:pt x="3938337" y="1404055"/>
                </a:cubicBezTo>
                <a:cubicBezTo>
                  <a:pt x="3938337" y="866538"/>
                  <a:pt x="3793587" y="376466"/>
                  <a:pt x="352738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Metin kutusu 2">
            <a:extLst>
              <a:ext uri="{FF2B5EF4-FFF2-40B4-BE49-F238E27FC236}">
                <a16:creationId xmlns:a16="http://schemas.microsoft.com/office/drawing/2014/main" id="{6B1F8EE7-1C79-7333-907B-CA18D644AE51}"/>
              </a:ext>
            </a:extLst>
          </p:cNvPr>
          <p:cNvSpPr txBox="1"/>
          <p:nvPr/>
        </p:nvSpPr>
        <p:spPr>
          <a:xfrm>
            <a:off x="4462743" y="5073988"/>
            <a:ext cx="5280421"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3200" dirty="0">
                <a:latin typeface="Calibri Light"/>
                <a:ea typeface="+mn-lt"/>
                <a:cs typeface="+mn-lt"/>
              </a:rPr>
              <a:t>İnsülin Pompası - İnsülin Takibi ve Salınımı </a:t>
            </a:r>
            <a:endParaRPr lang="tr-TR" sz="3200" dirty="0">
              <a:latin typeface="Calibri Light"/>
            </a:endParaRPr>
          </a:p>
        </p:txBody>
      </p:sp>
      <p:sp>
        <p:nvSpPr>
          <p:cNvPr id="4" name="Alt Bilgi Yer Tutucusu 3">
            <a:extLst>
              <a:ext uri="{FF2B5EF4-FFF2-40B4-BE49-F238E27FC236}">
                <a16:creationId xmlns:a16="http://schemas.microsoft.com/office/drawing/2014/main" id="{20BDD4C1-AA3A-DFF8-08E6-F5DDFDB44B30}"/>
              </a:ext>
            </a:extLst>
          </p:cNvPr>
          <p:cNvSpPr>
            <a:spLocks noGrp="1"/>
          </p:cNvSpPr>
          <p:nvPr>
            <p:ph type="ftr" sz="quarter" idx="11"/>
          </p:nvPr>
        </p:nvSpPr>
        <p:spPr/>
        <p:txBody>
          <a:bodyPr/>
          <a:lstStyle/>
          <a:p>
            <a:r>
              <a:rPr lang="tr-TR"/>
              <a:t>İnsülin Pompası[8] Glukometre[9]</a:t>
            </a:r>
          </a:p>
        </p:txBody>
      </p:sp>
    </p:spTree>
    <p:extLst>
      <p:ext uri="{BB962C8B-B14F-4D97-AF65-F5344CB8AC3E}">
        <p14:creationId xmlns:p14="http://schemas.microsoft.com/office/powerpoint/2010/main" val="18784732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26" name="Freeform: Shape 25">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Başlık 1">
            <a:extLst>
              <a:ext uri="{FF2B5EF4-FFF2-40B4-BE49-F238E27FC236}">
                <a16:creationId xmlns:a16="http://schemas.microsoft.com/office/drawing/2014/main" id="{5BC795A5-481B-3EBD-3BA8-A08759AB65F8}"/>
              </a:ext>
            </a:extLst>
          </p:cNvPr>
          <p:cNvSpPr>
            <a:spLocks noGrp="1"/>
          </p:cNvSpPr>
          <p:nvPr>
            <p:ph type="title"/>
          </p:nvPr>
        </p:nvSpPr>
        <p:spPr>
          <a:xfrm>
            <a:off x="435578" y="1863141"/>
            <a:ext cx="4335910" cy="2760098"/>
          </a:xfrm>
        </p:spPr>
        <p:txBody>
          <a:bodyPr>
            <a:normAutofit/>
          </a:bodyPr>
          <a:lstStyle/>
          <a:p>
            <a:pPr algn="ctr"/>
            <a:r>
              <a:rPr lang="tr-TR" dirty="0">
                <a:ea typeface="+mj-lt"/>
                <a:cs typeface="+mj-lt"/>
              </a:rPr>
              <a:t>Giyilebilir Teknolojilerin Avantajları</a:t>
            </a:r>
            <a:endParaRPr lang="tr-TR" dirty="0"/>
          </a:p>
        </p:txBody>
      </p:sp>
      <p:sp>
        <p:nvSpPr>
          <p:cNvPr id="3" name="İçerik Yer Tutucusu 2">
            <a:extLst>
              <a:ext uri="{FF2B5EF4-FFF2-40B4-BE49-F238E27FC236}">
                <a16:creationId xmlns:a16="http://schemas.microsoft.com/office/drawing/2014/main" id="{1E73A276-DD30-A6A0-D72E-5789974EEE8A}"/>
              </a:ext>
            </a:extLst>
          </p:cNvPr>
          <p:cNvSpPr>
            <a:spLocks noGrp="1"/>
          </p:cNvSpPr>
          <p:nvPr>
            <p:ph idx="1"/>
          </p:nvPr>
        </p:nvSpPr>
        <p:spPr>
          <a:xfrm>
            <a:off x="5840543" y="801866"/>
            <a:ext cx="5556115" cy="5230634"/>
          </a:xfrm>
          <a:noFill/>
          <a:ln>
            <a:noFill/>
          </a:ln>
        </p:spPr>
        <p:txBody>
          <a:bodyPr vert="horz" lIns="91440" tIns="45720" rIns="91440" bIns="45720" rtlCol="0" anchor="ctr">
            <a:noAutofit/>
          </a:bodyPr>
          <a:lstStyle/>
          <a:p>
            <a:pPr marL="0" indent="0"/>
            <a:endParaRPr lang="tr-TR" sz="1800">
              <a:solidFill>
                <a:schemeClr val="tx2"/>
              </a:solidFill>
              <a:ea typeface="+mn-lt"/>
              <a:cs typeface="+mn-lt"/>
            </a:endParaRPr>
          </a:p>
          <a:p>
            <a:pPr marL="285750" indent="-285750">
              <a:buFont typeface="Arial,Sans-Serif"/>
              <a:buChar char="•"/>
            </a:pPr>
            <a:endParaRPr lang="tr-TR" dirty="0">
              <a:ea typeface="+mn-lt"/>
              <a:cs typeface="+mn-lt"/>
            </a:endParaRPr>
          </a:p>
          <a:p>
            <a:pPr marL="285750" indent="-285750">
              <a:buFont typeface="Arial,Sans-Serif"/>
              <a:buChar char="•"/>
            </a:pPr>
            <a:r>
              <a:rPr lang="tr-TR" dirty="0">
                <a:ea typeface="+mn-lt"/>
                <a:cs typeface="+mn-lt"/>
              </a:rPr>
              <a:t>Veri toplama ve analizinde kolaylık sağlama</a:t>
            </a:r>
          </a:p>
          <a:p>
            <a:pPr marL="285750" indent="-285750">
              <a:buFont typeface="Arial,Sans-Serif"/>
              <a:buChar char="•"/>
            </a:pPr>
            <a:r>
              <a:rPr lang="tr-TR" dirty="0">
                <a:ea typeface="+mn-lt"/>
                <a:cs typeface="+mn-lt"/>
              </a:rPr>
              <a:t>Kişiselleştirilmiş sağlık hizmeti sunma</a:t>
            </a:r>
          </a:p>
          <a:p>
            <a:pPr marL="285750" indent="-285750">
              <a:buFont typeface="Arial,Sans-Serif"/>
              <a:buChar char="•"/>
            </a:pPr>
            <a:r>
              <a:rPr lang="tr-TR" dirty="0">
                <a:ea typeface="+mn-lt"/>
                <a:cs typeface="+mn-lt"/>
              </a:rPr>
              <a:t>Etkinlik izleme ve motivasyon sağlama</a:t>
            </a:r>
          </a:p>
          <a:p>
            <a:pPr marL="285750" indent="-285750">
              <a:buFont typeface="Arial,Sans-Serif"/>
              <a:buChar char="•"/>
            </a:pPr>
            <a:r>
              <a:rPr lang="tr-TR" dirty="0">
                <a:ea typeface="+mn-lt"/>
                <a:cs typeface="+mn-lt"/>
              </a:rPr>
              <a:t>Uzaktan sağlık izleme ve tedavi yönetiminde kullanılma</a:t>
            </a:r>
          </a:p>
          <a:p>
            <a:pPr marL="285750" indent="-285750">
              <a:buFont typeface="Arial,Sans-Serif"/>
              <a:buChar char="•"/>
            </a:pPr>
            <a:r>
              <a:rPr lang="tr-TR" dirty="0">
                <a:ea typeface="+mn-lt"/>
                <a:cs typeface="+mn-lt"/>
              </a:rPr>
              <a:t>Hastaların sağlık durumunu izleyerek tıbbi müdahaleleri zamanında yapma (akıllı saat ve bilekliklerin acil durum/düşme bildirimleri)</a:t>
            </a:r>
            <a:endParaRPr lang="tr-TR" dirty="0"/>
          </a:p>
          <a:p>
            <a:pPr marL="0" indent="0">
              <a:buNone/>
            </a:pPr>
            <a:endParaRPr lang="tr-TR" sz="1800">
              <a:solidFill>
                <a:schemeClr val="tx2"/>
              </a:solidFill>
            </a:endParaRPr>
          </a:p>
        </p:txBody>
      </p:sp>
    </p:spTree>
    <p:extLst>
      <p:ext uri="{BB962C8B-B14F-4D97-AF65-F5344CB8AC3E}">
        <p14:creationId xmlns:p14="http://schemas.microsoft.com/office/powerpoint/2010/main" val="28513495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26" name="Freeform: Shape 25">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Başlık 1">
            <a:extLst>
              <a:ext uri="{FF2B5EF4-FFF2-40B4-BE49-F238E27FC236}">
                <a16:creationId xmlns:a16="http://schemas.microsoft.com/office/drawing/2014/main" id="{5BC795A5-481B-3EBD-3BA8-A08759AB65F8}"/>
              </a:ext>
            </a:extLst>
          </p:cNvPr>
          <p:cNvSpPr>
            <a:spLocks noGrp="1"/>
          </p:cNvSpPr>
          <p:nvPr>
            <p:ph type="title"/>
          </p:nvPr>
        </p:nvSpPr>
        <p:spPr>
          <a:xfrm>
            <a:off x="435578" y="1863141"/>
            <a:ext cx="4335910" cy="2760098"/>
          </a:xfrm>
        </p:spPr>
        <p:txBody>
          <a:bodyPr>
            <a:normAutofit/>
          </a:bodyPr>
          <a:lstStyle/>
          <a:p>
            <a:pPr algn="ctr"/>
            <a:r>
              <a:rPr lang="tr-TR" dirty="0">
                <a:ea typeface="+mj-lt"/>
                <a:cs typeface="+mj-lt"/>
              </a:rPr>
              <a:t>Giyilebilir Teknolojilerin Geleceği</a:t>
            </a:r>
            <a:endParaRPr lang="tr-TR" dirty="0"/>
          </a:p>
        </p:txBody>
      </p:sp>
      <p:sp>
        <p:nvSpPr>
          <p:cNvPr id="5" name="İçerik Yer Tutucusu 4">
            <a:extLst>
              <a:ext uri="{FF2B5EF4-FFF2-40B4-BE49-F238E27FC236}">
                <a16:creationId xmlns:a16="http://schemas.microsoft.com/office/drawing/2014/main" id="{0484257F-925F-3E0D-B94C-1A178C70453D}"/>
              </a:ext>
            </a:extLst>
          </p:cNvPr>
          <p:cNvSpPr>
            <a:spLocks noGrp="1"/>
          </p:cNvSpPr>
          <p:nvPr>
            <p:ph idx="1"/>
          </p:nvPr>
        </p:nvSpPr>
        <p:spPr>
          <a:xfrm>
            <a:off x="5600699" y="635000"/>
            <a:ext cx="5753101" cy="5541963"/>
          </a:xfrm>
        </p:spPr>
        <p:txBody>
          <a:bodyPr vert="horz" lIns="91440" tIns="45720" rIns="91440" bIns="45720" rtlCol="0" anchor="t">
            <a:normAutofit fontScale="92500" lnSpcReduction="10000"/>
          </a:bodyPr>
          <a:lstStyle/>
          <a:p>
            <a:pPr marL="457200" indent="-457200"/>
            <a:r>
              <a:rPr lang="tr-TR" dirty="0">
                <a:ea typeface="+mn-lt"/>
                <a:cs typeface="+mn-lt"/>
              </a:rPr>
              <a:t>Giyilebilir sağlık teknolojileri, sağlık sektöründe büyük bir popülerlik kazandı. Bu teknolojiler, kullanıcıların sağlık durumlarını daha iyi takip etmelerine, sağlıklarını korumalarına ve sağlık uzmanlarının hastaların durumlarını daha iyi izlemelerine ve tedavi sağlamalarına yardımcı olur.</a:t>
            </a:r>
            <a:br>
              <a:rPr lang="tr-TR" dirty="0">
                <a:ea typeface="+mn-lt"/>
                <a:cs typeface="+mn-lt"/>
              </a:rPr>
            </a:br>
            <a:endParaRPr lang="tr-TR">
              <a:ea typeface="+mn-lt"/>
              <a:cs typeface="+mn-lt"/>
            </a:endParaRPr>
          </a:p>
          <a:p>
            <a:pPr marL="457200" indent="-457200"/>
            <a:r>
              <a:rPr lang="tr-TR" dirty="0">
                <a:ea typeface="+mn-lt"/>
                <a:cs typeface="+mn-lt"/>
              </a:rPr>
              <a:t>Gelecekte, yapay zeka ve makine öğreniminin giyilebilir teknolojilerle birleştirilmesi, böylece sağlık hizmetleri ve sağlıklı yaşam becerilerinin artırılması beklenmektedir.</a:t>
            </a:r>
            <a:br>
              <a:rPr lang="tr-TR" dirty="0">
                <a:ea typeface="+mn-lt"/>
                <a:cs typeface="+mn-lt"/>
              </a:rPr>
            </a:br>
            <a:endParaRPr lang="tr-TR">
              <a:cs typeface="Calibri" panose="020F0502020204030204"/>
            </a:endParaRPr>
          </a:p>
        </p:txBody>
      </p:sp>
    </p:spTree>
    <p:extLst>
      <p:ext uri="{BB962C8B-B14F-4D97-AF65-F5344CB8AC3E}">
        <p14:creationId xmlns:p14="http://schemas.microsoft.com/office/powerpoint/2010/main" val="1221284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10</Slides>
  <Notes>0</Notes>
  <HiddenSlides>0</HiddenSlides>
  <MMClips>0</MMClips>
  <ScaleCrop>false</ScaleCrop>
  <HeadingPairs>
    <vt:vector size="4" baseType="variant">
      <vt:variant>
        <vt:lpstr>Tema</vt:lpstr>
      </vt:variant>
      <vt:variant>
        <vt:i4>1</vt:i4>
      </vt:variant>
      <vt:variant>
        <vt:lpstr>Slayt Başlıkları</vt:lpstr>
      </vt:variant>
      <vt:variant>
        <vt:i4>10</vt:i4>
      </vt:variant>
    </vt:vector>
  </HeadingPairs>
  <TitlesOfParts>
    <vt:vector size="11" baseType="lpstr">
      <vt:lpstr>Office Theme</vt:lpstr>
      <vt:lpstr>Giyilebilir Sağlık Teknolojileri</vt:lpstr>
      <vt:lpstr>Giyilebilir Teknoloji Nedir?</vt:lpstr>
      <vt:lpstr>Giyilebilir Teknolojinin Sağlıkta Kullanım Alanları Nelerdir?</vt:lpstr>
      <vt:lpstr>Akıllı Protezler ve Exoskeleton (Dış İskelet)   Destek ve hareket sistemini tamamlamaya-geliştirmeye yönelik kullanılan teknolojiler</vt:lpstr>
      <vt:lpstr>Sanal Gerçeklik Gözlüğü ile Psikoterapi ve EMG Bio-feedback Yöntemi ile Fizik Tedavi uygulamaları </vt:lpstr>
      <vt:lpstr>EyeTap  -  Holter  -  Akıllı Saat Teknolojileri  Kamera  -  Kardiyak Takip  -  Biyometrik verilerin (adım, nabız, stres, uyku) takibi </vt:lpstr>
      <vt:lpstr>Glukometre – Glikoz Ölçümü ve Takibi  </vt:lpstr>
      <vt:lpstr>Giyilebilir Teknolojilerin Avantajları</vt:lpstr>
      <vt:lpstr>Giyilebilir Teknolojilerin Geleceği</vt:lpstr>
      <vt:lpstr>Kaynakça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542</cp:revision>
  <dcterms:created xsi:type="dcterms:W3CDTF">2023-04-04T18:24:16Z</dcterms:created>
  <dcterms:modified xsi:type="dcterms:W3CDTF">2023-04-05T05:27:20Z</dcterms:modified>
</cp:coreProperties>
</file>