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98" r:id="rId3"/>
    <p:sldId id="331" r:id="rId4"/>
    <p:sldId id="2870" r:id="rId5"/>
    <p:sldId id="2855" r:id="rId6"/>
    <p:sldId id="2863" r:id="rId7"/>
    <p:sldId id="2856" r:id="rId8"/>
    <p:sldId id="2857" r:id="rId9"/>
    <p:sldId id="2545" r:id="rId10"/>
    <p:sldId id="2817" r:id="rId11"/>
    <p:sldId id="2880" r:id="rId12"/>
    <p:sldId id="2871" r:id="rId13"/>
    <p:sldId id="2872" r:id="rId14"/>
    <p:sldId id="2873" r:id="rId15"/>
    <p:sldId id="2874" r:id="rId16"/>
    <p:sldId id="2875" r:id="rId17"/>
    <p:sldId id="2876" r:id="rId18"/>
    <p:sldId id="2877" r:id="rId19"/>
    <p:sldId id="2878" r:id="rId20"/>
    <p:sldId id="2854" r:id="rId21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2">
          <p15:clr>
            <a:srgbClr val="A4A3A4"/>
          </p15:clr>
        </p15:guide>
        <p15:guide id="2" orient="horz" pos="4156">
          <p15:clr>
            <a:srgbClr val="A4A3A4"/>
          </p15:clr>
        </p15:guide>
        <p15:guide id="3" orient="horz" pos="890">
          <p15:clr>
            <a:srgbClr val="A4A3A4"/>
          </p15:clr>
        </p15:guide>
        <p15:guide id="4" pos="217" userDrawn="1">
          <p15:clr>
            <a:srgbClr val="A4A3A4"/>
          </p15:clr>
        </p15:guide>
        <p15:guide id="5" pos="6023">
          <p15:clr>
            <a:srgbClr val="A4A3A4"/>
          </p15:clr>
        </p15:guide>
        <p15:guide id="6" pos="43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CDF"/>
    <a:srgbClr val="C2C5C5"/>
    <a:srgbClr val="01CB9B"/>
    <a:srgbClr val="E6E6E6"/>
    <a:srgbClr val="6EAF45"/>
    <a:srgbClr val="4573C3"/>
    <a:srgbClr val="FFC102"/>
    <a:srgbClr val="948A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58" autoAdjust="0"/>
    <p:restoredTop sz="92506" autoAdjust="0"/>
  </p:normalViewPr>
  <p:slideViewPr>
    <p:cSldViewPr>
      <p:cViewPr varScale="1">
        <p:scale>
          <a:sx n="88" d="100"/>
          <a:sy n="88" d="100"/>
        </p:scale>
        <p:origin x="576" y="90"/>
      </p:cViewPr>
      <p:guideLst>
        <p:guide orient="horz" pos="482"/>
        <p:guide orient="horz" pos="4156"/>
        <p:guide orient="horz" pos="890"/>
        <p:guide pos="217"/>
        <p:guide pos="6023"/>
        <p:guide pos="439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425D8-D77A-47D9-A78B-1C162B9A78B3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2F151-F8E9-49FD-AAF6-1663CD6B9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07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2788" y="744538"/>
            <a:ext cx="5372100" cy="3721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3202B1-D589-442A-876F-2D517D5FB4C9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3506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919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445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7059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695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5175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3202B1-D589-442A-876F-2D517D5FB4C9}" type="slidenum">
              <a:rPr lang="en-US" altLang="ko-KR" smtClean="0"/>
              <a:pPr>
                <a:defRPr/>
              </a:pPr>
              <a:t>20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81776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436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522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010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351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094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553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326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247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742950" y="2130432"/>
            <a:ext cx="8420100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1485900" y="2958859"/>
            <a:ext cx="6934200" cy="58477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740532" y="2924944"/>
            <a:ext cx="84249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Namecard 10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351"/>
          <a:stretch/>
        </p:blipFill>
        <p:spPr bwMode="auto">
          <a:xfrm>
            <a:off x="7346730" y="8"/>
            <a:ext cx="2559269" cy="50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690752" y="1844831"/>
            <a:ext cx="6870761" cy="172354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>
              <a:buFont typeface="+mj-lt"/>
              <a:buAutoNum type="romanUcPeriod"/>
              <a:defRPr sz="2200"/>
            </a:lvl1pPr>
            <a:lvl2pPr marL="723900" indent="-368300">
              <a:buFont typeface="+mj-lt"/>
              <a:buAutoNum type="arabicPeriod"/>
              <a:defRPr sz="2000"/>
            </a:lvl2pPr>
            <a:lvl3pPr marL="1079500" indent="-355600">
              <a:buFont typeface="+mj-lt"/>
              <a:buAutoNum type="arabicParenR"/>
              <a:defRPr sz="1800"/>
            </a:lvl3pPr>
            <a:lvl4pPr marL="1435100" indent="-355600">
              <a:buFont typeface="Wingdings" panose="05000000000000000000" pitchFamily="2" charset="2"/>
              <a:buChar char="u"/>
              <a:defRPr sz="1600"/>
            </a:lvl4pPr>
            <a:lvl5pPr marL="1790700" indent="-35560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1124744"/>
            <a:ext cx="8385381" cy="538956"/>
          </a:xfrm>
          <a:prstGeom prst="rect">
            <a:avLst/>
          </a:prstGeom>
          <a:gradFill>
            <a:gsLst>
              <a:gs pos="39000">
                <a:srgbClr val="7DBB1B"/>
              </a:gs>
              <a:gs pos="0">
                <a:srgbClr val="D5DF00"/>
              </a:gs>
              <a:gs pos="100000">
                <a:srgbClr val="259636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690749" y="1115162"/>
            <a:ext cx="5627830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3704861" y="2708927"/>
            <a:ext cx="5856652" cy="80021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>
              <a:buFont typeface="+mj-lt"/>
              <a:buAutoNum type="arabicPeriod"/>
              <a:defRPr sz="2200"/>
            </a:lvl1pPr>
            <a:lvl2pPr marL="723900" indent="-368300">
              <a:buFont typeface="+mj-lt"/>
              <a:buAutoNum type="arabicParenR"/>
              <a:defRPr sz="2000"/>
            </a:lvl2pPr>
            <a:lvl3pPr marL="1079500" indent="-355600">
              <a:buFont typeface="+mj-lt"/>
              <a:buAutoNum type="arabicParenR"/>
              <a:defRPr sz="1800"/>
            </a:lvl3pPr>
            <a:lvl4pPr marL="1435100" indent="-355600">
              <a:buFont typeface="Wingdings" panose="05000000000000000000" pitchFamily="2" charset="2"/>
              <a:buChar char="u"/>
              <a:defRPr sz="1600"/>
            </a:lvl4pPr>
            <a:lvl5pPr marL="1790700" indent="-35560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1364601" y="1945382"/>
            <a:ext cx="8541399" cy="619522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222699" y="1957097"/>
            <a:ext cx="624069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344488" y="116639"/>
            <a:ext cx="9217025" cy="430887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sz="2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155119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>
              <a:buFont typeface="Wingdings" panose="05000000000000000000" pitchFamily="2" charset="2"/>
              <a:buChar char="§"/>
              <a:defRPr sz="1800"/>
            </a:lvl1pPr>
            <a:lvl2pPr marL="742950" indent="-379413">
              <a:buFont typeface="Wingdings" panose="05000000000000000000" pitchFamily="2" charset="2"/>
              <a:buChar char="§"/>
              <a:defRPr sz="1600"/>
            </a:lvl2pPr>
            <a:lvl3pPr marL="1079500" indent="-355600">
              <a:buFont typeface="Wingdings" panose="05000000000000000000" pitchFamily="2" charset="2"/>
              <a:buChar char="§"/>
              <a:defRPr sz="1600"/>
            </a:lvl3pPr>
            <a:lvl4pPr marL="1435100" indent="-355600">
              <a:buFont typeface="Wingdings" panose="05000000000000000000" pitchFamily="2" charset="2"/>
              <a:buChar char="§"/>
              <a:defRPr sz="1600"/>
            </a:lvl4pPr>
            <a:lvl5pPr marL="1790700" indent="-35560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22972" y="547519"/>
            <a:ext cx="925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4304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344488" y="6594850"/>
            <a:ext cx="5076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Copyright 2017~2023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by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OBCon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Inc., All right reserved.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134447" y="6594851"/>
            <a:ext cx="2427066" cy="24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www.obcon.biz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646331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Deep Learning 2</a:t>
            </a:r>
            <a:endParaRPr lang="ko-KR" altLang="en-US" sz="3600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1485900" y="2996957"/>
            <a:ext cx="6934200" cy="46166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>
                <a:solidFill>
                  <a:srgbClr val="00B050"/>
                </a:solidFill>
                <a:latin typeface="+mj-ea"/>
                <a:ea typeface="+mj-ea"/>
              </a:rPr>
              <a:t>오</a:t>
            </a:r>
            <a:r>
              <a:rPr lang="ko-KR" altLang="en-US" sz="2400" b="1">
                <a:solidFill>
                  <a:srgbClr val="0070C0"/>
                </a:solidFill>
                <a:latin typeface="+mj-ea"/>
                <a:ea typeface="+mj-ea"/>
              </a:rPr>
              <a:t>비</a:t>
            </a:r>
            <a:r>
              <a:rPr lang="ko-KR" altLang="en-US" sz="2400" b="1">
                <a:solidFill>
                  <a:srgbClr val="C00000"/>
                </a:solidFill>
                <a:latin typeface="+mj-ea"/>
                <a:ea typeface="+mj-ea"/>
              </a:rPr>
              <a:t>컨</a:t>
            </a:r>
            <a:r>
              <a:rPr lang="en-US" altLang="ko-KR" sz="2400" b="1">
                <a:latin typeface="+mj-ea"/>
                <a:ea typeface="+mj-ea"/>
              </a:rPr>
              <a:t>(</a:t>
            </a:r>
            <a:r>
              <a:rPr lang="en-US" altLang="ko-KR" sz="2400" b="1">
                <a:solidFill>
                  <a:srgbClr val="00B050"/>
                </a:solidFill>
                <a:latin typeface="+mj-ea"/>
                <a:ea typeface="+mj-ea"/>
              </a:rPr>
              <a:t>O</a:t>
            </a:r>
            <a:r>
              <a:rPr lang="en-US" altLang="ko-KR" sz="2400" b="1">
                <a:solidFill>
                  <a:srgbClr val="0070C0"/>
                </a:solidFill>
                <a:latin typeface="+mj-ea"/>
                <a:ea typeface="+mj-ea"/>
              </a:rPr>
              <a:t>B</a:t>
            </a:r>
            <a:r>
              <a:rPr lang="en-US" altLang="ko-KR" sz="2400" b="1">
                <a:solidFill>
                  <a:srgbClr val="C00000"/>
                </a:solidFill>
                <a:latin typeface="+mj-ea"/>
                <a:ea typeface="+mj-ea"/>
              </a:rPr>
              <a:t>Con</a:t>
            </a:r>
            <a:r>
              <a:rPr lang="en-US" altLang="ko-KR" sz="2400" b="1">
                <a:latin typeface="+mj-ea"/>
                <a:ea typeface="+mj-ea"/>
              </a:rPr>
              <a:t>)</a:t>
            </a:r>
            <a:endParaRPr lang="en-US" altLang="ko-KR" sz="2400" b="1" dirty="0">
              <a:latin typeface="+mj-ea"/>
              <a:ea typeface="+mj-ea"/>
            </a:endParaRPr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1607199" y="4725144"/>
            <a:ext cx="6934200" cy="46166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atin typeface="+mj-ea"/>
                <a:ea typeface="+mj-ea"/>
              </a:rPr>
              <a:t>2023.07.11 </a:t>
            </a:r>
            <a:r>
              <a:rPr lang="en-US" altLang="ko-KR" sz="2400">
                <a:latin typeface="+mj-ea"/>
                <a:ea typeface="+mj-ea"/>
              </a:rPr>
              <a:t>~ 2023.08.19</a:t>
            </a:r>
            <a:endParaRPr lang="en-US" altLang="ko-KR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14526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8F86B9AF-C1AB-8016-453F-83A598356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1432261"/>
            <a:ext cx="7704856" cy="487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/>
              <a:t>Transfomer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>
                <a:latin typeface="+mn-ea"/>
              </a:rPr>
              <a:t>Transformer</a:t>
            </a:r>
            <a:endParaRPr lang="en-US" altLang="ko-KR" sz="1600" dirty="0">
              <a:latin typeface="+mn-ea"/>
            </a:endParaRPr>
          </a:p>
        </p:txBody>
      </p:sp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DA44D75D-CCA1-0B2B-310E-F5D2043F8BD2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  <p:sp>
        <p:nvSpPr>
          <p:cNvPr id="17" name="내용 개체 틀 4">
            <a:extLst>
              <a:ext uri="{FF2B5EF4-FFF2-40B4-BE49-F238E27FC236}">
                <a16:creationId xmlns:a16="http://schemas.microsoft.com/office/drawing/2014/main" id="{AAA4CBD0-0EAF-6A31-BE31-05914E18F798}"/>
              </a:ext>
            </a:extLst>
          </p:cNvPr>
          <p:cNvSpPr txBox="1">
            <a:spLocks/>
          </p:cNvSpPr>
          <p:nvPr/>
        </p:nvSpPr>
        <p:spPr>
          <a:xfrm>
            <a:off x="344487" y="1412776"/>
            <a:ext cx="9217025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latin typeface="+mn-ea"/>
              </a:rPr>
              <a:t>Transformer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59CD62-8F86-C9AC-C7AC-4B26FD290C03}"/>
              </a:ext>
            </a:extLst>
          </p:cNvPr>
          <p:cNvSpPr txBox="1"/>
          <p:nvPr/>
        </p:nvSpPr>
        <p:spPr>
          <a:xfrm>
            <a:off x="314068" y="6338465"/>
            <a:ext cx="3588330" cy="251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출처</a:t>
            </a:r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https://wikidocs.net/31379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56650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/>
              <a:t>Transfomer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>
                <a:latin typeface="+mn-ea"/>
              </a:rPr>
              <a:t>Vision Transformer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6624637" cy="92948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latin typeface="+mn-ea"/>
              </a:rPr>
              <a:t>n</a:t>
            </a:r>
            <a:r>
              <a:rPr lang="ko-KR" altLang="en-US" sz="1600">
                <a:latin typeface="+mn-ea"/>
              </a:rPr>
              <a:t>개의 이미지로 분할</a:t>
            </a:r>
            <a:r>
              <a:rPr lang="en-US" altLang="ko-KR" sz="1600">
                <a:latin typeface="+mn-ea"/>
              </a:rPr>
              <a:t>		: ViT (Vision Transformer)</a:t>
            </a:r>
          </a:p>
          <a:p>
            <a:endParaRPr lang="en-US" altLang="ko-KR" sz="160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3CBC87-3DE3-1BE7-6EA9-C3EF9473E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44" y="1772815"/>
            <a:ext cx="8083208" cy="4554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C12888-1323-723F-4BDD-5B5BB2A291A2}"/>
              </a:ext>
            </a:extLst>
          </p:cNvPr>
          <p:cNvSpPr txBox="1"/>
          <p:nvPr/>
        </p:nvSpPr>
        <p:spPr>
          <a:xfrm>
            <a:off x="992560" y="6093296"/>
            <a:ext cx="5241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출처</a:t>
            </a:r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https://mishuni.tistory.com/137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E2B9D96F-1DE8-2CB9-1969-36AD40218EB6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198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/>
              <a:t>Transfomer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>
                <a:latin typeface="+mn-ea"/>
              </a:rPr>
              <a:t>Transfomer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9180880" cy="465973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latin typeface="+mn-ea"/>
              </a:rPr>
              <a:t>LLM (Large Language Model, </a:t>
            </a:r>
            <a:r>
              <a:rPr lang="ko-KR" altLang="en-US" sz="1600">
                <a:latin typeface="+mn-ea"/>
              </a:rPr>
              <a:t>거대 언어 모델</a:t>
            </a:r>
            <a:r>
              <a:rPr lang="en-US" altLang="ko-KR" sz="1600">
                <a:latin typeface="+mn-ea"/>
              </a:rPr>
              <a:t>)</a:t>
            </a:r>
          </a:p>
          <a:p>
            <a:pPr lvl="1"/>
            <a:r>
              <a:rPr lang="en-US" altLang="ko-KR" sz="1400">
                <a:latin typeface="+mn-ea"/>
              </a:rPr>
              <a:t>OpenAI, GPT (</a:t>
            </a:r>
            <a:r>
              <a:rPr lang="en-US" altLang="ko-KR" sz="1400">
                <a:solidFill>
                  <a:srgbClr val="00B050"/>
                </a:solidFill>
                <a:latin typeface="+mn-ea"/>
              </a:rPr>
              <a:t>G</a:t>
            </a:r>
            <a:r>
              <a:rPr lang="en-US" altLang="ko-KR" sz="1400">
                <a:latin typeface="+mn-ea"/>
              </a:rPr>
              <a:t>enerative </a:t>
            </a:r>
            <a:r>
              <a:rPr lang="en-US" altLang="ko-KR" sz="1400">
                <a:solidFill>
                  <a:srgbClr val="00B050"/>
                </a:solidFill>
                <a:latin typeface="+mn-ea"/>
              </a:rPr>
              <a:t>P</a:t>
            </a:r>
            <a:r>
              <a:rPr lang="en-US" altLang="ko-KR" sz="1400">
                <a:latin typeface="+mn-ea"/>
              </a:rPr>
              <a:t>re-trained Transformer)</a:t>
            </a:r>
          </a:p>
          <a:p>
            <a:pPr lvl="1"/>
            <a:r>
              <a:rPr lang="en-US" altLang="ko-KR" sz="1400">
                <a:latin typeface="+mn-ea"/>
              </a:rPr>
              <a:t>Google, LaMDA (</a:t>
            </a:r>
            <a:r>
              <a:rPr lang="en-US" altLang="ko-KR" sz="1400">
                <a:solidFill>
                  <a:srgbClr val="00B050"/>
                </a:solidFill>
                <a:latin typeface="+mn-ea"/>
              </a:rPr>
              <a:t>La</a:t>
            </a:r>
            <a:r>
              <a:rPr lang="en-US" altLang="ko-KR" sz="1400">
                <a:latin typeface="+mn-ea"/>
              </a:rPr>
              <a:t>nguage </a:t>
            </a:r>
            <a:r>
              <a:rPr lang="en-US" altLang="ko-KR" sz="1400">
                <a:solidFill>
                  <a:srgbClr val="00B050"/>
                </a:solidFill>
                <a:latin typeface="+mn-ea"/>
              </a:rPr>
              <a:t>M</a:t>
            </a:r>
            <a:r>
              <a:rPr lang="en-US" altLang="ko-KR" sz="1400">
                <a:latin typeface="+mn-ea"/>
              </a:rPr>
              <a:t>odels for </a:t>
            </a:r>
            <a:r>
              <a:rPr lang="en-US" altLang="ko-KR" sz="1400">
                <a:solidFill>
                  <a:srgbClr val="00B050"/>
                </a:solidFill>
                <a:latin typeface="+mn-ea"/>
              </a:rPr>
              <a:t>D</a:t>
            </a:r>
            <a:r>
              <a:rPr lang="en-US" altLang="ko-KR" sz="1400">
                <a:latin typeface="+mn-ea"/>
              </a:rPr>
              <a:t>ialogue </a:t>
            </a:r>
            <a:r>
              <a:rPr lang="en-US" altLang="ko-KR" sz="1400">
                <a:solidFill>
                  <a:srgbClr val="00B050"/>
                </a:solidFill>
                <a:latin typeface="+mn-ea"/>
              </a:rPr>
              <a:t>A</a:t>
            </a:r>
            <a:r>
              <a:rPr lang="en-US" altLang="ko-KR" sz="1400">
                <a:latin typeface="+mn-ea"/>
              </a:rPr>
              <a:t>pplications)	: 1,370</a:t>
            </a:r>
            <a:r>
              <a:rPr lang="ko-KR" altLang="en-US" sz="1400">
                <a:latin typeface="+mn-ea"/>
              </a:rPr>
              <a:t>억</a:t>
            </a:r>
            <a:endParaRPr lang="en-US" altLang="ko-KR" sz="1400">
              <a:latin typeface="+mn-ea"/>
            </a:endParaRPr>
          </a:p>
          <a:p>
            <a:pPr lvl="1"/>
            <a:r>
              <a:rPr lang="en-US" altLang="ko-KR" sz="1400">
                <a:latin typeface="+mn-ea"/>
              </a:rPr>
              <a:t>Google, PaLM (</a:t>
            </a:r>
            <a:r>
              <a:rPr lang="en-US" altLang="ko-KR" sz="1400">
                <a:solidFill>
                  <a:srgbClr val="00B050"/>
                </a:solidFill>
                <a:latin typeface="+mn-ea"/>
              </a:rPr>
              <a:t>Pa</a:t>
            </a:r>
            <a:r>
              <a:rPr lang="en-US" altLang="ko-KR" sz="1400">
                <a:latin typeface="+mn-ea"/>
              </a:rPr>
              <a:t>thways </a:t>
            </a:r>
            <a:r>
              <a:rPr lang="en-US" altLang="ko-KR" sz="1400">
                <a:solidFill>
                  <a:srgbClr val="00B050"/>
                </a:solidFill>
                <a:latin typeface="+mn-ea"/>
              </a:rPr>
              <a:t>L</a:t>
            </a:r>
            <a:r>
              <a:rPr lang="en-US" altLang="ko-KR" sz="1400">
                <a:latin typeface="+mn-ea"/>
              </a:rPr>
              <a:t>anguage </a:t>
            </a:r>
            <a:r>
              <a:rPr lang="en-US" altLang="ko-KR" sz="1400">
                <a:solidFill>
                  <a:srgbClr val="00B050"/>
                </a:solidFill>
                <a:latin typeface="+mn-ea"/>
              </a:rPr>
              <a:t>M</a:t>
            </a:r>
            <a:r>
              <a:rPr lang="en-US" altLang="ko-KR" sz="1400">
                <a:latin typeface="+mn-ea"/>
              </a:rPr>
              <a:t>odel)			: 5,400</a:t>
            </a:r>
            <a:r>
              <a:rPr lang="ko-KR" altLang="en-US" sz="1400">
                <a:latin typeface="+mn-ea"/>
              </a:rPr>
              <a:t>억</a:t>
            </a:r>
            <a:endParaRPr lang="en-US" altLang="ko-KR" sz="1400">
              <a:latin typeface="+mn-ea"/>
            </a:endParaRPr>
          </a:p>
          <a:p>
            <a:pPr lvl="1"/>
            <a:r>
              <a:rPr lang="en-US" altLang="ko-KR" sz="1400">
                <a:latin typeface="+mn-ea"/>
              </a:rPr>
              <a:t>DeepMind, Flamingo</a:t>
            </a:r>
          </a:p>
          <a:p>
            <a:pPr lvl="1"/>
            <a:r>
              <a:rPr lang="en-US" altLang="ko-KR" sz="1400">
                <a:latin typeface="+mn-ea"/>
              </a:rPr>
              <a:t>Salesforce, BLIP-2</a:t>
            </a:r>
          </a:p>
          <a:p>
            <a:pPr lvl="1"/>
            <a:r>
              <a:rPr lang="en-US" altLang="ko-KR" sz="1400">
                <a:latin typeface="+mn-ea"/>
              </a:rPr>
              <a:t>Meta AI, LLaMA (</a:t>
            </a:r>
            <a:r>
              <a:rPr lang="en-US" altLang="ko-KR" sz="1400">
                <a:solidFill>
                  <a:srgbClr val="00B050"/>
                </a:solidFill>
                <a:latin typeface="+mn-ea"/>
              </a:rPr>
              <a:t>L</a:t>
            </a:r>
            <a:r>
              <a:rPr lang="en-US" altLang="ko-KR" sz="1400">
                <a:latin typeface="+mn-ea"/>
              </a:rPr>
              <a:t>arge </a:t>
            </a:r>
            <a:r>
              <a:rPr lang="en-US" altLang="ko-KR" sz="1400">
                <a:solidFill>
                  <a:srgbClr val="00B050"/>
                </a:solidFill>
                <a:latin typeface="+mn-ea"/>
              </a:rPr>
              <a:t>La</a:t>
            </a:r>
            <a:r>
              <a:rPr lang="en-US" altLang="ko-KR" sz="1400">
                <a:latin typeface="+mn-ea"/>
              </a:rPr>
              <a:t>nguage </a:t>
            </a:r>
            <a:r>
              <a:rPr lang="en-US" altLang="ko-KR" sz="1400">
                <a:solidFill>
                  <a:srgbClr val="00B050"/>
                </a:solidFill>
                <a:latin typeface="+mn-ea"/>
              </a:rPr>
              <a:t>M</a:t>
            </a:r>
            <a:r>
              <a:rPr lang="en-US" altLang="ko-KR" sz="1400">
                <a:latin typeface="+mn-ea"/>
              </a:rPr>
              <a:t>odel Meta </a:t>
            </a:r>
            <a:r>
              <a:rPr lang="en-US" altLang="ko-KR" sz="1400">
                <a:solidFill>
                  <a:srgbClr val="00B050"/>
                </a:solidFill>
                <a:latin typeface="+mn-ea"/>
              </a:rPr>
              <a:t>A</a:t>
            </a:r>
            <a:r>
              <a:rPr lang="en-US" altLang="ko-KR" sz="1400">
                <a:latin typeface="+mn-ea"/>
              </a:rPr>
              <a:t>I)		: 70</a:t>
            </a:r>
            <a:r>
              <a:rPr lang="ko-KR" altLang="en-US" sz="1400">
                <a:latin typeface="+mn-ea"/>
              </a:rPr>
              <a:t>억 </a:t>
            </a:r>
            <a:r>
              <a:rPr lang="en-US" altLang="ko-KR" sz="1400">
                <a:latin typeface="+mn-ea"/>
              </a:rPr>
              <a:t>~ 650</a:t>
            </a:r>
            <a:r>
              <a:rPr lang="ko-KR" altLang="en-US" sz="1400">
                <a:latin typeface="+mn-ea"/>
              </a:rPr>
              <a:t>억</a:t>
            </a:r>
            <a:endParaRPr lang="en-US" altLang="ko-KR" sz="1400">
              <a:latin typeface="+mn-ea"/>
            </a:endParaRPr>
          </a:p>
          <a:p>
            <a:endParaRPr lang="en-US" altLang="ko-KR" sz="1600">
              <a:latin typeface="+mn-ea"/>
            </a:endParaRPr>
          </a:p>
          <a:p>
            <a:r>
              <a:rPr lang="en-US" altLang="ko-KR" sz="1600">
                <a:latin typeface="+mn-ea"/>
              </a:rPr>
              <a:t>VLM (Vision Language Model, </a:t>
            </a:r>
            <a:r>
              <a:rPr lang="ko-KR" altLang="en-US" sz="1600">
                <a:latin typeface="+mn-ea"/>
              </a:rPr>
              <a:t>시각 언어 모델</a:t>
            </a:r>
            <a:r>
              <a:rPr lang="en-US" altLang="ko-KR" sz="1600">
                <a:latin typeface="+mn-ea"/>
              </a:rPr>
              <a:t>)</a:t>
            </a:r>
          </a:p>
          <a:p>
            <a:pPr lvl="1"/>
            <a:r>
              <a:rPr lang="en-US" altLang="ko-KR" sz="1400">
                <a:latin typeface="+mn-ea"/>
              </a:rPr>
              <a:t>Multi-modal language model</a:t>
            </a:r>
          </a:p>
          <a:p>
            <a:pPr lvl="1"/>
            <a:r>
              <a:rPr lang="ko-KR" altLang="en-US" sz="1400">
                <a:latin typeface="+mn-ea"/>
              </a:rPr>
              <a:t>텍스트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이미지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동영상을 동시에 처리</a:t>
            </a:r>
            <a:endParaRPr lang="en-US" altLang="ko-KR" sz="1400">
              <a:latin typeface="+mn-ea"/>
            </a:endParaRPr>
          </a:p>
          <a:p>
            <a:pPr lvl="1"/>
            <a:r>
              <a:rPr lang="en-US" altLang="ko-KR" sz="1400">
                <a:latin typeface="+mn-ea"/>
              </a:rPr>
              <a:t>Google Flamingo	: 800</a:t>
            </a:r>
            <a:r>
              <a:rPr lang="ko-KR" altLang="en-US" sz="1400">
                <a:latin typeface="+mn-ea"/>
              </a:rPr>
              <a:t>억 매개 변수</a:t>
            </a:r>
            <a:endParaRPr lang="en-US" altLang="ko-KR" sz="1400">
              <a:latin typeface="+mn-ea"/>
            </a:endParaRPr>
          </a:p>
          <a:p>
            <a:pPr lvl="1"/>
            <a:r>
              <a:rPr lang="en-US" altLang="ko-KR" sz="1400">
                <a:latin typeface="+mn-ea"/>
              </a:rPr>
              <a:t>Google PaLM-E	: 5,620</a:t>
            </a:r>
            <a:r>
              <a:rPr lang="ko-KR" altLang="en-US" sz="1400">
                <a:latin typeface="+mn-ea"/>
              </a:rPr>
              <a:t>억 매개 변수</a:t>
            </a:r>
            <a:endParaRPr lang="en-US" altLang="ko-KR" sz="1400">
              <a:latin typeface="+mn-ea"/>
            </a:endParaRPr>
          </a:p>
          <a:p>
            <a:endParaRPr lang="en-US" altLang="ko-KR" sz="1600">
              <a:latin typeface="+mn-ea"/>
            </a:endParaRPr>
          </a:p>
          <a:p>
            <a:r>
              <a:rPr lang="en-US" altLang="ko-KR" sz="1600">
                <a:latin typeface="+mn-ea"/>
              </a:rPr>
              <a:t>VLA (Vison Language Action) Model</a:t>
            </a:r>
          </a:p>
          <a:p>
            <a:pPr lvl="1"/>
            <a:r>
              <a:rPr lang="en-US" altLang="ko-KR" sz="1400">
                <a:latin typeface="+mn-ea"/>
              </a:rPr>
              <a:t>Google RT-2 (Robotic Transformer 2)</a:t>
            </a:r>
          </a:p>
          <a:p>
            <a:endParaRPr lang="en-US" altLang="ko-KR" sz="1600">
              <a:latin typeface="+mn-ea"/>
            </a:endParaRPr>
          </a:p>
        </p:txBody>
      </p:sp>
      <p:sp>
        <p:nvSpPr>
          <p:cNvPr id="8" name="모서리가 둥근 직사각형 2">
            <a:extLst>
              <a:ext uri="{FF2B5EF4-FFF2-40B4-BE49-F238E27FC236}">
                <a16:creationId xmlns:a16="http://schemas.microsoft.com/office/drawing/2014/main" id="{7A3B049E-5CF7-8994-AC0C-BBC2140FB890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B6D3DD-806E-1018-12BB-926A40557E8E}"/>
              </a:ext>
            </a:extLst>
          </p:cNvPr>
          <p:cNvSpPr txBox="1"/>
          <p:nvPr/>
        </p:nvSpPr>
        <p:spPr>
          <a:xfrm>
            <a:off x="5817096" y="6310226"/>
            <a:ext cx="2808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출처</a:t>
            </a:r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https://robotics-transformer2.github.io/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A7733F9-5F39-C13F-2917-B51578858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640" y="3645024"/>
            <a:ext cx="3896872" cy="263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263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/>
              <a:t>Transfomer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>
                <a:latin typeface="+mn-ea"/>
              </a:rPr>
              <a:t>Transfomer</a:t>
            </a:r>
            <a:endParaRPr lang="en-US" altLang="ko-KR" sz="1600" dirty="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D378A50C-6339-6E00-CC3E-DB41084EE48A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ACB4868-B2A2-76D9-1610-B702C4E1BF3E}"/>
              </a:ext>
            </a:extLst>
          </p:cNvPr>
          <p:cNvCxnSpPr/>
          <p:nvPr/>
        </p:nvCxnSpPr>
        <p:spPr>
          <a:xfrm>
            <a:off x="344488" y="4441468"/>
            <a:ext cx="9217025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FF74BA2-B75E-1672-B8C0-5570A1ABBC6F}"/>
              </a:ext>
            </a:extLst>
          </p:cNvPr>
          <p:cNvCxnSpPr/>
          <p:nvPr/>
        </p:nvCxnSpPr>
        <p:spPr>
          <a:xfrm>
            <a:off x="1272592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6CAA7C7-52E1-F550-23A7-306E96D19AEB}"/>
              </a:ext>
            </a:extLst>
          </p:cNvPr>
          <p:cNvCxnSpPr/>
          <p:nvPr/>
        </p:nvCxnSpPr>
        <p:spPr>
          <a:xfrm>
            <a:off x="1912664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6708338-332F-FE6A-3D8F-D682CA30D4A4}"/>
              </a:ext>
            </a:extLst>
          </p:cNvPr>
          <p:cNvCxnSpPr/>
          <p:nvPr/>
        </p:nvCxnSpPr>
        <p:spPr>
          <a:xfrm>
            <a:off x="2552736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34F5BBC-06DE-4B09-B4D5-8345BDEA53C2}"/>
              </a:ext>
            </a:extLst>
          </p:cNvPr>
          <p:cNvCxnSpPr/>
          <p:nvPr/>
        </p:nvCxnSpPr>
        <p:spPr>
          <a:xfrm>
            <a:off x="3832880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367F3EB-17A1-7885-B2B9-C251D18D99C6}"/>
              </a:ext>
            </a:extLst>
          </p:cNvPr>
          <p:cNvCxnSpPr/>
          <p:nvPr/>
        </p:nvCxnSpPr>
        <p:spPr>
          <a:xfrm>
            <a:off x="4472952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3035640-2A5D-61AC-9A68-032EA6657DB5}"/>
              </a:ext>
            </a:extLst>
          </p:cNvPr>
          <p:cNvCxnSpPr/>
          <p:nvPr/>
        </p:nvCxnSpPr>
        <p:spPr>
          <a:xfrm>
            <a:off x="5113024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F48FAFF-6519-6F92-5540-DC7AA7194704}"/>
              </a:ext>
            </a:extLst>
          </p:cNvPr>
          <p:cNvCxnSpPr/>
          <p:nvPr/>
        </p:nvCxnSpPr>
        <p:spPr>
          <a:xfrm>
            <a:off x="1592628" y="4118600"/>
            <a:ext cx="0" cy="72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FCF3157-3039-72AB-2380-F94180ECFEC7}"/>
              </a:ext>
            </a:extLst>
          </p:cNvPr>
          <p:cNvCxnSpPr/>
          <p:nvPr/>
        </p:nvCxnSpPr>
        <p:spPr>
          <a:xfrm>
            <a:off x="2232700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7FF6EA2-8F76-9D51-1E69-ECCB0E175CEB}"/>
              </a:ext>
            </a:extLst>
          </p:cNvPr>
          <p:cNvCxnSpPr/>
          <p:nvPr/>
        </p:nvCxnSpPr>
        <p:spPr>
          <a:xfrm>
            <a:off x="2872772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4980020-0E5A-132F-C877-ED043A7E07FC}"/>
              </a:ext>
            </a:extLst>
          </p:cNvPr>
          <p:cNvCxnSpPr/>
          <p:nvPr/>
        </p:nvCxnSpPr>
        <p:spPr>
          <a:xfrm>
            <a:off x="3512844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D9E297C-01BC-FFC8-6CFD-7E68ED6C37C4}"/>
              </a:ext>
            </a:extLst>
          </p:cNvPr>
          <p:cNvCxnSpPr/>
          <p:nvPr/>
        </p:nvCxnSpPr>
        <p:spPr>
          <a:xfrm>
            <a:off x="4152916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922C57D-B338-448C-C468-8DEFAC5048E3}"/>
              </a:ext>
            </a:extLst>
          </p:cNvPr>
          <p:cNvCxnSpPr/>
          <p:nvPr/>
        </p:nvCxnSpPr>
        <p:spPr>
          <a:xfrm>
            <a:off x="5433060" y="4118600"/>
            <a:ext cx="0" cy="72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E3D5A0C-9B27-B4DF-947D-86EF0C1083BA}"/>
              </a:ext>
            </a:extLst>
          </p:cNvPr>
          <p:cNvSpPr txBox="1"/>
          <p:nvPr/>
        </p:nvSpPr>
        <p:spPr>
          <a:xfrm>
            <a:off x="1381053" y="4867888"/>
            <a:ext cx="423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latin typeface="+mn-ea"/>
              </a:rPr>
              <a:t>2022.01</a:t>
            </a:r>
            <a:endParaRPr lang="ko-KR" altLang="en-US" sz="800">
              <a:latin typeface="+mn-ea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803D2DA-53E6-7758-D641-2B9600C14B2A}"/>
              </a:ext>
            </a:extLst>
          </p:cNvPr>
          <p:cNvCxnSpPr/>
          <p:nvPr/>
        </p:nvCxnSpPr>
        <p:spPr>
          <a:xfrm>
            <a:off x="3192808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8D53572-546F-49A3-3A03-3FF48907C5F7}"/>
              </a:ext>
            </a:extLst>
          </p:cNvPr>
          <p:cNvCxnSpPr/>
          <p:nvPr/>
        </p:nvCxnSpPr>
        <p:spPr>
          <a:xfrm>
            <a:off x="4792988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72C5D26F-CD9D-B8F1-7885-DFE3574D8E25}"/>
              </a:ext>
            </a:extLst>
          </p:cNvPr>
          <p:cNvCxnSpPr/>
          <p:nvPr/>
        </p:nvCxnSpPr>
        <p:spPr>
          <a:xfrm>
            <a:off x="5753096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D0E7717-C02D-A8A9-0693-3214E57813FA}"/>
              </a:ext>
            </a:extLst>
          </p:cNvPr>
          <p:cNvCxnSpPr/>
          <p:nvPr/>
        </p:nvCxnSpPr>
        <p:spPr>
          <a:xfrm>
            <a:off x="6393168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EE88CD8E-4F9A-45F1-199A-62A2BA7ED2E0}"/>
              </a:ext>
            </a:extLst>
          </p:cNvPr>
          <p:cNvCxnSpPr/>
          <p:nvPr/>
        </p:nvCxnSpPr>
        <p:spPr>
          <a:xfrm>
            <a:off x="7673312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A814A757-8084-1407-39A8-39C66D36C853}"/>
              </a:ext>
            </a:extLst>
          </p:cNvPr>
          <p:cNvCxnSpPr/>
          <p:nvPr/>
        </p:nvCxnSpPr>
        <p:spPr>
          <a:xfrm>
            <a:off x="8313384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0E29D598-6F51-521F-A044-AA2DF823F237}"/>
              </a:ext>
            </a:extLst>
          </p:cNvPr>
          <p:cNvCxnSpPr/>
          <p:nvPr/>
        </p:nvCxnSpPr>
        <p:spPr>
          <a:xfrm>
            <a:off x="8953456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4BC7C621-94C6-C2C5-A2D0-8870E2FB7F64}"/>
              </a:ext>
            </a:extLst>
          </p:cNvPr>
          <p:cNvCxnSpPr/>
          <p:nvPr/>
        </p:nvCxnSpPr>
        <p:spPr>
          <a:xfrm>
            <a:off x="6073132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90DEBA46-7B54-A142-90B4-87F6EE38F556}"/>
              </a:ext>
            </a:extLst>
          </p:cNvPr>
          <p:cNvCxnSpPr/>
          <p:nvPr/>
        </p:nvCxnSpPr>
        <p:spPr>
          <a:xfrm>
            <a:off x="6713204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EB903CD4-7FF8-E941-4F5C-D4EB26FD77A6}"/>
              </a:ext>
            </a:extLst>
          </p:cNvPr>
          <p:cNvCxnSpPr/>
          <p:nvPr/>
        </p:nvCxnSpPr>
        <p:spPr>
          <a:xfrm>
            <a:off x="7353276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1433B494-C1B7-031E-EE11-8BE6E39F4311}"/>
              </a:ext>
            </a:extLst>
          </p:cNvPr>
          <p:cNvCxnSpPr/>
          <p:nvPr/>
        </p:nvCxnSpPr>
        <p:spPr>
          <a:xfrm>
            <a:off x="7993348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F47CD521-42E5-D512-8656-CFEEF60A7712}"/>
              </a:ext>
            </a:extLst>
          </p:cNvPr>
          <p:cNvCxnSpPr/>
          <p:nvPr/>
        </p:nvCxnSpPr>
        <p:spPr>
          <a:xfrm>
            <a:off x="9273480" y="4118600"/>
            <a:ext cx="0" cy="72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6F85E0EC-060E-229B-8D06-FFED805E7E91}"/>
              </a:ext>
            </a:extLst>
          </p:cNvPr>
          <p:cNvCxnSpPr/>
          <p:nvPr/>
        </p:nvCxnSpPr>
        <p:spPr>
          <a:xfrm>
            <a:off x="7033240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9890E81C-0E1E-1030-6EF5-CBFD7E823595}"/>
              </a:ext>
            </a:extLst>
          </p:cNvPr>
          <p:cNvCxnSpPr/>
          <p:nvPr/>
        </p:nvCxnSpPr>
        <p:spPr>
          <a:xfrm>
            <a:off x="8633420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78DFEA00-0D06-69FA-4DDE-7AAEB7A3EC57}"/>
              </a:ext>
            </a:extLst>
          </p:cNvPr>
          <p:cNvCxnSpPr/>
          <p:nvPr/>
        </p:nvCxnSpPr>
        <p:spPr>
          <a:xfrm>
            <a:off x="952556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DB414C89-8939-586D-F595-0C1FFD66AA1B}"/>
              </a:ext>
            </a:extLst>
          </p:cNvPr>
          <p:cNvCxnSpPr/>
          <p:nvPr/>
        </p:nvCxnSpPr>
        <p:spPr>
          <a:xfrm>
            <a:off x="632520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185A2262-87B9-5A95-BB28-16BB34532038}"/>
              </a:ext>
            </a:extLst>
          </p:cNvPr>
          <p:cNvSpPr txBox="1"/>
          <p:nvPr/>
        </p:nvSpPr>
        <p:spPr>
          <a:xfrm>
            <a:off x="5221485" y="4867888"/>
            <a:ext cx="423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latin typeface="+mn-ea"/>
              </a:rPr>
              <a:t>2023.01</a:t>
            </a:r>
            <a:endParaRPr lang="ko-KR" altLang="en-US" sz="800">
              <a:latin typeface="+mn-ea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AE89B3A-BBCF-18BC-3749-15C45D481F36}"/>
              </a:ext>
            </a:extLst>
          </p:cNvPr>
          <p:cNvSpPr txBox="1"/>
          <p:nvPr/>
        </p:nvSpPr>
        <p:spPr>
          <a:xfrm>
            <a:off x="9061917" y="4867888"/>
            <a:ext cx="423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latin typeface="+mn-ea"/>
              </a:rPr>
              <a:t>2024.01</a:t>
            </a:r>
            <a:endParaRPr lang="ko-KR" altLang="en-US" sz="800">
              <a:latin typeface="+mn-ea"/>
            </a:endParaRPr>
          </a:p>
        </p:txBody>
      </p:sp>
      <p:sp>
        <p:nvSpPr>
          <p:cNvPr id="115" name="설명선: 굽은 선 114">
            <a:extLst>
              <a:ext uri="{FF2B5EF4-FFF2-40B4-BE49-F238E27FC236}">
                <a16:creationId xmlns:a16="http://schemas.microsoft.com/office/drawing/2014/main" id="{23421F13-5D4B-70C6-E859-6BBC3D51DD47}"/>
              </a:ext>
            </a:extLst>
          </p:cNvPr>
          <p:cNvSpPr/>
          <p:nvPr/>
        </p:nvSpPr>
        <p:spPr>
          <a:xfrm>
            <a:off x="7183348" y="1538067"/>
            <a:ext cx="1620000" cy="215444"/>
          </a:xfrm>
          <a:prstGeom prst="borderCallout2">
            <a:avLst>
              <a:gd name="adj1" fmla="val 57656"/>
              <a:gd name="adj2" fmla="val -2045"/>
              <a:gd name="adj3" fmla="val 57656"/>
              <a:gd name="adj4" fmla="val -10379"/>
              <a:gd name="adj5" fmla="val 1173378"/>
              <a:gd name="adj6" fmla="val -14355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altLang="ko-KR" sz="800">
                <a:solidFill>
                  <a:schemeClr val="tx1"/>
                </a:solidFill>
                <a:latin typeface="+mn-ea"/>
              </a:rPr>
              <a:t>GPT 3.5, 2022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년 </a:t>
            </a:r>
            <a:r>
              <a:rPr lang="en-US" altLang="ko-KR" sz="800">
                <a:solidFill>
                  <a:schemeClr val="tx1"/>
                </a:solidFill>
                <a:latin typeface="+mn-ea"/>
              </a:rPr>
              <a:t>11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월 </a:t>
            </a:r>
            <a:r>
              <a:rPr lang="en-US" altLang="ko-KR" sz="800">
                <a:solidFill>
                  <a:schemeClr val="tx1"/>
                </a:solidFill>
                <a:latin typeface="+mn-ea"/>
              </a:rPr>
              <a:t>30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일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7" name="설명선: 굽은 선 116">
            <a:extLst>
              <a:ext uri="{FF2B5EF4-FFF2-40B4-BE49-F238E27FC236}">
                <a16:creationId xmlns:a16="http://schemas.microsoft.com/office/drawing/2014/main" id="{5907FA5F-D853-503B-C7A7-4AB9AC2D8BDE}"/>
              </a:ext>
            </a:extLst>
          </p:cNvPr>
          <p:cNvSpPr/>
          <p:nvPr/>
        </p:nvSpPr>
        <p:spPr>
          <a:xfrm>
            <a:off x="7183348" y="2672484"/>
            <a:ext cx="1620000" cy="215444"/>
          </a:xfrm>
          <a:prstGeom prst="borderCallout2">
            <a:avLst>
              <a:gd name="adj1" fmla="val 57656"/>
              <a:gd name="adj2" fmla="val -2045"/>
              <a:gd name="adj3" fmla="val 57656"/>
              <a:gd name="adj4" fmla="val -10379"/>
              <a:gd name="adj5" fmla="val 668476"/>
              <a:gd name="adj6" fmla="val -7071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altLang="ko-KR" sz="800">
                <a:solidFill>
                  <a:schemeClr val="tx1"/>
                </a:solidFill>
                <a:latin typeface="+mn-ea"/>
              </a:rPr>
              <a:t>GPT-4, 2023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년 </a:t>
            </a:r>
            <a:r>
              <a:rPr lang="en-US" altLang="ko-KR" sz="800">
                <a:solidFill>
                  <a:schemeClr val="tx1"/>
                </a:solidFill>
                <a:latin typeface="+mn-ea"/>
              </a:rPr>
              <a:t>3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월 </a:t>
            </a:r>
            <a:r>
              <a:rPr lang="en-US" altLang="ko-KR" sz="800">
                <a:solidFill>
                  <a:schemeClr val="tx1"/>
                </a:solidFill>
                <a:latin typeface="+mn-ea"/>
              </a:rPr>
              <a:t>14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일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8" name="설명선: 굽은 선 117">
            <a:extLst>
              <a:ext uri="{FF2B5EF4-FFF2-40B4-BE49-F238E27FC236}">
                <a16:creationId xmlns:a16="http://schemas.microsoft.com/office/drawing/2014/main" id="{DAC7E356-3169-F30F-3E6B-2B5D986D5950}"/>
              </a:ext>
            </a:extLst>
          </p:cNvPr>
          <p:cNvSpPr/>
          <p:nvPr/>
        </p:nvSpPr>
        <p:spPr>
          <a:xfrm>
            <a:off x="3333000" y="2543277"/>
            <a:ext cx="1620000" cy="338554"/>
          </a:xfrm>
          <a:prstGeom prst="borderCallout2">
            <a:avLst>
              <a:gd name="adj1" fmla="val 57656"/>
              <a:gd name="adj2" fmla="val -2045"/>
              <a:gd name="adj3" fmla="val 57656"/>
              <a:gd name="adj4" fmla="val -10379"/>
              <a:gd name="adj5" fmla="val 465633"/>
              <a:gd name="adj6" fmla="val -10619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altLang="ko-KR" sz="800">
                <a:solidFill>
                  <a:schemeClr val="tx1"/>
                </a:solidFill>
                <a:latin typeface="+mn-ea"/>
              </a:rPr>
              <a:t>DALL-E, 2022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년 </a:t>
            </a:r>
            <a:r>
              <a:rPr lang="en-US" altLang="ko-KR" sz="80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월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>
                <a:solidFill>
                  <a:schemeClr val="tx1"/>
                </a:solidFill>
                <a:latin typeface="+mn-ea"/>
              </a:rPr>
              <a:t>Text-to-Image</a:t>
            </a:r>
          </a:p>
        </p:txBody>
      </p:sp>
      <p:sp>
        <p:nvSpPr>
          <p:cNvPr id="119" name="설명선: 굽은 선 118">
            <a:extLst>
              <a:ext uri="{FF2B5EF4-FFF2-40B4-BE49-F238E27FC236}">
                <a16:creationId xmlns:a16="http://schemas.microsoft.com/office/drawing/2014/main" id="{22E36FC5-D216-9C14-ABB4-33DCE0F99FCE}"/>
              </a:ext>
            </a:extLst>
          </p:cNvPr>
          <p:cNvSpPr/>
          <p:nvPr/>
        </p:nvSpPr>
        <p:spPr>
          <a:xfrm>
            <a:off x="3350322" y="2992384"/>
            <a:ext cx="1620000" cy="338554"/>
          </a:xfrm>
          <a:prstGeom prst="borderCallout2">
            <a:avLst>
              <a:gd name="adj1" fmla="val 57656"/>
              <a:gd name="adj2" fmla="val -2045"/>
              <a:gd name="adj3" fmla="val 57656"/>
              <a:gd name="adj4" fmla="val -10379"/>
              <a:gd name="adj5" fmla="val 344735"/>
              <a:gd name="adj6" fmla="val -50283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altLang="ko-KR" sz="800">
                <a:solidFill>
                  <a:schemeClr val="tx1"/>
                </a:solidFill>
                <a:latin typeface="+mn-ea"/>
              </a:rPr>
              <a:t>DALL-E2, 2022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년 </a:t>
            </a:r>
            <a:r>
              <a:rPr lang="en-US" altLang="ko-KR" sz="800">
                <a:solidFill>
                  <a:schemeClr val="tx1"/>
                </a:solidFill>
                <a:latin typeface="+mn-ea"/>
              </a:rPr>
              <a:t>4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월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>
                <a:solidFill>
                  <a:schemeClr val="tx1"/>
                </a:solidFill>
                <a:latin typeface="+mn-ea"/>
              </a:rPr>
              <a:t>Image-to-Image</a:t>
            </a:r>
          </a:p>
        </p:txBody>
      </p:sp>
      <p:sp>
        <p:nvSpPr>
          <p:cNvPr id="11" name="설명선: 굽은 선 10">
            <a:extLst>
              <a:ext uri="{FF2B5EF4-FFF2-40B4-BE49-F238E27FC236}">
                <a16:creationId xmlns:a16="http://schemas.microsoft.com/office/drawing/2014/main" id="{FA30351C-EA84-80C8-5513-058B732B7E09}"/>
              </a:ext>
            </a:extLst>
          </p:cNvPr>
          <p:cNvSpPr/>
          <p:nvPr/>
        </p:nvSpPr>
        <p:spPr>
          <a:xfrm>
            <a:off x="8085368" y="3108393"/>
            <a:ext cx="1620000" cy="215444"/>
          </a:xfrm>
          <a:prstGeom prst="borderCallout2">
            <a:avLst>
              <a:gd name="adj1" fmla="val 57656"/>
              <a:gd name="adj2" fmla="val -2045"/>
              <a:gd name="adj3" fmla="val 57656"/>
              <a:gd name="adj4" fmla="val -10379"/>
              <a:gd name="adj5" fmla="val 486579"/>
              <a:gd name="adj6" fmla="val -44504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altLang="ko-KR" sz="800">
                <a:solidFill>
                  <a:schemeClr val="tx1"/>
                </a:solidFill>
                <a:latin typeface="+mn-ea"/>
              </a:rPr>
              <a:t>RT-2, 2023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년 </a:t>
            </a:r>
            <a:r>
              <a:rPr lang="en-US" altLang="ko-KR" sz="800">
                <a:solidFill>
                  <a:schemeClr val="tx1"/>
                </a:solidFill>
                <a:latin typeface="+mn-ea"/>
              </a:rPr>
              <a:t>7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월 </a:t>
            </a:r>
            <a:r>
              <a:rPr lang="en-US" altLang="ko-KR" sz="800">
                <a:solidFill>
                  <a:schemeClr val="tx1"/>
                </a:solidFill>
                <a:latin typeface="+mn-ea"/>
              </a:rPr>
              <a:t>28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일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0060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/>
              <a:t>Transfomer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>
                <a:latin typeface="+mn-ea"/>
              </a:rPr>
              <a:t>VLM (Vision Language Model, </a:t>
            </a:r>
            <a:r>
              <a:rPr lang="ko-KR" altLang="en-US" sz="1600">
                <a:latin typeface="+mn-ea"/>
              </a:rPr>
              <a:t>시각 언어 모델</a:t>
            </a:r>
            <a:r>
              <a:rPr lang="en-US" altLang="ko-KR" sz="1600">
                <a:latin typeface="+mn-ea"/>
              </a:rPr>
              <a:t>)</a:t>
            </a:r>
            <a:endParaRPr lang="en-US" altLang="ko-KR" sz="1600" dirty="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D378A50C-6339-6E00-CC3E-DB41084EE48A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  <p:pic>
        <p:nvPicPr>
          <p:cNvPr id="5122" name="Picture 2" descr="Contrastive Learning">
            <a:extLst>
              <a:ext uri="{FF2B5EF4-FFF2-40B4-BE49-F238E27FC236}">
                <a16:creationId xmlns:a16="http://schemas.microsoft.com/office/drawing/2014/main" id="{3D65253A-D1EB-03FE-D2A8-4CC1A50B60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7"/>
          <a:stretch/>
        </p:blipFill>
        <p:spPr bwMode="auto">
          <a:xfrm>
            <a:off x="344487" y="2164084"/>
            <a:ext cx="9331660" cy="356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F9E85932-246E-9978-AA60-661CBBC419E6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9180880" cy="89255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latin typeface="+mn-ea"/>
              </a:rPr>
              <a:t>Contrastive Learning</a:t>
            </a:r>
          </a:p>
          <a:p>
            <a:pPr lvl="1"/>
            <a:r>
              <a:rPr lang="ko-KR" altLang="en-US" sz="1400">
                <a:latin typeface="+mn-ea"/>
              </a:rPr>
              <a:t>이미지와 텍스트를 대조 방식으로 결합하여 특징 공간에 정렬</a:t>
            </a:r>
            <a:endParaRPr lang="en-US" altLang="ko-KR" sz="1400">
              <a:latin typeface="+mn-ea"/>
            </a:endParaRPr>
          </a:p>
          <a:p>
            <a:endParaRPr lang="en-US" altLang="ko-KR" sz="160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C94CBA-3A71-10C6-62FC-C8E86756D82D}"/>
              </a:ext>
            </a:extLst>
          </p:cNvPr>
          <p:cNvSpPr txBox="1"/>
          <p:nvPr/>
        </p:nvSpPr>
        <p:spPr>
          <a:xfrm>
            <a:off x="776535" y="5487035"/>
            <a:ext cx="6192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출처</a:t>
            </a:r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https://huggingface.co/blog/vision_language_pretraining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0678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/>
              <a:t>Transfomer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>
                <a:latin typeface="+mn-ea"/>
              </a:rPr>
              <a:t>VLM (Vision Language Model, </a:t>
            </a:r>
            <a:r>
              <a:rPr lang="ko-KR" altLang="en-US" sz="1600">
                <a:latin typeface="+mn-ea"/>
              </a:rPr>
              <a:t>시각 언어 모델</a:t>
            </a:r>
            <a:r>
              <a:rPr lang="en-US" altLang="ko-KR" sz="1600">
                <a:latin typeface="+mn-ea"/>
              </a:rPr>
              <a:t>)</a:t>
            </a:r>
            <a:endParaRPr lang="en-US" altLang="ko-KR" sz="1600" dirty="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D378A50C-6339-6E00-CC3E-DB41084EE48A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F9E85932-246E-9978-AA60-661CBBC419E6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9180880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latin typeface="+mn-ea"/>
              </a:rPr>
              <a:t>PrefixLM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C94CBA-3A71-10C6-62FC-C8E86756D82D}"/>
              </a:ext>
            </a:extLst>
          </p:cNvPr>
          <p:cNvSpPr txBox="1"/>
          <p:nvPr/>
        </p:nvSpPr>
        <p:spPr>
          <a:xfrm>
            <a:off x="776535" y="6283351"/>
            <a:ext cx="6192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출처</a:t>
            </a:r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https://huggingface.co/blog/vision_language_pretraining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7170" name="Picture 2" descr="접두사LM">
            <a:extLst>
              <a:ext uri="{FF2B5EF4-FFF2-40B4-BE49-F238E27FC236}">
                <a16:creationId xmlns:a16="http://schemas.microsoft.com/office/drawing/2014/main" id="{D5006423-1DB9-2EB8-B554-3F09E1858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26" y="1756332"/>
            <a:ext cx="8860222" cy="452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339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/>
              <a:t>Transfomer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>
                <a:latin typeface="+mn-ea"/>
              </a:rPr>
              <a:t>VLM (Vision Language Model, </a:t>
            </a:r>
            <a:r>
              <a:rPr lang="ko-KR" altLang="en-US" sz="1600">
                <a:latin typeface="+mn-ea"/>
              </a:rPr>
              <a:t>시각 언어 모델</a:t>
            </a:r>
            <a:r>
              <a:rPr lang="en-US" altLang="ko-KR" sz="1600">
                <a:latin typeface="+mn-ea"/>
              </a:rPr>
              <a:t>)</a:t>
            </a:r>
            <a:endParaRPr lang="en-US" altLang="ko-KR" sz="1600" dirty="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D378A50C-6339-6E00-CC3E-DB41084EE48A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F9E85932-246E-9978-AA60-661CBBC419E6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9180880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latin typeface="+mn-ea"/>
              </a:rPr>
              <a:t>Frozen PrefixLM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C94CBA-3A71-10C6-62FC-C8E86756D82D}"/>
              </a:ext>
            </a:extLst>
          </p:cNvPr>
          <p:cNvSpPr txBox="1"/>
          <p:nvPr/>
        </p:nvSpPr>
        <p:spPr>
          <a:xfrm>
            <a:off x="748205" y="5651817"/>
            <a:ext cx="6192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출처</a:t>
            </a:r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https://huggingface.co/blog/vision_language_pretraining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10242" name="Picture 2" descr="고정된 PrefixLM">
            <a:extLst>
              <a:ext uri="{FF2B5EF4-FFF2-40B4-BE49-F238E27FC236}">
                <a16:creationId xmlns:a16="http://schemas.microsoft.com/office/drawing/2014/main" id="{B0CE28FA-E4E0-D174-90BC-938592C20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35" y="1751330"/>
            <a:ext cx="8856985" cy="3900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168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/>
              <a:t>Transfomer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>
                <a:latin typeface="+mn-ea"/>
              </a:rPr>
              <a:t>VLM (Vision Language Model, </a:t>
            </a:r>
            <a:r>
              <a:rPr lang="ko-KR" altLang="en-US" sz="1600">
                <a:latin typeface="+mn-ea"/>
              </a:rPr>
              <a:t>시각 언어 모델</a:t>
            </a:r>
            <a:r>
              <a:rPr lang="en-US" altLang="ko-KR" sz="1600">
                <a:latin typeface="+mn-ea"/>
              </a:rPr>
              <a:t>)</a:t>
            </a:r>
            <a:endParaRPr lang="en-US" altLang="ko-KR" sz="1600" dirty="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D378A50C-6339-6E00-CC3E-DB41084EE48A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F9E85932-246E-9978-AA60-661CBBC419E6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9180880" cy="89255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latin typeface="+mn-ea"/>
              </a:rPr>
              <a:t>Multi-modal Fusing with Cross Attention</a:t>
            </a:r>
          </a:p>
          <a:p>
            <a:pPr lvl="1"/>
            <a:r>
              <a:rPr lang="ko-KR" altLang="en-US" sz="1400">
                <a:latin typeface="+mn-ea"/>
              </a:rPr>
              <a:t>언어 모델 </a:t>
            </a:r>
            <a:r>
              <a:rPr lang="en-US" altLang="ko-KR" sz="1400">
                <a:latin typeface="+mn-ea"/>
              </a:rPr>
              <a:t>(Decoder)</a:t>
            </a:r>
            <a:r>
              <a:rPr lang="ko-KR" altLang="en-US" sz="1400">
                <a:latin typeface="+mn-ea"/>
              </a:rPr>
              <a:t>에 융합</a:t>
            </a:r>
            <a:endParaRPr lang="en-US" altLang="ko-KR" sz="1400">
              <a:latin typeface="+mn-ea"/>
            </a:endParaRPr>
          </a:p>
          <a:p>
            <a:endParaRPr lang="en-US" altLang="ko-KR" sz="160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C94CBA-3A71-10C6-62FC-C8E86756D82D}"/>
              </a:ext>
            </a:extLst>
          </p:cNvPr>
          <p:cNvSpPr txBox="1"/>
          <p:nvPr/>
        </p:nvSpPr>
        <p:spPr>
          <a:xfrm>
            <a:off x="776535" y="6283351"/>
            <a:ext cx="6192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출처</a:t>
            </a:r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https://huggingface.co/blog/vision_language_pretraining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9218" name="Picture 2" descr="교차주의 융합">
            <a:extLst>
              <a:ext uri="{FF2B5EF4-FFF2-40B4-BE49-F238E27FC236}">
                <a16:creationId xmlns:a16="http://schemas.microsoft.com/office/drawing/2014/main" id="{3066E460-BDE9-EE3C-4B09-DECDF2938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35" y="2018683"/>
            <a:ext cx="4680521" cy="414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520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/>
              <a:t>Transfomer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>
                <a:latin typeface="+mn-ea"/>
              </a:rPr>
              <a:t>VLM (Vision Language Model, </a:t>
            </a:r>
            <a:r>
              <a:rPr lang="ko-KR" altLang="en-US" sz="1600">
                <a:latin typeface="+mn-ea"/>
              </a:rPr>
              <a:t>시각 언어 모델</a:t>
            </a:r>
            <a:r>
              <a:rPr lang="en-US" altLang="ko-KR" sz="1600">
                <a:latin typeface="+mn-ea"/>
              </a:rPr>
              <a:t>)</a:t>
            </a:r>
            <a:endParaRPr lang="en-US" altLang="ko-KR" sz="1600" dirty="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D378A50C-6339-6E00-CC3E-DB41084EE48A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F9E85932-246E-9978-AA60-661CBBC419E6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9180880" cy="115108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latin typeface="+mn-ea"/>
              </a:rPr>
              <a:t>Masked-Language Modeling / Image-Text Matching</a:t>
            </a:r>
          </a:p>
          <a:p>
            <a:pPr lvl="1"/>
            <a:r>
              <a:rPr lang="en-US" altLang="ko-KR" sz="1400">
                <a:latin typeface="+mn-ea"/>
              </a:rPr>
              <a:t>MLM (Masked-Language Modeling)</a:t>
            </a:r>
            <a:r>
              <a:rPr lang="ko-KR" altLang="en-US" sz="1400">
                <a:latin typeface="+mn-ea"/>
              </a:rPr>
              <a:t>과 </a:t>
            </a:r>
            <a:r>
              <a:rPr lang="en-US" altLang="ko-KR" sz="1400">
                <a:latin typeface="+mn-ea"/>
              </a:rPr>
              <a:t>ITM (Image-Text Matching)</a:t>
            </a:r>
            <a:r>
              <a:rPr lang="ko-KR" altLang="en-US" sz="1400">
                <a:latin typeface="+mn-ea"/>
              </a:rPr>
              <a:t>의 조합</a:t>
            </a:r>
            <a:endParaRPr lang="en-US" altLang="ko-KR" sz="1400">
              <a:latin typeface="+mn-ea"/>
            </a:endParaRPr>
          </a:p>
          <a:p>
            <a:pPr lvl="1"/>
            <a:r>
              <a:rPr lang="en-US" altLang="ko-KR" sz="1400">
                <a:latin typeface="+mn-ea"/>
              </a:rPr>
              <a:t>VisualBERT, FLAVA, ViLBERT, LXMERT, BridgeTower </a:t>
            </a:r>
            <a:r>
              <a:rPr lang="ko-KR" altLang="en-US" sz="1400">
                <a:latin typeface="+mn-ea"/>
              </a:rPr>
              <a:t>등</a:t>
            </a:r>
            <a:endParaRPr lang="en-US" altLang="ko-KR" sz="1400">
              <a:latin typeface="+mn-ea"/>
            </a:endParaRPr>
          </a:p>
          <a:p>
            <a:endParaRPr lang="en-US" altLang="ko-KR" sz="160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C94CBA-3A71-10C6-62FC-C8E86756D82D}"/>
              </a:ext>
            </a:extLst>
          </p:cNvPr>
          <p:cNvSpPr txBox="1"/>
          <p:nvPr/>
        </p:nvSpPr>
        <p:spPr>
          <a:xfrm>
            <a:off x="776535" y="4478923"/>
            <a:ext cx="6192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출처</a:t>
            </a:r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https://huggingface.co/blog/vision_language_pretraining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8194" name="Picture 2" descr="MLM / ITM">
            <a:extLst>
              <a:ext uri="{FF2B5EF4-FFF2-40B4-BE49-F238E27FC236}">
                <a16:creationId xmlns:a16="http://schemas.microsoft.com/office/drawing/2014/main" id="{319C49DF-073E-AC2E-C2C6-D6EB7E018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2398537"/>
            <a:ext cx="9001001" cy="203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357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/>
              <a:t>Transfomer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>
                <a:latin typeface="+mn-ea"/>
              </a:rPr>
              <a:t>VLM (Vision Language Model, </a:t>
            </a:r>
            <a:r>
              <a:rPr lang="ko-KR" altLang="en-US" sz="1600">
                <a:latin typeface="+mn-ea"/>
              </a:rPr>
              <a:t>시각 언어 모델</a:t>
            </a:r>
            <a:r>
              <a:rPr lang="en-US" altLang="ko-KR" sz="1600">
                <a:latin typeface="+mn-ea"/>
              </a:rPr>
              <a:t>)</a:t>
            </a:r>
            <a:endParaRPr lang="en-US" altLang="ko-KR" sz="1600" dirty="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D378A50C-6339-6E00-CC3E-DB41084EE48A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F9E85932-246E-9978-AA60-661CBBC419E6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9180880" cy="89255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latin typeface="+mn-ea"/>
              </a:rPr>
              <a:t>No Training</a:t>
            </a:r>
          </a:p>
          <a:p>
            <a:pPr lvl="1"/>
            <a:r>
              <a:rPr lang="ko-KR" altLang="en-US" sz="1400">
                <a:latin typeface="+mn-ea"/>
              </a:rPr>
              <a:t>사전 훈련된 이미지 모델과 텍스트 모델을 결합하여 재사용</a:t>
            </a:r>
            <a:endParaRPr lang="en-US" altLang="ko-KR" sz="1400">
              <a:latin typeface="+mn-ea"/>
            </a:endParaRPr>
          </a:p>
          <a:p>
            <a:endParaRPr lang="en-US" altLang="ko-KR" sz="160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C94CBA-3A71-10C6-62FC-C8E86756D82D}"/>
              </a:ext>
            </a:extLst>
          </p:cNvPr>
          <p:cNvSpPr txBox="1"/>
          <p:nvPr/>
        </p:nvSpPr>
        <p:spPr>
          <a:xfrm>
            <a:off x="776535" y="6283351"/>
            <a:ext cx="6192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출처</a:t>
            </a:r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https://huggingface.co/blog/vision_language_pretraining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11266" name="Picture 2" descr="ASIF">
            <a:extLst>
              <a:ext uri="{FF2B5EF4-FFF2-40B4-BE49-F238E27FC236}">
                <a16:creationId xmlns:a16="http://schemas.microsoft.com/office/drawing/2014/main" id="{F5452CEB-BB21-A028-4F8C-203D92539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35" y="1897436"/>
            <a:ext cx="6858000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267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History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369756"/>
              </p:ext>
            </p:extLst>
          </p:nvPr>
        </p:nvGraphicFramePr>
        <p:xfrm>
          <a:off x="344487" y="764703"/>
          <a:ext cx="9211022" cy="5516880"/>
        </p:xfrm>
        <a:graphic>
          <a:graphicData uri="http://schemas.openxmlformats.org/drawingml/2006/table">
            <a:tbl>
              <a:tblPr firstRow="1"/>
              <a:tblGrid>
                <a:gridCol w="1261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1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11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75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Date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CE1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Writer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CE1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Version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CE1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CE1">
                        <a:lumMod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2023.07.11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김계현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0.01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Model </a:t>
                      </a:r>
                      <a:r>
                        <a:rPr lang="ko-KR" altLang="en-US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정리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2023.07.12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김계현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0.02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강화학습 등 추가 정리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2023.07.13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김계현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0.03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RNN </a:t>
                      </a:r>
                      <a:r>
                        <a:rPr lang="ko-KR" altLang="en-US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 추가 정리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2023.07.14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김계현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0.04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AutoML </a:t>
                      </a:r>
                      <a:r>
                        <a:rPr lang="ko-KR" altLang="en-US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 추가 정리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2023.07.23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김계현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0.05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Deep Learning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 정리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2023.07.23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김계현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0.06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CNN</a:t>
                      </a:r>
                      <a:r>
                        <a:rPr lang="ko-KR" altLang="en-US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추가 정리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245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2023.08.01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김계현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0.07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Layer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정리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15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2023.08.02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김계현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0.08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Layer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정리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845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2023.08.03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김계현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0.09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Layer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정리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520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2023.08.05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김계현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0.10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CNN </a:t>
                      </a:r>
                      <a:r>
                        <a:rPr lang="ko-KR" altLang="en-US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활용 정리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3325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2023.08.07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김계현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0.11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GAN </a:t>
                      </a:r>
                      <a:r>
                        <a:rPr lang="ko-KR" altLang="en-US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정리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942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2023.08.08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김계현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0.12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AutoEncoder </a:t>
                      </a:r>
                      <a:r>
                        <a:rPr lang="ko-KR" altLang="en-US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정리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839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2023.08.10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김계현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0.13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Dense, CNN </a:t>
                      </a:r>
                      <a:r>
                        <a:rPr lang="ko-KR" altLang="en-US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 정리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7467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2023.08.11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김계현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0.14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Word Embedding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정리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505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2023.08.15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김계현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0.15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Layout overview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609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2023.08.17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김계현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0.16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강화학습 정리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395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2023.08.19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김계현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0.17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Embedding</a:t>
                      </a:r>
                      <a:r>
                        <a:rPr lang="ko-KR" altLang="en-US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정리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0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2023.08.21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김계현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0.18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r>
                        <a:rPr lang="ko-KR" altLang="en-US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구조 정리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26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2023.09.05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김계현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0.19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AI </a:t>
                      </a:r>
                      <a:r>
                        <a:rPr lang="ko-KR" altLang="en-US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동향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163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7219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052567" y="4326249"/>
            <a:ext cx="80073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690749" y="1713915"/>
            <a:ext cx="46025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감사 합니다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12460" y="3174121"/>
            <a:ext cx="275908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600"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  <a:ea typeface="+mj-ea"/>
              </a:rPr>
              <a:t>Q &amp; 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90749" y="4377049"/>
            <a:ext cx="4602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solidFill>
                  <a:srgbClr val="0070C0"/>
                </a:solidFill>
                <a:latin typeface="+mj-ea"/>
                <a:ea typeface="+mj-ea"/>
              </a:rPr>
              <a:t>오픈소스 </a:t>
            </a:r>
            <a:r>
              <a:rPr lang="ko-KR" altLang="en-US" sz="1600" dirty="0">
                <a:solidFill>
                  <a:srgbClr val="0070C0"/>
                </a:solidFill>
                <a:latin typeface="+mj-ea"/>
                <a:ea typeface="+mj-ea"/>
              </a:rPr>
              <a:t>비즈니스 컨설팅</a:t>
            </a:r>
          </a:p>
        </p:txBody>
      </p:sp>
    </p:spTree>
    <p:extLst>
      <p:ext uri="{BB962C8B-B14F-4D97-AF65-F5344CB8AC3E}">
        <p14:creationId xmlns:p14="http://schemas.microsoft.com/office/powerpoint/2010/main" val="3562485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690752" y="1844831"/>
            <a:ext cx="6870761" cy="1348061"/>
          </a:xfrm>
        </p:spPr>
        <p:txBody>
          <a:bodyPr/>
          <a:lstStyle/>
          <a:p>
            <a:pPr marL="714375" indent="-714375"/>
            <a:r>
              <a:rPr lang="en-US" altLang="ko-KR" sz="2400"/>
              <a:t>AI </a:t>
            </a:r>
            <a:r>
              <a:rPr lang="ko-KR" altLang="en-US" sz="2400"/>
              <a:t>동향</a:t>
            </a:r>
            <a:endParaRPr lang="en-US" altLang="ko-KR" sz="2400"/>
          </a:p>
          <a:p>
            <a:pPr marL="714375" indent="-714375"/>
            <a:endParaRPr lang="en-US" altLang="ko-KR" sz="2400"/>
          </a:p>
          <a:p>
            <a:pPr marL="714375" indent="-714375"/>
            <a:r>
              <a:rPr lang="en-US" altLang="ko-KR" sz="2400"/>
              <a:t>Transformer</a:t>
            </a:r>
            <a:endParaRPr lang="en-US" altLang="ko-KR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      차</a:t>
            </a:r>
          </a:p>
        </p:txBody>
      </p:sp>
    </p:spTree>
    <p:extLst>
      <p:ext uri="{BB962C8B-B14F-4D97-AF65-F5344CB8AC3E}">
        <p14:creationId xmlns:p14="http://schemas.microsoft.com/office/powerpoint/2010/main" val="1228193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704861" y="2708927"/>
            <a:ext cx="5856652" cy="430887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222699" y="1957097"/>
            <a:ext cx="7338814" cy="584775"/>
          </a:xfrm>
        </p:spPr>
        <p:txBody>
          <a:bodyPr/>
          <a:lstStyle/>
          <a:p>
            <a:r>
              <a:rPr lang="en-US" altLang="ko-KR"/>
              <a:t>AI </a:t>
            </a:r>
            <a:r>
              <a:rPr lang="ko-KR" altLang="en-US"/>
              <a:t>동향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8839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/>
              <a:t>AI </a:t>
            </a:r>
            <a:r>
              <a:rPr lang="ko-KR" altLang="en-US" sz="2400"/>
              <a:t>동향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>
                <a:latin typeface="+mn-ea"/>
              </a:rPr>
              <a:t>AI </a:t>
            </a:r>
            <a:r>
              <a:rPr lang="ko-KR" altLang="en-US" sz="1600">
                <a:latin typeface="+mn-ea"/>
              </a:rPr>
              <a:t>기술 수준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9180880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latin typeface="+mn-ea"/>
              </a:rPr>
              <a:t>2016~2021</a:t>
            </a:r>
            <a:r>
              <a:rPr lang="ko-KR" altLang="en-US" sz="1600">
                <a:latin typeface="+mn-ea"/>
              </a:rPr>
              <a:t>년 우리나라 및 주요국의 </a:t>
            </a:r>
            <a:r>
              <a:rPr lang="en-US" altLang="ko-KR" sz="1600">
                <a:latin typeface="+mn-ea"/>
              </a:rPr>
              <a:t>AI </a:t>
            </a:r>
            <a:r>
              <a:rPr lang="ko-KR" altLang="en-US" sz="1600">
                <a:latin typeface="+mn-ea"/>
              </a:rPr>
              <a:t>분야 총괄 기술수준 추이</a:t>
            </a:r>
            <a:endParaRPr lang="en-US" altLang="ko-KR" sz="1400">
              <a:latin typeface="+mn-ea"/>
            </a:endParaRPr>
          </a:p>
        </p:txBody>
      </p:sp>
      <p:pic>
        <p:nvPicPr>
          <p:cNvPr id="1026" name="Picture 2" descr="출처 : 정보통신기획평가원, ICT 기술수준조사 및 기술경쟁력분석 보고서 및 ICT 기술수준조사 보고서 각 년도 연구자 재구성[그림 2] 2016~2021년 우리나라 및 주요국의 AI 분야 총괄 기술수준 추이">
            <a:extLst>
              <a:ext uri="{FF2B5EF4-FFF2-40B4-BE49-F238E27FC236}">
                <a16:creationId xmlns:a16="http://schemas.microsoft.com/office/drawing/2014/main" id="{3ECAFEDB-A321-6D6B-A0E6-66BCAF8ECD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4" t="17325" r="2683" b="21337"/>
          <a:stretch/>
        </p:blipFill>
        <p:spPr bwMode="auto">
          <a:xfrm>
            <a:off x="776535" y="1751329"/>
            <a:ext cx="6192589" cy="321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3F6B93-1F4B-79A3-CC51-685DEF600DFE}"/>
              </a:ext>
            </a:extLst>
          </p:cNvPr>
          <p:cNvSpPr txBox="1"/>
          <p:nvPr/>
        </p:nvSpPr>
        <p:spPr>
          <a:xfrm>
            <a:off x="776535" y="4987785"/>
            <a:ext cx="6192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출처</a:t>
            </a:r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https://spri.kr/posts/view/23555?code=data_all&amp;study_type=industry_trend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8" name="모서리가 둥근 직사각형 2">
            <a:extLst>
              <a:ext uri="{FF2B5EF4-FFF2-40B4-BE49-F238E27FC236}">
                <a16:creationId xmlns:a16="http://schemas.microsoft.com/office/drawing/2014/main" id="{7A3B049E-5CF7-8994-AC0C-BBC2140FB890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438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/>
              <a:t>AI </a:t>
            </a:r>
            <a:r>
              <a:rPr lang="ko-KR" altLang="en-US" sz="2400"/>
              <a:t>동향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>
                <a:latin typeface="+mn-ea"/>
              </a:rPr>
              <a:t>AI </a:t>
            </a:r>
            <a:r>
              <a:rPr lang="ko-KR" altLang="en-US" sz="1600">
                <a:latin typeface="+mn-ea"/>
              </a:rPr>
              <a:t>기술 수준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9180880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>
                <a:latin typeface="+mn-ea"/>
              </a:rPr>
              <a:t>국가별 벤처자본</a:t>
            </a:r>
            <a:r>
              <a:rPr lang="en-US" altLang="ko-KR" sz="1600">
                <a:latin typeface="+mn-ea"/>
              </a:rPr>
              <a:t>(VC) AI </a:t>
            </a:r>
            <a:r>
              <a:rPr lang="ko-KR" altLang="en-US" sz="1600">
                <a:latin typeface="+mn-ea"/>
              </a:rPr>
              <a:t>투자 규모</a:t>
            </a:r>
            <a:endParaRPr lang="en-US" altLang="ko-KR" sz="140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3F6B93-1F4B-79A3-CC51-685DEF600DFE}"/>
              </a:ext>
            </a:extLst>
          </p:cNvPr>
          <p:cNvSpPr txBox="1"/>
          <p:nvPr/>
        </p:nvSpPr>
        <p:spPr>
          <a:xfrm>
            <a:off x="769841" y="5178882"/>
            <a:ext cx="8999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출처</a:t>
            </a:r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https://now.k2base.re.kr/portal/issue/ovseaIssued/view.do?poliIsueId=ISUE_000000000001027&amp;menuNo=200046&amp;pageIndex=1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35B80AB-0414-CAD7-7030-F025F7D1E1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0" t="55250" r="3345" b="5900"/>
          <a:stretch/>
        </p:blipFill>
        <p:spPr bwMode="auto">
          <a:xfrm>
            <a:off x="778130" y="1870214"/>
            <a:ext cx="6210500" cy="323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83F3BC45-DE48-A9D8-E5DC-E7692942A7FF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704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/>
              <a:t>AI </a:t>
            </a:r>
            <a:r>
              <a:rPr lang="ko-KR" altLang="en-US" sz="2400"/>
              <a:t>동향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600">
                <a:latin typeface="+mn-ea"/>
              </a:rPr>
              <a:t>기술 단계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9180880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latin typeface="+mn-ea"/>
              </a:rPr>
              <a:t>AI</a:t>
            </a:r>
            <a:r>
              <a:rPr lang="ko-KR" altLang="en-US" sz="1600">
                <a:latin typeface="+mn-ea"/>
              </a:rPr>
              <a:t>의 핵심은 데이터</a:t>
            </a:r>
            <a:r>
              <a:rPr lang="en-US" altLang="ko-KR" sz="1600">
                <a:latin typeface="+mn-ea"/>
              </a:rPr>
              <a:t>, </a:t>
            </a:r>
            <a:r>
              <a:rPr lang="ko-KR" altLang="en-US" sz="1600">
                <a:latin typeface="+mn-ea"/>
              </a:rPr>
              <a:t>합성데이터가 주목 받는다</a:t>
            </a:r>
            <a:r>
              <a:rPr lang="en-US" altLang="ko-KR" sz="1600">
                <a:latin typeface="+mn-ea"/>
              </a:rPr>
              <a:t>.</a:t>
            </a:r>
            <a:endParaRPr lang="en-US" altLang="ko-KR" sz="1400">
              <a:latin typeface="+mn-ea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2353A49-CE48-4DD2-50F8-1675BA0C37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" t="5924" r="1980" b="6013"/>
          <a:stretch/>
        </p:blipFill>
        <p:spPr bwMode="auto">
          <a:xfrm>
            <a:off x="704528" y="1741743"/>
            <a:ext cx="8064896" cy="461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517988-1F9F-6148-4508-06635C036D8B}"/>
              </a:ext>
            </a:extLst>
          </p:cNvPr>
          <p:cNvSpPr txBox="1"/>
          <p:nvPr/>
        </p:nvSpPr>
        <p:spPr>
          <a:xfrm>
            <a:off x="848544" y="6351429"/>
            <a:ext cx="6192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출처</a:t>
            </a:r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https://newsroom.koscom.co.kr/33754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B4EF1684-8883-F6A1-B577-9ABDE09FEA85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627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/>
              <a:t>AI </a:t>
            </a:r>
            <a:r>
              <a:rPr lang="ko-KR" altLang="en-US" sz="2400"/>
              <a:t>동향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600">
                <a:latin typeface="+mn-ea"/>
              </a:rPr>
              <a:t>시장 규모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9180880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>
                <a:latin typeface="+mn-ea"/>
              </a:rPr>
              <a:t>국내 금융 분양 인공지능 시장 규모</a:t>
            </a:r>
            <a:endParaRPr lang="en-US" altLang="ko-KR" sz="1400">
              <a:latin typeface="+mn-ea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45423CD-D43C-BC79-7E97-F4361B0B94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43" b="976"/>
          <a:stretch/>
        </p:blipFill>
        <p:spPr bwMode="auto">
          <a:xfrm>
            <a:off x="712304" y="1794302"/>
            <a:ext cx="7193024" cy="299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F99780E-52CE-A7BF-6ABF-BB8FC5FCABD8}"/>
              </a:ext>
            </a:extLst>
          </p:cNvPr>
          <p:cNvSpPr txBox="1"/>
          <p:nvPr/>
        </p:nvSpPr>
        <p:spPr>
          <a:xfrm>
            <a:off x="776535" y="4797152"/>
            <a:ext cx="6192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출처</a:t>
            </a:r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https://newsroom.koscom.co.kr/33754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4B93A4C-1F34-F3B0-AB50-A3371CB996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92" b="11372"/>
          <a:stretch/>
        </p:blipFill>
        <p:spPr bwMode="auto">
          <a:xfrm>
            <a:off x="785406" y="5053812"/>
            <a:ext cx="7338868" cy="154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FD4E26B1-DEF8-0F42-D690-601B12C89F3E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335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704861" y="2708927"/>
            <a:ext cx="5856652" cy="430887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222699" y="1957097"/>
            <a:ext cx="7338814" cy="584775"/>
          </a:xfrm>
        </p:spPr>
        <p:txBody>
          <a:bodyPr/>
          <a:lstStyle/>
          <a:p>
            <a:r>
              <a:rPr lang="en-US" altLang="ko-KR"/>
              <a:t>Transformer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734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19050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34165</TotalTime>
  <Words>744</Words>
  <Application>Microsoft Office PowerPoint</Application>
  <PresentationFormat>A4 용지(210x297mm)</PresentationFormat>
  <Paragraphs>207</Paragraphs>
  <Slides>20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Wingdings</vt:lpstr>
      <vt:lpstr>Office 테마</vt:lpstr>
      <vt:lpstr>Deep Learning 2</vt:lpstr>
      <vt:lpstr>History</vt:lpstr>
      <vt:lpstr>목      차</vt:lpstr>
      <vt:lpstr>AI 동향</vt:lpstr>
      <vt:lpstr>AI 동향</vt:lpstr>
      <vt:lpstr>AI 동향</vt:lpstr>
      <vt:lpstr>AI 동향</vt:lpstr>
      <vt:lpstr>AI 동향</vt:lpstr>
      <vt:lpstr>Transformer</vt:lpstr>
      <vt:lpstr>Transfomer</vt:lpstr>
      <vt:lpstr>Transfomer</vt:lpstr>
      <vt:lpstr>Transfomer</vt:lpstr>
      <vt:lpstr>Transfomer</vt:lpstr>
      <vt:lpstr>Transfomer</vt:lpstr>
      <vt:lpstr>Transfomer</vt:lpstr>
      <vt:lpstr>Transfomer</vt:lpstr>
      <vt:lpstr>Transfomer</vt:lpstr>
      <vt:lpstr>Transfomer</vt:lpstr>
      <vt:lpstr>Transfomer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캡쳐</dc:title>
  <dc:creator>Microsoft Corporation</dc:creator>
  <cp:lastModifiedBy>계현 김</cp:lastModifiedBy>
  <cp:revision>3982</cp:revision>
  <cp:lastPrinted>2022-05-11T11:02:30Z</cp:lastPrinted>
  <dcterms:created xsi:type="dcterms:W3CDTF">2006-10-05T04:04:58Z</dcterms:created>
  <dcterms:modified xsi:type="dcterms:W3CDTF">2023-09-06T04:57:01Z</dcterms:modified>
</cp:coreProperties>
</file>