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98" r:id="rId3"/>
    <p:sldId id="331" r:id="rId4"/>
    <p:sldId id="2870" r:id="rId5"/>
    <p:sldId id="2855" r:id="rId6"/>
    <p:sldId id="2863" r:id="rId7"/>
    <p:sldId id="2856" r:id="rId8"/>
    <p:sldId id="2857" r:id="rId9"/>
    <p:sldId id="2545" r:id="rId10"/>
    <p:sldId id="2817" r:id="rId11"/>
    <p:sldId id="2880" r:id="rId12"/>
    <p:sldId id="2871" r:id="rId13"/>
    <p:sldId id="2872" r:id="rId14"/>
    <p:sldId id="2873" r:id="rId15"/>
    <p:sldId id="2874" r:id="rId16"/>
    <p:sldId id="2875" r:id="rId17"/>
    <p:sldId id="2876" r:id="rId18"/>
    <p:sldId id="2877" r:id="rId19"/>
    <p:sldId id="2878" r:id="rId20"/>
    <p:sldId id="2854" r:id="rId2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890">
          <p15:clr>
            <a:srgbClr val="A4A3A4"/>
          </p15:clr>
        </p15:guide>
        <p15:guide id="4" pos="217" userDrawn="1">
          <p15:clr>
            <a:srgbClr val="A4A3A4"/>
          </p15:clr>
        </p15:guide>
        <p15:guide id="5" pos="6023">
          <p15:clr>
            <a:srgbClr val="A4A3A4"/>
          </p15:clr>
        </p15:guide>
        <p15:guide id="6" pos="4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DF"/>
    <a:srgbClr val="C2C5C5"/>
    <a:srgbClr val="01CB9B"/>
    <a:srgbClr val="E6E6E6"/>
    <a:srgbClr val="6EAF45"/>
    <a:srgbClr val="4573C3"/>
    <a:srgbClr val="FFC102"/>
    <a:srgbClr val="948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8" autoAdjust="0"/>
    <p:restoredTop sz="92506" autoAdjust="0"/>
  </p:normalViewPr>
  <p:slideViewPr>
    <p:cSldViewPr>
      <p:cViewPr varScale="1">
        <p:scale>
          <a:sx n="122" d="100"/>
          <a:sy n="122" d="100"/>
        </p:scale>
        <p:origin x="1254" y="108"/>
      </p:cViewPr>
      <p:guideLst>
        <p:guide orient="horz" pos="482"/>
        <p:guide orient="horz" pos="4156"/>
        <p:guide orient="horz" pos="890"/>
        <p:guide pos="217"/>
        <p:guide pos="6023"/>
        <p:guide pos="43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425D8-D77A-47D9-A78B-1C162B9A78B3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2F151-F8E9-49FD-AAF6-1663CD6B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7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202B1-D589-442A-876F-2D517D5FB4C9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350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19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4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705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95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17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202B1-D589-442A-876F-2D517D5FB4C9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177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436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22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10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5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94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5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2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24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485900" y="2958859"/>
            <a:ext cx="69342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740532" y="2924944"/>
            <a:ext cx="84249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Namecard 10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51"/>
          <a:stretch/>
        </p:blipFill>
        <p:spPr bwMode="auto">
          <a:xfrm>
            <a:off x="7346730" y="8"/>
            <a:ext cx="2559269" cy="50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690752" y="1844831"/>
            <a:ext cx="6870761" cy="17235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+mj-lt"/>
              <a:buAutoNum type="romanUcPeriod"/>
              <a:defRPr sz="2200"/>
            </a:lvl1pPr>
            <a:lvl2pPr marL="723900" indent="-368300">
              <a:buFont typeface="+mj-lt"/>
              <a:buAutoNum type="arabicPeriod"/>
              <a:defRPr sz="2000"/>
            </a:lvl2pPr>
            <a:lvl3pPr marL="1079500" indent="-355600">
              <a:buFont typeface="+mj-lt"/>
              <a:buAutoNum type="arabicParenR"/>
              <a:defRPr sz="1800"/>
            </a:lvl3pPr>
            <a:lvl4pPr marL="1435100" indent="-355600">
              <a:buFont typeface="Wingdings" panose="05000000000000000000" pitchFamily="2" charset="2"/>
              <a:buChar char="u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1124744"/>
            <a:ext cx="8385381" cy="538956"/>
          </a:xfrm>
          <a:prstGeom prst="rect">
            <a:avLst/>
          </a:prstGeom>
          <a:gradFill>
            <a:gsLst>
              <a:gs pos="39000">
                <a:srgbClr val="7DBB1B"/>
              </a:gs>
              <a:gs pos="0">
                <a:srgbClr val="D5DF00"/>
              </a:gs>
              <a:gs pos="100000">
                <a:srgbClr val="25963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90749" y="1115162"/>
            <a:ext cx="562783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80021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+mj-lt"/>
              <a:buAutoNum type="arabicPeriod"/>
              <a:defRPr sz="2200"/>
            </a:lvl1pPr>
            <a:lvl2pPr marL="723900" indent="-368300">
              <a:buFont typeface="+mj-lt"/>
              <a:buAutoNum type="arabicParenR"/>
              <a:defRPr sz="2000"/>
            </a:lvl2pPr>
            <a:lvl3pPr marL="1079500" indent="-355600">
              <a:buFont typeface="+mj-lt"/>
              <a:buAutoNum type="arabicParenR"/>
              <a:defRPr sz="1800"/>
            </a:lvl3pPr>
            <a:lvl4pPr marL="1435100" indent="-355600">
              <a:buFont typeface="Wingdings" panose="05000000000000000000" pitchFamily="2" charset="2"/>
              <a:buChar char="u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364601" y="1945382"/>
            <a:ext cx="8541399" cy="61952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624069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4488" y="116639"/>
            <a:ext cx="9217025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155119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Wingdings" panose="05000000000000000000" pitchFamily="2" charset="2"/>
              <a:buChar char="§"/>
              <a:defRPr sz="1800"/>
            </a:lvl1pPr>
            <a:lvl2pPr marL="742950" indent="-379413">
              <a:buFont typeface="Wingdings" panose="05000000000000000000" pitchFamily="2" charset="2"/>
              <a:buChar char="§"/>
              <a:defRPr sz="1600"/>
            </a:lvl2pPr>
            <a:lvl3pPr marL="1079500" indent="-355600">
              <a:buFont typeface="Wingdings" panose="05000000000000000000" pitchFamily="2" charset="2"/>
              <a:buChar char="§"/>
              <a:defRPr sz="1600"/>
            </a:lvl3pPr>
            <a:lvl4pPr marL="1435100" indent="-355600">
              <a:buFont typeface="Wingdings" panose="05000000000000000000" pitchFamily="2" charset="2"/>
              <a:buChar char="§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2972" y="547519"/>
            <a:ext cx="925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44488" y="6594850"/>
            <a:ext cx="5076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Copyright 2017~2023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by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OBCon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Inc., All right 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34447" y="6594851"/>
            <a:ext cx="2427066" cy="24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www.obcon.biz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646331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Deep Learning 2</a:t>
            </a:r>
            <a:endParaRPr lang="ko-KR" altLang="en-US" sz="36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485900" y="2996957"/>
            <a:ext cx="69342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>
                <a:solidFill>
                  <a:srgbClr val="00B050"/>
                </a:solidFill>
                <a:latin typeface="+mj-ea"/>
                <a:ea typeface="+mj-ea"/>
              </a:rPr>
              <a:t>오</a:t>
            </a:r>
            <a:r>
              <a:rPr lang="ko-KR" altLang="en-US" sz="2400" b="1">
                <a:solidFill>
                  <a:srgbClr val="0070C0"/>
                </a:solidFill>
                <a:latin typeface="+mj-ea"/>
                <a:ea typeface="+mj-ea"/>
              </a:rPr>
              <a:t>비</a:t>
            </a:r>
            <a:r>
              <a:rPr lang="ko-KR" altLang="en-US" sz="2400" b="1">
                <a:solidFill>
                  <a:srgbClr val="C00000"/>
                </a:solidFill>
                <a:latin typeface="+mj-ea"/>
                <a:ea typeface="+mj-ea"/>
              </a:rPr>
              <a:t>컨</a:t>
            </a:r>
            <a:r>
              <a:rPr lang="en-US" altLang="ko-KR" sz="2400" b="1">
                <a:latin typeface="+mj-ea"/>
                <a:ea typeface="+mj-ea"/>
              </a:rPr>
              <a:t>(</a:t>
            </a:r>
            <a:r>
              <a:rPr lang="en-US" altLang="ko-KR" sz="2400" b="1">
                <a:solidFill>
                  <a:srgbClr val="00B050"/>
                </a:solidFill>
                <a:latin typeface="+mj-ea"/>
                <a:ea typeface="+mj-ea"/>
              </a:rPr>
              <a:t>O</a:t>
            </a:r>
            <a:r>
              <a:rPr lang="en-US" altLang="ko-KR" sz="2400" b="1">
                <a:solidFill>
                  <a:srgbClr val="0070C0"/>
                </a:solidFill>
                <a:latin typeface="+mj-ea"/>
                <a:ea typeface="+mj-ea"/>
              </a:rPr>
              <a:t>B</a:t>
            </a:r>
            <a:r>
              <a:rPr lang="en-US" altLang="ko-KR" sz="2400" b="1">
                <a:solidFill>
                  <a:srgbClr val="C00000"/>
                </a:solidFill>
                <a:latin typeface="+mj-ea"/>
                <a:ea typeface="+mj-ea"/>
              </a:rPr>
              <a:t>Con</a:t>
            </a:r>
            <a:r>
              <a:rPr lang="en-US" altLang="ko-KR" sz="2400" b="1">
                <a:latin typeface="+mj-ea"/>
                <a:ea typeface="+mj-ea"/>
              </a:rPr>
              <a:t>)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607199" y="4725144"/>
            <a:ext cx="69342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j-ea"/>
                <a:ea typeface="+mj-ea"/>
              </a:rPr>
              <a:t>2023.07.11 </a:t>
            </a:r>
            <a:r>
              <a:rPr lang="en-US" altLang="ko-KR" sz="2400">
                <a:latin typeface="+mj-ea"/>
                <a:ea typeface="+mj-ea"/>
              </a:rPr>
              <a:t>~ 2023.08.19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452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F86B9AF-C1AB-8016-453F-83A598356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432261"/>
            <a:ext cx="7704856" cy="487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Transfomer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Transformer</a:t>
            </a:r>
            <a:endParaRPr lang="en-US" altLang="ko-KR" sz="1600" dirty="0">
              <a:latin typeface="+mn-ea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DA44D75D-CCA1-0B2B-310E-F5D2043F8BD2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AAA4CBD0-0EAF-6A31-BE31-05914E18F798}"/>
              </a:ext>
            </a:extLst>
          </p:cNvPr>
          <p:cNvSpPr txBox="1">
            <a:spLocks/>
          </p:cNvSpPr>
          <p:nvPr/>
        </p:nvSpPr>
        <p:spPr>
          <a:xfrm>
            <a:off x="344487" y="1412776"/>
            <a:ext cx="9217025" cy="115108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Transformer</a:t>
            </a:r>
          </a:p>
          <a:p>
            <a:pPr lvl="1"/>
            <a:r>
              <a:rPr lang="en-US" altLang="ko-KR" sz="1400">
                <a:latin typeface="+mn-ea"/>
              </a:rPr>
              <a:t>Encoder : I am a [mask]. -&gt; I am a boy.</a:t>
            </a:r>
          </a:p>
          <a:p>
            <a:pPr lvl="1"/>
            <a:r>
              <a:rPr lang="en-US" altLang="ko-KR" sz="1400">
                <a:latin typeface="+mn-ea"/>
              </a:rPr>
              <a:t>Decoder : I am a boy. -&gt; You are girl.</a:t>
            </a:r>
          </a:p>
          <a:p>
            <a:endParaRPr lang="en-US" altLang="ko-KR" sz="160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9CD62-8F86-C9AC-C7AC-4B26FD290C03}"/>
              </a:ext>
            </a:extLst>
          </p:cNvPr>
          <p:cNvSpPr txBox="1"/>
          <p:nvPr/>
        </p:nvSpPr>
        <p:spPr>
          <a:xfrm>
            <a:off x="314068" y="6338465"/>
            <a:ext cx="3588330" cy="251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https://wikidocs.net/31379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665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Transfomer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Vision Transformer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92948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n</a:t>
            </a:r>
            <a:r>
              <a:rPr lang="ko-KR" altLang="en-US" sz="1600">
                <a:latin typeface="+mn-ea"/>
              </a:rPr>
              <a:t>개의 이미지로 분할</a:t>
            </a:r>
            <a:r>
              <a:rPr lang="en-US" altLang="ko-KR" sz="1600">
                <a:latin typeface="+mn-ea"/>
              </a:rPr>
              <a:t>		: ViT (Vision Transformer)</a:t>
            </a:r>
          </a:p>
          <a:p>
            <a:endParaRPr lang="en-US" altLang="ko-KR" sz="160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3CBC87-3DE3-1BE7-6EA9-C3EF9473E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772815"/>
            <a:ext cx="8083208" cy="455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C12888-1323-723F-4BDD-5B5BB2A291A2}"/>
              </a:ext>
            </a:extLst>
          </p:cNvPr>
          <p:cNvSpPr txBox="1"/>
          <p:nvPr/>
        </p:nvSpPr>
        <p:spPr>
          <a:xfrm>
            <a:off x="992560" y="6093296"/>
            <a:ext cx="5241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https://mishuni.tistory.com/137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E2B9D96F-1DE8-2CB9-1969-36AD40218EB6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19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Transfomer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Transfomer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46597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LLM (Large Language Model, </a:t>
            </a:r>
            <a:r>
              <a:rPr lang="ko-KR" altLang="en-US" sz="1600">
                <a:latin typeface="+mn-ea"/>
              </a:rPr>
              <a:t>거대 언어 모델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OpenAI, GPT (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G</a:t>
            </a:r>
            <a:r>
              <a:rPr lang="en-US" altLang="ko-KR" sz="1400">
                <a:latin typeface="+mn-ea"/>
              </a:rPr>
              <a:t>enerative 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P</a:t>
            </a:r>
            <a:r>
              <a:rPr lang="en-US" altLang="ko-KR" sz="1400">
                <a:latin typeface="+mn-ea"/>
              </a:rPr>
              <a:t>re-trained Transformer)</a:t>
            </a:r>
          </a:p>
          <a:p>
            <a:pPr lvl="1"/>
            <a:r>
              <a:rPr lang="en-US" altLang="ko-KR" sz="1400">
                <a:latin typeface="+mn-ea"/>
              </a:rPr>
              <a:t>Google, LaMDA (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La</a:t>
            </a:r>
            <a:r>
              <a:rPr lang="en-US" altLang="ko-KR" sz="1400">
                <a:latin typeface="+mn-ea"/>
              </a:rPr>
              <a:t>nguage 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M</a:t>
            </a:r>
            <a:r>
              <a:rPr lang="en-US" altLang="ko-KR" sz="1400">
                <a:latin typeface="+mn-ea"/>
              </a:rPr>
              <a:t>odels for 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D</a:t>
            </a:r>
            <a:r>
              <a:rPr lang="en-US" altLang="ko-KR" sz="1400">
                <a:latin typeface="+mn-ea"/>
              </a:rPr>
              <a:t>ialogue 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A</a:t>
            </a:r>
            <a:r>
              <a:rPr lang="en-US" altLang="ko-KR" sz="1400">
                <a:latin typeface="+mn-ea"/>
              </a:rPr>
              <a:t>pplications)	: 1,370</a:t>
            </a:r>
            <a:r>
              <a:rPr lang="ko-KR" altLang="en-US" sz="1400">
                <a:latin typeface="+mn-ea"/>
              </a:rPr>
              <a:t>억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Google, PaLM (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Pa</a:t>
            </a:r>
            <a:r>
              <a:rPr lang="en-US" altLang="ko-KR" sz="1400">
                <a:latin typeface="+mn-ea"/>
              </a:rPr>
              <a:t>thways 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L</a:t>
            </a:r>
            <a:r>
              <a:rPr lang="en-US" altLang="ko-KR" sz="1400">
                <a:latin typeface="+mn-ea"/>
              </a:rPr>
              <a:t>anguage 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M</a:t>
            </a:r>
            <a:r>
              <a:rPr lang="en-US" altLang="ko-KR" sz="1400">
                <a:latin typeface="+mn-ea"/>
              </a:rPr>
              <a:t>odel)			: 5,400</a:t>
            </a:r>
            <a:r>
              <a:rPr lang="ko-KR" altLang="en-US" sz="1400">
                <a:latin typeface="+mn-ea"/>
              </a:rPr>
              <a:t>억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DeepMind, Flamingo</a:t>
            </a:r>
          </a:p>
          <a:p>
            <a:pPr lvl="1"/>
            <a:r>
              <a:rPr lang="en-US" altLang="ko-KR" sz="1400">
                <a:latin typeface="+mn-ea"/>
              </a:rPr>
              <a:t>Salesforce, BLIP-2</a:t>
            </a:r>
          </a:p>
          <a:p>
            <a:pPr lvl="1"/>
            <a:r>
              <a:rPr lang="en-US" altLang="ko-KR" sz="1400">
                <a:latin typeface="+mn-ea"/>
              </a:rPr>
              <a:t>Meta AI, LLaMA (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L</a:t>
            </a:r>
            <a:r>
              <a:rPr lang="en-US" altLang="ko-KR" sz="1400">
                <a:latin typeface="+mn-ea"/>
              </a:rPr>
              <a:t>arge 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La</a:t>
            </a:r>
            <a:r>
              <a:rPr lang="en-US" altLang="ko-KR" sz="1400">
                <a:latin typeface="+mn-ea"/>
              </a:rPr>
              <a:t>nguage 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M</a:t>
            </a:r>
            <a:r>
              <a:rPr lang="en-US" altLang="ko-KR" sz="1400">
                <a:latin typeface="+mn-ea"/>
              </a:rPr>
              <a:t>odel Meta </a:t>
            </a:r>
            <a:r>
              <a:rPr lang="en-US" altLang="ko-KR" sz="1400">
                <a:solidFill>
                  <a:srgbClr val="00B050"/>
                </a:solidFill>
                <a:latin typeface="+mn-ea"/>
              </a:rPr>
              <a:t>A</a:t>
            </a:r>
            <a:r>
              <a:rPr lang="en-US" altLang="ko-KR" sz="1400">
                <a:latin typeface="+mn-ea"/>
              </a:rPr>
              <a:t>I)		: 70</a:t>
            </a:r>
            <a:r>
              <a:rPr lang="ko-KR" altLang="en-US" sz="1400">
                <a:latin typeface="+mn-ea"/>
              </a:rPr>
              <a:t>억 </a:t>
            </a:r>
            <a:r>
              <a:rPr lang="en-US" altLang="ko-KR" sz="1400">
                <a:latin typeface="+mn-ea"/>
              </a:rPr>
              <a:t>~ 650</a:t>
            </a:r>
            <a:r>
              <a:rPr lang="ko-KR" altLang="en-US" sz="1400">
                <a:latin typeface="+mn-ea"/>
              </a:rPr>
              <a:t>억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VLM (Vision Language Model, </a:t>
            </a:r>
            <a:r>
              <a:rPr lang="ko-KR" altLang="en-US" sz="1600">
                <a:latin typeface="+mn-ea"/>
              </a:rPr>
              <a:t>시각 언어 모델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Multi-modal language model</a:t>
            </a:r>
          </a:p>
          <a:p>
            <a:pPr lvl="1"/>
            <a:r>
              <a:rPr lang="ko-KR" altLang="en-US" sz="1400">
                <a:latin typeface="+mn-ea"/>
              </a:rPr>
              <a:t>텍스트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이미지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동영상을 동시에 처리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Google Flamingo	: 800</a:t>
            </a:r>
            <a:r>
              <a:rPr lang="ko-KR" altLang="en-US" sz="1400">
                <a:latin typeface="+mn-ea"/>
              </a:rPr>
              <a:t>억 매개 변수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Google PaLM-E	: 5,620</a:t>
            </a:r>
            <a:r>
              <a:rPr lang="ko-KR" altLang="en-US" sz="1400">
                <a:latin typeface="+mn-ea"/>
              </a:rPr>
              <a:t>억 매개 변수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VLA (Vison Language Action) Model</a:t>
            </a:r>
          </a:p>
          <a:p>
            <a:pPr lvl="1"/>
            <a:r>
              <a:rPr lang="en-US" altLang="ko-KR" sz="1400">
                <a:latin typeface="+mn-ea"/>
              </a:rPr>
              <a:t>Google RT-2 (Robotic Transformer 2)</a:t>
            </a:r>
          </a:p>
          <a:p>
            <a:endParaRPr lang="en-US" altLang="ko-KR" sz="1600">
              <a:latin typeface="+mn-ea"/>
            </a:endParaRPr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7A3B049E-5CF7-8994-AC0C-BBC2140FB890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6D3DD-806E-1018-12BB-926A40557E8E}"/>
              </a:ext>
            </a:extLst>
          </p:cNvPr>
          <p:cNvSpPr txBox="1"/>
          <p:nvPr/>
        </p:nvSpPr>
        <p:spPr>
          <a:xfrm>
            <a:off x="5817096" y="6310226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https://robotics-transformer2.github.io/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A7733F9-5F39-C13F-2917-B51578858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640" y="3645024"/>
            <a:ext cx="3896872" cy="263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26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Transfomer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Transfomer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78A50C-6339-6E00-CC3E-DB41084EE48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CB4868-B2A2-76D9-1610-B702C4E1BF3E}"/>
              </a:ext>
            </a:extLst>
          </p:cNvPr>
          <p:cNvCxnSpPr/>
          <p:nvPr/>
        </p:nvCxnSpPr>
        <p:spPr>
          <a:xfrm>
            <a:off x="344488" y="4441468"/>
            <a:ext cx="9217025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F74BA2-B75E-1672-B8C0-5570A1ABBC6F}"/>
              </a:ext>
            </a:extLst>
          </p:cNvPr>
          <p:cNvCxnSpPr/>
          <p:nvPr/>
        </p:nvCxnSpPr>
        <p:spPr>
          <a:xfrm>
            <a:off x="127259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6CAA7C7-52E1-F550-23A7-306E96D19AEB}"/>
              </a:ext>
            </a:extLst>
          </p:cNvPr>
          <p:cNvCxnSpPr/>
          <p:nvPr/>
        </p:nvCxnSpPr>
        <p:spPr>
          <a:xfrm>
            <a:off x="1912664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6708338-332F-FE6A-3D8F-D682CA30D4A4}"/>
              </a:ext>
            </a:extLst>
          </p:cNvPr>
          <p:cNvCxnSpPr/>
          <p:nvPr/>
        </p:nvCxnSpPr>
        <p:spPr>
          <a:xfrm>
            <a:off x="255273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4F5BBC-06DE-4B09-B4D5-8345BDEA53C2}"/>
              </a:ext>
            </a:extLst>
          </p:cNvPr>
          <p:cNvCxnSpPr/>
          <p:nvPr/>
        </p:nvCxnSpPr>
        <p:spPr>
          <a:xfrm>
            <a:off x="383288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367F3EB-17A1-7885-B2B9-C251D18D99C6}"/>
              </a:ext>
            </a:extLst>
          </p:cNvPr>
          <p:cNvCxnSpPr/>
          <p:nvPr/>
        </p:nvCxnSpPr>
        <p:spPr>
          <a:xfrm>
            <a:off x="447295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035640-2A5D-61AC-9A68-032EA6657DB5}"/>
              </a:ext>
            </a:extLst>
          </p:cNvPr>
          <p:cNvCxnSpPr/>
          <p:nvPr/>
        </p:nvCxnSpPr>
        <p:spPr>
          <a:xfrm>
            <a:off x="5113024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48FAFF-6519-6F92-5540-DC7AA7194704}"/>
              </a:ext>
            </a:extLst>
          </p:cNvPr>
          <p:cNvCxnSpPr/>
          <p:nvPr/>
        </p:nvCxnSpPr>
        <p:spPr>
          <a:xfrm>
            <a:off x="1592628" y="411860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FCF3157-3039-72AB-2380-F94180ECFEC7}"/>
              </a:ext>
            </a:extLst>
          </p:cNvPr>
          <p:cNvCxnSpPr/>
          <p:nvPr/>
        </p:nvCxnSpPr>
        <p:spPr>
          <a:xfrm>
            <a:off x="223270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7FF6EA2-8F76-9D51-1E69-ECCB0E175CEB}"/>
              </a:ext>
            </a:extLst>
          </p:cNvPr>
          <p:cNvCxnSpPr/>
          <p:nvPr/>
        </p:nvCxnSpPr>
        <p:spPr>
          <a:xfrm>
            <a:off x="287277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4980020-0E5A-132F-C877-ED043A7E07FC}"/>
              </a:ext>
            </a:extLst>
          </p:cNvPr>
          <p:cNvCxnSpPr/>
          <p:nvPr/>
        </p:nvCxnSpPr>
        <p:spPr>
          <a:xfrm>
            <a:off x="3512844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9E297C-01BC-FFC8-6CFD-7E68ED6C37C4}"/>
              </a:ext>
            </a:extLst>
          </p:cNvPr>
          <p:cNvCxnSpPr/>
          <p:nvPr/>
        </p:nvCxnSpPr>
        <p:spPr>
          <a:xfrm>
            <a:off x="415291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922C57D-B338-448C-C468-8DEFAC5048E3}"/>
              </a:ext>
            </a:extLst>
          </p:cNvPr>
          <p:cNvCxnSpPr/>
          <p:nvPr/>
        </p:nvCxnSpPr>
        <p:spPr>
          <a:xfrm>
            <a:off x="5433060" y="411860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E3D5A0C-9B27-B4DF-947D-86EF0C1083BA}"/>
              </a:ext>
            </a:extLst>
          </p:cNvPr>
          <p:cNvSpPr txBox="1"/>
          <p:nvPr/>
        </p:nvSpPr>
        <p:spPr>
          <a:xfrm>
            <a:off x="1381053" y="4867888"/>
            <a:ext cx="42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2022.01</a:t>
            </a:r>
            <a:endParaRPr lang="ko-KR" altLang="en-US" sz="800"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803D2DA-53E6-7758-D641-2B9600C14B2A}"/>
              </a:ext>
            </a:extLst>
          </p:cNvPr>
          <p:cNvCxnSpPr/>
          <p:nvPr/>
        </p:nvCxnSpPr>
        <p:spPr>
          <a:xfrm>
            <a:off x="3192808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D53572-546F-49A3-3A03-3FF48907C5F7}"/>
              </a:ext>
            </a:extLst>
          </p:cNvPr>
          <p:cNvCxnSpPr/>
          <p:nvPr/>
        </p:nvCxnSpPr>
        <p:spPr>
          <a:xfrm>
            <a:off x="4792988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2C5D26F-CD9D-B8F1-7885-DFE3574D8E25}"/>
              </a:ext>
            </a:extLst>
          </p:cNvPr>
          <p:cNvCxnSpPr/>
          <p:nvPr/>
        </p:nvCxnSpPr>
        <p:spPr>
          <a:xfrm>
            <a:off x="575309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D0E7717-C02D-A8A9-0693-3214E57813FA}"/>
              </a:ext>
            </a:extLst>
          </p:cNvPr>
          <p:cNvCxnSpPr/>
          <p:nvPr/>
        </p:nvCxnSpPr>
        <p:spPr>
          <a:xfrm>
            <a:off x="6393168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E88CD8E-4F9A-45F1-199A-62A2BA7ED2E0}"/>
              </a:ext>
            </a:extLst>
          </p:cNvPr>
          <p:cNvCxnSpPr/>
          <p:nvPr/>
        </p:nvCxnSpPr>
        <p:spPr>
          <a:xfrm>
            <a:off x="767331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814A757-8084-1407-39A8-39C66D36C853}"/>
              </a:ext>
            </a:extLst>
          </p:cNvPr>
          <p:cNvCxnSpPr/>
          <p:nvPr/>
        </p:nvCxnSpPr>
        <p:spPr>
          <a:xfrm>
            <a:off x="8313384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E29D598-6F51-521F-A044-AA2DF823F237}"/>
              </a:ext>
            </a:extLst>
          </p:cNvPr>
          <p:cNvCxnSpPr/>
          <p:nvPr/>
        </p:nvCxnSpPr>
        <p:spPr>
          <a:xfrm>
            <a:off x="895345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BC7C621-94C6-C2C5-A2D0-8870E2FB7F64}"/>
              </a:ext>
            </a:extLst>
          </p:cNvPr>
          <p:cNvCxnSpPr/>
          <p:nvPr/>
        </p:nvCxnSpPr>
        <p:spPr>
          <a:xfrm>
            <a:off x="6073132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0DEBA46-7B54-A142-90B4-87F6EE38F556}"/>
              </a:ext>
            </a:extLst>
          </p:cNvPr>
          <p:cNvCxnSpPr/>
          <p:nvPr/>
        </p:nvCxnSpPr>
        <p:spPr>
          <a:xfrm>
            <a:off x="6713204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B903CD4-7FF8-E941-4F5C-D4EB26FD77A6}"/>
              </a:ext>
            </a:extLst>
          </p:cNvPr>
          <p:cNvCxnSpPr/>
          <p:nvPr/>
        </p:nvCxnSpPr>
        <p:spPr>
          <a:xfrm>
            <a:off x="735327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433B494-C1B7-031E-EE11-8BE6E39F4311}"/>
              </a:ext>
            </a:extLst>
          </p:cNvPr>
          <p:cNvCxnSpPr/>
          <p:nvPr/>
        </p:nvCxnSpPr>
        <p:spPr>
          <a:xfrm>
            <a:off x="7993348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47CD521-42E5-D512-8656-CFEEF60A7712}"/>
              </a:ext>
            </a:extLst>
          </p:cNvPr>
          <p:cNvCxnSpPr/>
          <p:nvPr/>
        </p:nvCxnSpPr>
        <p:spPr>
          <a:xfrm>
            <a:off x="9273480" y="411860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F85E0EC-060E-229B-8D06-FFED805E7E91}"/>
              </a:ext>
            </a:extLst>
          </p:cNvPr>
          <p:cNvCxnSpPr/>
          <p:nvPr/>
        </p:nvCxnSpPr>
        <p:spPr>
          <a:xfrm>
            <a:off x="703324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890E81C-0E1E-1030-6EF5-CBFD7E823595}"/>
              </a:ext>
            </a:extLst>
          </p:cNvPr>
          <p:cNvCxnSpPr/>
          <p:nvPr/>
        </p:nvCxnSpPr>
        <p:spPr>
          <a:xfrm>
            <a:off x="863342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8DFEA00-0D06-69FA-4DDE-7AAEB7A3EC57}"/>
              </a:ext>
            </a:extLst>
          </p:cNvPr>
          <p:cNvCxnSpPr/>
          <p:nvPr/>
        </p:nvCxnSpPr>
        <p:spPr>
          <a:xfrm>
            <a:off x="952556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B414C89-8939-586D-F595-0C1FFD66AA1B}"/>
              </a:ext>
            </a:extLst>
          </p:cNvPr>
          <p:cNvCxnSpPr/>
          <p:nvPr/>
        </p:nvCxnSpPr>
        <p:spPr>
          <a:xfrm>
            <a:off x="632520" y="411860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85A2262-87B9-5A95-BB28-16BB34532038}"/>
              </a:ext>
            </a:extLst>
          </p:cNvPr>
          <p:cNvSpPr txBox="1"/>
          <p:nvPr/>
        </p:nvSpPr>
        <p:spPr>
          <a:xfrm>
            <a:off x="5221485" y="4867888"/>
            <a:ext cx="42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2023.01</a:t>
            </a:r>
            <a:endParaRPr lang="ko-KR" altLang="en-US" sz="80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E89B3A-BBCF-18BC-3749-15C45D481F36}"/>
              </a:ext>
            </a:extLst>
          </p:cNvPr>
          <p:cNvSpPr txBox="1"/>
          <p:nvPr/>
        </p:nvSpPr>
        <p:spPr>
          <a:xfrm>
            <a:off x="9061917" y="4867888"/>
            <a:ext cx="42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2024.01</a:t>
            </a:r>
            <a:endParaRPr lang="ko-KR" altLang="en-US" sz="800">
              <a:latin typeface="+mn-ea"/>
            </a:endParaRPr>
          </a:p>
        </p:txBody>
      </p:sp>
      <p:sp>
        <p:nvSpPr>
          <p:cNvPr id="115" name="설명선: 굽은 선 114">
            <a:extLst>
              <a:ext uri="{FF2B5EF4-FFF2-40B4-BE49-F238E27FC236}">
                <a16:creationId xmlns:a16="http://schemas.microsoft.com/office/drawing/2014/main" id="{23421F13-5D4B-70C6-E859-6BBC3D51DD47}"/>
              </a:ext>
            </a:extLst>
          </p:cNvPr>
          <p:cNvSpPr/>
          <p:nvPr/>
        </p:nvSpPr>
        <p:spPr>
          <a:xfrm>
            <a:off x="7183348" y="1538067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1173378"/>
              <a:gd name="adj6" fmla="val -14355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GPT 3.5, 2022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11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월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30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일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설명선: 굽은 선 116">
            <a:extLst>
              <a:ext uri="{FF2B5EF4-FFF2-40B4-BE49-F238E27FC236}">
                <a16:creationId xmlns:a16="http://schemas.microsoft.com/office/drawing/2014/main" id="{5907FA5F-D853-503B-C7A7-4AB9AC2D8BDE}"/>
              </a:ext>
            </a:extLst>
          </p:cNvPr>
          <p:cNvSpPr/>
          <p:nvPr/>
        </p:nvSpPr>
        <p:spPr>
          <a:xfrm>
            <a:off x="7183348" y="2672484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668476"/>
              <a:gd name="adj6" fmla="val -7071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GPT-4, 2023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월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14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일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설명선: 굽은 선 117">
            <a:extLst>
              <a:ext uri="{FF2B5EF4-FFF2-40B4-BE49-F238E27FC236}">
                <a16:creationId xmlns:a16="http://schemas.microsoft.com/office/drawing/2014/main" id="{DAC7E356-3169-F30F-3E6B-2B5D986D5950}"/>
              </a:ext>
            </a:extLst>
          </p:cNvPr>
          <p:cNvSpPr/>
          <p:nvPr/>
        </p:nvSpPr>
        <p:spPr>
          <a:xfrm>
            <a:off x="3333000" y="2543277"/>
            <a:ext cx="1620000" cy="33855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465633"/>
              <a:gd name="adj6" fmla="val -10619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DALL-E, 2022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월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Text-to-Image</a:t>
            </a:r>
          </a:p>
        </p:txBody>
      </p:sp>
      <p:sp>
        <p:nvSpPr>
          <p:cNvPr id="119" name="설명선: 굽은 선 118">
            <a:extLst>
              <a:ext uri="{FF2B5EF4-FFF2-40B4-BE49-F238E27FC236}">
                <a16:creationId xmlns:a16="http://schemas.microsoft.com/office/drawing/2014/main" id="{22E36FC5-D216-9C14-ABB4-33DCE0F99FCE}"/>
              </a:ext>
            </a:extLst>
          </p:cNvPr>
          <p:cNvSpPr/>
          <p:nvPr/>
        </p:nvSpPr>
        <p:spPr>
          <a:xfrm>
            <a:off x="3350322" y="2992384"/>
            <a:ext cx="1620000" cy="33855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344735"/>
              <a:gd name="adj6" fmla="val -50283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DALL-E2, 2022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월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Image-to-Image</a:t>
            </a:r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FA30351C-EA84-80C8-5513-058B732B7E09}"/>
              </a:ext>
            </a:extLst>
          </p:cNvPr>
          <p:cNvSpPr/>
          <p:nvPr/>
        </p:nvSpPr>
        <p:spPr>
          <a:xfrm>
            <a:off x="8085368" y="3108393"/>
            <a:ext cx="1620000" cy="215444"/>
          </a:xfrm>
          <a:prstGeom prst="borderCallout2">
            <a:avLst>
              <a:gd name="adj1" fmla="val 57656"/>
              <a:gd name="adj2" fmla="val -2045"/>
              <a:gd name="adj3" fmla="val 57656"/>
              <a:gd name="adj4" fmla="val -10379"/>
              <a:gd name="adj5" fmla="val 486579"/>
              <a:gd name="adj6" fmla="val -4450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RT-2, 2023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월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28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일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006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Transfomer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VLM (Vision Language Model, </a:t>
            </a:r>
            <a:r>
              <a:rPr lang="ko-KR" altLang="en-US" sz="1600">
                <a:latin typeface="+mn-ea"/>
              </a:rPr>
              <a:t>시각 언어 모델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78A50C-6339-6E00-CC3E-DB41084EE48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5122" name="Picture 2" descr="Contrastive Learning">
            <a:extLst>
              <a:ext uri="{FF2B5EF4-FFF2-40B4-BE49-F238E27FC236}">
                <a16:creationId xmlns:a16="http://schemas.microsoft.com/office/drawing/2014/main" id="{3D65253A-D1EB-03FE-D2A8-4CC1A50B6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7"/>
          <a:stretch/>
        </p:blipFill>
        <p:spPr bwMode="auto">
          <a:xfrm>
            <a:off x="344487" y="2164084"/>
            <a:ext cx="9331660" cy="356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F9E85932-246E-9978-AA60-661CBBC419E6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89255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Contrastive Learning (</a:t>
            </a:r>
            <a:r>
              <a:rPr lang="ko-KR" altLang="en-US" sz="1600">
                <a:latin typeface="+mn-ea"/>
              </a:rPr>
              <a:t>대조 러닝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ko-KR" altLang="en-US" sz="1400">
                <a:latin typeface="+mn-ea"/>
              </a:rPr>
              <a:t>이미지와 텍스트를 대조 방식으로 결합하여 특징 공간에 정렬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94CBA-3A71-10C6-62FC-C8E86756D82D}"/>
              </a:ext>
            </a:extLst>
          </p:cNvPr>
          <p:cNvSpPr txBox="1"/>
          <p:nvPr/>
        </p:nvSpPr>
        <p:spPr>
          <a:xfrm>
            <a:off x="776535" y="5487035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https://huggingface.co/blog/vision_language_pretraining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0678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Transfomer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VLM (Vision Language Model, </a:t>
            </a:r>
            <a:r>
              <a:rPr lang="ko-KR" altLang="en-US" sz="1600">
                <a:latin typeface="+mn-ea"/>
              </a:rPr>
              <a:t>시각 언어 모델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78A50C-6339-6E00-CC3E-DB41084EE48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F9E85932-246E-9978-AA60-661CBBC419E6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89255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PrefixLM</a:t>
            </a:r>
          </a:p>
          <a:p>
            <a:pPr lvl="1"/>
            <a:r>
              <a:rPr lang="ko-KR" altLang="en-US" sz="1400">
                <a:latin typeface="+mn-ea"/>
              </a:rPr>
              <a:t>입력 텍스트로 다음 텍스트를 예측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94CBA-3A71-10C6-62FC-C8E86756D82D}"/>
              </a:ext>
            </a:extLst>
          </p:cNvPr>
          <p:cNvSpPr txBox="1"/>
          <p:nvPr/>
        </p:nvSpPr>
        <p:spPr>
          <a:xfrm>
            <a:off x="776535" y="6283351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https://huggingface.co/blog/vision_language_pretraining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7170" name="Picture 2" descr="접두사LM">
            <a:extLst>
              <a:ext uri="{FF2B5EF4-FFF2-40B4-BE49-F238E27FC236}">
                <a16:creationId xmlns:a16="http://schemas.microsoft.com/office/drawing/2014/main" id="{D5006423-1DB9-2EB8-B554-3F09E185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26" y="1756332"/>
            <a:ext cx="8860222" cy="452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33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Transfomer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VLM (Vision Language Model, </a:t>
            </a:r>
            <a:r>
              <a:rPr lang="ko-KR" altLang="en-US" sz="1600">
                <a:latin typeface="+mn-ea"/>
              </a:rPr>
              <a:t>시각 언어 모델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78A50C-6339-6E00-CC3E-DB41084EE48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F9E85932-246E-9978-AA60-661CBBC419E6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115108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Frozen PrefixLM</a:t>
            </a:r>
          </a:p>
          <a:p>
            <a:pPr lvl="1"/>
            <a:r>
              <a:rPr lang="ko-KR" altLang="en-US" sz="1400">
                <a:latin typeface="+mn-ea"/>
              </a:rPr>
              <a:t>사전 훈련된 언어 모델 </a:t>
            </a:r>
            <a:r>
              <a:rPr lang="en-US" altLang="ko-KR" sz="1400">
                <a:latin typeface="+mn-ea"/>
              </a:rPr>
              <a:t>(Frozen </a:t>
            </a:r>
            <a:r>
              <a:rPr lang="ko-KR" altLang="en-US" sz="1400">
                <a:latin typeface="+mn-ea"/>
              </a:rPr>
              <a:t>됨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을 사용하여 학습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Vision Encoder</a:t>
            </a:r>
            <a:r>
              <a:rPr lang="ko-KR" altLang="en-US" sz="1400">
                <a:latin typeface="+mn-ea"/>
              </a:rPr>
              <a:t>만 학습됨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94CBA-3A71-10C6-62FC-C8E86756D82D}"/>
              </a:ext>
            </a:extLst>
          </p:cNvPr>
          <p:cNvSpPr txBox="1"/>
          <p:nvPr/>
        </p:nvSpPr>
        <p:spPr>
          <a:xfrm>
            <a:off x="748205" y="6135107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https://huggingface.co/blog/vision_language_pretraining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10242" name="Picture 2" descr="고정된 PrefixLM">
            <a:extLst>
              <a:ext uri="{FF2B5EF4-FFF2-40B4-BE49-F238E27FC236}">
                <a16:creationId xmlns:a16="http://schemas.microsoft.com/office/drawing/2014/main" id="{B0CE28FA-E4E0-D174-90BC-938592C20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5" y="2234620"/>
            <a:ext cx="8856985" cy="390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16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Transfomer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VLM (Vision Language Model, </a:t>
            </a:r>
            <a:r>
              <a:rPr lang="ko-KR" altLang="en-US" sz="1600">
                <a:latin typeface="+mn-ea"/>
              </a:rPr>
              <a:t>시각 언어 모델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78A50C-6339-6E00-CC3E-DB41084EE48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F9E85932-246E-9978-AA60-661CBBC419E6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89255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Multi-modal Fusing with Cross Attention</a:t>
            </a:r>
          </a:p>
          <a:p>
            <a:pPr lvl="1"/>
            <a:r>
              <a:rPr lang="ko-KR" altLang="en-US" sz="1400">
                <a:latin typeface="+mn-ea"/>
              </a:rPr>
              <a:t>언어 모델 </a:t>
            </a:r>
            <a:r>
              <a:rPr lang="en-US" altLang="ko-KR" sz="1400">
                <a:latin typeface="+mn-ea"/>
              </a:rPr>
              <a:t>(Decoder)</a:t>
            </a:r>
            <a:r>
              <a:rPr lang="ko-KR" altLang="en-US" sz="1400">
                <a:latin typeface="+mn-ea"/>
              </a:rPr>
              <a:t>에 융합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94CBA-3A71-10C6-62FC-C8E86756D82D}"/>
              </a:ext>
            </a:extLst>
          </p:cNvPr>
          <p:cNvSpPr txBox="1"/>
          <p:nvPr/>
        </p:nvSpPr>
        <p:spPr>
          <a:xfrm>
            <a:off x="776535" y="6283351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https://huggingface.co/blog/vision_language_pretraining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9218" name="Picture 2" descr="교차주의 융합">
            <a:extLst>
              <a:ext uri="{FF2B5EF4-FFF2-40B4-BE49-F238E27FC236}">
                <a16:creationId xmlns:a16="http://schemas.microsoft.com/office/drawing/2014/main" id="{3066E460-BDE9-EE3C-4B09-DECDF2938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5" y="2018683"/>
            <a:ext cx="4680521" cy="414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52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Transfomer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VLM (Vision Language Model, </a:t>
            </a:r>
            <a:r>
              <a:rPr lang="ko-KR" altLang="en-US" sz="1600">
                <a:latin typeface="+mn-ea"/>
              </a:rPr>
              <a:t>시각 언어 모델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78A50C-6339-6E00-CC3E-DB41084EE48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F9E85932-246E-9978-AA60-661CBBC419E6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16681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Masked-Language Modeling / Image-Text Matching</a:t>
            </a:r>
          </a:p>
          <a:p>
            <a:pPr lvl="1"/>
            <a:r>
              <a:rPr lang="en-US" altLang="ko-KR" sz="1400">
                <a:latin typeface="+mn-ea"/>
              </a:rPr>
              <a:t>MLM (Masked-Language Modeling)</a:t>
            </a:r>
            <a:r>
              <a:rPr lang="ko-KR" altLang="en-US" sz="1400">
                <a:latin typeface="+mn-ea"/>
              </a:rPr>
              <a:t>과 </a:t>
            </a:r>
            <a:r>
              <a:rPr lang="en-US" altLang="ko-KR" sz="1400">
                <a:latin typeface="+mn-ea"/>
              </a:rPr>
              <a:t>ITM (Image-Text Matching)</a:t>
            </a:r>
            <a:r>
              <a:rPr lang="ko-KR" altLang="en-US" sz="1400">
                <a:latin typeface="+mn-ea"/>
              </a:rPr>
              <a:t>의 조합</a:t>
            </a:r>
            <a:endParaRPr lang="en-US" altLang="ko-KR" sz="14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이미지의 특징 부분을 텍스트와 정렬한 후 학습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VisualBERT, FLAVA, ViLBERT, LXMERT, BridgeTower </a:t>
            </a:r>
            <a:r>
              <a:rPr lang="ko-KR" altLang="en-US" sz="1400">
                <a:latin typeface="+mn-ea"/>
              </a:rPr>
              <a:t>등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TRM (Trasformer Module)</a:t>
            </a:r>
          </a:p>
          <a:p>
            <a:endParaRPr lang="en-US" altLang="ko-KR" sz="160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94CBA-3A71-10C6-62FC-C8E86756D82D}"/>
              </a:ext>
            </a:extLst>
          </p:cNvPr>
          <p:cNvSpPr txBox="1"/>
          <p:nvPr/>
        </p:nvSpPr>
        <p:spPr>
          <a:xfrm>
            <a:off x="776535" y="5126995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https://huggingface.co/blog/vision_language_pretraining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8194" name="Picture 2" descr="MLM / ITM">
            <a:extLst>
              <a:ext uri="{FF2B5EF4-FFF2-40B4-BE49-F238E27FC236}">
                <a16:creationId xmlns:a16="http://schemas.microsoft.com/office/drawing/2014/main" id="{319C49DF-073E-AC2E-C2C6-D6EB7E01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3046609"/>
            <a:ext cx="9001001" cy="20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sked Language Model | Understanding Masked Language Models (MLM) and Causal Language Models (CLM) in NLP | Language Models in NLP (Visuals and Examples)">
            <a:extLst>
              <a:ext uri="{FF2B5EF4-FFF2-40B4-BE49-F238E27FC236}">
                <a16:creationId xmlns:a16="http://schemas.microsoft.com/office/drawing/2014/main" id="{8F732258-E4CE-9CEB-708A-D227D94CC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435" y="764704"/>
            <a:ext cx="2184077" cy="159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28E723-BAAF-E311-68FA-4D8A8AB5D0D4}"/>
              </a:ext>
            </a:extLst>
          </p:cNvPr>
          <p:cNvSpPr txBox="1"/>
          <p:nvPr/>
        </p:nvSpPr>
        <p:spPr>
          <a:xfrm>
            <a:off x="6105128" y="241110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https://towardsdatascience.com/understanding-masked-language-models-mlm-and-causal-language-models-clm-in-nlp-194c15f56a5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435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Transfomer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VLM (Vision Language Model, </a:t>
            </a:r>
            <a:r>
              <a:rPr lang="ko-KR" altLang="en-US" sz="1600">
                <a:latin typeface="+mn-ea"/>
              </a:rPr>
              <a:t>시각 언어 모델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78A50C-6339-6E00-CC3E-DB41084EE48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F9E85932-246E-9978-AA60-661CBBC419E6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89255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No Training</a:t>
            </a:r>
          </a:p>
          <a:p>
            <a:pPr lvl="1"/>
            <a:r>
              <a:rPr lang="ko-KR" altLang="en-US" sz="1400">
                <a:latin typeface="+mn-ea"/>
              </a:rPr>
              <a:t>사전 훈련된 이미지 모델과 텍스트 모델을 결합하여 재사용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94CBA-3A71-10C6-62FC-C8E86756D82D}"/>
              </a:ext>
            </a:extLst>
          </p:cNvPr>
          <p:cNvSpPr txBox="1"/>
          <p:nvPr/>
        </p:nvSpPr>
        <p:spPr>
          <a:xfrm>
            <a:off x="776535" y="6283351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https://huggingface.co/blog/vision_language_pretraining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11266" name="Picture 2" descr="ASIF">
            <a:extLst>
              <a:ext uri="{FF2B5EF4-FFF2-40B4-BE49-F238E27FC236}">
                <a16:creationId xmlns:a16="http://schemas.microsoft.com/office/drawing/2014/main" id="{F5452CEB-BB21-A028-4F8C-203D92539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5" y="1897436"/>
            <a:ext cx="68580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26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69756"/>
              </p:ext>
            </p:extLst>
          </p:nvPr>
        </p:nvGraphicFramePr>
        <p:xfrm>
          <a:off x="344487" y="764703"/>
          <a:ext cx="9211022" cy="5516880"/>
        </p:xfrm>
        <a:graphic>
          <a:graphicData uri="http://schemas.openxmlformats.org/drawingml/2006/table">
            <a:tbl>
              <a:tblPr firstRow="1"/>
              <a:tblGrid>
                <a:gridCol w="1261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7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Writer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Version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2023.07.11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0.01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2023.07.12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0.02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강화학습 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2023.07.13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0.03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RNN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2023.07.14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0.04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AutoML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2023.07.23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Deep Learning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2023.07.23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0.06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CNN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4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2023.08.01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0.07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Layer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5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2023.08.02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0.08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Layer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84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2023.08.03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0.09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Layer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20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2023.08.05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0.10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CNN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활용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332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2023.08.07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0.11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GAN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42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2023.08.08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0.12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AutoEncoder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8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2023.08.10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0.13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Dense, CNN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74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2023.08.11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0.14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Word Embedding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505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2023.08.15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0.15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Layout overview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609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2023.08.17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0.16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강화학습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95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2023.08.19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0.17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Embedding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2023.08.21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0.18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구조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6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2023.09.05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0.19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동향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16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21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052567" y="4326249"/>
            <a:ext cx="80073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0749" y="1713915"/>
            <a:ext cx="4602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감사 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12460" y="3174121"/>
            <a:ext cx="275908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</a:rPr>
              <a:t>Q &amp;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0749" y="4377049"/>
            <a:ext cx="4602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70C0"/>
                </a:solidFill>
                <a:latin typeface="+mj-ea"/>
                <a:ea typeface="+mj-ea"/>
              </a:rPr>
              <a:t>오픈소스 </a:t>
            </a:r>
            <a:r>
              <a:rPr lang="ko-KR" altLang="en-US" sz="1600" dirty="0">
                <a:solidFill>
                  <a:srgbClr val="0070C0"/>
                </a:solidFill>
                <a:latin typeface="+mj-ea"/>
                <a:ea typeface="+mj-ea"/>
              </a:rPr>
              <a:t>비즈니스 컨설팅</a:t>
            </a:r>
          </a:p>
        </p:txBody>
      </p:sp>
    </p:spTree>
    <p:extLst>
      <p:ext uri="{BB962C8B-B14F-4D97-AF65-F5344CB8AC3E}">
        <p14:creationId xmlns:p14="http://schemas.microsoft.com/office/powerpoint/2010/main" val="356248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90752" y="1844831"/>
            <a:ext cx="6870761" cy="1348061"/>
          </a:xfrm>
        </p:spPr>
        <p:txBody>
          <a:bodyPr/>
          <a:lstStyle/>
          <a:p>
            <a:pPr marL="714375" indent="-714375"/>
            <a:r>
              <a:rPr lang="en-US" altLang="ko-KR" sz="2400"/>
              <a:t>AI </a:t>
            </a:r>
            <a:r>
              <a:rPr lang="ko-KR" altLang="en-US" sz="2400"/>
              <a:t>동향</a:t>
            </a:r>
            <a:endParaRPr lang="en-US" altLang="ko-KR" sz="2400"/>
          </a:p>
          <a:p>
            <a:pPr marL="714375" indent="-714375"/>
            <a:endParaRPr lang="en-US" altLang="ko-KR" sz="2400"/>
          </a:p>
          <a:p>
            <a:pPr marL="714375" indent="-714375"/>
            <a:r>
              <a:rPr lang="en-US" altLang="ko-KR" sz="2400"/>
              <a:t>Transformer</a:t>
            </a: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      차</a:t>
            </a:r>
          </a:p>
        </p:txBody>
      </p:sp>
    </p:spTree>
    <p:extLst>
      <p:ext uri="{BB962C8B-B14F-4D97-AF65-F5344CB8AC3E}">
        <p14:creationId xmlns:p14="http://schemas.microsoft.com/office/powerpoint/2010/main" val="122819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/>
              <a:t>AI </a:t>
            </a:r>
            <a:r>
              <a:rPr lang="ko-KR" altLang="en-US"/>
              <a:t>동향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83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AI </a:t>
            </a:r>
            <a:r>
              <a:rPr lang="ko-KR" altLang="en-US" sz="2400"/>
              <a:t>동향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AI </a:t>
            </a:r>
            <a:r>
              <a:rPr lang="ko-KR" altLang="en-US" sz="1600">
                <a:latin typeface="+mn-ea"/>
              </a:rPr>
              <a:t>기술 수준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2016~2021</a:t>
            </a:r>
            <a:r>
              <a:rPr lang="ko-KR" altLang="en-US" sz="1600">
                <a:latin typeface="+mn-ea"/>
              </a:rPr>
              <a:t>년 우리나라 및 주요국의 </a:t>
            </a:r>
            <a:r>
              <a:rPr lang="en-US" altLang="ko-KR" sz="1600">
                <a:latin typeface="+mn-ea"/>
              </a:rPr>
              <a:t>AI </a:t>
            </a:r>
            <a:r>
              <a:rPr lang="ko-KR" altLang="en-US" sz="1600">
                <a:latin typeface="+mn-ea"/>
              </a:rPr>
              <a:t>분야 총괄 기술수준 추이</a:t>
            </a:r>
            <a:endParaRPr lang="en-US" altLang="ko-KR" sz="1400">
              <a:latin typeface="+mn-ea"/>
            </a:endParaRPr>
          </a:p>
        </p:txBody>
      </p:sp>
      <p:pic>
        <p:nvPicPr>
          <p:cNvPr id="1026" name="Picture 2" descr="출처 : 정보통신기획평가원, ICT 기술수준조사 및 기술경쟁력분석 보고서 및 ICT 기술수준조사 보고서 각 년도 연구자 재구성[그림 2] 2016~2021년 우리나라 및 주요국의 AI 분야 총괄 기술수준 추이">
            <a:extLst>
              <a:ext uri="{FF2B5EF4-FFF2-40B4-BE49-F238E27FC236}">
                <a16:creationId xmlns:a16="http://schemas.microsoft.com/office/drawing/2014/main" id="{3ECAFEDB-A321-6D6B-A0E6-66BCAF8EC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" t="17325" r="2683" b="21337"/>
          <a:stretch/>
        </p:blipFill>
        <p:spPr bwMode="auto">
          <a:xfrm>
            <a:off x="776535" y="1751329"/>
            <a:ext cx="6192589" cy="321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F6B93-1F4B-79A3-CC51-685DEF600DFE}"/>
              </a:ext>
            </a:extLst>
          </p:cNvPr>
          <p:cNvSpPr txBox="1"/>
          <p:nvPr/>
        </p:nvSpPr>
        <p:spPr>
          <a:xfrm>
            <a:off x="776535" y="4987785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https://spri.kr/posts/view/23555?code=data_all&amp;study_type=industry_trend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7A3B049E-5CF7-8994-AC0C-BBC2140FB890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43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AI </a:t>
            </a:r>
            <a:r>
              <a:rPr lang="ko-KR" altLang="en-US" sz="2400"/>
              <a:t>동향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AI </a:t>
            </a:r>
            <a:r>
              <a:rPr lang="ko-KR" altLang="en-US" sz="1600">
                <a:latin typeface="+mn-ea"/>
              </a:rPr>
              <a:t>기술 수준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latin typeface="+mn-ea"/>
              </a:rPr>
              <a:t>국가별 벤처자본</a:t>
            </a:r>
            <a:r>
              <a:rPr lang="en-US" altLang="ko-KR" sz="1600">
                <a:latin typeface="+mn-ea"/>
              </a:rPr>
              <a:t>(VC) AI </a:t>
            </a:r>
            <a:r>
              <a:rPr lang="ko-KR" altLang="en-US" sz="1600">
                <a:latin typeface="+mn-ea"/>
              </a:rPr>
              <a:t>투자 규모</a:t>
            </a:r>
            <a:endParaRPr lang="en-US" altLang="ko-KR" sz="140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F6B93-1F4B-79A3-CC51-685DEF600DFE}"/>
              </a:ext>
            </a:extLst>
          </p:cNvPr>
          <p:cNvSpPr txBox="1"/>
          <p:nvPr/>
        </p:nvSpPr>
        <p:spPr>
          <a:xfrm>
            <a:off x="769841" y="5178882"/>
            <a:ext cx="8999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https://now.k2base.re.kr/portal/issue/ovseaIssued/view.do?poliIsueId=ISUE_000000000001027&amp;menuNo=200046&amp;pageIndex=1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5B80AB-0414-CAD7-7030-F025F7D1E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" t="55250" r="3345" b="5900"/>
          <a:stretch/>
        </p:blipFill>
        <p:spPr bwMode="auto">
          <a:xfrm>
            <a:off x="778130" y="1870214"/>
            <a:ext cx="6210500" cy="32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3F3BC45-DE48-A9D8-E5DC-E7692942A7FF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0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AI </a:t>
            </a:r>
            <a:r>
              <a:rPr lang="ko-KR" altLang="en-US" sz="2400"/>
              <a:t>동향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>
                <a:latin typeface="+mn-ea"/>
              </a:rPr>
              <a:t>기술 단계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AI</a:t>
            </a:r>
            <a:r>
              <a:rPr lang="ko-KR" altLang="en-US" sz="1600">
                <a:latin typeface="+mn-ea"/>
              </a:rPr>
              <a:t>의 핵심은 데이터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합성데이터가 주목 받는다</a:t>
            </a:r>
            <a:r>
              <a:rPr lang="en-US" altLang="ko-KR" sz="1600">
                <a:latin typeface="+mn-ea"/>
              </a:rPr>
              <a:t>.</a:t>
            </a:r>
            <a:endParaRPr lang="en-US" altLang="ko-KR" sz="1400">
              <a:latin typeface="+mn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353A49-CE48-4DD2-50F8-1675BA0C3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5924" r="1980" b="6013"/>
          <a:stretch/>
        </p:blipFill>
        <p:spPr bwMode="auto">
          <a:xfrm>
            <a:off x="704528" y="1741743"/>
            <a:ext cx="8064896" cy="461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517988-1F9F-6148-4508-06635C036D8B}"/>
              </a:ext>
            </a:extLst>
          </p:cNvPr>
          <p:cNvSpPr txBox="1"/>
          <p:nvPr/>
        </p:nvSpPr>
        <p:spPr>
          <a:xfrm>
            <a:off x="848544" y="6351429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https://newsroom.koscom.co.kr/33754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B4EF1684-8883-F6A1-B577-9ABDE09FEA85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2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/>
              <a:t>AI </a:t>
            </a:r>
            <a:r>
              <a:rPr lang="ko-KR" altLang="en-US" sz="2400"/>
              <a:t>동향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>
                <a:latin typeface="+mn-ea"/>
              </a:rPr>
              <a:t>시장 규모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18088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latin typeface="+mn-ea"/>
              </a:rPr>
              <a:t>국내 금융 분양 인공지능 시장 규모</a:t>
            </a:r>
            <a:endParaRPr lang="en-US" altLang="ko-KR" sz="1400">
              <a:latin typeface="+mn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5423CD-D43C-BC79-7E97-F4361B0B94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3" b="976"/>
          <a:stretch/>
        </p:blipFill>
        <p:spPr bwMode="auto">
          <a:xfrm>
            <a:off x="712304" y="1794302"/>
            <a:ext cx="7193024" cy="299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99780E-52CE-A7BF-6ABF-BB8FC5FCABD8}"/>
              </a:ext>
            </a:extLst>
          </p:cNvPr>
          <p:cNvSpPr txBox="1"/>
          <p:nvPr/>
        </p:nvSpPr>
        <p:spPr>
          <a:xfrm>
            <a:off x="776535" y="4797152"/>
            <a:ext cx="6192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출처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https://newsroom.koscom.co.kr/33754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4B93A4C-1F34-F3B0-AB50-A3371CB99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2" b="11372"/>
          <a:stretch/>
        </p:blipFill>
        <p:spPr bwMode="auto">
          <a:xfrm>
            <a:off x="785406" y="5053812"/>
            <a:ext cx="7338868" cy="154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FD4E26B1-DEF8-0F42-D690-601B12C89F3E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3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/>
              <a:t>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3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90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34272</TotalTime>
  <Words>815</Words>
  <Application>Microsoft Office PowerPoint</Application>
  <PresentationFormat>A4 용지(210x297mm)</PresentationFormat>
  <Paragraphs>215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Deep Learning 2</vt:lpstr>
      <vt:lpstr>History</vt:lpstr>
      <vt:lpstr>목      차</vt:lpstr>
      <vt:lpstr>AI 동향</vt:lpstr>
      <vt:lpstr>AI 동향</vt:lpstr>
      <vt:lpstr>AI 동향</vt:lpstr>
      <vt:lpstr>AI 동향</vt:lpstr>
      <vt:lpstr>AI 동향</vt:lpstr>
      <vt:lpstr>Transformer</vt:lpstr>
      <vt:lpstr>Transfomer</vt:lpstr>
      <vt:lpstr>Transfomer</vt:lpstr>
      <vt:lpstr>Transfomer</vt:lpstr>
      <vt:lpstr>Transfomer</vt:lpstr>
      <vt:lpstr>Transfomer</vt:lpstr>
      <vt:lpstr>Transfomer</vt:lpstr>
      <vt:lpstr>Transfomer</vt:lpstr>
      <vt:lpstr>Transfomer</vt:lpstr>
      <vt:lpstr>Transfomer</vt:lpstr>
      <vt:lpstr>Transfomer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캡쳐</dc:title>
  <dc:creator>Microsoft Corporation</dc:creator>
  <cp:lastModifiedBy>계현 김</cp:lastModifiedBy>
  <cp:revision>3992</cp:revision>
  <cp:lastPrinted>2022-05-11T11:02:30Z</cp:lastPrinted>
  <dcterms:created xsi:type="dcterms:W3CDTF">2006-10-05T04:04:58Z</dcterms:created>
  <dcterms:modified xsi:type="dcterms:W3CDTF">2023-09-08T11:15:52Z</dcterms:modified>
</cp:coreProperties>
</file>