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98" r:id="rId3"/>
    <p:sldId id="331" r:id="rId4"/>
    <p:sldId id="2545" r:id="rId5"/>
    <p:sldId id="2855" r:id="rId6"/>
    <p:sldId id="2863" r:id="rId7"/>
    <p:sldId id="2856" r:id="rId8"/>
    <p:sldId id="2857" r:id="rId9"/>
    <p:sldId id="2864" r:id="rId10"/>
    <p:sldId id="2866" r:id="rId11"/>
    <p:sldId id="2869" r:id="rId12"/>
    <p:sldId id="2868" r:id="rId13"/>
    <p:sldId id="2865" r:id="rId14"/>
    <p:sldId id="2858" r:id="rId15"/>
    <p:sldId id="2859" r:id="rId16"/>
    <p:sldId id="2860" r:id="rId17"/>
    <p:sldId id="2861" r:id="rId18"/>
    <p:sldId id="2862" r:id="rId19"/>
    <p:sldId id="2854" r:id="rId20"/>
    <p:sldId id="2639" r:id="rId21"/>
    <p:sldId id="2701" r:id="rId22"/>
    <p:sldId id="2838" r:id="rId23"/>
    <p:sldId id="2853" r:id="rId24"/>
    <p:sldId id="2834" r:id="rId25"/>
    <p:sldId id="2672" r:id="rId26"/>
    <p:sldId id="2673" r:id="rId27"/>
    <p:sldId id="2670" r:id="rId28"/>
    <p:sldId id="2647" r:id="rId29"/>
    <p:sldId id="2656" r:id="rId30"/>
    <p:sldId id="2700" r:id="rId31"/>
    <p:sldId id="2655" r:id="rId32"/>
    <p:sldId id="2657" r:id="rId33"/>
    <p:sldId id="2658" r:id="rId34"/>
    <p:sldId id="2660" r:id="rId35"/>
    <p:sldId id="2580" r:id="rId36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>
          <p15:clr>
            <a:srgbClr val="A4A3A4"/>
          </p15:clr>
        </p15:guide>
        <p15:guide id="2" orient="horz" pos="4156">
          <p15:clr>
            <a:srgbClr val="A4A3A4"/>
          </p15:clr>
        </p15:guide>
        <p15:guide id="3" orient="horz" pos="890">
          <p15:clr>
            <a:srgbClr val="A4A3A4"/>
          </p15:clr>
        </p15:guide>
        <p15:guide id="4" pos="217" userDrawn="1">
          <p15:clr>
            <a:srgbClr val="A4A3A4"/>
          </p15:clr>
        </p15:guide>
        <p15:guide id="5" pos="6023">
          <p15:clr>
            <a:srgbClr val="A4A3A4"/>
          </p15:clr>
        </p15:guide>
        <p15:guide id="6" pos="43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CDF"/>
    <a:srgbClr val="C2C5C5"/>
    <a:srgbClr val="01CB9B"/>
    <a:srgbClr val="E6E6E6"/>
    <a:srgbClr val="6EAF45"/>
    <a:srgbClr val="4573C3"/>
    <a:srgbClr val="FFC102"/>
    <a:srgbClr val="948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58" autoAdjust="0"/>
    <p:restoredTop sz="92506" autoAdjust="0"/>
  </p:normalViewPr>
  <p:slideViewPr>
    <p:cSldViewPr>
      <p:cViewPr varScale="1">
        <p:scale>
          <a:sx n="110" d="100"/>
          <a:sy n="110" d="100"/>
        </p:scale>
        <p:origin x="1644" y="96"/>
      </p:cViewPr>
      <p:guideLst>
        <p:guide orient="horz" pos="482"/>
        <p:guide orient="horz" pos="4156"/>
        <p:guide orient="horz" pos="890"/>
        <p:guide pos="217"/>
        <p:guide pos="6023"/>
        <p:guide pos="43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425D8-D77A-47D9-A78B-1C162B9A78B3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2F151-F8E9-49FD-AAF6-1663CD6B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07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3202B1-D589-442A-876F-2D517D5FB4C9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0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330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727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474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3202B1-D589-442A-876F-2D517D5FB4C9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1776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511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55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6219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2915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077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0603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72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0284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994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8352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0331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2929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1468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7691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4248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718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4226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3202B1-D589-442A-876F-2D517D5FB4C9}" type="slidenum">
              <a:rPr lang="en-US" altLang="ko-KR" smtClean="0"/>
              <a:pPr>
                <a:defRPr/>
              </a:pPr>
              <a:t>35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0704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739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966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084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103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7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50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742950" y="2130432"/>
            <a:ext cx="8420100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485900" y="2958859"/>
            <a:ext cx="6934200" cy="58477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740532" y="2924944"/>
            <a:ext cx="84249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Namecard 10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51"/>
          <a:stretch/>
        </p:blipFill>
        <p:spPr bwMode="auto">
          <a:xfrm>
            <a:off x="7346730" y="8"/>
            <a:ext cx="2559269" cy="50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690752" y="1844831"/>
            <a:ext cx="6870761" cy="172354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>
              <a:buFont typeface="+mj-lt"/>
              <a:buAutoNum type="romanUcPeriod"/>
              <a:defRPr sz="2200"/>
            </a:lvl1pPr>
            <a:lvl2pPr marL="723900" indent="-368300">
              <a:buFont typeface="+mj-lt"/>
              <a:buAutoNum type="arabicPeriod"/>
              <a:defRPr sz="2000"/>
            </a:lvl2pPr>
            <a:lvl3pPr marL="1079500" indent="-355600">
              <a:buFont typeface="+mj-lt"/>
              <a:buAutoNum type="arabicParenR"/>
              <a:defRPr sz="1800"/>
            </a:lvl3pPr>
            <a:lvl4pPr marL="1435100" indent="-355600">
              <a:buFont typeface="Wingdings" panose="05000000000000000000" pitchFamily="2" charset="2"/>
              <a:buChar char="u"/>
              <a:defRPr sz="1600"/>
            </a:lvl4pPr>
            <a:lvl5pPr marL="1790700" indent="-35560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1124744"/>
            <a:ext cx="8385381" cy="538956"/>
          </a:xfrm>
          <a:prstGeom prst="rect">
            <a:avLst/>
          </a:prstGeom>
          <a:gradFill>
            <a:gsLst>
              <a:gs pos="39000">
                <a:srgbClr val="7DBB1B"/>
              </a:gs>
              <a:gs pos="0">
                <a:srgbClr val="D5DF00"/>
              </a:gs>
              <a:gs pos="100000">
                <a:srgbClr val="25963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690749" y="1115162"/>
            <a:ext cx="562783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80021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>
              <a:buFont typeface="+mj-lt"/>
              <a:buAutoNum type="arabicPeriod"/>
              <a:defRPr sz="2200"/>
            </a:lvl1pPr>
            <a:lvl2pPr marL="723900" indent="-368300">
              <a:buFont typeface="+mj-lt"/>
              <a:buAutoNum type="arabicParenR"/>
              <a:defRPr sz="2000"/>
            </a:lvl2pPr>
            <a:lvl3pPr marL="1079500" indent="-355600">
              <a:buFont typeface="+mj-lt"/>
              <a:buAutoNum type="arabicParenR"/>
              <a:defRPr sz="1800"/>
            </a:lvl3pPr>
            <a:lvl4pPr marL="1435100" indent="-355600">
              <a:buFont typeface="Wingdings" panose="05000000000000000000" pitchFamily="2" charset="2"/>
              <a:buChar char="u"/>
              <a:defRPr sz="1600"/>
            </a:lvl4pPr>
            <a:lvl5pPr marL="1790700" indent="-35560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1364601" y="1945382"/>
            <a:ext cx="8541399" cy="619522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624069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44488" y="116639"/>
            <a:ext cx="9217025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155119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>
              <a:buFont typeface="Wingdings" panose="05000000000000000000" pitchFamily="2" charset="2"/>
              <a:buChar char="§"/>
              <a:defRPr sz="1800"/>
            </a:lvl1pPr>
            <a:lvl2pPr marL="742950" indent="-379413">
              <a:buFont typeface="Wingdings" panose="05000000000000000000" pitchFamily="2" charset="2"/>
              <a:buChar char="§"/>
              <a:defRPr sz="1600"/>
            </a:lvl2pPr>
            <a:lvl3pPr marL="1079500" indent="-355600">
              <a:buFont typeface="Wingdings" panose="05000000000000000000" pitchFamily="2" charset="2"/>
              <a:buChar char="§"/>
              <a:defRPr sz="1600"/>
            </a:lvl3pPr>
            <a:lvl4pPr marL="1435100" indent="-355600">
              <a:buFont typeface="Wingdings" panose="05000000000000000000" pitchFamily="2" charset="2"/>
              <a:buChar char="§"/>
              <a:defRPr sz="1600"/>
            </a:lvl4pPr>
            <a:lvl5pPr marL="1790700" indent="-35560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22972" y="547519"/>
            <a:ext cx="925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304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344488" y="6594850"/>
            <a:ext cx="5076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Copyright 2017~2023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by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OBCon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Inc., All right reserved.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34447" y="6594851"/>
            <a:ext cx="2427066" cy="24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www.obcon.biz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646331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Deep Learning</a:t>
            </a:r>
            <a:endParaRPr lang="ko-KR" altLang="en-US" sz="3600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485900" y="2996957"/>
            <a:ext cx="6934200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>
                <a:solidFill>
                  <a:srgbClr val="00B050"/>
                </a:solidFill>
                <a:latin typeface="+mj-ea"/>
                <a:ea typeface="+mj-ea"/>
              </a:rPr>
              <a:t>오</a:t>
            </a:r>
            <a:r>
              <a:rPr lang="ko-KR" altLang="en-US" sz="2400" b="1">
                <a:solidFill>
                  <a:srgbClr val="0070C0"/>
                </a:solidFill>
                <a:latin typeface="+mj-ea"/>
                <a:ea typeface="+mj-ea"/>
              </a:rPr>
              <a:t>비</a:t>
            </a:r>
            <a:r>
              <a:rPr lang="ko-KR" altLang="en-US" sz="2400" b="1">
                <a:solidFill>
                  <a:srgbClr val="C00000"/>
                </a:solidFill>
                <a:latin typeface="+mj-ea"/>
                <a:ea typeface="+mj-ea"/>
              </a:rPr>
              <a:t>컨</a:t>
            </a:r>
            <a:r>
              <a:rPr lang="en-US" altLang="ko-KR" sz="2400" b="1">
                <a:latin typeface="+mj-ea"/>
                <a:ea typeface="+mj-ea"/>
              </a:rPr>
              <a:t>(</a:t>
            </a:r>
            <a:r>
              <a:rPr lang="en-US" altLang="ko-KR" sz="2400" b="1">
                <a:solidFill>
                  <a:srgbClr val="00B050"/>
                </a:solidFill>
                <a:latin typeface="+mj-ea"/>
                <a:ea typeface="+mj-ea"/>
              </a:rPr>
              <a:t>O</a:t>
            </a:r>
            <a:r>
              <a:rPr lang="en-US" altLang="ko-KR" sz="2400" b="1">
                <a:solidFill>
                  <a:srgbClr val="0070C0"/>
                </a:solidFill>
                <a:latin typeface="+mj-ea"/>
                <a:ea typeface="+mj-ea"/>
              </a:rPr>
              <a:t>B</a:t>
            </a:r>
            <a:r>
              <a:rPr lang="en-US" altLang="ko-KR" sz="2400" b="1">
                <a:solidFill>
                  <a:srgbClr val="C00000"/>
                </a:solidFill>
                <a:latin typeface="+mj-ea"/>
                <a:ea typeface="+mj-ea"/>
              </a:rPr>
              <a:t>Con</a:t>
            </a:r>
            <a:r>
              <a:rPr lang="en-US" altLang="ko-KR" sz="2400" b="1">
                <a:latin typeface="+mj-ea"/>
                <a:ea typeface="+mj-ea"/>
              </a:rPr>
              <a:t>)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607199" y="4725144"/>
            <a:ext cx="6934200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+mj-ea"/>
                <a:ea typeface="+mj-ea"/>
              </a:rPr>
              <a:t>2023.07.11 </a:t>
            </a:r>
            <a:r>
              <a:rPr lang="en-US" altLang="ko-KR" sz="2400">
                <a:latin typeface="+mj-ea"/>
                <a:ea typeface="+mj-ea"/>
              </a:rPr>
              <a:t>~ 2023.08.19</a:t>
            </a:r>
            <a:endParaRPr lang="en-US" altLang="ko-KR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4526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Generative AI (</a:t>
            </a:r>
            <a:r>
              <a:rPr lang="ko-KR" altLang="en-US" sz="2400"/>
              <a:t>생성형 </a:t>
            </a:r>
            <a:r>
              <a:rPr lang="en-US" altLang="ko-KR" sz="2400"/>
              <a:t>AI)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>
                <a:latin typeface="+mn-ea"/>
              </a:rPr>
              <a:t>생성형 </a:t>
            </a:r>
            <a:r>
              <a:rPr lang="en-US" altLang="ko-KR" sz="1600">
                <a:latin typeface="+mn-ea"/>
              </a:rPr>
              <a:t>AI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180880" cy="240681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latin typeface="+mn-ea"/>
              </a:rPr>
              <a:t>모델 기술 분야</a:t>
            </a:r>
            <a:endParaRPr lang="en-US" altLang="ko-KR" sz="1600">
              <a:latin typeface="+mn-ea"/>
            </a:endParaRPr>
          </a:p>
          <a:p>
            <a:pPr lvl="1"/>
            <a:r>
              <a:rPr lang="ko-KR" altLang="en-US" sz="1400">
                <a:latin typeface="+mn-ea"/>
              </a:rPr>
              <a:t>언어 생성 모델</a:t>
            </a:r>
            <a:endParaRPr lang="en-US" altLang="ko-KR" sz="1400">
              <a:latin typeface="+mn-ea"/>
            </a:endParaRPr>
          </a:p>
          <a:p>
            <a:pPr lvl="2"/>
            <a:r>
              <a:rPr lang="en-US" altLang="ko-KR" sz="1400">
                <a:latin typeface="+mn-ea"/>
              </a:rPr>
              <a:t>Transfomer, BERT, GPT, BART</a:t>
            </a:r>
          </a:p>
          <a:p>
            <a:pPr lvl="1"/>
            <a:r>
              <a:rPr lang="ko-KR" altLang="en-US" sz="1400">
                <a:latin typeface="+mn-ea"/>
              </a:rPr>
              <a:t>이미지 생성 모델</a:t>
            </a:r>
            <a:endParaRPr lang="en-US" altLang="ko-KR" sz="1400">
              <a:latin typeface="+mn-ea"/>
            </a:endParaRPr>
          </a:p>
          <a:p>
            <a:pPr lvl="2"/>
            <a:r>
              <a:rPr lang="en-US" altLang="ko-KR" sz="1400">
                <a:latin typeface="+mn-ea"/>
              </a:rPr>
              <a:t>AE (AutoEncoder), GAN, StyleGAN, VAE (Variational AutoEncoder)</a:t>
            </a:r>
          </a:p>
          <a:p>
            <a:pPr lvl="1"/>
            <a:r>
              <a:rPr lang="ko-KR" altLang="en-US" sz="1400">
                <a:latin typeface="+mn-ea"/>
              </a:rPr>
              <a:t>음성 생성 모델</a:t>
            </a:r>
            <a:endParaRPr lang="en-US" altLang="ko-KR" sz="1400">
              <a:latin typeface="+mn-ea"/>
            </a:endParaRPr>
          </a:p>
          <a:p>
            <a:pPr lvl="1"/>
            <a:r>
              <a:rPr lang="ko-KR" altLang="en-US" sz="1400">
                <a:latin typeface="+mn-ea"/>
              </a:rPr>
              <a:t>비디오 생성 모델</a:t>
            </a:r>
            <a:endParaRPr lang="en-US" altLang="ko-KR" sz="1400">
              <a:latin typeface="+mn-ea"/>
            </a:endParaRPr>
          </a:p>
          <a:p>
            <a:pPr lvl="1"/>
            <a:r>
              <a:rPr lang="ko-KR" altLang="en-US" sz="1400">
                <a:latin typeface="+mn-ea"/>
              </a:rPr>
              <a:t>기타 생성 모델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게임 생성 모델</a:t>
            </a:r>
            <a:r>
              <a:rPr lang="en-US" altLang="ko-KR" sz="1400">
                <a:latin typeface="+mn-ea"/>
              </a:rPr>
              <a:t>,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3D </a:t>
            </a:r>
            <a:r>
              <a:rPr lang="ko-KR" altLang="en-US" sz="1400">
                <a:latin typeface="+mn-ea"/>
              </a:rPr>
              <a:t>생성 모델 등을 포함</a:t>
            </a:r>
            <a:endParaRPr lang="en-US" altLang="ko-KR" sz="1400">
              <a:latin typeface="+mn-ea"/>
            </a:endParaRPr>
          </a:p>
          <a:p>
            <a:endParaRPr lang="en-US" altLang="ko-KR" sz="140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06C8F987-E7F3-9A03-10CA-8C9862AED29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72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Generative AI (</a:t>
            </a:r>
            <a:r>
              <a:rPr lang="ko-KR" altLang="en-US" sz="2400"/>
              <a:t>생성형 </a:t>
            </a:r>
            <a:r>
              <a:rPr lang="en-US" altLang="ko-KR" sz="2400"/>
              <a:t>AI)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>
                <a:latin typeface="+mn-ea"/>
              </a:rPr>
              <a:t>생성형 </a:t>
            </a:r>
            <a:r>
              <a:rPr lang="en-US" altLang="ko-KR" sz="1600">
                <a:latin typeface="+mn-ea"/>
              </a:rPr>
              <a:t>AI</a:t>
            </a:r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D378A50C-6339-6E00-CC3E-DB41084EE48A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ACB4868-B2A2-76D9-1610-B702C4E1BF3E}"/>
              </a:ext>
            </a:extLst>
          </p:cNvPr>
          <p:cNvCxnSpPr/>
          <p:nvPr/>
        </p:nvCxnSpPr>
        <p:spPr>
          <a:xfrm>
            <a:off x="344488" y="4441468"/>
            <a:ext cx="9217025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FF74BA2-B75E-1672-B8C0-5570A1ABBC6F}"/>
              </a:ext>
            </a:extLst>
          </p:cNvPr>
          <p:cNvCxnSpPr/>
          <p:nvPr/>
        </p:nvCxnSpPr>
        <p:spPr>
          <a:xfrm>
            <a:off x="1272592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6CAA7C7-52E1-F550-23A7-306E96D19AEB}"/>
              </a:ext>
            </a:extLst>
          </p:cNvPr>
          <p:cNvCxnSpPr/>
          <p:nvPr/>
        </p:nvCxnSpPr>
        <p:spPr>
          <a:xfrm>
            <a:off x="1912664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6708338-332F-FE6A-3D8F-D682CA30D4A4}"/>
              </a:ext>
            </a:extLst>
          </p:cNvPr>
          <p:cNvCxnSpPr/>
          <p:nvPr/>
        </p:nvCxnSpPr>
        <p:spPr>
          <a:xfrm>
            <a:off x="2552736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34F5BBC-06DE-4B09-B4D5-8345BDEA53C2}"/>
              </a:ext>
            </a:extLst>
          </p:cNvPr>
          <p:cNvCxnSpPr/>
          <p:nvPr/>
        </p:nvCxnSpPr>
        <p:spPr>
          <a:xfrm>
            <a:off x="3832880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367F3EB-17A1-7885-B2B9-C251D18D99C6}"/>
              </a:ext>
            </a:extLst>
          </p:cNvPr>
          <p:cNvCxnSpPr/>
          <p:nvPr/>
        </p:nvCxnSpPr>
        <p:spPr>
          <a:xfrm>
            <a:off x="4472952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035640-2A5D-61AC-9A68-032EA6657DB5}"/>
              </a:ext>
            </a:extLst>
          </p:cNvPr>
          <p:cNvCxnSpPr/>
          <p:nvPr/>
        </p:nvCxnSpPr>
        <p:spPr>
          <a:xfrm>
            <a:off x="5113024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F48FAFF-6519-6F92-5540-DC7AA7194704}"/>
              </a:ext>
            </a:extLst>
          </p:cNvPr>
          <p:cNvCxnSpPr/>
          <p:nvPr/>
        </p:nvCxnSpPr>
        <p:spPr>
          <a:xfrm>
            <a:off x="1592628" y="4118600"/>
            <a:ext cx="0" cy="72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FCF3157-3039-72AB-2380-F94180ECFEC7}"/>
              </a:ext>
            </a:extLst>
          </p:cNvPr>
          <p:cNvCxnSpPr/>
          <p:nvPr/>
        </p:nvCxnSpPr>
        <p:spPr>
          <a:xfrm>
            <a:off x="2232700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7FF6EA2-8F76-9D51-1E69-ECCB0E175CEB}"/>
              </a:ext>
            </a:extLst>
          </p:cNvPr>
          <p:cNvCxnSpPr/>
          <p:nvPr/>
        </p:nvCxnSpPr>
        <p:spPr>
          <a:xfrm>
            <a:off x="2872772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4980020-0E5A-132F-C877-ED043A7E07FC}"/>
              </a:ext>
            </a:extLst>
          </p:cNvPr>
          <p:cNvCxnSpPr/>
          <p:nvPr/>
        </p:nvCxnSpPr>
        <p:spPr>
          <a:xfrm>
            <a:off x="3512844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D9E297C-01BC-FFC8-6CFD-7E68ED6C37C4}"/>
              </a:ext>
            </a:extLst>
          </p:cNvPr>
          <p:cNvCxnSpPr/>
          <p:nvPr/>
        </p:nvCxnSpPr>
        <p:spPr>
          <a:xfrm>
            <a:off x="4152916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922C57D-B338-448C-C468-8DEFAC5048E3}"/>
              </a:ext>
            </a:extLst>
          </p:cNvPr>
          <p:cNvCxnSpPr/>
          <p:nvPr/>
        </p:nvCxnSpPr>
        <p:spPr>
          <a:xfrm>
            <a:off x="5433060" y="4118600"/>
            <a:ext cx="0" cy="72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E3D5A0C-9B27-B4DF-947D-86EF0C1083BA}"/>
              </a:ext>
            </a:extLst>
          </p:cNvPr>
          <p:cNvSpPr txBox="1"/>
          <p:nvPr/>
        </p:nvSpPr>
        <p:spPr>
          <a:xfrm>
            <a:off x="1381053" y="4867888"/>
            <a:ext cx="423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latin typeface="+mn-ea"/>
              </a:rPr>
              <a:t>2022.01</a:t>
            </a:r>
            <a:endParaRPr lang="ko-KR" altLang="en-US" sz="800"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803D2DA-53E6-7758-D641-2B9600C14B2A}"/>
              </a:ext>
            </a:extLst>
          </p:cNvPr>
          <p:cNvCxnSpPr/>
          <p:nvPr/>
        </p:nvCxnSpPr>
        <p:spPr>
          <a:xfrm>
            <a:off x="3192808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D53572-546F-49A3-3A03-3FF48907C5F7}"/>
              </a:ext>
            </a:extLst>
          </p:cNvPr>
          <p:cNvCxnSpPr/>
          <p:nvPr/>
        </p:nvCxnSpPr>
        <p:spPr>
          <a:xfrm>
            <a:off x="4792988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2C5D26F-CD9D-B8F1-7885-DFE3574D8E25}"/>
              </a:ext>
            </a:extLst>
          </p:cNvPr>
          <p:cNvCxnSpPr/>
          <p:nvPr/>
        </p:nvCxnSpPr>
        <p:spPr>
          <a:xfrm>
            <a:off x="5753096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D0E7717-C02D-A8A9-0693-3214E57813FA}"/>
              </a:ext>
            </a:extLst>
          </p:cNvPr>
          <p:cNvCxnSpPr/>
          <p:nvPr/>
        </p:nvCxnSpPr>
        <p:spPr>
          <a:xfrm>
            <a:off x="6393168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EE88CD8E-4F9A-45F1-199A-62A2BA7ED2E0}"/>
              </a:ext>
            </a:extLst>
          </p:cNvPr>
          <p:cNvCxnSpPr/>
          <p:nvPr/>
        </p:nvCxnSpPr>
        <p:spPr>
          <a:xfrm>
            <a:off x="7673312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814A757-8084-1407-39A8-39C66D36C853}"/>
              </a:ext>
            </a:extLst>
          </p:cNvPr>
          <p:cNvCxnSpPr/>
          <p:nvPr/>
        </p:nvCxnSpPr>
        <p:spPr>
          <a:xfrm>
            <a:off x="8313384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0E29D598-6F51-521F-A044-AA2DF823F237}"/>
              </a:ext>
            </a:extLst>
          </p:cNvPr>
          <p:cNvCxnSpPr/>
          <p:nvPr/>
        </p:nvCxnSpPr>
        <p:spPr>
          <a:xfrm>
            <a:off x="8953456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4BC7C621-94C6-C2C5-A2D0-8870E2FB7F64}"/>
              </a:ext>
            </a:extLst>
          </p:cNvPr>
          <p:cNvCxnSpPr/>
          <p:nvPr/>
        </p:nvCxnSpPr>
        <p:spPr>
          <a:xfrm>
            <a:off x="6073132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90DEBA46-7B54-A142-90B4-87F6EE38F556}"/>
              </a:ext>
            </a:extLst>
          </p:cNvPr>
          <p:cNvCxnSpPr/>
          <p:nvPr/>
        </p:nvCxnSpPr>
        <p:spPr>
          <a:xfrm>
            <a:off x="6713204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B903CD4-7FF8-E941-4F5C-D4EB26FD77A6}"/>
              </a:ext>
            </a:extLst>
          </p:cNvPr>
          <p:cNvCxnSpPr/>
          <p:nvPr/>
        </p:nvCxnSpPr>
        <p:spPr>
          <a:xfrm>
            <a:off x="7353276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433B494-C1B7-031E-EE11-8BE6E39F4311}"/>
              </a:ext>
            </a:extLst>
          </p:cNvPr>
          <p:cNvCxnSpPr/>
          <p:nvPr/>
        </p:nvCxnSpPr>
        <p:spPr>
          <a:xfrm>
            <a:off x="7993348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47CD521-42E5-D512-8656-CFEEF60A7712}"/>
              </a:ext>
            </a:extLst>
          </p:cNvPr>
          <p:cNvCxnSpPr/>
          <p:nvPr/>
        </p:nvCxnSpPr>
        <p:spPr>
          <a:xfrm>
            <a:off x="9273480" y="4118600"/>
            <a:ext cx="0" cy="72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6F85E0EC-060E-229B-8D06-FFED805E7E91}"/>
              </a:ext>
            </a:extLst>
          </p:cNvPr>
          <p:cNvCxnSpPr/>
          <p:nvPr/>
        </p:nvCxnSpPr>
        <p:spPr>
          <a:xfrm>
            <a:off x="7033240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9890E81C-0E1E-1030-6EF5-CBFD7E823595}"/>
              </a:ext>
            </a:extLst>
          </p:cNvPr>
          <p:cNvCxnSpPr/>
          <p:nvPr/>
        </p:nvCxnSpPr>
        <p:spPr>
          <a:xfrm>
            <a:off x="8633420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78DFEA00-0D06-69FA-4DDE-7AAEB7A3EC57}"/>
              </a:ext>
            </a:extLst>
          </p:cNvPr>
          <p:cNvCxnSpPr/>
          <p:nvPr/>
        </p:nvCxnSpPr>
        <p:spPr>
          <a:xfrm>
            <a:off x="952556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DB414C89-8939-586D-F595-0C1FFD66AA1B}"/>
              </a:ext>
            </a:extLst>
          </p:cNvPr>
          <p:cNvCxnSpPr/>
          <p:nvPr/>
        </p:nvCxnSpPr>
        <p:spPr>
          <a:xfrm>
            <a:off x="632520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185A2262-87B9-5A95-BB28-16BB34532038}"/>
              </a:ext>
            </a:extLst>
          </p:cNvPr>
          <p:cNvSpPr txBox="1"/>
          <p:nvPr/>
        </p:nvSpPr>
        <p:spPr>
          <a:xfrm>
            <a:off x="5221485" y="4867888"/>
            <a:ext cx="423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latin typeface="+mn-ea"/>
              </a:rPr>
              <a:t>2023.01</a:t>
            </a:r>
            <a:endParaRPr lang="ko-KR" altLang="en-US" sz="800">
              <a:latin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AE89B3A-BBCF-18BC-3749-15C45D481F36}"/>
              </a:ext>
            </a:extLst>
          </p:cNvPr>
          <p:cNvSpPr txBox="1"/>
          <p:nvPr/>
        </p:nvSpPr>
        <p:spPr>
          <a:xfrm>
            <a:off x="9061917" y="4867888"/>
            <a:ext cx="423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latin typeface="+mn-ea"/>
              </a:rPr>
              <a:t>2024.01</a:t>
            </a:r>
            <a:endParaRPr lang="ko-KR" altLang="en-US" sz="800">
              <a:latin typeface="+mn-ea"/>
            </a:endParaRPr>
          </a:p>
        </p:txBody>
      </p:sp>
      <p:sp>
        <p:nvSpPr>
          <p:cNvPr id="115" name="설명선: 굽은 선 114">
            <a:extLst>
              <a:ext uri="{FF2B5EF4-FFF2-40B4-BE49-F238E27FC236}">
                <a16:creationId xmlns:a16="http://schemas.microsoft.com/office/drawing/2014/main" id="{23421F13-5D4B-70C6-E859-6BBC3D51DD47}"/>
              </a:ext>
            </a:extLst>
          </p:cNvPr>
          <p:cNvSpPr/>
          <p:nvPr/>
        </p:nvSpPr>
        <p:spPr>
          <a:xfrm>
            <a:off x="7183348" y="1476512"/>
            <a:ext cx="1620000" cy="338554"/>
          </a:xfrm>
          <a:prstGeom prst="borderCallout2">
            <a:avLst>
              <a:gd name="adj1" fmla="val 57656"/>
              <a:gd name="adj2" fmla="val -2045"/>
              <a:gd name="adj3" fmla="val 57656"/>
              <a:gd name="adj4" fmla="val -10379"/>
              <a:gd name="adj5" fmla="val 789373"/>
              <a:gd name="adj6" fmla="val -147582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ko-KR" sz="800">
                <a:solidFill>
                  <a:schemeClr val="tx1"/>
                </a:solidFill>
                <a:latin typeface="+mn-ea"/>
              </a:rPr>
              <a:t>ChatGPT, 2022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년 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11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월 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30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일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>
                <a:solidFill>
                  <a:schemeClr val="tx1"/>
                </a:solidFill>
                <a:latin typeface="+mn-ea"/>
              </a:rPr>
              <a:t>GPT 3.5</a:t>
            </a:r>
          </a:p>
        </p:txBody>
      </p:sp>
      <p:sp>
        <p:nvSpPr>
          <p:cNvPr id="116" name="설명선: 굽은 선 115">
            <a:extLst>
              <a:ext uri="{FF2B5EF4-FFF2-40B4-BE49-F238E27FC236}">
                <a16:creationId xmlns:a16="http://schemas.microsoft.com/office/drawing/2014/main" id="{C11BDA62-E186-F631-739B-F4C4247F7689}"/>
              </a:ext>
            </a:extLst>
          </p:cNvPr>
          <p:cNvSpPr/>
          <p:nvPr/>
        </p:nvSpPr>
        <p:spPr>
          <a:xfrm flipH="1">
            <a:off x="3022880" y="5733256"/>
            <a:ext cx="1620000" cy="215444"/>
          </a:xfrm>
          <a:prstGeom prst="borderCallout2">
            <a:avLst>
              <a:gd name="adj1" fmla="val 57656"/>
              <a:gd name="adj2" fmla="val -2045"/>
              <a:gd name="adj3" fmla="val 57656"/>
              <a:gd name="adj4" fmla="val -10379"/>
              <a:gd name="adj5" fmla="val 205833"/>
              <a:gd name="adj6" fmla="val -28242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ko-KR" sz="800">
                <a:solidFill>
                  <a:schemeClr val="tx1"/>
                </a:solidFill>
                <a:latin typeface="+mn-ea"/>
              </a:rPr>
              <a:t>aaa</a:t>
            </a:r>
          </a:p>
        </p:txBody>
      </p:sp>
      <p:sp>
        <p:nvSpPr>
          <p:cNvPr id="117" name="설명선: 굽은 선 116">
            <a:extLst>
              <a:ext uri="{FF2B5EF4-FFF2-40B4-BE49-F238E27FC236}">
                <a16:creationId xmlns:a16="http://schemas.microsoft.com/office/drawing/2014/main" id="{5907FA5F-D853-503B-C7A7-4AB9AC2D8BDE}"/>
              </a:ext>
            </a:extLst>
          </p:cNvPr>
          <p:cNvSpPr/>
          <p:nvPr/>
        </p:nvSpPr>
        <p:spPr>
          <a:xfrm>
            <a:off x="7183348" y="2672484"/>
            <a:ext cx="1620000" cy="215444"/>
          </a:xfrm>
          <a:prstGeom prst="borderCallout2">
            <a:avLst>
              <a:gd name="adj1" fmla="val 57656"/>
              <a:gd name="adj2" fmla="val -2045"/>
              <a:gd name="adj3" fmla="val 57656"/>
              <a:gd name="adj4" fmla="val -10379"/>
              <a:gd name="adj5" fmla="val 668476"/>
              <a:gd name="adj6" fmla="val -7071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ko-KR" sz="800">
                <a:solidFill>
                  <a:schemeClr val="tx1"/>
                </a:solidFill>
                <a:latin typeface="+mn-ea"/>
              </a:rPr>
              <a:t>GPT-4, 2023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년 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월 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14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일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8" name="설명선: 굽은 선 117">
            <a:extLst>
              <a:ext uri="{FF2B5EF4-FFF2-40B4-BE49-F238E27FC236}">
                <a16:creationId xmlns:a16="http://schemas.microsoft.com/office/drawing/2014/main" id="{DAC7E356-3169-F30F-3E6B-2B5D986D5950}"/>
              </a:ext>
            </a:extLst>
          </p:cNvPr>
          <p:cNvSpPr/>
          <p:nvPr/>
        </p:nvSpPr>
        <p:spPr>
          <a:xfrm>
            <a:off x="3333000" y="2543277"/>
            <a:ext cx="1620000" cy="338554"/>
          </a:xfrm>
          <a:prstGeom prst="borderCallout2">
            <a:avLst>
              <a:gd name="adj1" fmla="val 57656"/>
              <a:gd name="adj2" fmla="val -2045"/>
              <a:gd name="adj3" fmla="val 57656"/>
              <a:gd name="adj4" fmla="val -10379"/>
              <a:gd name="adj5" fmla="val 465633"/>
              <a:gd name="adj6" fmla="val -10619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ko-KR" sz="800">
                <a:solidFill>
                  <a:schemeClr val="tx1"/>
                </a:solidFill>
                <a:latin typeface="+mn-ea"/>
              </a:rPr>
              <a:t>DALL-E, 2022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년 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월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>
                <a:solidFill>
                  <a:schemeClr val="tx1"/>
                </a:solidFill>
                <a:latin typeface="+mn-ea"/>
              </a:rPr>
              <a:t>Text-to-Image</a:t>
            </a:r>
          </a:p>
        </p:txBody>
      </p:sp>
      <p:sp>
        <p:nvSpPr>
          <p:cNvPr id="119" name="설명선: 굽은 선 118">
            <a:extLst>
              <a:ext uri="{FF2B5EF4-FFF2-40B4-BE49-F238E27FC236}">
                <a16:creationId xmlns:a16="http://schemas.microsoft.com/office/drawing/2014/main" id="{22E36FC5-D216-9C14-ABB4-33DCE0F99FCE}"/>
              </a:ext>
            </a:extLst>
          </p:cNvPr>
          <p:cNvSpPr/>
          <p:nvPr/>
        </p:nvSpPr>
        <p:spPr>
          <a:xfrm>
            <a:off x="3350322" y="2992384"/>
            <a:ext cx="1620000" cy="338554"/>
          </a:xfrm>
          <a:prstGeom prst="borderCallout2">
            <a:avLst>
              <a:gd name="adj1" fmla="val 57656"/>
              <a:gd name="adj2" fmla="val -2045"/>
              <a:gd name="adj3" fmla="val 57656"/>
              <a:gd name="adj4" fmla="val -10379"/>
              <a:gd name="adj5" fmla="val 344735"/>
              <a:gd name="adj6" fmla="val -50283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ko-KR" sz="800">
                <a:solidFill>
                  <a:schemeClr val="tx1"/>
                </a:solidFill>
                <a:latin typeface="+mn-ea"/>
              </a:rPr>
              <a:t>DALL-E2, 2022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년 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월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>
                <a:solidFill>
                  <a:schemeClr val="tx1"/>
                </a:solidFill>
                <a:latin typeface="+mn-ea"/>
              </a:rPr>
              <a:t>Image-to-Image</a:t>
            </a:r>
          </a:p>
        </p:txBody>
      </p:sp>
    </p:spTree>
    <p:extLst>
      <p:ext uri="{BB962C8B-B14F-4D97-AF65-F5344CB8AC3E}">
        <p14:creationId xmlns:p14="http://schemas.microsoft.com/office/powerpoint/2010/main" val="2748136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Generative AI (</a:t>
            </a:r>
            <a:r>
              <a:rPr lang="ko-KR" altLang="en-US" sz="2400"/>
              <a:t>생성형 </a:t>
            </a:r>
            <a:r>
              <a:rPr lang="en-US" altLang="ko-KR" sz="2400"/>
              <a:t>AI)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>
                <a:latin typeface="+mn-ea"/>
              </a:rPr>
              <a:t>생성형 </a:t>
            </a:r>
            <a:r>
              <a:rPr lang="en-US" altLang="ko-KR" sz="1600">
                <a:latin typeface="+mn-ea"/>
              </a:rPr>
              <a:t>AI</a:t>
            </a:r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D378A50C-6339-6E00-CC3E-DB41084EE48A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ACB4868-B2A2-76D9-1610-B702C4E1BF3E}"/>
              </a:ext>
            </a:extLst>
          </p:cNvPr>
          <p:cNvCxnSpPr/>
          <p:nvPr/>
        </p:nvCxnSpPr>
        <p:spPr>
          <a:xfrm>
            <a:off x="344488" y="4441468"/>
            <a:ext cx="9217025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FF74BA2-B75E-1672-B8C0-5570A1ABBC6F}"/>
              </a:ext>
            </a:extLst>
          </p:cNvPr>
          <p:cNvCxnSpPr/>
          <p:nvPr/>
        </p:nvCxnSpPr>
        <p:spPr>
          <a:xfrm>
            <a:off x="560512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6CAA7C7-52E1-F550-23A7-306E96D19AEB}"/>
              </a:ext>
            </a:extLst>
          </p:cNvPr>
          <p:cNvCxnSpPr/>
          <p:nvPr/>
        </p:nvCxnSpPr>
        <p:spPr>
          <a:xfrm>
            <a:off x="1035376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6708338-332F-FE6A-3D8F-D682CA30D4A4}"/>
              </a:ext>
            </a:extLst>
          </p:cNvPr>
          <p:cNvCxnSpPr/>
          <p:nvPr/>
        </p:nvCxnSpPr>
        <p:spPr>
          <a:xfrm>
            <a:off x="1510240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9AD86F-5661-2A3B-BF99-F9033936D894}"/>
              </a:ext>
            </a:extLst>
          </p:cNvPr>
          <p:cNvCxnSpPr/>
          <p:nvPr/>
        </p:nvCxnSpPr>
        <p:spPr>
          <a:xfrm>
            <a:off x="1985104" y="4118600"/>
            <a:ext cx="0" cy="7200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34F5BBC-06DE-4B09-B4D5-8345BDEA53C2}"/>
              </a:ext>
            </a:extLst>
          </p:cNvPr>
          <p:cNvCxnSpPr/>
          <p:nvPr/>
        </p:nvCxnSpPr>
        <p:spPr>
          <a:xfrm>
            <a:off x="2459968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367F3EB-17A1-7885-B2B9-C251D18D99C6}"/>
              </a:ext>
            </a:extLst>
          </p:cNvPr>
          <p:cNvCxnSpPr/>
          <p:nvPr/>
        </p:nvCxnSpPr>
        <p:spPr>
          <a:xfrm>
            <a:off x="2934832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035640-2A5D-61AC-9A68-032EA6657DB5}"/>
              </a:ext>
            </a:extLst>
          </p:cNvPr>
          <p:cNvCxnSpPr/>
          <p:nvPr/>
        </p:nvCxnSpPr>
        <p:spPr>
          <a:xfrm>
            <a:off x="3409696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1A5A101-D473-60D8-93F4-820EAF44BE40}"/>
              </a:ext>
            </a:extLst>
          </p:cNvPr>
          <p:cNvCxnSpPr/>
          <p:nvPr/>
        </p:nvCxnSpPr>
        <p:spPr>
          <a:xfrm>
            <a:off x="3884560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F48FAFF-6519-6F92-5540-DC7AA7194704}"/>
              </a:ext>
            </a:extLst>
          </p:cNvPr>
          <p:cNvCxnSpPr/>
          <p:nvPr/>
        </p:nvCxnSpPr>
        <p:spPr>
          <a:xfrm>
            <a:off x="797944" y="4118600"/>
            <a:ext cx="0" cy="72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FCF3157-3039-72AB-2380-F94180ECFEC7}"/>
              </a:ext>
            </a:extLst>
          </p:cNvPr>
          <p:cNvCxnSpPr/>
          <p:nvPr/>
        </p:nvCxnSpPr>
        <p:spPr>
          <a:xfrm>
            <a:off x="1272808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7FF6EA2-8F76-9D51-1E69-ECCB0E175CEB}"/>
              </a:ext>
            </a:extLst>
          </p:cNvPr>
          <p:cNvCxnSpPr/>
          <p:nvPr/>
        </p:nvCxnSpPr>
        <p:spPr>
          <a:xfrm>
            <a:off x="1747672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4980020-0E5A-132F-C877-ED043A7E07FC}"/>
              </a:ext>
            </a:extLst>
          </p:cNvPr>
          <p:cNvCxnSpPr/>
          <p:nvPr/>
        </p:nvCxnSpPr>
        <p:spPr>
          <a:xfrm>
            <a:off x="2222536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D9E297C-01BC-FFC8-6CFD-7E68ED6C37C4}"/>
              </a:ext>
            </a:extLst>
          </p:cNvPr>
          <p:cNvCxnSpPr/>
          <p:nvPr/>
        </p:nvCxnSpPr>
        <p:spPr>
          <a:xfrm>
            <a:off x="2697400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922C57D-B338-448C-C468-8DEFAC5048E3}"/>
              </a:ext>
            </a:extLst>
          </p:cNvPr>
          <p:cNvCxnSpPr/>
          <p:nvPr/>
        </p:nvCxnSpPr>
        <p:spPr>
          <a:xfrm>
            <a:off x="3172264" y="4118600"/>
            <a:ext cx="0" cy="72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DB53740-BFF6-D094-C5F8-2ED1D2882528}"/>
              </a:ext>
            </a:extLst>
          </p:cNvPr>
          <p:cNvCxnSpPr/>
          <p:nvPr/>
        </p:nvCxnSpPr>
        <p:spPr>
          <a:xfrm>
            <a:off x="3647128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5EDE0B4-2B46-7C46-74D9-E8BE6ADF90FF}"/>
              </a:ext>
            </a:extLst>
          </p:cNvPr>
          <p:cNvCxnSpPr/>
          <p:nvPr/>
        </p:nvCxnSpPr>
        <p:spPr>
          <a:xfrm>
            <a:off x="4121992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5AC3DF1-AF9D-1E13-A10D-2A9C3A507666}"/>
              </a:ext>
            </a:extLst>
          </p:cNvPr>
          <p:cNvCxnSpPr/>
          <p:nvPr/>
        </p:nvCxnSpPr>
        <p:spPr>
          <a:xfrm>
            <a:off x="4359424" y="4118600"/>
            <a:ext cx="0" cy="7200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6E1DA2-5B4A-4DC0-77F3-50BAA6DF1CF0}"/>
              </a:ext>
            </a:extLst>
          </p:cNvPr>
          <p:cNvCxnSpPr/>
          <p:nvPr/>
        </p:nvCxnSpPr>
        <p:spPr>
          <a:xfrm>
            <a:off x="4834288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8B97E64-ED9D-5BCF-333F-86E994718179}"/>
              </a:ext>
            </a:extLst>
          </p:cNvPr>
          <p:cNvCxnSpPr/>
          <p:nvPr/>
        </p:nvCxnSpPr>
        <p:spPr>
          <a:xfrm>
            <a:off x="5309152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A43C5BC-A8BE-DFB0-6546-B8BB0F866865}"/>
              </a:ext>
            </a:extLst>
          </p:cNvPr>
          <p:cNvCxnSpPr/>
          <p:nvPr/>
        </p:nvCxnSpPr>
        <p:spPr>
          <a:xfrm>
            <a:off x="5784016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D4D0523-6454-36E0-55E0-1401A185B9E0}"/>
              </a:ext>
            </a:extLst>
          </p:cNvPr>
          <p:cNvCxnSpPr/>
          <p:nvPr/>
        </p:nvCxnSpPr>
        <p:spPr>
          <a:xfrm>
            <a:off x="6258880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763A8F5-07F4-39EE-19F0-78540AD90B06}"/>
              </a:ext>
            </a:extLst>
          </p:cNvPr>
          <p:cNvCxnSpPr/>
          <p:nvPr/>
        </p:nvCxnSpPr>
        <p:spPr>
          <a:xfrm>
            <a:off x="6733744" y="4118600"/>
            <a:ext cx="0" cy="7200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82737DE-5C19-8E7C-09E9-FE20482B5935}"/>
              </a:ext>
            </a:extLst>
          </p:cNvPr>
          <p:cNvCxnSpPr/>
          <p:nvPr/>
        </p:nvCxnSpPr>
        <p:spPr>
          <a:xfrm>
            <a:off x="7208608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728E859-F2CF-8E76-8876-BAB5486FF08F}"/>
              </a:ext>
            </a:extLst>
          </p:cNvPr>
          <p:cNvCxnSpPr/>
          <p:nvPr/>
        </p:nvCxnSpPr>
        <p:spPr>
          <a:xfrm>
            <a:off x="7683472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F3F06D4-4386-FD2D-49E6-756CFFFF4A8D}"/>
              </a:ext>
            </a:extLst>
          </p:cNvPr>
          <p:cNvCxnSpPr/>
          <p:nvPr/>
        </p:nvCxnSpPr>
        <p:spPr>
          <a:xfrm>
            <a:off x="4596856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AA2C5D0-A277-4EBF-6695-040D7390F9E3}"/>
              </a:ext>
            </a:extLst>
          </p:cNvPr>
          <p:cNvCxnSpPr/>
          <p:nvPr/>
        </p:nvCxnSpPr>
        <p:spPr>
          <a:xfrm>
            <a:off x="5071720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A48D7DB-E846-9A2D-9805-997B95F72344}"/>
              </a:ext>
            </a:extLst>
          </p:cNvPr>
          <p:cNvCxnSpPr/>
          <p:nvPr/>
        </p:nvCxnSpPr>
        <p:spPr>
          <a:xfrm>
            <a:off x="5546584" y="4118600"/>
            <a:ext cx="0" cy="72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F9A2453-A3BE-58C0-5F22-9C0B8968FDD3}"/>
              </a:ext>
            </a:extLst>
          </p:cNvPr>
          <p:cNvCxnSpPr/>
          <p:nvPr/>
        </p:nvCxnSpPr>
        <p:spPr>
          <a:xfrm>
            <a:off x="6021448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6D28067-AD2F-37AF-C066-DBAF5203EA8E}"/>
              </a:ext>
            </a:extLst>
          </p:cNvPr>
          <p:cNvCxnSpPr/>
          <p:nvPr/>
        </p:nvCxnSpPr>
        <p:spPr>
          <a:xfrm>
            <a:off x="6496312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7E23786-60FF-B17F-27F9-413C5CA8BA60}"/>
              </a:ext>
            </a:extLst>
          </p:cNvPr>
          <p:cNvCxnSpPr/>
          <p:nvPr/>
        </p:nvCxnSpPr>
        <p:spPr>
          <a:xfrm>
            <a:off x="6971176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CF06E21-12F2-511F-439E-995DD914FB4C}"/>
              </a:ext>
            </a:extLst>
          </p:cNvPr>
          <p:cNvCxnSpPr/>
          <p:nvPr/>
        </p:nvCxnSpPr>
        <p:spPr>
          <a:xfrm>
            <a:off x="7446040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55E10F3-8DA9-E109-F186-AB8518CEC921}"/>
              </a:ext>
            </a:extLst>
          </p:cNvPr>
          <p:cNvCxnSpPr/>
          <p:nvPr/>
        </p:nvCxnSpPr>
        <p:spPr>
          <a:xfrm>
            <a:off x="7920904" y="4118600"/>
            <a:ext cx="0" cy="72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B872E4E-63FD-C097-EE44-F2B984C56D79}"/>
              </a:ext>
            </a:extLst>
          </p:cNvPr>
          <p:cNvCxnSpPr/>
          <p:nvPr/>
        </p:nvCxnSpPr>
        <p:spPr>
          <a:xfrm>
            <a:off x="8158336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E39B23C-1AAE-BF68-880A-81AB096AE608}"/>
              </a:ext>
            </a:extLst>
          </p:cNvPr>
          <p:cNvCxnSpPr/>
          <p:nvPr/>
        </p:nvCxnSpPr>
        <p:spPr>
          <a:xfrm>
            <a:off x="8633200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C804FB1-A70C-CA2C-42F3-43ADF224788E}"/>
              </a:ext>
            </a:extLst>
          </p:cNvPr>
          <p:cNvCxnSpPr/>
          <p:nvPr/>
        </p:nvCxnSpPr>
        <p:spPr>
          <a:xfrm>
            <a:off x="9108064" y="4118600"/>
            <a:ext cx="0" cy="7200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580CE1A-A7A9-E511-0927-6974C846692B}"/>
              </a:ext>
            </a:extLst>
          </p:cNvPr>
          <p:cNvCxnSpPr/>
          <p:nvPr/>
        </p:nvCxnSpPr>
        <p:spPr>
          <a:xfrm>
            <a:off x="8395768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FABB661-810C-DF6A-0B10-C1A4CDF5138F}"/>
              </a:ext>
            </a:extLst>
          </p:cNvPr>
          <p:cNvCxnSpPr/>
          <p:nvPr/>
        </p:nvCxnSpPr>
        <p:spPr>
          <a:xfrm>
            <a:off x="8870632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27E0D72-AF4D-FFA4-8546-CC160C561D75}"/>
              </a:ext>
            </a:extLst>
          </p:cNvPr>
          <p:cNvCxnSpPr/>
          <p:nvPr/>
        </p:nvCxnSpPr>
        <p:spPr>
          <a:xfrm>
            <a:off x="9345488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31A93E3-3301-7127-093F-9137DB7550C3}"/>
              </a:ext>
            </a:extLst>
          </p:cNvPr>
          <p:cNvSpPr txBox="1"/>
          <p:nvPr/>
        </p:nvSpPr>
        <p:spPr>
          <a:xfrm>
            <a:off x="606582" y="4878236"/>
            <a:ext cx="423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latin typeface="+mn-ea"/>
              </a:rPr>
              <a:t>1990</a:t>
            </a:r>
            <a:endParaRPr lang="ko-KR" altLang="en-US" sz="800"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43C274-F153-9F58-83F4-2E7E2A19BC19}"/>
              </a:ext>
            </a:extLst>
          </p:cNvPr>
          <p:cNvSpPr txBox="1"/>
          <p:nvPr/>
        </p:nvSpPr>
        <p:spPr>
          <a:xfrm>
            <a:off x="2986546" y="4878236"/>
            <a:ext cx="423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latin typeface="+mn-ea"/>
              </a:rPr>
              <a:t>2000</a:t>
            </a:r>
            <a:endParaRPr lang="ko-KR" altLang="en-US" sz="800"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AC3B637-076A-8BE7-88D0-8B9DF8A667A4}"/>
              </a:ext>
            </a:extLst>
          </p:cNvPr>
          <p:cNvSpPr txBox="1"/>
          <p:nvPr/>
        </p:nvSpPr>
        <p:spPr>
          <a:xfrm>
            <a:off x="5331008" y="4878236"/>
            <a:ext cx="423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latin typeface="+mn-ea"/>
              </a:rPr>
              <a:t>2010</a:t>
            </a:r>
            <a:endParaRPr lang="ko-KR" altLang="en-US" sz="800"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CAFE12-2377-0295-844A-ACEB80D4A6B4}"/>
              </a:ext>
            </a:extLst>
          </p:cNvPr>
          <p:cNvSpPr txBox="1"/>
          <p:nvPr/>
        </p:nvSpPr>
        <p:spPr>
          <a:xfrm>
            <a:off x="7695981" y="4878236"/>
            <a:ext cx="423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latin typeface="+mn-ea"/>
              </a:rPr>
              <a:t>2020</a:t>
            </a:r>
            <a:endParaRPr lang="ko-KR" altLang="en-US" sz="800">
              <a:latin typeface="+mn-ea"/>
            </a:endParaRPr>
          </a:p>
        </p:txBody>
      </p:sp>
      <p:sp>
        <p:nvSpPr>
          <p:cNvPr id="50" name="설명선: 굽은 선 49">
            <a:extLst>
              <a:ext uri="{FF2B5EF4-FFF2-40B4-BE49-F238E27FC236}">
                <a16:creationId xmlns:a16="http://schemas.microsoft.com/office/drawing/2014/main" id="{B0A39D02-0982-FA40-5A79-31EFCD3DC758}"/>
              </a:ext>
            </a:extLst>
          </p:cNvPr>
          <p:cNvSpPr/>
          <p:nvPr/>
        </p:nvSpPr>
        <p:spPr>
          <a:xfrm>
            <a:off x="948111" y="5937527"/>
            <a:ext cx="1620000" cy="215444"/>
          </a:xfrm>
          <a:prstGeom prst="borderCallout2">
            <a:avLst>
              <a:gd name="adj1" fmla="val 57656"/>
              <a:gd name="adj2" fmla="val -2045"/>
              <a:gd name="adj3" fmla="val 57656"/>
              <a:gd name="adj4" fmla="val -10379"/>
              <a:gd name="adj5" fmla="val -507231"/>
              <a:gd name="adj6" fmla="val -22867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ko-KR" sz="800">
                <a:solidFill>
                  <a:schemeClr val="tx1"/>
                </a:solidFill>
                <a:latin typeface="+mn-ea"/>
              </a:rPr>
              <a:t>CNN, 1989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년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설명선: 굽은 선 50">
            <a:extLst>
              <a:ext uri="{FF2B5EF4-FFF2-40B4-BE49-F238E27FC236}">
                <a16:creationId xmlns:a16="http://schemas.microsoft.com/office/drawing/2014/main" id="{213862A5-DD0F-8D46-2C1E-9D1043DEE484}"/>
              </a:ext>
            </a:extLst>
          </p:cNvPr>
          <p:cNvSpPr/>
          <p:nvPr/>
        </p:nvSpPr>
        <p:spPr>
          <a:xfrm flipH="1">
            <a:off x="610239" y="3442162"/>
            <a:ext cx="1620000" cy="338554"/>
          </a:xfrm>
          <a:prstGeom prst="borderCallout2">
            <a:avLst>
              <a:gd name="adj1" fmla="val 57656"/>
              <a:gd name="adj2" fmla="val -2045"/>
              <a:gd name="adj3" fmla="val 57656"/>
              <a:gd name="adj4" fmla="val -10379"/>
              <a:gd name="adj5" fmla="val 205833"/>
              <a:gd name="adj6" fmla="val -28242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ko-KR" sz="800">
                <a:solidFill>
                  <a:srgbClr val="00B050"/>
                </a:solidFill>
                <a:latin typeface="+mn-ea"/>
              </a:rPr>
              <a:t>LeNet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, 1998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년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, 5 layers</a:t>
            </a:r>
          </a:p>
          <a:p>
            <a:r>
              <a:rPr lang="ko-KR" altLang="en-US" sz="800">
                <a:solidFill>
                  <a:schemeClr val="tx1"/>
                </a:solidFill>
                <a:latin typeface="+mn-ea"/>
              </a:rPr>
              <a:t>최초의 성공적인 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CNN</a:t>
            </a:r>
          </a:p>
        </p:txBody>
      </p:sp>
      <p:sp>
        <p:nvSpPr>
          <p:cNvPr id="52" name="설명선: 굽은 선 51">
            <a:extLst>
              <a:ext uri="{FF2B5EF4-FFF2-40B4-BE49-F238E27FC236}">
                <a16:creationId xmlns:a16="http://schemas.microsoft.com/office/drawing/2014/main" id="{AACB3CF2-D006-A0CD-7C5C-B056CDAF84CA}"/>
              </a:ext>
            </a:extLst>
          </p:cNvPr>
          <p:cNvSpPr/>
          <p:nvPr/>
        </p:nvSpPr>
        <p:spPr>
          <a:xfrm flipH="1">
            <a:off x="3333000" y="3429000"/>
            <a:ext cx="1620000" cy="338554"/>
          </a:xfrm>
          <a:prstGeom prst="borderCallout2">
            <a:avLst>
              <a:gd name="adj1" fmla="val 57656"/>
              <a:gd name="adj2" fmla="val -2045"/>
              <a:gd name="adj3" fmla="val 57656"/>
              <a:gd name="adj4" fmla="val -10379"/>
              <a:gd name="adj5" fmla="val 204849"/>
              <a:gd name="adj6" fmla="val -64798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ko-KR" sz="800" b="1" u="sng">
                <a:solidFill>
                  <a:srgbClr val="00B050"/>
                </a:solidFill>
                <a:latin typeface="+mn-ea"/>
              </a:rPr>
              <a:t>AlexNet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, 2012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년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, 8 layers</a:t>
            </a:r>
          </a:p>
          <a:p>
            <a:r>
              <a:rPr lang="en-US" altLang="ko-KR" sz="800">
                <a:solidFill>
                  <a:srgbClr val="0070C0"/>
                </a:solidFill>
                <a:latin typeface="+mn-ea"/>
              </a:rPr>
              <a:t>ReLU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와 </a:t>
            </a:r>
            <a:r>
              <a:rPr lang="en-US" altLang="ko-KR" sz="800">
                <a:solidFill>
                  <a:srgbClr val="0070C0"/>
                </a:solidFill>
                <a:latin typeface="+mn-ea"/>
              </a:rPr>
              <a:t>Dropout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사용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설명선: 굽은 선 52">
            <a:extLst>
              <a:ext uri="{FF2B5EF4-FFF2-40B4-BE49-F238E27FC236}">
                <a16:creationId xmlns:a16="http://schemas.microsoft.com/office/drawing/2014/main" id="{BF8C58E8-CE80-8072-0AB3-76C45C111AC1}"/>
              </a:ext>
            </a:extLst>
          </p:cNvPr>
          <p:cNvSpPr/>
          <p:nvPr/>
        </p:nvSpPr>
        <p:spPr>
          <a:xfrm flipH="1">
            <a:off x="3882582" y="5335120"/>
            <a:ext cx="1620000" cy="215444"/>
          </a:xfrm>
          <a:prstGeom prst="borderCallout2">
            <a:avLst>
              <a:gd name="adj1" fmla="val 57656"/>
              <a:gd name="adj2" fmla="val -2045"/>
              <a:gd name="adj3" fmla="val 57656"/>
              <a:gd name="adj4" fmla="val -10379"/>
              <a:gd name="adj5" fmla="val -232732"/>
              <a:gd name="adj6" fmla="val -4437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ko-KR" sz="800">
                <a:solidFill>
                  <a:schemeClr val="tx1"/>
                </a:solidFill>
                <a:latin typeface="+mn-ea"/>
              </a:rPr>
              <a:t>ZFNet, 2013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년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80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 AlexNet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설명선: 굽은 선 53">
            <a:extLst>
              <a:ext uri="{FF2B5EF4-FFF2-40B4-BE49-F238E27FC236}">
                <a16:creationId xmlns:a16="http://schemas.microsoft.com/office/drawing/2014/main" id="{7BBE7E04-5D38-2009-C14A-985EAC7E6E09}"/>
              </a:ext>
            </a:extLst>
          </p:cNvPr>
          <p:cNvSpPr/>
          <p:nvPr/>
        </p:nvSpPr>
        <p:spPr>
          <a:xfrm flipH="1">
            <a:off x="2611572" y="2866357"/>
            <a:ext cx="2340000" cy="461665"/>
          </a:xfrm>
          <a:prstGeom prst="borderCallout2">
            <a:avLst>
              <a:gd name="adj1" fmla="val 57656"/>
              <a:gd name="adj2" fmla="val -2045"/>
              <a:gd name="adj3" fmla="val 57656"/>
              <a:gd name="adj4" fmla="val -10379"/>
              <a:gd name="adj5" fmla="val 279025"/>
              <a:gd name="adj6" fmla="val -63183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800">
                <a:solidFill>
                  <a:srgbClr val="00B050"/>
                </a:solidFill>
                <a:latin typeface="+mn-ea"/>
              </a:rPr>
              <a:t>VGGNet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, 2014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년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r>
              <a:rPr lang="ko-KR" altLang="en-US" sz="800">
                <a:solidFill>
                  <a:srgbClr val="0070C0"/>
                </a:solidFill>
                <a:latin typeface="+mn-ea"/>
              </a:rPr>
              <a:t>작은 크기 </a:t>
            </a:r>
            <a:r>
              <a:rPr lang="en-US" altLang="ko-KR" sz="800">
                <a:solidFill>
                  <a:srgbClr val="0070C0"/>
                </a:solidFill>
                <a:latin typeface="+mn-ea"/>
              </a:rPr>
              <a:t>filter</a:t>
            </a:r>
            <a:r>
              <a:rPr lang="ko-KR" altLang="en-US" sz="800">
                <a:solidFill>
                  <a:srgbClr val="0070C0"/>
                </a:solidFill>
                <a:latin typeface="+mn-ea"/>
              </a:rPr>
              <a:t>의 중복 사용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으로 연산량 줄임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>
                <a:solidFill>
                  <a:schemeClr val="tx1"/>
                </a:solidFill>
                <a:latin typeface="+mn-ea"/>
              </a:rPr>
              <a:t>VGG16, VGG19 </a:t>
            </a:r>
          </a:p>
        </p:txBody>
      </p:sp>
      <p:sp>
        <p:nvSpPr>
          <p:cNvPr id="55" name="설명선: 굽은 선 54">
            <a:extLst>
              <a:ext uri="{FF2B5EF4-FFF2-40B4-BE49-F238E27FC236}">
                <a16:creationId xmlns:a16="http://schemas.microsoft.com/office/drawing/2014/main" id="{3E4D2737-6A85-B3F5-D4A4-069C0006B9CD}"/>
              </a:ext>
            </a:extLst>
          </p:cNvPr>
          <p:cNvSpPr/>
          <p:nvPr/>
        </p:nvSpPr>
        <p:spPr>
          <a:xfrm flipH="1">
            <a:off x="2611572" y="1741071"/>
            <a:ext cx="2340000" cy="461665"/>
          </a:xfrm>
          <a:prstGeom prst="borderCallout2">
            <a:avLst>
              <a:gd name="adj1" fmla="val 57656"/>
              <a:gd name="adj2" fmla="val -2045"/>
              <a:gd name="adj3" fmla="val 57656"/>
              <a:gd name="adj4" fmla="val -10379"/>
              <a:gd name="adj5" fmla="val 518589"/>
              <a:gd name="adj6" fmla="val -7423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800" u="sng">
                <a:solidFill>
                  <a:srgbClr val="00B050"/>
                </a:solidFill>
                <a:latin typeface="+mn-ea"/>
              </a:rPr>
              <a:t>ResNet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, 2015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년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>
                <a:solidFill>
                  <a:srgbClr val="0070C0"/>
                </a:solidFill>
                <a:latin typeface="+mn-ea"/>
              </a:rPr>
              <a:t>Residual Block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으로 학습 속도 향상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>
                <a:solidFill>
                  <a:schemeClr val="tx1"/>
                </a:solidFill>
                <a:latin typeface="+mn-ea"/>
              </a:rPr>
              <a:t>ResNet-50, ResNet-101, ResNet-152</a:t>
            </a:r>
          </a:p>
        </p:txBody>
      </p:sp>
      <p:sp>
        <p:nvSpPr>
          <p:cNvPr id="58" name="설명선: 굽은 선 57">
            <a:extLst>
              <a:ext uri="{FF2B5EF4-FFF2-40B4-BE49-F238E27FC236}">
                <a16:creationId xmlns:a16="http://schemas.microsoft.com/office/drawing/2014/main" id="{373D9A9A-307A-629D-B6A8-57AD0033C6B1}"/>
              </a:ext>
            </a:extLst>
          </p:cNvPr>
          <p:cNvSpPr/>
          <p:nvPr/>
        </p:nvSpPr>
        <p:spPr>
          <a:xfrm flipH="1">
            <a:off x="2611572" y="2303714"/>
            <a:ext cx="2340000" cy="461665"/>
          </a:xfrm>
          <a:prstGeom prst="borderCallout2">
            <a:avLst>
              <a:gd name="adj1" fmla="val 57656"/>
              <a:gd name="adj2" fmla="val -2045"/>
              <a:gd name="adj3" fmla="val 57656"/>
              <a:gd name="adj4" fmla="val -10379"/>
              <a:gd name="adj5" fmla="val 386894"/>
              <a:gd name="adj6" fmla="val -64817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800">
                <a:solidFill>
                  <a:srgbClr val="00B050"/>
                </a:solidFill>
                <a:latin typeface="+mn-ea"/>
              </a:rPr>
              <a:t>InceptionNet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, 2014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년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>
                <a:solidFill>
                  <a:srgbClr val="0070C0"/>
                </a:solidFill>
                <a:latin typeface="+mn-ea"/>
              </a:rPr>
              <a:t>Inception Module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로 연산량 줄임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>
                <a:solidFill>
                  <a:schemeClr val="tx1"/>
                </a:solidFill>
                <a:latin typeface="+mn-ea"/>
              </a:rPr>
              <a:t>GoogLeNet</a:t>
            </a:r>
          </a:p>
        </p:txBody>
      </p:sp>
      <p:sp>
        <p:nvSpPr>
          <p:cNvPr id="59" name="설명선: 굽은 선 58">
            <a:extLst>
              <a:ext uri="{FF2B5EF4-FFF2-40B4-BE49-F238E27FC236}">
                <a16:creationId xmlns:a16="http://schemas.microsoft.com/office/drawing/2014/main" id="{01B6EB97-CBCE-1F13-4C49-4AF436CB4328}"/>
              </a:ext>
            </a:extLst>
          </p:cNvPr>
          <p:cNvSpPr/>
          <p:nvPr/>
        </p:nvSpPr>
        <p:spPr>
          <a:xfrm>
            <a:off x="7907556" y="5676609"/>
            <a:ext cx="1620000" cy="338554"/>
          </a:xfrm>
          <a:prstGeom prst="borderCallout2">
            <a:avLst>
              <a:gd name="adj1" fmla="val 57656"/>
              <a:gd name="adj2" fmla="val -2045"/>
              <a:gd name="adj3" fmla="val 57656"/>
              <a:gd name="adj4" fmla="val -10379"/>
              <a:gd name="adj5" fmla="val -250007"/>
              <a:gd name="adj6" fmla="val -4329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ko-KR" sz="800">
                <a:solidFill>
                  <a:srgbClr val="00B050"/>
                </a:solidFill>
                <a:latin typeface="+mn-ea"/>
              </a:rPr>
              <a:t>MobileNet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, 2017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년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>
                <a:solidFill>
                  <a:schemeClr val="tx1"/>
                </a:solidFill>
                <a:latin typeface="+mn-ea"/>
              </a:rPr>
              <a:t>For mobile, embedded device</a:t>
            </a:r>
          </a:p>
        </p:txBody>
      </p:sp>
      <p:sp>
        <p:nvSpPr>
          <p:cNvPr id="60" name="설명선: 굽은 선 59">
            <a:extLst>
              <a:ext uri="{FF2B5EF4-FFF2-40B4-BE49-F238E27FC236}">
                <a16:creationId xmlns:a16="http://schemas.microsoft.com/office/drawing/2014/main" id="{D21EBFFB-F2AC-6203-7255-A93C7791919C}"/>
              </a:ext>
            </a:extLst>
          </p:cNvPr>
          <p:cNvSpPr/>
          <p:nvPr/>
        </p:nvSpPr>
        <p:spPr>
          <a:xfrm flipH="1">
            <a:off x="3882582" y="5596817"/>
            <a:ext cx="1620000" cy="215444"/>
          </a:xfrm>
          <a:prstGeom prst="borderCallout2">
            <a:avLst>
              <a:gd name="adj1" fmla="val 57656"/>
              <a:gd name="adj2" fmla="val -2045"/>
              <a:gd name="adj3" fmla="val 57656"/>
              <a:gd name="adj4" fmla="val -10379"/>
              <a:gd name="adj5" fmla="val -349588"/>
              <a:gd name="adj6" fmla="val -46519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ko-KR" sz="800">
                <a:solidFill>
                  <a:schemeClr val="tx1"/>
                </a:solidFill>
                <a:latin typeface="+mn-ea"/>
              </a:rPr>
              <a:t>R-CNN, 2013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년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설명선: 굽은 선 60">
            <a:extLst>
              <a:ext uri="{FF2B5EF4-FFF2-40B4-BE49-F238E27FC236}">
                <a16:creationId xmlns:a16="http://schemas.microsoft.com/office/drawing/2014/main" id="{76372A40-FBE9-A812-02D4-B8DEA5D2956D}"/>
              </a:ext>
            </a:extLst>
          </p:cNvPr>
          <p:cNvSpPr/>
          <p:nvPr/>
        </p:nvSpPr>
        <p:spPr>
          <a:xfrm flipH="1">
            <a:off x="3882582" y="5858514"/>
            <a:ext cx="1620000" cy="215444"/>
          </a:xfrm>
          <a:prstGeom prst="borderCallout2">
            <a:avLst>
              <a:gd name="adj1" fmla="val 57656"/>
              <a:gd name="adj2" fmla="val -2045"/>
              <a:gd name="adj3" fmla="val 57656"/>
              <a:gd name="adj4" fmla="val -10379"/>
              <a:gd name="adj5" fmla="val -470852"/>
              <a:gd name="adj6" fmla="val -7608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ko-KR" sz="800">
                <a:solidFill>
                  <a:schemeClr val="tx1"/>
                </a:solidFill>
                <a:latin typeface="+mn-ea"/>
              </a:rPr>
              <a:t>Fast R-CNN, 2015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년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설명선: 굽은 선 61">
            <a:extLst>
              <a:ext uri="{FF2B5EF4-FFF2-40B4-BE49-F238E27FC236}">
                <a16:creationId xmlns:a16="http://schemas.microsoft.com/office/drawing/2014/main" id="{07D3741E-08D4-8936-57C2-0D0F943D1F95}"/>
              </a:ext>
            </a:extLst>
          </p:cNvPr>
          <p:cNvSpPr/>
          <p:nvPr/>
        </p:nvSpPr>
        <p:spPr>
          <a:xfrm flipH="1">
            <a:off x="3882582" y="6120211"/>
            <a:ext cx="1620000" cy="215444"/>
          </a:xfrm>
          <a:prstGeom prst="borderCallout2">
            <a:avLst>
              <a:gd name="adj1" fmla="val 57656"/>
              <a:gd name="adj2" fmla="val -2045"/>
              <a:gd name="adj3" fmla="val 57656"/>
              <a:gd name="adj4" fmla="val -10379"/>
              <a:gd name="adj5" fmla="val -575948"/>
              <a:gd name="adj6" fmla="val -8952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ko-KR" sz="800">
                <a:solidFill>
                  <a:schemeClr val="tx1"/>
                </a:solidFill>
                <a:latin typeface="+mn-ea"/>
              </a:rPr>
              <a:t>Faster R-CNN, 2016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년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설명선: 굽은 선 62">
            <a:extLst>
              <a:ext uri="{FF2B5EF4-FFF2-40B4-BE49-F238E27FC236}">
                <a16:creationId xmlns:a16="http://schemas.microsoft.com/office/drawing/2014/main" id="{F2EC7A06-C8CF-FECE-A918-AA7404017EF6}"/>
              </a:ext>
            </a:extLst>
          </p:cNvPr>
          <p:cNvSpPr/>
          <p:nvPr/>
        </p:nvSpPr>
        <p:spPr>
          <a:xfrm flipH="1">
            <a:off x="3882582" y="6381908"/>
            <a:ext cx="1620000" cy="215444"/>
          </a:xfrm>
          <a:prstGeom prst="borderCallout2">
            <a:avLst>
              <a:gd name="adj1" fmla="val 57656"/>
              <a:gd name="adj2" fmla="val -2045"/>
              <a:gd name="adj3" fmla="val 57656"/>
              <a:gd name="adj4" fmla="val -10379"/>
              <a:gd name="adj5" fmla="val -701255"/>
              <a:gd name="adj6" fmla="val -12124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ko-KR" sz="800">
                <a:solidFill>
                  <a:schemeClr val="tx1"/>
                </a:solidFill>
                <a:latin typeface="+mn-ea"/>
              </a:rPr>
              <a:t>Mask R-CNN, 2018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년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설명선: 굽은 선 63">
            <a:extLst>
              <a:ext uri="{FF2B5EF4-FFF2-40B4-BE49-F238E27FC236}">
                <a16:creationId xmlns:a16="http://schemas.microsoft.com/office/drawing/2014/main" id="{79CBAD8D-079F-3CA3-46D4-2E7D17171C27}"/>
              </a:ext>
            </a:extLst>
          </p:cNvPr>
          <p:cNvSpPr/>
          <p:nvPr/>
        </p:nvSpPr>
        <p:spPr>
          <a:xfrm flipH="1">
            <a:off x="3333705" y="1424649"/>
            <a:ext cx="1620000" cy="215444"/>
          </a:xfrm>
          <a:prstGeom prst="borderCallout2">
            <a:avLst>
              <a:gd name="adj1" fmla="val 57656"/>
              <a:gd name="adj2" fmla="val -2045"/>
              <a:gd name="adj3" fmla="val 57656"/>
              <a:gd name="adj4" fmla="val -10379"/>
              <a:gd name="adj5" fmla="val 1267271"/>
              <a:gd name="adj6" fmla="val -10941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ko-KR" sz="800">
                <a:solidFill>
                  <a:srgbClr val="00B050"/>
                </a:solidFill>
                <a:latin typeface="+mn-ea"/>
              </a:rPr>
              <a:t>YOLO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, 2015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년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6C6EEE2-549C-44BF-F996-318BD9EA77F8}"/>
              </a:ext>
            </a:extLst>
          </p:cNvPr>
          <p:cNvSpPr txBox="1"/>
          <p:nvPr/>
        </p:nvSpPr>
        <p:spPr>
          <a:xfrm>
            <a:off x="6969125" y="1412776"/>
            <a:ext cx="2592388" cy="73866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2023</a:t>
            </a:r>
            <a:r>
              <a:rPr lang="ko-KR" altLang="en-US" sz="1400">
                <a:latin typeface="+mn-ea"/>
              </a:rPr>
              <a:t>년</a:t>
            </a:r>
            <a:endParaRPr lang="en-US" altLang="ko-KR" sz="1400">
              <a:latin typeface="+mn-ea"/>
            </a:endParaRPr>
          </a:p>
          <a:p>
            <a:pPr marL="357188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YOLOv8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1400">
              <a:latin typeface="+mn-ea"/>
            </a:endParaRPr>
          </a:p>
        </p:txBody>
      </p:sp>
      <p:sp>
        <p:nvSpPr>
          <p:cNvPr id="66" name="설명선: 굽은 선 65">
            <a:extLst>
              <a:ext uri="{FF2B5EF4-FFF2-40B4-BE49-F238E27FC236}">
                <a16:creationId xmlns:a16="http://schemas.microsoft.com/office/drawing/2014/main" id="{FB071CEE-6EF6-5056-88F9-4B49706D3FCD}"/>
              </a:ext>
            </a:extLst>
          </p:cNvPr>
          <p:cNvSpPr/>
          <p:nvPr/>
        </p:nvSpPr>
        <p:spPr>
          <a:xfrm flipH="1">
            <a:off x="5829705" y="1945829"/>
            <a:ext cx="1620000" cy="215444"/>
          </a:xfrm>
          <a:prstGeom prst="borderCallout2">
            <a:avLst>
              <a:gd name="adj1" fmla="val 57656"/>
              <a:gd name="adj2" fmla="val -2045"/>
              <a:gd name="adj3" fmla="val 57656"/>
              <a:gd name="adj4" fmla="val -10379"/>
              <a:gd name="adj5" fmla="val 984319"/>
              <a:gd name="adj6" fmla="val -44907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ko-KR" sz="800">
                <a:solidFill>
                  <a:schemeClr val="tx1"/>
                </a:solidFill>
                <a:latin typeface="+mn-ea"/>
              </a:rPr>
              <a:t>NFNets, 2021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년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설명선: 굽은 선 66">
            <a:extLst>
              <a:ext uri="{FF2B5EF4-FFF2-40B4-BE49-F238E27FC236}">
                <a16:creationId xmlns:a16="http://schemas.microsoft.com/office/drawing/2014/main" id="{C34C5D7D-1C4A-B9B9-6EE6-6D84D64CA19C}"/>
              </a:ext>
            </a:extLst>
          </p:cNvPr>
          <p:cNvSpPr/>
          <p:nvPr/>
        </p:nvSpPr>
        <p:spPr>
          <a:xfrm flipH="1">
            <a:off x="5829705" y="2268697"/>
            <a:ext cx="1620000" cy="215444"/>
          </a:xfrm>
          <a:prstGeom prst="borderCallout2">
            <a:avLst>
              <a:gd name="adj1" fmla="val 57656"/>
              <a:gd name="adj2" fmla="val -2045"/>
              <a:gd name="adj3" fmla="val 57656"/>
              <a:gd name="adj4" fmla="val -10379"/>
              <a:gd name="adj5" fmla="val 879224"/>
              <a:gd name="adj6" fmla="val -41682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ko-KR" sz="800">
                <a:solidFill>
                  <a:srgbClr val="00B050"/>
                </a:solidFill>
                <a:latin typeface="+mn-ea"/>
              </a:rPr>
              <a:t>EfficientNet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, 2021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년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설명선: 굽은 선 67">
            <a:extLst>
              <a:ext uri="{FF2B5EF4-FFF2-40B4-BE49-F238E27FC236}">
                <a16:creationId xmlns:a16="http://schemas.microsoft.com/office/drawing/2014/main" id="{EB45D7CF-C434-D84C-860B-2894F6C9B0DB}"/>
              </a:ext>
            </a:extLst>
          </p:cNvPr>
          <p:cNvSpPr/>
          <p:nvPr/>
        </p:nvSpPr>
        <p:spPr>
          <a:xfrm flipH="1">
            <a:off x="333995" y="1406846"/>
            <a:ext cx="1620000" cy="215444"/>
          </a:xfrm>
          <a:prstGeom prst="borderCallout2">
            <a:avLst>
              <a:gd name="adj1" fmla="val 57656"/>
              <a:gd name="adj2" fmla="val -2045"/>
              <a:gd name="adj3" fmla="val 57656"/>
              <a:gd name="adj4" fmla="val -10379"/>
              <a:gd name="adj5" fmla="val 147594"/>
              <a:gd name="adj6" fmla="val -1480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ko-KR" sz="800">
                <a:solidFill>
                  <a:srgbClr val="00B050"/>
                </a:solidFill>
                <a:latin typeface="+mn-ea"/>
              </a:rPr>
              <a:t>RegNet</a:t>
            </a:r>
          </a:p>
        </p:txBody>
      </p:sp>
      <p:sp>
        <p:nvSpPr>
          <p:cNvPr id="69" name="설명선: 굽은 선 68">
            <a:extLst>
              <a:ext uri="{FF2B5EF4-FFF2-40B4-BE49-F238E27FC236}">
                <a16:creationId xmlns:a16="http://schemas.microsoft.com/office/drawing/2014/main" id="{D9C3EE35-E51A-2E2D-15CF-1986AEE63FFE}"/>
              </a:ext>
            </a:extLst>
          </p:cNvPr>
          <p:cNvSpPr/>
          <p:nvPr/>
        </p:nvSpPr>
        <p:spPr>
          <a:xfrm flipH="1">
            <a:off x="333995" y="2002444"/>
            <a:ext cx="1620000" cy="215444"/>
          </a:xfrm>
          <a:prstGeom prst="borderCallout2">
            <a:avLst>
              <a:gd name="adj1" fmla="val 57656"/>
              <a:gd name="adj2" fmla="val -2045"/>
              <a:gd name="adj3" fmla="val 57656"/>
              <a:gd name="adj4" fmla="val -10379"/>
              <a:gd name="adj5" fmla="val 147594"/>
              <a:gd name="adj6" fmla="val -1480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ko-KR" sz="800">
                <a:solidFill>
                  <a:srgbClr val="00B050"/>
                </a:solidFill>
                <a:latin typeface="+mn-ea"/>
              </a:rPr>
              <a:t>DenseNet</a:t>
            </a:r>
          </a:p>
        </p:txBody>
      </p:sp>
      <p:sp>
        <p:nvSpPr>
          <p:cNvPr id="70" name="설명선: 굽은 선 69">
            <a:extLst>
              <a:ext uri="{FF2B5EF4-FFF2-40B4-BE49-F238E27FC236}">
                <a16:creationId xmlns:a16="http://schemas.microsoft.com/office/drawing/2014/main" id="{2BD1B139-3FFA-DFC3-3DE9-428628E8213C}"/>
              </a:ext>
            </a:extLst>
          </p:cNvPr>
          <p:cNvSpPr/>
          <p:nvPr/>
        </p:nvSpPr>
        <p:spPr>
          <a:xfrm flipH="1">
            <a:off x="333995" y="2300243"/>
            <a:ext cx="1620000" cy="215444"/>
          </a:xfrm>
          <a:prstGeom prst="borderCallout2">
            <a:avLst>
              <a:gd name="adj1" fmla="val 57656"/>
              <a:gd name="adj2" fmla="val -2045"/>
              <a:gd name="adj3" fmla="val 57656"/>
              <a:gd name="adj4" fmla="val -10379"/>
              <a:gd name="adj5" fmla="val 147594"/>
              <a:gd name="adj6" fmla="val -1480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ko-KR" sz="800">
                <a:solidFill>
                  <a:srgbClr val="00B050"/>
                </a:solidFill>
                <a:latin typeface="+mn-ea"/>
              </a:rPr>
              <a:t>Xception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80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 InceptionNet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설명선: 굽은 선 70">
            <a:extLst>
              <a:ext uri="{FF2B5EF4-FFF2-40B4-BE49-F238E27FC236}">
                <a16:creationId xmlns:a16="http://schemas.microsoft.com/office/drawing/2014/main" id="{766A61A1-5C7A-4613-89BF-B0A57930FEC0}"/>
              </a:ext>
            </a:extLst>
          </p:cNvPr>
          <p:cNvSpPr/>
          <p:nvPr/>
        </p:nvSpPr>
        <p:spPr>
          <a:xfrm flipH="1">
            <a:off x="333995" y="2598040"/>
            <a:ext cx="1620000" cy="215444"/>
          </a:xfrm>
          <a:prstGeom prst="borderCallout2">
            <a:avLst>
              <a:gd name="adj1" fmla="val 57656"/>
              <a:gd name="adj2" fmla="val -2045"/>
              <a:gd name="adj3" fmla="val 57656"/>
              <a:gd name="adj4" fmla="val -10379"/>
              <a:gd name="adj5" fmla="val 147594"/>
              <a:gd name="adj6" fmla="val -1480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ko-KR" sz="800">
                <a:solidFill>
                  <a:srgbClr val="00B050"/>
                </a:solidFill>
                <a:latin typeface="+mn-ea"/>
              </a:rPr>
              <a:t>NasNet</a:t>
            </a:r>
          </a:p>
        </p:txBody>
      </p:sp>
      <p:sp>
        <p:nvSpPr>
          <p:cNvPr id="72" name="설명선: 굽은 선 71">
            <a:extLst>
              <a:ext uri="{FF2B5EF4-FFF2-40B4-BE49-F238E27FC236}">
                <a16:creationId xmlns:a16="http://schemas.microsoft.com/office/drawing/2014/main" id="{582AC6FC-583D-600F-521B-FEC411F9BD59}"/>
              </a:ext>
            </a:extLst>
          </p:cNvPr>
          <p:cNvSpPr/>
          <p:nvPr/>
        </p:nvSpPr>
        <p:spPr>
          <a:xfrm flipH="1">
            <a:off x="333995" y="1704645"/>
            <a:ext cx="1620000" cy="215444"/>
          </a:xfrm>
          <a:prstGeom prst="borderCallout2">
            <a:avLst>
              <a:gd name="adj1" fmla="val 57656"/>
              <a:gd name="adj2" fmla="val -2045"/>
              <a:gd name="adj3" fmla="val 57656"/>
              <a:gd name="adj4" fmla="val -10379"/>
              <a:gd name="adj5" fmla="val 147594"/>
              <a:gd name="adj6" fmla="val -1480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ko-KR" sz="800">
                <a:solidFill>
                  <a:srgbClr val="00B050"/>
                </a:solidFill>
                <a:latin typeface="+mn-ea"/>
              </a:rPr>
              <a:t>ConvNeXt</a:t>
            </a:r>
          </a:p>
        </p:txBody>
      </p:sp>
    </p:spTree>
    <p:extLst>
      <p:ext uri="{BB962C8B-B14F-4D97-AF65-F5344CB8AC3E}">
        <p14:creationId xmlns:p14="http://schemas.microsoft.com/office/powerpoint/2010/main" val="2224245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/>
              <a:t>Generative AI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6920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LLM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LLM (Large Language Model, </a:t>
            </a:r>
            <a:r>
              <a:rPr lang="ko-KR" altLang="en-US" sz="1600">
                <a:latin typeface="+mn-ea"/>
              </a:rPr>
              <a:t>대형 언어 모델</a:t>
            </a:r>
            <a:r>
              <a:rPr lang="en-US" altLang="ko-KR" sz="160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18088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ppp</a:t>
            </a:r>
            <a:endParaRPr lang="en-US" altLang="ko-KR" sz="140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C95289C7-D337-37F5-6743-DB290D75C7A7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658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AI </a:t>
            </a:r>
            <a:r>
              <a:rPr lang="ko-KR" altLang="en-US" sz="2400"/>
              <a:t>동향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ppp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18088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ppp</a:t>
            </a:r>
            <a:endParaRPr lang="en-US" altLang="ko-KR" sz="140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20F554B-584E-D659-4A67-047406582DA6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078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AI </a:t>
            </a:r>
            <a:r>
              <a:rPr lang="ko-KR" altLang="en-US" sz="2400"/>
              <a:t>동향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ppp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18088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ppp</a:t>
            </a:r>
            <a:endParaRPr lang="en-US" altLang="ko-KR" sz="140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9700B77-511F-6623-ABD2-13814F93A4C7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145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AI </a:t>
            </a:r>
            <a:r>
              <a:rPr lang="ko-KR" altLang="en-US" sz="2400"/>
              <a:t>동향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ppp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18088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ppp</a:t>
            </a:r>
            <a:endParaRPr lang="en-US" altLang="ko-KR" sz="140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ED6B9575-7380-8364-4CD6-8A0AE5C16D83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498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AI </a:t>
            </a:r>
            <a:r>
              <a:rPr lang="ko-KR" altLang="en-US" sz="2400"/>
              <a:t>동향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ppp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18088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ppp</a:t>
            </a:r>
            <a:endParaRPr lang="en-US" altLang="ko-KR" sz="140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A2E6DA1B-1940-F540-AA6C-7BD7615AB179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109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052567" y="4326249"/>
            <a:ext cx="80073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90749" y="1713915"/>
            <a:ext cx="46025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감사 합니다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12460" y="3174121"/>
            <a:ext cx="275908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</a:rPr>
              <a:t>Q &amp;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90749" y="4377049"/>
            <a:ext cx="4602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rgbClr val="0070C0"/>
                </a:solidFill>
                <a:latin typeface="+mj-ea"/>
                <a:ea typeface="+mj-ea"/>
              </a:rPr>
              <a:t>오픈소스 </a:t>
            </a:r>
            <a:r>
              <a:rPr lang="ko-KR" altLang="en-US" sz="1600" dirty="0">
                <a:solidFill>
                  <a:srgbClr val="0070C0"/>
                </a:solidFill>
                <a:latin typeface="+mj-ea"/>
                <a:ea typeface="+mj-ea"/>
              </a:rPr>
              <a:t>비즈니스 컨설팅</a:t>
            </a:r>
          </a:p>
        </p:txBody>
      </p:sp>
    </p:spTree>
    <p:extLst>
      <p:ext uri="{BB962C8B-B14F-4D97-AF65-F5344CB8AC3E}">
        <p14:creationId xmlns:p14="http://schemas.microsoft.com/office/powerpoint/2010/main" val="356248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369756"/>
              </p:ext>
            </p:extLst>
          </p:nvPr>
        </p:nvGraphicFramePr>
        <p:xfrm>
          <a:off x="344487" y="764703"/>
          <a:ext cx="9211022" cy="5516880"/>
        </p:xfrm>
        <a:graphic>
          <a:graphicData uri="http://schemas.openxmlformats.org/drawingml/2006/table">
            <a:tbl>
              <a:tblPr firstRow="1"/>
              <a:tblGrid>
                <a:gridCol w="1261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1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7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1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Writer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1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Version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1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1">
                        <a:lumMod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2023.07.11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0.01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Model 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2023.07.12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0.02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강화학습 등 추가 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2023.07.13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0.03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RNN 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 추가 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2023.07.14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0.04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AutoML 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 추가 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2023.07.23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0.05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Deep Learning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 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2023.07.23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0.06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CNN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추가 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245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2023.08.01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0.07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Layer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15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2023.08.02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0.08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Layer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84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2023.08.03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0.09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Layer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520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2023.08.05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0.10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CNN 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활용 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332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2023.08.07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0.11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GAN 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942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2023.08.08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0.12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AutoEncoder 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839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2023.08.10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0.13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Dense, CNN 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 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746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2023.08.11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0.14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Word Embedding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505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2023.08.15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0.15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Layout overview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609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2023.08.17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0.16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강화학습 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395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2023.08.19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0.17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Embedding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0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2023.08.21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0.18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구조 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6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2023.09.05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0.19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AI 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동향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163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219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Layers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>
                <a:latin typeface="+mn-ea"/>
              </a:rPr>
              <a:t>개요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180880" cy="532453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Model</a:t>
            </a:r>
            <a:r>
              <a:rPr lang="ko-KR" altLang="en-US" sz="1600">
                <a:latin typeface="+mn-ea"/>
              </a:rPr>
              <a:t>을 구성하는 층</a:t>
            </a:r>
            <a:endParaRPr lang="en-US" altLang="ko-KR" sz="1600">
              <a:latin typeface="+mn-ea"/>
            </a:endParaRPr>
          </a:p>
          <a:p>
            <a:pPr lvl="1"/>
            <a:r>
              <a:rPr lang="ko-KR" altLang="en-US" sz="1400">
                <a:latin typeface="+mn-ea"/>
              </a:rPr>
              <a:t>하나 이상의 </a:t>
            </a:r>
            <a:r>
              <a:rPr lang="en-US" altLang="ko-KR" sz="1400">
                <a:latin typeface="+mn-ea"/>
              </a:rPr>
              <a:t>tensor</a:t>
            </a:r>
            <a:r>
              <a:rPr lang="ko-KR" altLang="en-US" sz="1400">
                <a:latin typeface="+mn-ea"/>
              </a:rPr>
              <a:t>을 입력 받아 하나 이상의 </a:t>
            </a:r>
            <a:r>
              <a:rPr lang="en-US" altLang="ko-KR" sz="1400">
                <a:latin typeface="+mn-ea"/>
              </a:rPr>
              <a:t>tensor</a:t>
            </a:r>
            <a:r>
              <a:rPr lang="ko-KR" altLang="en-US" sz="1400">
                <a:latin typeface="+mn-ea"/>
              </a:rPr>
              <a:t>를 출력 한다</a:t>
            </a:r>
            <a:r>
              <a:rPr lang="en-US" altLang="ko-KR" sz="140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Layer</a:t>
            </a:r>
          </a:p>
          <a:p>
            <a:pPr lvl="1"/>
            <a:r>
              <a:rPr lang="en-US" altLang="ko-KR" sz="1400">
                <a:latin typeface="+mn-ea"/>
              </a:rPr>
              <a:t>y  =  f(x)				:</a:t>
            </a:r>
            <a:r>
              <a:rPr lang="ko-KR" altLang="en-US" sz="1400">
                <a:latin typeface="+mn-ea"/>
              </a:rPr>
              <a:t> 함수</a:t>
            </a:r>
            <a:endParaRPr lang="en-US" altLang="ko-KR" sz="1400">
              <a:latin typeface="+mn-ea"/>
            </a:endParaRPr>
          </a:p>
          <a:p>
            <a:pPr lvl="2"/>
            <a:r>
              <a:rPr lang="ko-KR" altLang="en-US" sz="1400">
                <a:latin typeface="+mn-ea"/>
              </a:rPr>
              <a:t>데이터 변환</a:t>
            </a:r>
            <a:endParaRPr lang="en-US" altLang="ko-KR" sz="1400">
              <a:latin typeface="+mn-ea"/>
            </a:endParaRPr>
          </a:p>
          <a:p>
            <a:pPr lvl="3"/>
            <a:r>
              <a:rPr lang="en-US" altLang="ko-KR" sz="1400">
                <a:latin typeface="+mn-ea"/>
              </a:rPr>
              <a:t>keras.layers.BatchNormalization	: input data</a:t>
            </a:r>
            <a:r>
              <a:rPr lang="ko-KR" altLang="en-US" sz="1400">
                <a:latin typeface="+mn-ea"/>
              </a:rPr>
              <a:t>를 정규화</a:t>
            </a:r>
            <a:r>
              <a:rPr lang="en-US" altLang="ko-KR" sz="1400">
                <a:latin typeface="+mn-ea"/>
              </a:rPr>
              <a:t>.  </a:t>
            </a:r>
            <a:r>
              <a:rPr lang="ko-KR" altLang="en-US" sz="1400">
                <a:latin typeface="+mn-ea"/>
              </a:rPr>
              <a:t>학습 속도가 빨라짐</a:t>
            </a:r>
            <a:endParaRPr lang="en-US" altLang="ko-KR" sz="1400">
              <a:latin typeface="+mn-ea"/>
            </a:endParaRPr>
          </a:p>
          <a:p>
            <a:pPr lvl="3"/>
            <a:r>
              <a:rPr lang="en-US" altLang="ko-KR" sz="1400">
                <a:latin typeface="+mn-ea"/>
              </a:rPr>
              <a:t>keras.layers.Conv2D		: Convolution</a:t>
            </a:r>
          </a:p>
          <a:p>
            <a:pPr lvl="3"/>
            <a:r>
              <a:rPr lang="en-US" altLang="ko-KR" sz="1400">
                <a:latin typeface="+mn-ea"/>
              </a:rPr>
              <a:t>keras.layers.MaxPooling2D		: Max Pooling</a:t>
            </a:r>
          </a:p>
          <a:p>
            <a:pPr lvl="2"/>
            <a:r>
              <a:rPr lang="ko-KR" altLang="en-US" sz="1400">
                <a:latin typeface="+mn-ea"/>
              </a:rPr>
              <a:t>데이터 가공</a:t>
            </a:r>
            <a:endParaRPr lang="en-US" altLang="ko-KR" sz="1400">
              <a:latin typeface="+mn-ea"/>
            </a:endParaRPr>
          </a:p>
          <a:p>
            <a:pPr lvl="3"/>
            <a:r>
              <a:rPr lang="en-US" altLang="ko-KR" sz="1400">
                <a:latin typeface="+mn-ea"/>
              </a:rPr>
              <a:t>keras.layers.Dropout		: </a:t>
            </a:r>
            <a:r>
              <a:rPr lang="ko-KR" altLang="en-US" sz="1400">
                <a:latin typeface="+mn-ea"/>
              </a:rPr>
              <a:t>샘플링 </a:t>
            </a: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일부 데이터 삭제</a:t>
            </a:r>
            <a:r>
              <a:rPr lang="en-US" altLang="ko-KR" sz="1400">
                <a:latin typeface="+mn-ea"/>
              </a:rPr>
              <a:t>)</a:t>
            </a:r>
          </a:p>
          <a:p>
            <a:pPr lvl="3"/>
            <a:r>
              <a:rPr lang="en-US" altLang="ko-KR" sz="1400">
                <a:latin typeface="+mn-ea"/>
              </a:rPr>
              <a:t>keras.layers.Flatten 		: </a:t>
            </a:r>
            <a:r>
              <a:rPr lang="ko-KR" altLang="en-US" sz="1400">
                <a:latin typeface="+mn-ea"/>
              </a:rPr>
              <a:t>다 차원 데이터를 </a:t>
            </a:r>
            <a:r>
              <a:rPr lang="en-US" altLang="ko-KR" sz="1400">
                <a:latin typeface="+mn-ea"/>
              </a:rPr>
              <a:t>1</a:t>
            </a:r>
            <a:r>
              <a:rPr lang="ko-KR" altLang="en-US" sz="1400">
                <a:latin typeface="+mn-ea"/>
              </a:rPr>
              <a:t>차원으로 가공</a:t>
            </a:r>
            <a:endParaRPr lang="en-US" altLang="ko-KR" sz="140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692AF8-F391-BBF3-EE84-B46687AA3FE2}"/>
              </a:ext>
            </a:extLst>
          </p:cNvPr>
          <p:cNvSpPr txBox="1"/>
          <p:nvPr/>
        </p:nvSpPr>
        <p:spPr>
          <a:xfrm>
            <a:off x="704528" y="4118883"/>
            <a:ext cx="48244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출처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https://gwoolab.tistory.com/46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C8440D8-A6AB-81CA-D351-574B98596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2040944"/>
            <a:ext cx="4824437" cy="208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EDEBAB-8D53-08B7-196F-A6D3D1533ACE}"/>
              </a:ext>
            </a:extLst>
          </p:cNvPr>
          <p:cNvSpPr txBox="1"/>
          <p:nvPr/>
        </p:nvSpPr>
        <p:spPr>
          <a:xfrm>
            <a:off x="5549277" y="2564904"/>
            <a:ext cx="18519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+mn-ea"/>
              </a:rPr>
              <a:t>Graph</a:t>
            </a:r>
            <a:r>
              <a:rPr lang="ko-KR" altLang="en-US" sz="1000">
                <a:latin typeface="+mn-ea"/>
              </a:rPr>
              <a:t>에 비해 단순화된 모형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A62A3D-EE4A-1B62-F6C0-122F0532F834}"/>
              </a:ext>
            </a:extLst>
          </p:cNvPr>
          <p:cNvSpPr/>
          <p:nvPr/>
        </p:nvSpPr>
        <p:spPr>
          <a:xfrm>
            <a:off x="2477619" y="855779"/>
            <a:ext cx="4914617" cy="43088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상상은 현실이 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464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Layers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Layer Overview : Dense, Conv, RNN </a:t>
            </a:r>
            <a:endParaRPr lang="en-US" altLang="ko-KR" sz="1600" dirty="0">
              <a:latin typeface="+mn-ea"/>
            </a:endParaRPr>
          </a:p>
        </p:txBody>
      </p: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956904A5-0BAE-8431-A1EA-C0D39E55EF39}"/>
              </a:ext>
            </a:extLst>
          </p:cNvPr>
          <p:cNvSpPr txBox="1">
            <a:spLocks/>
          </p:cNvSpPr>
          <p:nvPr/>
        </p:nvSpPr>
        <p:spPr>
          <a:xfrm>
            <a:off x="6969124" y="1427260"/>
            <a:ext cx="2556244" cy="160659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indent="-182563"/>
            <a:r>
              <a:rPr lang="en-US" altLang="ko-KR" sz="1200">
                <a:solidFill>
                  <a:srgbClr val="00B050"/>
                </a:solidFill>
                <a:latin typeface="+mn-ea"/>
              </a:rPr>
              <a:t>Dense</a:t>
            </a:r>
          </a:p>
          <a:p>
            <a:pPr marL="357188" indent="-182563"/>
            <a:r>
              <a:rPr lang="en-US" altLang="ko-KR" sz="1200">
                <a:latin typeface="+mn-ea"/>
              </a:rPr>
              <a:t>NN (Neural Network)</a:t>
            </a:r>
          </a:p>
          <a:p>
            <a:pPr marL="357188" indent="-182563"/>
            <a:r>
              <a:rPr lang="en-US" altLang="ko-KR" sz="1200">
                <a:latin typeface="+mn-ea"/>
              </a:rPr>
              <a:t>Fully Connected Network</a:t>
            </a:r>
          </a:p>
          <a:p>
            <a:pPr marL="357188" indent="-182563"/>
            <a:r>
              <a:rPr lang="ko-KR" altLang="en-US" sz="1200">
                <a:latin typeface="+mn-ea"/>
              </a:rPr>
              <a:t>밀집망</a:t>
            </a:r>
            <a:endParaRPr lang="en-US" altLang="ko-KR" sz="1200">
              <a:latin typeface="+mn-ea"/>
            </a:endParaRPr>
          </a:p>
          <a:p>
            <a:pPr marL="357188" indent="-182563"/>
            <a:endParaRPr lang="en-US" altLang="ko-KR" sz="1200">
              <a:latin typeface="+mn-ea"/>
            </a:endParaRPr>
          </a:p>
          <a:p>
            <a:pPr marL="357188" indent="-182563"/>
            <a:r>
              <a:rPr lang="en-US" altLang="ko-KR" sz="1200">
                <a:latin typeface="+mn-ea"/>
              </a:rPr>
              <a:t>y = f(x)</a:t>
            </a:r>
          </a:p>
          <a:p>
            <a:pPr marL="182563" indent="-182563"/>
            <a:endParaRPr lang="en-US" altLang="ko-KR" sz="1200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E2E4AA-E957-ED99-71CE-DB81CC2255D2}"/>
              </a:ext>
            </a:extLst>
          </p:cNvPr>
          <p:cNvSpPr/>
          <p:nvPr/>
        </p:nvSpPr>
        <p:spPr>
          <a:xfrm>
            <a:off x="2360712" y="1412875"/>
            <a:ext cx="1080000" cy="2160000"/>
          </a:xfrm>
          <a:prstGeom prst="rect">
            <a:avLst/>
          </a:prstGeom>
          <a:solidFill>
            <a:srgbClr val="4573C3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8BD963-7D3A-EE71-879C-1036C6A59F41}"/>
              </a:ext>
            </a:extLst>
          </p:cNvPr>
          <p:cNvSpPr/>
          <p:nvPr/>
        </p:nvSpPr>
        <p:spPr>
          <a:xfrm>
            <a:off x="5889224" y="1412875"/>
            <a:ext cx="1080000" cy="2160000"/>
          </a:xfrm>
          <a:prstGeom prst="rect">
            <a:avLst/>
          </a:prstGeom>
          <a:solidFill>
            <a:srgbClr val="6EAF45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93BFB9-67A8-075A-3A51-18A81F715267}"/>
              </a:ext>
            </a:extLst>
          </p:cNvPr>
          <p:cNvSpPr/>
          <p:nvPr/>
        </p:nvSpPr>
        <p:spPr>
          <a:xfrm>
            <a:off x="4124968" y="1412875"/>
            <a:ext cx="1080000" cy="2160000"/>
          </a:xfrm>
          <a:prstGeom prst="rect">
            <a:avLst/>
          </a:prstGeom>
          <a:solidFill>
            <a:srgbClr val="FFC10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A375D9E-02E5-01FB-BAA7-D9063A313C39}"/>
              </a:ext>
            </a:extLst>
          </p:cNvPr>
          <p:cNvCxnSpPr/>
          <p:nvPr/>
        </p:nvCxnSpPr>
        <p:spPr>
          <a:xfrm>
            <a:off x="3512840" y="2456892"/>
            <a:ext cx="540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FE1C31A-6B9A-68AC-E247-9AE0AC0D71AA}"/>
              </a:ext>
            </a:extLst>
          </p:cNvPr>
          <p:cNvCxnSpPr/>
          <p:nvPr/>
        </p:nvCxnSpPr>
        <p:spPr>
          <a:xfrm>
            <a:off x="3512840" y="2996952"/>
            <a:ext cx="540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A54FDC1-FA16-5BA5-208E-5F4C6CA47595}"/>
              </a:ext>
            </a:extLst>
          </p:cNvPr>
          <p:cNvCxnSpPr/>
          <p:nvPr/>
        </p:nvCxnSpPr>
        <p:spPr>
          <a:xfrm>
            <a:off x="3512840" y="1916832"/>
            <a:ext cx="540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25F9F25-FCCD-1507-ED26-7CD70C09993F}"/>
              </a:ext>
            </a:extLst>
          </p:cNvPr>
          <p:cNvCxnSpPr/>
          <p:nvPr/>
        </p:nvCxnSpPr>
        <p:spPr>
          <a:xfrm>
            <a:off x="5296970" y="2456892"/>
            <a:ext cx="540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CFC1F4C-3514-7156-A577-AD43DF5B6498}"/>
              </a:ext>
            </a:extLst>
          </p:cNvPr>
          <p:cNvCxnSpPr/>
          <p:nvPr/>
        </p:nvCxnSpPr>
        <p:spPr>
          <a:xfrm>
            <a:off x="5296970" y="2996952"/>
            <a:ext cx="540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BC784B3-1F85-F715-815B-EDBCE71DA04B}"/>
              </a:ext>
            </a:extLst>
          </p:cNvPr>
          <p:cNvCxnSpPr/>
          <p:nvPr/>
        </p:nvCxnSpPr>
        <p:spPr>
          <a:xfrm>
            <a:off x="5296970" y="1916832"/>
            <a:ext cx="540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3BE6BCB-E069-42D6-65C2-5C16E5850121}"/>
              </a:ext>
            </a:extLst>
          </p:cNvPr>
          <p:cNvSpPr txBox="1"/>
          <p:nvPr/>
        </p:nvSpPr>
        <p:spPr>
          <a:xfrm>
            <a:off x="2360712" y="1423202"/>
            <a:ext cx="1080000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+mn-ea"/>
              </a:rPr>
              <a:t>입력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F1E80C-B878-30BF-5D37-567617C3DF26}"/>
              </a:ext>
            </a:extLst>
          </p:cNvPr>
          <p:cNvSpPr txBox="1"/>
          <p:nvPr/>
        </p:nvSpPr>
        <p:spPr>
          <a:xfrm>
            <a:off x="5889224" y="1423202"/>
            <a:ext cx="1080000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+mn-ea"/>
              </a:rPr>
              <a:t>출력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A04CD4-CC9F-43F6-087C-9E59C01E31AF}"/>
              </a:ext>
            </a:extLst>
          </p:cNvPr>
          <p:cNvSpPr txBox="1"/>
          <p:nvPr/>
        </p:nvSpPr>
        <p:spPr>
          <a:xfrm>
            <a:off x="4124968" y="1423202"/>
            <a:ext cx="1080000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00B050"/>
                </a:solidFill>
                <a:latin typeface="+mn-ea"/>
              </a:rPr>
              <a:t>Dense</a:t>
            </a:r>
            <a:endParaRPr lang="ko-KR" altLang="en-US" sz="1200" b="1">
              <a:solidFill>
                <a:srgbClr val="00B050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91CA0E-66C8-9756-4E0A-6D7D5AC966E1}"/>
              </a:ext>
            </a:extLst>
          </p:cNvPr>
          <p:cNvSpPr txBox="1"/>
          <p:nvPr/>
        </p:nvSpPr>
        <p:spPr>
          <a:xfrm>
            <a:off x="2360712" y="2256837"/>
            <a:ext cx="1080000" cy="4001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000">
                <a:latin typeface="+mn-ea"/>
              </a:rPr>
              <a:t>Vector</a:t>
            </a:r>
          </a:p>
          <a:p>
            <a:pPr algn="ctr"/>
            <a:r>
              <a:rPr lang="en-US" altLang="ko-KR" sz="1000">
                <a:latin typeface="+mn-ea"/>
              </a:rPr>
              <a:t>(1</a:t>
            </a:r>
            <a:r>
              <a:rPr lang="ko-KR" altLang="en-US" sz="1000">
                <a:latin typeface="+mn-ea"/>
              </a:rPr>
              <a:t>차원 </a:t>
            </a:r>
            <a:r>
              <a:rPr lang="en-US" altLang="ko-KR" sz="1000">
                <a:latin typeface="+mn-ea"/>
              </a:rPr>
              <a:t>Tensor)</a:t>
            </a:r>
            <a:endParaRPr lang="ko-KR" altLang="en-US" sz="100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A06BE2-09E6-2B78-18FE-325ACC5C26A6}"/>
              </a:ext>
            </a:extLst>
          </p:cNvPr>
          <p:cNvSpPr txBox="1"/>
          <p:nvPr/>
        </p:nvSpPr>
        <p:spPr>
          <a:xfrm>
            <a:off x="5889224" y="2256837"/>
            <a:ext cx="1080000" cy="4001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000">
                <a:latin typeface="+mn-ea"/>
              </a:rPr>
              <a:t>Vector</a:t>
            </a:r>
          </a:p>
          <a:p>
            <a:pPr algn="ctr"/>
            <a:r>
              <a:rPr lang="en-US" altLang="ko-KR" sz="1000">
                <a:latin typeface="+mn-ea"/>
              </a:rPr>
              <a:t>(1</a:t>
            </a:r>
            <a:r>
              <a:rPr lang="ko-KR" altLang="en-US" sz="1000">
                <a:latin typeface="+mn-ea"/>
              </a:rPr>
              <a:t>차원 </a:t>
            </a:r>
            <a:r>
              <a:rPr lang="en-US" altLang="ko-KR" sz="1000">
                <a:latin typeface="+mn-ea"/>
              </a:rPr>
              <a:t>Tensor)</a:t>
            </a:r>
            <a:endParaRPr lang="ko-KR" altLang="en-US" sz="1000"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4EDA922-C1B4-7949-E3E0-E31E709889AF}"/>
              </a:ext>
            </a:extLst>
          </p:cNvPr>
          <p:cNvSpPr/>
          <p:nvPr/>
        </p:nvSpPr>
        <p:spPr>
          <a:xfrm>
            <a:off x="2360712" y="4005064"/>
            <a:ext cx="1080000" cy="2160000"/>
          </a:xfrm>
          <a:prstGeom prst="rect">
            <a:avLst/>
          </a:prstGeom>
          <a:solidFill>
            <a:srgbClr val="4573C3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0B3157-73FD-00B3-9762-AD21AE4A55D8}"/>
              </a:ext>
            </a:extLst>
          </p:cNvPr>
          <p:cNvSpPr/>
          <p:nvPr/>
        </p:nvSpPr>
        <p:spPr>
          <a:xfrm>
            <a:off x="5889224" y="4005064"/>
            <a:ext cx="1080000" cy="2160000"/>
          </a:xfrm>
          <a:prstGeom prst="rect">
            <a:avLst/>
          </a:prstGeom>
          <a:solidFill>
            <a:srgbClr val="6EAF45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C7ECD3D-29DE-2BC8-F5A1-6C327C541814}"/>
              </a:ext>
            </a:extLst>
          </p:cNvPr>
          <p:cNvSpPr/>
          <p:nvPr/>
        </p:nvSpPr>
        <p:spPr>
          <a:xfrm>
            <a:off x="4124968" y="4005064"/>
            <a:ext cx="1080000" cy="2160000"/>
          </a:xfrm>
          <a:prstGeom prst="rect">
            <a:avLst/>
          </a:prstGeom>
          <a:solidFill>
            <a:srgbClr val="FFC10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4C65F39-B7C3-F9A4-8A2B-74E879DA685F}"/>
              </a:ext>
            </a:extLst>
          </p:cNvPr>
          <p:cNvCxnSpPr/>
          <p:nvPr/>
        </p:nvCxnSpPr>
        <p:spPr>
          <a:xfrm>
            <a:off x="3512840" y="5049081"/>
            <a:ext cx="540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2A59450-33AB-22DA-95E4-3ED7E731A9D3}"/>
              </a:ext>
            </a:extLst>
          </p:cNvPr>
          <p:cNvCxnSpPr/>
          <p:nvPr/>
        </p:nvCxnSpPr>
        <p:spPr>
          <a:xfrm>
            <a:off x="3512840" y="5589141"/>
            <a:ext cx="540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CC8DB1A-6279-50EF-EBB7-A5CD8E8F0E07}"/>
              </a:ext>
            </a:extLst>
          </p:cNvPr>
          <p:cNvCxnSpPr/>
          <p:nvPr/>
        </p:nvCxnSpPr>
        <p:spPr>
          <a:xfrm>
            <a:off x="3512840" y="4509021"/>
            <a:ext cx="540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EF4612F-DC0D-336B-3645-55FFB80661CE}"/>
              </a:ext>
            </a:extLst>
          </p:cNvPr>
          <p:cNvCxnSpPr/>
          <p:nvPr/>
        </p:nvCxnSpPr>
        <p:spPr>
          <a:xfrm>
            <a:off x="5296970" y="5049081"/>
            <a:ext cx="540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E385B94-4328-90DA-3124-C214FB8DF407}"/>
              </a:ext>
            </a:extLst>
          </p:cNvPr>
          <p:cNvCxnSpPr/>
          <p:nvPr/>
        </p:nvCxnSpPr>
        <p:spPr>
          <a:xfrm>
            <a:off x="5296970" y="5589141"/>
            <a:ext cx="540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E7E2067-94FD-2AC1-4C8D-ED9627184D7F}"/>
              </a:ext>
            </a:extLst>
          </p:cNvPr>
          <p:cNvCxnSpPr/>
          <p:nvPr/>
        </p:nvCxnSpPr>
        <p:spPr>
          <a:xfrm>
            <a:off x="5296970" y="4509021"/>
            <a:ext cx="540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BE328D1-5A3F-FC4C-B3C1-187A19E941D3}"/>
              </a:ext>
            </a:extLst>
          </p:cNvPr>
          <p:cNvSpPr txBox="1"/>
          <p:nvPr/>
        </p:nvSpPr>
        <p:spPr>
          <a:xfrm>
            <a:off x="2360712" y="4015391"/>
            <a:ext cx="1080000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+mn-ea"/>
              </a:rPr>
              <a:t>입력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D744EA-6657-6F39-1797-22E96DB4E260}"/>
              </a:ext>
            </a:extLst>
          </p:cNvPr>
          <p:cNvSpPr txBox="1"/>
          <p:nvPr/>
        </p:nvSpPr>
        <p:spPr>
          <a:xfrm>
            <a:off x="5889224" y="4015391"/>
            <a:ext cx="1080000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+mn-ea"/>
              </a:rPr>
              <a:t>출력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9B651F-6505-3DE5-99C7-516C2D04F690}"/>
              </a:ext>
            </a:extLst>
          </p:cNvPr>
          <p:cNvSpPr txBox="1"/>
          <p:nvPr/>
        </p:nvSpPr>
        <p:spPr>
          <a:xfrm>
            <a:off x="4124968" y="4015391"/>
            <a:ext cx="1080000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00B050"/>
                </a:solidFill>
                <a:latin typeface="+mn-ea"/>
              </a:rPr>
              <a:t>Conv</a:t>
            </a:r>
            <a:endParaRPr lang="ko-KR" altLang="en-US" sz="1200" b="1">
              <a:solidFill>
                <a:srgbClr val="00B050"/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7E3DF4-C7FA-378E-218C-E69D4DDBCC58}"/>
              </a:ext>
            </a:extLst>
          </p:cNvPr>
          <p:cNvSpPr txBox="1"/>
          <p:nvPr/>
        </p:nvSpPr>
        <p:spPr>
          <a:xfrm>
            <a:off x="2360712" y="4925970"/>
            <a:ext cx="1080000" cy="24622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000">
                <a:latin typeface="+mn-ea"/>
              </a:rPr>
              <a:t>Tensor</a:t>
            </a:r>
            <a:endParaRPr lang="ko-KR" altLang="en-US" sz="1000"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FC7015-73A8-72D0-4E35-BB9C3DD82AFA}"/>
              </a:ext>
            </a:extLst>
          </p:cNvPr>
          <p:cNvSpPr txBox="1"/>
          <p:nvPr/>
        </p:nvSpPr>
        <p:spPr>
          <a:xfrm>
            <a:off x="5889224" y="4772082"/>
            <a:ext cx="1080000" cy="553998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000">
                <a:latin typeface="+mn-ea"/>
              </a:rPr>
              <a:t>Tensor</a:t>
            </a:r>
          </a:p>
          <a:p>
            <a:pPr algn="ctr"/>
            <a:endParaRPr lang="en-US" altLang="ko-KR" sz="1000">
              <a:latin typeface="+mn-ea"/>
            </a:endParaRPr>
          </a:p>
          <a:p>
            <a:pPr algn="ctr"/>
            <a:r>
              <a:rPr lang="en-US" altLang="ko-KR" sz="1000">
                <a:latin typeface="+mn-ea"/>
              </a:rPr>
              <a:t>(Feature)</a:t>
            </a:r>
            <a:endParaRPr lang="ko-KR" altLang="en-US" sz="1000">
              <a:latin typeface="+mn-ea"/>
            </a:endParaRPr>
          </a:p>
        </p:txBody>
      </p:sp>
      <p:sp>
        <p:nvSpPr>
          <p:cNvPr id="38" name="내용 개체 틀 4">
            <a:extLst>
              <a:ext uri="{FF2B5EF4-FFF2-40B4-BE49-F238E27FC236}">
                <a16:creationId xmlns:a16="http://schemas.microsoft.com/office/drawing/2014/main" id="{EA4E56F5-8EF4-1F8D-EDC8-57582A01F2A9}"/>
              </a:ext>
            </a:extLst>
          </p:cNvPr>
          <p:cNvSpPr txBox="1">
            <a:spLocks/>
          </p:cNvSpPr>
          <p:nvPr/>
        </p:nvSpPr>
        <p:spPr>
          <a:xfrm>
            <a:off x="6969124" y="4005064"/>
            <a:ext cx="2556244" cy="264072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indent="-182563"/>
            <a:r>
              <a:rPr lang="en-US" altLang="ko-KR" sz="1200">
                <a:latin typeface="+mn-ea"/>
              </a:rPr>
              <a:t>CNN </a:t>
            </a:r>
          </a:p>
          <a:p>
            <a:pPr marL="357188" indent="-182563"/>
            <a:r>
              <a:rPr lang="en-US" altLang="ko-KR" sz="1200">
                <a:latin typeface="+mn-ea"/>
              </a:rPr>
              <a:t>Convolutional Neural Network</a:t>
            </a:r>
          </a:p>
          <a:p>
            <a:pPr marL="357188" indent="-182563"/>
            <a:r>
              <a:rPr lang="ko-KR" altLang="en-US" sz="1200">
                <a:latin typeface="+mn-ea"/>
              </a:rPr>
              <a:t>합성곱 신경망</a:t>
            </a:r>
            <a:endParaRPr lang="en-US" altLang="ko-KR" sz="1200">
              <a:latin typeface="+mn-ea"/>
            </a:endParaRPr>
          </a:p>
          <a:p>
            <a:pPr marL="182563" indent="-182563"/>
            <a:endParaRPr lang="en-US" altLang="ko-KR" sz="1200">
              <a:latin typeface="+mn-ea"/>
            </a:endParaRPr>
          </a:p>
          <a:p>
            <a:pPr marL="182563" indent="-182563"/>
            <a:r>
              <a:rPr lang="en-US" altLang="ko-KR" sz="1200">
                <a:solidFill>
                  <a:srgbClr val="00B050"/>
                </a:solidFill>
                <a:latin typeface="+mn-ea"/>
              </a:rPr>
              <a:t>Conv</a:t>
            </a:r>
          </a:p>
          <a:p>
            <a:pPr marL="357188" indent="-182563"/>
            <a:r>
              <a:rPr lang="ko-KR" altLang="en-US" sz="1200">
                <a:latin typeface="+mn-ea"/>
              </a:rPr>
              <a:t>입력 </a:t>
            </a:r>
            <a:r>
              <a:rPr lang="en-US" altLang="ko-KR" sz="1200">
                <a:latin typeface="+mn-ea"/>
              </a:rPr>
              <a:t>tensor</a:t>
            </a:r>
            <a:r>
              <a:rPr lang="ko-KR" altLang="en-US" sz="1200">
                <a:latin typeface="+mn-ea"/>
              </a:rPr>
              <a:t>에 </a:t>
            </a:r>
            <a:r>
              <a:rPr lang="en-US" altLang="ko-KR" sz="1200">
                <a:latin typeface="+mn-ea"/>
              </a:rPr>
              <a:t>filte</a:t>
            </a:r>
            <a:r>
              <a:rPr lang="ko-KR" altLang="en-US" sz="1200">
                <a:latin typeface="+mn-ea"/>
              </a:rPr>
              <a:t>를 적용하여 </a:t>
            </a:r>
            <a:r>
              <a:rPr lang="en-US" altLang="ko-KR" sz="1200">
                <a:latin typeface="+mn-ea"/>
              </a:rPr>
              <a:t>Feature (</a:t>
            </a:r>
            <a:r>
              <a:rPr lang="ko-KR" altLang="en-US" sz="1200">
                <a:latin typeface="+mn-ea"/>
              </a:rPr>
              <a:t>특징맵</a:t>
            </a:r>
            <a:r>
              <a:rPr lang="en-US" altLang="ko-KR" sz="1200">
                <a:latin typeface="+mn-ea"/>
              </a:rPr>
              <a:t>)</a:t>
            </a:r>
            <a:r>
              <a:rPr lang="ko-KR" altLang="en-US" sz="1200">
                <a:latin typeface="+mn-ea"/>
              </a:rPr>
              <a:t>을 생성</a:t>
            </a:r>
            <a:endParaRPr lang="en-US" altLang="ko-KR" sz="1200">
              <a:latin typeface="+mn-ea"/>
            </a:endParaRPr>
          </a:p>
          <a:p>
            <a:pPr marL="182563" indent="-182563"/>
            <a:endParaRPr lang="en-US" altLang="ko-KR" sz="1200">
              <a:solidFill>
                <a:srgbClr val="00B050"/>
              </a:solidFill>
              <a:latin typeface="+mn-ea"/>
            </a:endParaRPr>
          </a:p>
          <a:p>
            <a:pPr marL="182563" indent="-182563"/>
            <a:r>
              <a:rPr lang="en-US" altLang="ko-KR" sz="1200">
                <a:solidFill>
                  <a:srgbClr val="00B050"/>
                </a:solidFill>
                <a:latin typeface="+mn-ea"/>
              </a:rPr>
              <a:t>Pooling</a:t>
            </a:r>
          </a:p>
          <a:p>
            <a:pPr marL="357188" indent="-182563"/>
            <a:r>
              <a:rPr lang="ko-KR" altLang="en-US" sz="1200">
                <a:latin typeface="+mn-ea"/>
              </a:rPr>
              <a:t>입력을 요약</a:t>
            </a:r>
            <a:endParaRPr lang="en-US" altLang="ko-KR" sz="1200">
              <a:latin typeface="+mn-ea"/>
            </a:endParaRPr>
          </a:p>
          <a:p>
            <a:pPr marL="182563" indent="-182563"/>
            <a:endParaRPr lang="en-US" altLang="ko-KR" sz="1200" dirty="0"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73A116B-6A73-5603-DD8F-ED05D4D234C0}"/>
              </a:ext>
            </a:extLst>
          </p:cNvPr>
          <p:cNvSpPr/>
          <p:nvPr/>
        </p:nvSpPr>
        <p:spPr>
          <a:xfrm>
            <a:off x="576110" y="4005064"/>
            <a:ext cx="1080000" cy="2160000"/>
          </a:xfrm>
          <a:prstGeom prst="rect">
            <a:avLst/>
          </a:prstGeom>
          <a:solidFill>
            <a:srgbClr val="FEFCD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C72D489-29D6-A200-3BB0-CAEA7338C662}"/>
              </a:ext>
            </a:extLst>
          </p:cNvPr>
          <p:cNvCxnSpPr/>
          <p:nvPr/>
        </p:nvCxnSpPr>
        <p:spPr>
          <a:xfrm>
            <a:off x="1728238" y="5049081"/>
            <a:ext cx="540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A48407C-BDFE-06D3-B66F-69FC63ADD159}"/>
              </a:ext>
            </a:extLst>
          </p:cNvPr>
          <p:cNvCxnSpPr/>
          <p:nvPr/>
        </p:nvCxnSpPr>
        <p:spPr>
          <a:xfrm>
            <a:off x="1728238" y="5589141"/>
            <a:ext cx="540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49767B3-522D-C155-FBB2-A8EDC9438D05}"/>
              </a:ext>
            </a:extLst>
          </p:cNvPr>
          <p:cNvCxnSpPr/>
          <p:nvPr/>
        </p:nvCxnSpPr>
        <p:spPr>
          <a:xfrm>
            <a:off x="1728238" y="4509021"/>
            <a:ext cx="540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955D0B5-34C5-8DA9-19E0-F015BC62F261}"/>
              </a:ext>
            </a:extLst>
          </p:cNvPr>
          <p:cNvSpPr txBox="1"/>
          <p:nvPr/>
        </p:nvSpPr>
        <p:spPr>
          <a:xfrm>
            <a:off x="576110" y="4925970"/>
            <a:ext cx="1080000" cy="24622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ko-KR" altLang="en-US" sz="1000">
                <a:latin typeface="+mn-ea"/>
              </a:rPr>
              <a:t>이미지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AF8BBD9-10F1-9ADB-F9AA-D33B6D10546C}"/>
              </a:ext>
            </a:extLst>
          </p:cNvPr>
          <p:cNvSpPr>
            <a:spLocks noChangeAspect="1"/>
          </p:cNvSpPr>
          <p:nvPr/>
        </p:nvSpPr>
        <p:spPr>
          <a:xfrm>
            <a:off x="4574968" y="1826295"/>
            <a:ext cx="180000" cy="180000"/>
          </a:xfrm>
          <a:prstGeom prst="ellipse">
            <a:avLst/>
          </a:prstGeom>
          <a:solidFill>
            <a:srgbClr val="01CB9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7FB8931-55DB-8754-3E8F-8BB43CE17CB9}"/>
              </a:ext>
            </a:extLst>
          </p:cNvPr>
          <p:cNvSpPr>
            <a:spLocks noChangeAspect="1"/>
          </p:cNvSpPr>
          <p:nvPr/>
        </p:nvSpPr>
        <p:spPr>
          <a:xfrm>
            <a:off x="4574968" y="2366538"/>
            <a:ext cx="180000" cy="180000"/>
          </a:xfrm>
          <a:prstGeom prst="ellipse">
            <a:avLst/>
          </a:prstGeom>
          <a:solidFill>
            <a:srgbClr val="01CB9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9255747-03ED-E70B-C922-F635046D6997}"/>
              </a:ext>
            </a:extLst>
          </p:cNvPr>
          <p:cNvSpPr>
            <a:spLocks noChangeAspect="1"/>
          </p:cNvSpPr>
          <p:nvPr/>
        </p:nvSpPr>
        <p:spPr>
          <a:xfrm>
            <a:off x="4574968" y="2906781"/>
            <a:ext cx="180000" cy="180000"/>
          </a:xfrm>
          <a:prstGeom prst="ellipse">
            <a:avLst/>
          </a:prstGeom>
          <a:solidFill>
            <a:srgbClr val="01CB9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Picture 2" descr="Figure 9: Convolved feature or activation map or feature map. | Convolutional Neural Networks (CNNs)">
            <a:extLst>
              <a:ext uri="{FF2B5EF4-FFF2-40B4-BE49-F238E27FC236}">
                <a16:creationId xmlns:a16="http://schemas.microsoft.com/office/drawing/2014/main" id="{6B22DFCA-884E-8D58-7581-5CAE8B6493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8" t="11129" r="7912" b="24347"/>
          <a:stretch/>
        </p:blipFill>
        <p:spPr bwMode="auto">
          <a:xfrm>
            <a:off x="4228424" y="4839621"/>
            <a:ext cx="873088" cy="49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889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C33BC15E-4030-63EB-C523-B1C068058231}"/>
              </a:ext>
            </a:extLst>
          </p:cNvPr>
          <p:cNvSpPr/>
          <p:nvPr/>
        </p:nvSpPr>
        <p:spPr>
          <a:xfrm>
            <a:off x="4124968" y="1412874"/>
            <a:ext cx="1080000" cy="5184775"/>
          </a:xfrm>
          <a:prstGeom prst="rect">
            <a:avLst/>
          </a:prstGeom>
          <a:solidFill>
            <a:srgbClr val="FFC10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Layers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Layer Overview : Dense, Conv, RNN</a:t>
            </a:r>
            <a:endParaRPr lang="en-US" altLang="ko-KR" sz="1600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E2E4AA-E957-ED99-71CE-DB81CC2255D2}"/>
              </a:ext>
            </a:extLst>
          </p:cNvPr>
          <p:cNvSpPr/>
          <p:nvPr/>
        </p:nvSpPr>
        <p:spPr>
          <a:xfrm>
            <a:off x="2360712" y="1412874"/>
            <a:ext cx="1080000" cy="5184773"/>
          </a:xfrm>
          <a:prstGeom prst="rect">
            <a:avLst/>
          </a:prstGeom>
          <a:solidFill>
            <a:srgbClr val="4573C3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8BD963-7D3A-EE71-879C-1036C6A59F41}"/>
              </a:ext>
            </a:extLst>
          </p:cNvPr>
          <p:cNvSpPr/>
          <p:nvPr/>
        </p:nvSpPr>
        <p:spPr>
          <a:xfrm>
            <a:off x="5889224" y="1412874"/>
            <a:ext cx="1080000" cy="5184775"/>
          </a:xfrm>
          <a:prstGeom prst="rect">
            <a:avLst/>
          </a:prstGeom>
          <a:solidFill>
            <a:srgbClr val="6EAF45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93BFB9-67A8-075A-3A51-18A81F715267}"/>
              </a:ext>
            </a:extLst>
          </p:cNvPr>
          <p:cNvSpPr/>
          <p:nvPr/>
        </p:nvSpPr>
        <p:spPr>
          <a:xfrm>
            <a:off x="4329987" y="1916936"/>
            <a:ext cx="720000" cy="936000"/>
          </a:xfrm>
          <a:prstGeom prst="rect">
            <a:avLst/>
          </a:prstGeom>
          <a:solidFill>
            <a:srgbClr val="FFC102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A375D9E-02E5-01FB-BAA7-D9063A313C39}"/>
              </a:ext>
            </a:extLst>
          </p:cNvPr>
          <p:cNvCxnSpPr/>
          <p:nvPr/>
        </p:nvCxnSpPr>
        <p:spPr>
          <a:xfrm>
            <a:off x="3512840" y="2548993"/>
            <a:ext cx="540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A54FDC1-FA16-5BA5-208E-5F4C6CA47595}"/>
              </a:ext>
            </a:extLst>
          </p:cNvPr>
          <p:cNvCxnSpPr/>
          <p:nvPr/>
        </p:nvCxnSpPr>
        <p:spPr>
          <a:xfrm>
            <a:off x="3512840" y="2188953"/>
            <a:ext cx="540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25F9F25-FCCD-1507-ED26-7CD70C09993F}"/>
              </a:ext>
            </a:extLst>
          </p:cNvPr>
          <p:cNvCxnSpPr/>
          <p:nvPr/>
        </p:nvCxnSpPr>
        <p:spPr>
          <a:xfrm>
            <a:off x="5296970" y="2548993"/>
            <a:ext cx="540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BC784B3-1F85-F715-815B-EDBCE71DA04B}"/>
              </a:ext>
            </a:extLst>
          </p:cNvPr>
          <p:cNvCxnSpPr/>
          <p:nvPr/>
        </p:nvCxnSpPr>
        <p:spPr>
          <a:xfrm>
            <a:off x="5296970" y="2188953"/>
            <a:ext cx="540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3BE6BCB-E069-42D6-65C2-5C16E5850121}"/>
              </a:ext>
            </a:extLst>
          </p:cNvPr>
          <p:cNvSpPr txBox="1"/>
          <p:nvPr/>
        </p:nvSpPr>
        <p:spPr>
          <a:xfrm>
            <a:off x="2360712" y="1423202"/>
            <a:ext cx="1080000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+mn-ea"/>
              </a:rPr>
              <a:t>입력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F1E80C-B878-30BF-5D37-567617C3DF26}"/>
              </a:ext>
            </a:extLst>
          </p:cNvPr>
          <p:cNvSpPr txBox="1"/>
          <p:nvPr/>
        </p:nvSpPr>
        <p:spPr>
          <a:xfrm>
            <a:off x="5889224" y="1423202"/>
            <a:ext cx="1080000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+mn-ea"/>
              </a:rPr>
              <a:t>출력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2133BC5-7231-72DB-7F2A-FC81FD9B5B30}"/>
              </a:ext>
            </a:extLst>
          </p:cNvPr>
          <p:cNvSpPr/>
          <p:nvPr/>
        </p:nvSpPr>
        <p:spPr>
          <a:xfrm>
            <a:off x="4329987" y="5310681"/>
            <a:ext cx="720000" cy="936000"/>
          </a:xfrm>
          <a:prstGeom prst="rect">
            <a:avLst/>
          </a:prstGeom>
          <a:solidFill>
            <a:srgbClr val="FFC102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C321328-2934-CC62-2402-DB8FE55D3F01}"/>
              </a:ext>
            </a:extLst>
          </p:cNvPr>
          <p:cNvCxnSpPr/>
          <p:nvPr/>
        </p:nvCxnSpPr>
        <p:spPr>
          <a:xfrm>
            <a:off x="3512840" y="5942738"/>
            <a:ext cx="540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9FF7294-B453-0255-7A0E-C3C7047AA7D3}"/>
              </a:ext>
            </a:extLst>
          </p:cNvPr>
          <p:cNvCxnSpPr/>
          <p:nvPr/>
        </p:nvCxnSpPr>
        <p:spPr>
          <a:xfrm>
            <a:off x="3512840" y="5582698"/>
            <a:ext cx="540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A36D20F-850B-BF1D-B6D8-1ECD8F885639}"/>
              </a:ext>
            </a:extLst>
          </p:cNvPr>
          <p:cNvCxnSpPr/>
          <p:nvPr/>
        </p:nvCxnSpPr>
        <p:spPr>
          <a:xfrm>
            <a:off x="5296970" y="5942738"/>
            <a:ext cx="540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28117BE-1453-422B-A23F-E62863DDC3C7}"/>
              </a:ext>
            </a:extLst>
          </p:cNvPr>
          <p:cNvCxnSpPr/>
          <p:nvPr/>
        </p:nvCxnSpPr>
        <p:spPr>
          <a:xfrm>
            <a:off x="5296970" y="5582698"/>
            <a:ext cx="540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E64D32C-66AB-FD12-14A6-EDEC9E12AF7D}"/>
              </a:ext>
            </a:extLst>
          </p:cNvPr>
          <p:cNvSpPr/>
          <p:nvPr/>
        </p:nvSpPr>
        <p:spPr>
          <a:xfrm>
            <a:off x="4329987" y="3607203"/>
            <a:ext cx="720000" cy="936000"/>
          </a:xfrm>
          <a:prstGeom prst="rect">
            <a:avLst/>
          </a:prstGeom>
          <a:solidFill>
            <a:srgbClr val="FFC102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82ABDD92-A30A-DE7C-ABBE-D8F79820F350}"/>
              </a:ext>
            </a:extLst>
          </p:cNvPr>
          <p:cNvCxnSpPr/>
          <p:nvPr/>
        </p:nvCxnSpPr>
        <p:spPr>
          <a:xfrm>
            <a:off x="3512840" y="4257133"/>
            <a:ext cx="540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47561A3-AC76-AA10-A94F-82BE3DE09428}"/>
              </a:ext>
            </a:extLst>
          </p:cNvPr>
          <p:cNvCxnSpPr/>
          <p:nvPr/>
        </p:nvCxnSpPr>
        <p:spPr>
          <a:xfrm>
            <a:off x="3512840" y="3897093"/>
            <a:ext cx="540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20A1AA4-A1C0-8741-B9AA-50396A13A807}"/>
              </a:ext>
            </a:extLst>
          </p:cNvPr>
          <p:cNvCxnSpPr/>
          <p:nvPr/>
        </p:nvCxnSpPr>
        <p:spPr>
          <a:xfrm>
            <a:off x="5296970" y="4257133"/>
            <a:ext cx="540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D650E6B-BE7F-526B-E54F-8B027158644D}"/>
              </a:ext>
            </a:extLst>
          </p:cNvPr>
          <p:cNvCxnSpPr/>
          <p:nvPr/>
        </p:nvCxnSpPr>
        <p:spPr>
          <a:xfrm>
            <a:off x="5296970" y="3897093"/>
            <a:ext cx="540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5E21A292-DDA4-F95F-A4C2-617C60664494}"/>
              </a:ext>
            </a:extLst>
          </p:cNvPr>
          <p:cNvCxnSpPr>
            <a:cxnSpLocks/>
            <a:stCxn id="8" idx="3"/>
            <a:endCxn id="78" idx="1"/>
          </p:cNvCxnSpPr>
          <p:nvPr/>
        </p:nvCxnSpPr>
        <p:spPr>
          <a:xfrm flipH="1">
            <a:off x="4329987" y="2384936"/>
            <a:ext cx="720000" cy="1690267"/>
          </a:xfrm>
          <a:prstGeom prst="bentConnector5">
            <a:avLst>
              <a:gd name="adj1" fmla="val -52388"/>
              <a:gd name="adj2" fmla="val 50000"/>
              <a:gd name="adj3" fmla="val 157151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321B1-B78F-5CED-1B80-EB28E0FADF18}"/>
              </a:ext>
            </a:extLst>
          </p:cNvPr>
          <p:cNvSpPr/>
          <p:nvPr/>
        </p:nvSpPr>
        <p:spPr>
          <a:xfrm>
            <a:off x="543094" y="1412874"/>
            <a:ext cx="1080000" cy="5184775"/>
          </a:xfrm>
          <a:prstGeom prst="rect">
            <a:avLst/>
          </a:prstGeom>
          <a:solidFill>
            <a:srgbClr val="FEFCD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A7500E-232E-3B27-C4AF-CE68ACFDCB06}"/>
              </a:ext>
            </a:extLst>
          </p:cNvPr>
          <p:cNvSpPr txBox="1"/>
          <p:nvPr/>
        </p:nvSpPr>
        <p:spPr>
          <a:xfrm>
            <a:off x="547055" y="3444274"/>
            <a:ext cx="108000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00B050"/>
                </a:solidFill>
                <a:latin typeface="+mn-ea"/>
              </a:rPr>
              <a:t>Embedding</a:t>
            </a:r>
          </a:p>
          <a:p>
            <a:pPr algn="ctr"/>
            <a:endParaRPr lang="en-US" altLang="ko-KR" sz="1200" b="1">
              <a:solidFill>
                <a:srgbClr val="00B050"/>
              </a:solidFill>
              <a:latin typeface="+mn-ea"/>
            </a:endParaRPr>
          </a:p>
          <a:p>
            <a:pPr algn="ctr"/>
            <a:r>
              <a:rPr lang="en-US" altLang="ko-KR" sz="1200" b="1">
                <a:solidFill>
                  <a:srgbClr val="00B050"/>
                </a:solidFill>
                <a:latin typeface="+mn-ea"/>
              </a:rPr>
              <a:t>+</a:t>
            </a:r>
          </a:p>
          <a:p>
            <a:pPr algn="ctr"/>
            <a:endParaRPr lang="en-US" altLang="ko-KR" sz="1200" b="1">
              <a:solidFill>
                <a:srgbClr val="00B050"/>
              </a:solidFill>
              <a:latin typeface="+mn-ea"/>
            </a:endParaRPr>
          </a:p>
          <a:p>
            <a:pPr algn="ctr"/>
            <a:r>
              <a:rPr lang="en-US" altLang="ko-KR" sz="1200" b="1">
                <a:solidFill>
                  <a:srgbClr val="00B050"/>
                </a:solidFill>
                <a:latin typeface="+mn-ea"/>
              </a:rPr>
              <a:t>Positional Encoding</a:t>
            </a:r>
            <a:endParaRPr lang="ko-KR" altLang="en-US" sz="1200" b="1">
              <a:solidFill>
                <a:srgbClr val="00B050"/>
              </a:solidFill>
              <a:latin typeface="+mn-ea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1BAD373-2147-CF2F-FF1F-C39EC484D05B}"/>
              </a:ext>
            </a:extLst>
          </p:cNvPr>
          <p:cNvCxnSpPr/>
          <p:nvPr/>
        </p:nvCxnSpPr>
        <p:spPr>
          <a:xfrm>
            <a:off x="1728238" y="2548993"/>
            <a:ext cx="540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2C3225A-FC9D-3713-9206-CAE113AC0190}"/>
              </a:ext>
            </a:extLst>
          </p:cNvPr>
          <p:cNvCxnSpPr/>
          <p:nvPr/>
        </p:nvCxnSpPr>
        <p:spPr>
          <a:xfrm>
            <a:off x="1728238" y="2188953"/>
            <a:ext cx="540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8DC9DED-7933-9DEF-5211-845094E154AF}"/>
              </a:ext>
            </a:extLst>
          </p:cNvPr>
          <p:cNvCxnSpPr/>
          <p:nvPr/>
        </p:nvCxnSpPr>
        <p:spPr>
          <a:xfrm>
            <a:off x="1728238" y="4248424"/>
            <a:ext cx="540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0CE0332-ECDD-79C6-68F5-3849621EF714}"/>
              </a:ext>
            </a:extLst>
          </p:cNvPr>
          <p:cNvCxnSpPr/>
          <p:nvPr/>
        </p:nvCxnSpPr>
        <p:spPr>
          <a:xfrm>
            <a:off x="1728238" y="3888384"/>
            <a:ext cx="540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36446F8-8E91-67F9-E945-50035EFC9157}"/>
              </a:ext>
            </a:extLst>
          </p:cNvPr>
          <p:cNvCxnSpPr/>
          <p:nvPr/>
        </p:nvCxnSpPr>
        <p:spPr>
          <a:xfrm>
            <a:off x="1728238" y="5942738"/>
            <a:ext cx="540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3D9D70D-4E83-8D65-1179-623476759142}"/>
              </a:ext>
            </a:extLst>
          </p:cNvPr>
          <p:cNvCxnSpPr/>
          <p:nvPr/>
        </p:nvCxnSpPr>
        <p:spPr>
          <a:xfrm>
            <a:off x="1728238" y="5582698"/>
            <a:ext cx="540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내용 개체 틀 4">
            <a:extLst>
              <a:ext uri="{FF2B5EF4-FFF2-40B4-BE49-F238E27FC236}">
                <a16:creationId xmlns:a16="http://schemas.microsoft.com/office/drawing/2014/main" id="{151806DF-9DE2-0D82-BAA5-BC3A5E4DAD85}"/>
              </a:ext>
            </a:extLst>
          </p:cNvPr>
          <p:cNvSpPr txBox="1">
            <a:spLocks/>
          </p:cNvSpPr>
          <p:nvPr/>
        </p:nvSpPr>
        <p:spPr>
          <a:xfrm>
            <a:off x="6969123" y="764704"/>
            <a:ext cx="2592389" cy="56938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indent="-182563"/>
            <a:r>
              <a:rPr lang="en-US" altLang="ko-KR" sz="1600" b="1">
                <a:solidFill>
                  <a:srgbClr val="0070C0"/>
                </a:solidFill>
                <a:latin typeface="+mn-ea"/>
              </a:rPr>
              <a:t>Transfomer</a:t>
            </a:r>
            <a:endParaRPr lang="en-US" altLang="ko-KR" sz="1200" b="1">
              <a:solidFill>
                <a:srgbClr val="0070C0"/>
              </a:solidFill>
              <a:latin typeface="+mn-ea"/>
            </a:endParaRPr>
          </a:p>
          <a:p>
            <a:pPr marL="357188" indent="-182563"/>
            <a:r>
              <a:rPr lang="en-US" altLang="ko-KR" sz="1200">
                <a:latin typeface="+mn-ea"/>
              </a:rPr>
              <a:t>Positinal Encoding</a:t>
            </a:r>
            <a:r>
              <a:rPr lang="ko-KR" altLang="en-US" sz="1200">
                <a:latin typeface="+mn-ea"/>
              </a:rPr>
              <a:t>을 사용하여 순서를 지정 한다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357188" indent="-182563"/>
            <a:r>
              <a:rPr lang="en-US" altLang="ko-KR" sz="1200">
                <a:latin typeface="+mn-ea"/>
              </a:rPr>
              <a:t>Attention</a:t>
            </a:r>
            <a:r>
              <a:rPr lang="ko-KR" altLang="en-US" sz="1200">
                <a:latin typeface="+mn-ea"/>
              </a:rPr>
              <a:t>을 사용하여 </a:t>
            </a:r>
            <a:r>
              <a:rPr lang="en-US" altLang="ko-KR" sz="1200">
                <a:latin typeface="+mn-ea"/>
              </a:rPr>
              <a:t>RNN</a:t>
            </a:r>
            <a:r>
              <a:rPr lang="ko-KR" altLang="en-US" sz="1200">
                <a:latin typeface="+mn-ea"/>
              </a:rPr>
              <a:t>을 제거 한다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357188" indent="-182563"/>
            <a:r>
              <a:rPr lang="en-US" altLang="ko-KR" sz="1200">
                <a:latin typeface="+mn-ea"/>
              </a:rPr>
              <a:t>Encoder</a:t>
            </a:r>
            <a:r>
              <a:rPr lang="ko-KR" altLang="en-US" sz="1200">
                <a:latin typeface="+mn-ea"/>
              </a:rPr>
              <a:t>와 </a:t>
            </a:r>
            <a:r>
              <a:rPr lang="en-US" altLang="ko-KR" sz="1200">
                <a:latin typeface="+mn-ea"/>
              </a:rPr>
              <a:t>Decoder</a:t>
            </a:r>
            <a:r>
              <a:rPr lang="ko-KR" altLang="en-US" sz="1200">
                <a:latin typeface="+mn-ea"/>
              </a:rPr>
              <a:t>를 여러 개 사용</a:t>
            </a:r>
            <a:endParaRPr lang="en-US" altLang="ko-KR" sz="1200">
              <a:latin typeface="+mn-ea"/>
            </a:endParaRPr>
          </a:p>
          <a:p>
            <a:pPr marL="182563" indent="-182563"/>
            <a:endParaRPr lang="en-US" altLang="ko-KR" sz="1200">
              <a:latin typeface="+mn-ea"/>
            </a:endParaRPr>
          </a:p>
          <a:p>
            <a:pPr marL="182563" indent="-182563"/>
            <a:r>
              <a:rPr lang="en-US" altLang="ko-KR" sz="1200">
                <a:latin typeface="+mn-ea"/>
              </a:rPr>
              <a:t>Positional Encoding</a:t>
            </a:r>
          </a:p>
          <a:p>
            <a:pPr marL="357188" indent="-182563"/>
            <a:r>
              <a:rPr lang="ko-KR" altLang="en-US" sz="1200">
                <a:latin typeface="+mn-ea"/>
              </a:rPr>
              <a:t>각 단어의 순서 정보</a:t>
            </a:r>
            <a:endParaRPr lang="en-US" altLang="ko-KR" sz="1200">
              <a:latin typeface="+mn-ea"/>
            </a:endParaRPr>
          </a:p>
          <a:p>
            <a:pPr marL="182563" indent="-182563"/>
            <a:endParaRPr lang="en-US" altLang="ko-KR" sz="1200">
              <a:latin typeface="+mn-ea"/>
            </a:endParaRPr>
          </a:p>
          <a:p>
            <a:pPr marL="182563" indent="-182563"/>
            <a:r>
              <a:rPr lang="en-US" altLang="ko-KR" sz="1200">
                <a:latin typeface="+mn-ea"/>
              </a:rPr>
              <a:t>Attention</a:t>
            </a:r>
          </a:p>
          <a:p>
            <a:pPr marL="357188" indent="-182563"/>
            <a:r>
              <a:rPr lang="ko-KR" altLang="en-US" sz="1200">
                <a:latin typeface="+mn-ea"/>
              </a:rPr>
              <a:t>유사도를 반영한 가중치를 적용한 입력값</a:t>
            </a:r>
            <a:endParaRPr lang="en-US" altLang="ko-KR" sz="1200">
              <a:latin typeface="+mn-ea"/>
            </a:endParaRPr>
          </a:p>
          <a:p>
            <a:pPr marL="357188" indent="-182563"/>
            <a:r>
              <a:rPr lang="ko-KR" altLang="en-US" sz="1200">
                <a:latin typeface="+mn-ea"/>
              </a:rPr>
              <a:t>입력과 출력의 차원이 동일</a:t>
            </a:r>
            <a:endParaRPr lang="en-US" altLang="ko-KR" sz="1200">
              <a:latin typeface="+mn-ea"/>
            </a:endParaRPr>
          </a:p>
          <a:p>
            <a:pPr marL="357188" indent="-182563"/>
            <a:r>
              <a:rPr lang="en-US" altLang="ko-KR" sz="1200">
                <a:latin typeface="+mn-ea"/>
              </a:rPr>
              <a:t>Multi-Head Attention</a:t>
            </a:r>
          </a:p>
          <a:p>
            <a:pPr marL="182563" indent="-182563"/>
            <a:endParaRPr lang="en-US" altLang="ko-KR" sz="1200">
              <a:latin typeface="+mn-ea"/>
            </a:endParaRPr>
          </a:p>
          <a:p>
            <a:pPr marL="182563" indent="-182563"/>
            <a:endParaRPr lang="en-US" altLang="ko-KR" sz="1200">
              <a:latin typeface="+mn-ea"/>
            </a:endParaRPr>
          </a:p>
          <a:p>
            <a:pPr marL="182563" indent="-182563"/>
            <a:endParaRPr lang="en-US" altLang="ko-KR" sz="1200">
              <a:latin typeface="+mn-ea"/>
            </a:endParaRPr>
          </a:p>
          <a:p>
            <a:pPr marL="182563" indent="-182563"/>
            <a:endParaRPr lang="en-US" altLang="ko-KR" sz="1200">
              <a:latin typeface="+mn-ea"/>
            </a:endParaRPr>
          </a:p>
          <a:p>
            <a:pPr marL="182563" indent="-182563"/>
            <a:endParaRPr lang="en-US" altLang="ko-KR" sz="1200">
              <a:latin typeface="+mn-ea"/>
            </a:endParaRPr>
          </a:p>
          <a:p>
            <a:pPr marL="182563" indent="-182563"/>
            <a:endParaRPr lang="en-US" altLang="ko-KR" sz="1200">
              <a:latin typeface="+mn-ea"/>
            </a:endParaRPr>
          </a:p>
          <a:p>
            <a:pPr marL="182563" indent="-182563"/>
            <a:endParaRPr lang="en-US" altLang="ko-KR" sz="1200">
              <a:latin typeface="+mn-ea"/>
            </a:endParaRPr>
          </a:p>
          <a:p>
            <a:pPr marL="182563" indent="-182563"/>
            <a:r>
              <a:rPr lang="en-US" altLang="ko-KR" sz="1200">
                <a:latin typeface="+mn-ea"/>
              </a:rPr>
              <a:t>GPT: </a:t>
            </a:r>
            <a:r>
              <a:rPr lang="ko-KR" altLang="en-US" sz="1200">
                <a:latin typeface="+mn-ea"/>
              </a:rPr>
              <a:t>순방향으로 </a:t>
            </a:r>
            <a:r>
              <a:rPr lang="en-US" altLang="ko-KR" sz="1200">
                <a:latin typeface="+mn-ea"/>
              </a:rPr>
              <a:t>Attention </a:t>
            </a:r>
            <a:r>
              <a:rPr lang="ko-KR" altLang="en-US" sz="1200">
                <a:latin typeface="+mn-ea"/>
              </a:rPr>
              <a:t>적용</a:t>
            </a:r>
            <a:endParaRPr lang="en-US" altLang="ko-KR" sz="1200">
              <a:latin typeface="+mn-ea"/>
            </a:endParaRPr>
          </a:p>
          <a:p>
            <a:pPr marL="182563" indent="-182563"/>
            <a:r>
              <a:rPr lang="en-US" altLang="ko-KR" sz="1200">
                <a:latin typeface="+mn-ea"/>
              </a:rPr>
              <a:t>BERT: </a:t>
            </a:r>
            <a:r>
              <a:rPr lang="ko-KR" altLang="en-US" sz="1200">
                <a:latin typeface="+mn-ea"/>
              </a:rPr>
              <a:t>양방향으로 </a:t>
            </a:r>
            <a:r>
              <a:rPr lang="en-US" altLang="ko-KR" sz="1200">
                <a:latin typeface="+mn-ea"/>
              </a:rPr>
              <a:t>Attention </a:t>
            </a:r>
            <a:r>
              <a:rPr lang="ko-KR" altLang="en-US" sz="1200">
                <a:latin typeface="+mn-ea"/>
              </a:rPr>
              <a:t>적용</a:t>
            </a:r>
            <a:endParaRPr lang="en-US" altLang="ko-KR" sz="1200" dirty="0"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9A3364-0E8D-D116-F78B-EC194F955E3F}"/>
              </a:ext>
            </a:extLst>
          </p:cNvPr>
          <p:cNvSpPr txBox="1"/>
          <p:nvPr/>
        </p:nvSpPr>
        <p:spPr>
          <a:xfrm>
            <a:off x="4338695" y="1930421"/>
            <a:ext cx="720001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bg1"/>
                </a:solidFill>
                <a:latin typeface="+mn-ea"/>
              </a:rPr>
              <a:t>Layer</a:t>
            </a:r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A5967C-D040-1F2C-F5B5-BDB0732FDD19}"/>
              </a:ext>
            </a:extLst>
          </p:cNvPr>
          <p:cNvSpPr txBox="1"/>
          <p:nvPr/>
        </p:nvSpPr>
        <p:spPr>
          <a:xfrm>
            <a:off x="4338695" y="3594982"/>
            <a:ext cx="720001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bg1"/>
                </a:solidFill>
                <a:latin typeface="+mn-ea"/>
              </a:rPr>
              <a:t>Layer</a:t>
            </a:r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796DB13-B3DE-6F29-9F3C-1DBD573DFE42}"/>
              </a:ext>
            </a:extLst>
          </p:cNvPr>
          <p:cNvSpPr txBox="1"/>
          <p:nvPr/>
        </p:nvSpPr>
        <p:spPr>
          <a:xfrm>
            <a:off x="4338695" y="5301208"/>
            <a:ext cx="720001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bg1"/>
                </a:solidFill>
                <a:latin typeface="+mn-ea"/>
              </a:rPr>
              <a:t>Layer</a:t>
            </a:r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328043-B211-0B15-6859-F40BAF9913D5}"/>
              </a:ext>
            </a:extLst>
          </p:cNvPr>
          <p:cNvSpPr txBox="1"/>
          <p:nvPr/>
        </p:nvSpPr>
        <p:spPr>
          <a:xfrm>
            <a:off x="4124233" y="1423202"/>
            <a:ext cx="10800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+mn-ea"/>
              </a:rPr>
              <a:t>Multi-Head Attention</a:t>
            </a:r>
            <a:endParaRPr lang="ko-KR" altLang="en-US" sz="1200" b="1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A63CA193-8099-CC14-534F-FCD7BF914460}"/>
              </a:ext>
            </a:extLst>
          </p:cNvPr>
          <p:cNvCxnSpPr>
            <a:cxnSpLocks/>
            <a:stCxn id="8" idx="3"/>
            <a:endCxn id="68" idx="1"/>
          </p:cNvCxnSpPr>
          <p:nvPr/>
        </p:nvCxnSpPr>
        <p:spPr>
          <a:xfrm flipH="1">
            <a:off x="4329987" y="2384936"/>
            <a:ext cx="720000" cy="3393745"/>
          </a:xfrm>
          <a:prstGeom prst="bentConnector5">
            <a:avLst>
              <a:gd name="adj1" fmla="val -52388"/>
              <a:gd name="adj2" fmla="val 24853"/>
              <a:gd name="adj3" fmla="val 179376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E8B42634-AEE9-924B-512F-63991341D32D}"/>
              </a:ext>
            </a:extLst>
          </p:cNvPr>
          <p:cNvCxnSpPr>
            <a:cxnSpLocks/>
            <a:stCxn id="78" idx="3"/>
            <a:endCxn id="68" idx="1"/>
          </p:cNvCxnSpPr>
          <p:nvPr/>
        </p:nvCxnSpPr>
        <p:spPr>
          <a:xfrm flipH="1">
            <a:off x="4329987" y="4075203"/>
            <a:ext cx="720000" cy="1703478"/>
          </a:xfrm>
          <a:prstGeom prst="bentConnector5">
            <a:avLst>
              <a:gd name="adj1" fmla="val -50876"/>
              <a:gd name="adj2" fmla="val 50000"/>
              <a:gd name="adj3" fmla="val 157755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346069-C99E-E25E-94FC-8F800344E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271" y="4241767"/>
            <a:ext cx="2368319" cy="108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A4E38110-8AB6-6A08-99C2-50209AD5182A}"/>
              </a:ext>
            </a:extLst>
          </p:cNvPr>
          <p:cNvSpPr txBox="1"/>
          <p:nvPr/>
        </p:nvSpPr>
        <p:spPr>
          <a:xfrm>
            <a:off x="7021478" y="5096797"/>
            <a:ext cx="28280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출처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https://www.blossominkyung.com/deeplearning/transformer-mha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2605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AEBF998C-814E-1CAA-A2F3-4103F25BA816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180880" cy="32562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RNN</a:t>
            </a:r>
            <a:r>
              <a:rPr lang="ko-KR" altLang="en-US" sz="1600">
                <a:latin typeface="+mn-ea"/>
              </a:rPr>
              <a:t> </a:t>
            </a:r>
            <a:r>
              <a:rPr lang="en-US" altLang="ko-KR" sz="1600">
                <a:latin typeface="+mn-ea"/>
              </a:rPr>
              <a:t>in Decoder</a:t>
            </a:r>
          </a:p>
          <a:p>
            <a:endParaRPr lang="en-US" altLang="ko-KR" sz="16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 b="1">
                <a:solidFill>
                  <a:srgbClr val="0070C0"/>
                </a:solidFill>
                <a:latin typeface="+mn-ea"/>
              </a:rPr>
              <a:t>DRL (Deep Reinforcement Learning, </a:t>
            </a:r>
            <a:r>
              <a:rPr lang="ko-KR" altLang="en-US" sz="1600" b="1">
                <a:solidFill>
                  <a:srgbClr val="0070C0"/>
                </a:solidFill>
                <a:latin typeface="+mn-ea"/>
              </a:rPr>
              <a:t>심층 강화학습</a:t>
            </a:r>
            <a:r>
              <a:rPr lang="en-US" altLang="ko-KR" sz="1600" b="1">
                <a:solidFill>
                  <a:srgbClr val="0070C0"/>
                </a:solidFill>
                <a:latin typeface="+mn-ea"/>
              </a:rPr>
              <a:t>)</a:t>
            </a:r>
          </a:p>
          <a:p>
            <a:endParaRPr lang="en-US" altLang="ko-KR" sz="1400">
              <a:latin typeface="+mn-ea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Layers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Layer Overview : Dense, Conv, RNN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F1E80C-B878-30BF-5D37-567617C3DF26}"/>
              </a:ext>
            </a:extLst>
          </p:cNvPr>
          <p:cNvSpPr txBox="1"/>
          <p:nvPr/>
        </p:nvSpPr>
        <p:spPr>
          <a:xfrm>
            <a:off x="5889224" y="1423202"/>
            <a:ext cx="1080000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+mn-ea"/>
              </a:rPr>
              <a:t>출력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13738FF-0488-A44B-E095-CBFAFE78B897}"/>
              </a:ext>
            </a:extLst>
          </p:cNvPr>
          <p:cNvSpPr/>
          <p:nvPr/>
        </p:nvSpPr>
        <p:spPr>
          <a:xfrm>
            <a:off x="344488" y="2072851"/>
            <a:ext cx="1080000" cy="1260000"/>
          </a:xfrm>
          <a:prstGeom prst="rect">
            <a:avLst/>
          </a:prstGeom>
          <a:solidFill>
            <a:srgbClr val="4573C3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B75FADF-7590-D104-9FFD-FEC91F59C2A8}"/>
              </a:ext>
            </a:extLst>
          </p:cNvPr>
          <p:cNvSpPr/>
          <p:nvPr/>
        </p:nvSpPr>
        <p:spPr>
          <a:xfrm>
            <a:off x="3873000" y="2072851"/>
            <a:ext cx="1080000" cy="1260000"/>
          </a:xfrm>
          <a:prstGeom prst="rect">
            <a:avLst/>
          </a:prstGeom>
          <a:solidFill>
            <a:srgbClr val="6EAF45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E64D32C-66AB-FD12-14A6-EDEC9E12AF7D}"/>
              </a:ext>
            </a:extLst>
          </p:cNvPr>
          <p:cNvSpPr/>
          <p:nvPr/>
        </p:nvSpPr>
        <p:spPr>
          <a:xfrm>
            <a:off x="2108744" y="2072851"/>
            <a:ext cx="1080000" cy="1260000"/>
          </a:xfrm>
          <a:prstGeom prst="rect">
            <a:avLst/>
          </a:prstGeom>
          <a:solidFill>
            <a:srgbClr val="FFC10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82ABDD92-A30A-DE7C-ABBE-D8F79820F350}"/>
              </a:ext>
            </a:extLst>
          </p:cNvPr>
          <p:cNvCxnSpPr/>
          <p:nvPr/>
        </p:nvCxnSpPr>
        <p:spPr>
          <a:xfrm>
            <a:off x="1496616" y="2954721"/>
            <a:ext cx="540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47561A3-AC76-AA10-A94F-82BE3DE09428}"/>
              </a:ext>
            </a:extLst>
          </p:cNvPr>
          <p:cNvCxnSpPr/>
          <p:nvPr/>
        </p:nvCxnSpPr>
        <p:spPr>
          <a:xfrm>
            <a:off x="1496616" y="2594681"/>
            <a:ext cx="540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20A1AA4-A1C0-8741-B9AA-50396A13A807}"/>
              </a:ext>
            </a:extLst>
          </p:cNvPr>
          <p:cNvCxnSpPr/>
          <p:nvPr/>
        </p:nvCxnSpPr>
        <p:spPr>
          <a:xfrm>
            <a:off x="3280746" y="2954721"/>
            <a:ext cx="540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D650E6B-BE7F-526B-E54F-8B027158644D}"/>
              </a:ext>
            </a:extLst>
          </p:cNvPr>
          <p:cNvCxnSpPr/>
          <p:nvPr/>
        </p:nvCxnSpPr>
        <p:spPr>
          <a:xfrm>
            <a:off x="3280746" y="2594681"/>
            <a:ext cx="540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A648C3E-30E1-6A22-6217-A72FE6F69D64}"/>
              </a:ext>
            </a:extLst>
          </p:cNvPr>
          <p:cNvSpPr txBox="1"/>
          <p:nvPr/>
        </p:nvSpPr>
        <p:spPr>
          <a:xfrm>
            <a:off x="344488" y="2072851"/>
            <a:ext cx="1080000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+mn-ea"/>
              </a:rPr>
              <a:t>입력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84ADA44-A622-7CC8-13E3-C131D04D2124}"/>
              </a:ext>
            </a:extLst>
          </p:cNvPr>
          <p:cNvSpPr txBox="1"/>
          <p:nvPr/>
        </p:nvSpPr>
        <p:spPr>
          <a:xfrm>
            <a:off x="3873000" y="2072851"/>
            <a:ext cx="1080000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+mn-ea"/>
              </a:rPr>
              <a:t>출력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C107889-37B4-8303-92E4-6FA1A3193CDF}"/>
              </a:ext>
            </a:extLst>
          </p:cNvPr>
          <p:cNvSpPr txBox="1"/>
          <p:nvPr/>
        </p:nvSpPr>
        <p:spPr>
          <a:xfrm>
            <a:off x="2108744" y="2072851"/>
            <a:ext cx="1080000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+mn-ea"/>
              </a:rPr>
              <a:t>RNN Cell</a:t>
            </a:r>
            <a:endParaRPr lang="ko-KR" altLang="en-US" sz="1200" b="1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AB669A72-1F98-2582-0391-1FDF7327140C}"/>
              </a:ext>
            </a:extLst>
          </p:cNvPr>
          <p:cNvCxnSpPr>
            <a:cxnSpLocks/>
            <a:stCxn id="100" idx="1"/>
            <a:endCxn id="6" idx="1"/>
          </p:cNvCxnSpPr>
          <p:nvPr/>
        </p:nvCxnSpPr>
        <p:spPr>
          <a:xfrm rot="10800000">
            <a:off x="2108744" y="2774404"/>
            <a:ext cx="954206" cy="918161"/>
          </a:xfrm>
          <a:prstGeom prst="bentConnector3">
            <a:avLst>
              <a:gd name="adj1" fmla="val 123957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7D6EB89-8F5C-84A8-C72A-9DE194D032F5}"/>
              </a:ext>
            </a:extLst>
          </p:cNvPr>
          <p:cNvSpPr/>
          <p:nvPr/>
        </p:nvSpPr>
        <p:spPr>
          <a:xfrm>
            <a:off x="3062950" y="3501048"/>
            <a:ext cx="900000" cy="360000"/>
          </a:xfrm>
          <a:prstGeom prst="rect">
            <a:avLst/>
          </a:prstGeom>
          <a:solidFill>
            <a:srgbClr val="FFC10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404502B-9E56-308E-02AB-E829F820A6B5}"/>
              </a:ext>
            </a:extLst>
          </p:cNvPr>
          <p:cNvSpPr txBox="1"/>
          <p:nvPr/>
        </p:nvSpPr>
        <p:spPr>
          <a:xfrm>
            <a:off x="3062950" y="3554064"/>
            <a:ext cx="900000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+mn-ea"/>
              </a:rPr>
              <a:t>Cell State</a:t>
            </a:r>
            <a:endParaRPr lang="ko-KR" altLang="en-US" sz="1200" b="1">
              <a:solidFill>
                <a:srgbClr val="7030A0"/>
              </a:solidFill>
              <a:latin typeface="+mn-ea"/>
            </a:endParaRPr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5E21A292-DDA4-F95F-A4C2-617C60664494}"/>
              </a:ext>
            </a:extLst>
          </p:cNvPr>
          <p:cNvCxnSpPr>
            <a:cxnSpLocks/>
            <a:stCxn id="78" idx="3"/>
            <a:endCxn id="99" idx="0"/>
          </p:cNvCxnSpPr>
          <p:nvPr/>
        </p:nvCxnSpPr>
        <p:spPr>
          <a:xfrm>
            <a:off x="3188744" y="2702851"/>
            <a:ext cx="324206" cy="798197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0318E1-FD73-61C2-C0F8-4AEB0BF94AFC}"/>
              </a:ext>
            </a:extLst>
          </p:cNvPr>
          <p:cNvSpPr txBox="1"/>
          <p:nvPr/>
        </p:nvSpPr>
        <p:spPr>
          <a:xfrm>
            <a:off x="2108744" y="2635903"/>
            <a:ext cx="1080000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00B050"/>
                </a:solidFill>
                <a:latin typeface="+mn-ea"/>
              </a:rPr>
              <a:t>LSTM</a:t>
            </a:r>
            <a:endParaRPr lang="ko-KR" altLang="en-US" sz="1200" b="1">
              <a:solidFill>
                <a:srgbClr val="00B050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B9E2E8-CF7E-8612-14DA-CCB16E479E83}"/>
              </a:ext>
            </a:extLst>
          </p:cNvPr>
          <p:cNvSpPr/>
          <p:nvPr/>
        </p:nvSpPr>
        <p:spPr>
          <a:xfrm>
            <a:off x="344488" y="4737147"/>
            <a:ext cx="1080000" cy="1260000"/>
          </a:xfrm>
          <a:prstGeom prst="rect">
            <a:avLst/>
          </a:prstGeom>
          <a:solidFill>
            <a:srgbClr val="4573C3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DE0AE6-E72B-2961-A6BA-E1342EBA02CA}"/>
              </a:ext>
            </a:extLst>
          </p:cNvPr>
          <p:cNvSpPr/>
          <p:nvPr/>
        </p:nvSpPr>
        <p:spPr>
          <a:xfrm>
            <a:off x="3873000" y="4737147"/>
            <a:ext cx="1080000" cy="576000"/>
          </a:xfrm>
          <a:prstGeom prst="rect">
            <a:avLst/>
          </a:prstGeom>
          <a:solidFill>
            <a:srgbClr val="6EAF45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58C765-B0F7-6C4F-3D66-DB0E0EB3D687}"/>
              </a:ext>
            </a:extLst>
          </p:cNvPr>
          <p:cNvSpPr/>
          <p:nvPr/>
        </p:nvSpPr>
        <p:spPr>
          <a:xfrm>
            <a:off x="2108744" y="4737147"/>
            <a:ext cx="1080000" cy="1260000"/>
          </a:xfrm>
          <a:prstGeom prst="rect">
            <a:avLst/>
          </a:prstGeom>
          <a:solidFill>
            <a:srgbClr val="FFC10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30E1EB3-B87C-EB2E-02BB-5F13219BD709}"/>
              </a:ext>
            </a:extLst>
          </p:cNvPr>
          <p:cNvCxnSpPr/>
          <p:nvPr/>
        </p:nvCxnSpPr>
        <p:spPr>
          <a:xfrm>
            <a:off x="1496616" y="5619017"/>
            <a:ext cx="540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7469153-B38E-A261-D748-583683E3E7B8}"/>
              </a:ext>
            </a:extLst>
          </p:cNvPr>
          <p:cNvCxnSpPr/>
          <p:nvPr/>
        </p:nvCxnSpPr>
        <p:spPr>
          <a:xfrm>
            <a:off x="1496616" y="5258977"/>
            <a:ext cx="540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A0C2D9C-90C9-BF63-E10E-EA6B54D4E3E5}"/>
              </a:ext>
            </a:extLst>
          </p:cNvPr>
          <p:cNvCxnSpPr/>
          <p:nvPr/>
        </p:nvCxnSpPr>
        <p:spPr>
          <a:xfrm>
            <a:off x="3280746" y="5619017"/>
            <a:ext cx="540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022433A-82A7-EE43-5F77-C022555D8A49}"/>
              </a:ext>
            </a:extLst>
          </p:cNvPr>
          <p:cNvCxnSpPr/>
          <p:nvPr/>
        </p:nvCxnSpPr>
        <p:spPr>
          <a:xfrm>
            <a:off x="3280746" y="5258977"/>
            <a:ext cx="540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24E0D61-9D76-33BB-5ECF-D55333A0E5B1}"/>
              </a:ext>
            </a:extLst>
          </p:cNvPr>
          <p:cNvSpPr txBox="1"/>
          <p:nvPr/>
        </p:nvSpPr>
        <p:spPr>
          <a:xfrm>
            <a:off x="344488" y="4737147"/>
            <a:ext cx="10800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+mn-ea"/>
              </a:rPr>
              <a:t>Action</a:t>
            </a:r>
          </a:p>
          <a:p>
            <a:pPr algn="ctr"/>
            <a:r>
              <a:rPr lang="en-US" altLang="ko-KR" sz="12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행동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0ECE3E-6CD3-8B3C-69E1-81E53829A69C}"/>
              </a:ext>
            </a:extLst>
          </p:cNvPr>
          <p:cNvSpPr txBox="1"/>
          <p:nvPr/>
        </p:nvSpPr>
        <p:spPr>
          <a:xfrm>
            <a:off x="2108744" y="4737147"/>
            <a:ext cx="1080000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+mn-ea"/>
              </a:rPr>
              <a:t>Environment</a:t>
            </a:r>
            <a:endParaRPr lang="ko-KR" altLang="en-US" sz="1200" b="1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9" name="연결선: 꺾임 91">
            <a:extLst>
              <a:ext uri="{FF2B5EF4-FFF2-40B4-BE49-F238E27FC236}">
                <a16:creationId xmlns:a16="http://schemas.microsoft.com/office/drawing/2014/main" id="{B1109C52-8300-50BC-C02E-9B8A18A8F333}"/>
              </a:ext>
            </a:extLst>
          </p:cNvPr>
          <p:cNvCxnSpPr>
            <a:cxnSpLocks/>
            <a:stCxn id="31" idx="1"/>
            <a:endCxn id="35" idx="1"/>
          </p:cNvCxnSpPr>
          <p:nvPr/>
        </p:nvCxnSpPr>
        <p:spPr>
          <a:xfrm rot="10800000">
            <a:off x="2108744" y="5531032"/>
            <a:ext cx="954206" cy="825828"/>
          </a:xfrm>
          <a:prstGeom prst="bentConnector3">
            <a:avLst>
              <a:gd name="adj1" fmla="val 123957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A8FD42-D4CC-A05D-A2A8-D53976455AE8}"/>
              </a:ext>
            </a:extLst>
          </p:cNvPr>
          <p:cNvSpPr/>
          <p:nvPr/>
        </p:nvSpPr>
        <p:spPr>
          <a:xfrm>
            <a:off x="3062950" y="6165344"/>
            <a:ext cx="900000" cy="360000"/>
          </a:xfrm>
          <a:prstGeom prst="rect">
            <a:avLst/>
          </a:prstGeom>
          <a:solidFill>
            <a:srgbClr val="FFC10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2E2F0B-1C6A-4223-933E-E36A5249478E}"/>
              </a:ext>
            </a:extLst>
          </p:cNvPr>
          <p:cNvSpPr txBox="1"/>
          <p:nvPr/>
        </p:nvSpPr>
        <p:spPr>
          <a:xfrm>
            <a:off x="3062950" y="6218360"/>
            <a:ext cx="900000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+mn-ea"/>
              </a:rPr>
              <a:t>State</a:t>
            </a:r>
            <a:endParaRPr lang="ko-KR" altLang="en-US" sz="1200" b="1">
              <a:solidFill>
                <a:srgbClr val="7030A0"/>
              </a:solidFill>
              <a:latin typeface="+mn-ea"/>
            </a:endParaRPr>
          </a:p>
        </p:txBody>
      </p:sp>
      <p:cxnSp>
        <p:nvCxnSpPr>
          <p:cNvPr id="32" name="연결선: 꺾임 105">
            <a:extLst>
              <a:ext uri="{FF2B5EF4-FFF2-40B4-BE49-F238E27FC236}">
                <a16:creationId xmlns:a16="http://schemas.microsoft.com/office/drawing/2014/main" id="{A85DEE2C-A40A-D7C5-CBBF-EF5AECD0C42D}"/>
              </a:ext>
            </a:extLst>
          </p:cNvPr>
          <p:cNvCxnSpPr>
            <a:cxnSpLocks/>
            <a:stCxn id="21" idx="3"/>
            <a:endCxn id="30" idx="0"/>
          </p:cNvCxnSpPr>
          <p:nvPr/>
        </p:nvCxnSpPr>
        <p:spPr>
          <a:xfrm>
            <a:off x="3188744" y="5367147"/>
            <a:ext cx="324206" cy="798197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9BE3ADD-8E4F-B625-EFF4-052638C13A14}"/>
              </a:ext>
            </a:extLst>
          </p:cNvPr>
          <p:cNvSpPr txBox="1"/>
          <p:nvPr/>
        </p:nvSpPr>
        <p:spPr>
          <a:xfrm>
            <a:off x="2108744" y="5300199"/>
            <a:ext cx="10800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200" b="1">
                <a:solidFill>
                  <a:srgbClr val="FFFF00"/>
                </a:solidFill>
                <a:latin typeface="+mn-ea"/>
              </a:rPr>
              <a:t>학습을 통해</a:t>
            </a:r>
            <a:endParaRPr lang="en-US" altLang="ko-KR" sz="1200" b="1">
              <a:solidFill>
                <a:srgbClr val="FFFF00"/>
              </a:solidFill>
              <a:latin typeface="+mn-ea"/>
            </a:endParaRPr>
          </a:p>
          <a:p>
            <a:pPr algn="ctr"/>
            <a:r>
              <a:rPr lang="en-US" altLang="ko-KR" sz="1200" b="1">
                <a:solidFill>
                  <a:srgbClr val="FFFF00"/>
                </a:solidFill>
                <a:latin typeface="+mn-ea"/>
              </a:rPr>
              <a:t>Action </a:t>
            </a:r>
            <a:r>
              <a:rPr lang="ko-KR" altLang="en-US" sz="1200" b="1">
                <a:solidFill>
                  <a:srgbClr val="FFFF00"/>
                </a:solidFill>
                <a:latin typeface="+mn-ea"/>
              </a:rPr>
              <a:t>예측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FD1556B-9755-B610-6EEA-452B0545A2EC}"/>
              </a:ext>
            </a:extLst>
          </p:cNvPr>
          <p:cNvSpPr/>
          <p:nvPr/>
        </p:nvSpPr>
        <p:spPr>
          <a:xfrm>
            <a:off x="3873000" y="5421147"/>
            <a:ext cx="1080000" cy="576000"/>
          </a:xfrm>
          <a:prstGeom prst="rect">
            <a:avLst/>
          </a:prstGeom>
          <a:solidFill>
            <a:srgbClr val="6EAF45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A2625E0-78B5-6E18-65D8-34F68CCE7630}"/>
                  </a:ext>
                </a:extLst>
              </p:cNvPr>
              <p:cNvSpPr txBox="1"/>
              <p:nvPr/>
            </p:nvSpPr>
            <p:spPr>
              <a:xfrm>
                <a:off x="6969125" y="1412776"/>
                <a:ext cx="2592388" cy="440120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§"/>
                </a:pPr>
                <a:r>
                  <a:rPr lang="en-US" altLang="ko-KR" sz="1400">
                    <a:latin typeface="+mn-ea"/>
                  </a:rPr>
                  <a:t>Environment Model (</a:t>
                </a:r>
                <a:r>
                  <a:rPr lang="ko-KR" altLang="en-US" sz="1400">
                    <a:latin typeface="+mn-ea"/>
                  </a:rPr>
                  <a:t>환경 모델</a:t>
                </a:r>
                <a:r>
                  <a:rPr lang="en-US" altLang="ko-KR" sz="1400">
                    <a:latin typeface="+mn-ea"/>
                  </a:rPr>
                  <a:t>)</a:t>
                </a:r>
              </a:p>
              <a:p>
                <a:pPr marL="361950" indent="-169863">
                  <a:buFont typeface="Wingdings" panose="05000000000000000000" pitchFamily="2" charset="2"/>
                  <a:buChar char="§"/>
                </a:pPr>
                <a:r>
                  <a:rPr lang="en-US" altLang="ko-KR" sz="1400">
                    <a:latin typeface="+mn-ea"/>
                  </a:rPr>
                  <a:t>State (</a:t>
                </a:r>
                <a:r>
                  <a:rPr lang="ko-KR" altLang="en-US" sz="1400">
                    <a:latin typeface="+mn-ea"/>
                  </a:rPr>
                  <a:t>상태</a:t>
                </a:r>
                <a:r>
                  <a:rPr lang="en-US" altLang="ko-KR" sz="1400">
                    <a:latin typeface="+mn-ea"/>
                  </a:rPr>
                  <a:t>)</a:t>
                </a:r>
              </a:p>
              <a:p>
                <a:pPr marL="361950" indent="-169863">
                  <a:buFont typeface="Wingdings" panose="05000000000000000000" pitchFamily="2" charset="2"/>
                  <a:buChar char="§"/>
                </a:pPr>
                <a:r>
                  <a:rPr lang="en-US" altLang="ko-KR" sz="1400">
                    <a:latin typeface="+mn-ea"/>
                  </a:rPr>
                  <a:t>Action (</a:t>
                </a:r>
                <a:r>
                  <a:rPr lang="ko-KR" altLang="en-US" sz="1400">
                    <a:latin typeface="+mn-ea"/>
                  </a:rPr>
                  <a:t>행동</a:t>
                </a:r>
                <a:r>
                  <a:rPr lang="en-US" altLang="ko-KR" sz="1400">
                    <a:latin typeface="+mn-ea"/>
                  </a:rPr>
                  <a:t>)</a:t>
                </a:r>
              </a:p>
              <a:p>
                <a:pPr marL="361950" indent="-169863">
                  <a:buFont typeface="Wingdings" panose="05000000000000000000" pitchFamily="2" charset="2"/>
                  <a:buChar char="§"/>
                </a:pPr>
                <a:r>
                  <a:rPr lang="en-US" altLang="ko-KR" sz="1400">
                    <a:latin typeface="+mn-ea"/>
                  </a:rPr>
                  <a:t>Reward (</a:t>
                </a:r>
                <a:r>
                  <a:rPr lang="ko-KR" altLang="en-US" sz="1400">
                    <a:latin typeface="+mn-ea"/>
                  </a:rPr>
                  <a:t>보상</a:t>
                </a:r>
                <a:r>
                  <a:rPr lang="en-US" altLang="ko-KR" sz="1400">
                    <a:latin typeface="+mn-ea"/>
                  </a:rPr>
                  <a:t>)</a:t>
                </a:r>
              </a:p>
              <a:p>
                <a:pPr marL="542925" indent="-169863">
                  <a:buFont typeface="Wingdings" panose="05000000000000000000" pitchFamily="2" charset="2"/>
                  <a:buChar char="§"/>
                </a:pPr>
                <a:r>
                  <a:rPr lang="en-US" altLang="ko-KR" sz="1400">
                    <a:latin typeface="+mn-ea"/>
                  </a:rPr>
                  <a:t>R (S</a:t>
                </a:r>
                <a:r>
                  <a:rPr lang="en-US" altLang="ko-KR" sz="1400" baseline="-25000">
                    <a:latin typeface="+mn-ea"/>
                  </a:rPr>
                  <a:t>n-1</a:t>
                </a:r>
                <a:r>
                  <a:rPr lang="en-US" altLang="ko-KR" sz="1400">
                    <a:latin typeface="+mn-ea"/>
                  </a:rPr>
                  <a:t>, A</a:t>
                </a:r>
                <a:r>
                  <a:rPr lang="en-US" altLang="ko-KR" sz="1400" baseline="-25000">
                    <a:latin typeface="+mn-ea"/>
                  </a:rPr>
                  <a:t>n</a:t>
                </a:r>
                <a:r>
                  <a:rPr lang="en-US" altLang="ko-KR" sz="1400">
                    <a:latin typeface="+mn-ea"/>
                  </a:rPr>
                  <a:t>, S</a:t>
                </a:r>
                <a:r>
                  <a:rPr lang="en-US" altLang="ko-KR" sz="1400" baseline="-25000">
                    <a:latin typeface="+mn-ea"/>
                  </a:rPr>
                  <a:t>n</a:t>
                </a:r>
                <a:r>
                  <a:rPr lang="en-US" altLang="ko-KR" sz="1400">
                    <a:latin typeface="+mn-ea"/>
                  </a:rPr>
                  <a:t>)</a:t>
                </a:r>
              </a:p>
              <a:p>
                <a:pPr marL="171450" indent="-171450">
                  <a:buFont typeface="Wingdings" panose="05000000000000000000" pitchFamily="2" charset="2"/>
                  <a:buChar char="§"/>
                </a:pPr>
                <a:endParaRPr lang="en-US" altLang="ko-KR" sz="1400">
                  <a:latin typeface="+mn-ea"/>
                </a:endParaRPr>
              </a:p>
              <a:p>
                <a:pPr marL="171450" indent="-171450">
                  <a:buFont typeface="Wingdings" panose="05000000000000000000" pitchFamily="2" charset="2"/>
                  <a:buChar char="§"/>
                </a:pPr>
                <a:r>
                  <a:rPr lang="en-US" altLang="ko-KR" sz="1400">
                    <a:latin typeface="+mn-ea"/>
                  </a:rPr>
                  <a:t>Policy (</a:t>
                </a:r>
                <a:r>
                  <a:rPr lang="ko-KR" altLang="en-US" sz="1400">
                    <a:latin typeface="+mn-ea"/>
                  </a:rPr>
                  <a:t>정책</a:t>
                </a:r>
                <a:r>
                  <a:rPr lang="en-US" altLang="ko-KR" sz="1400">
                    <a:latin typeface="+mn-ea"/>
                  </a:rPr>
                  <a:t>)</a:t>
                </a:r>
              </a:p>
              <a:p>
                <a:pPr marL="361950" indent="-169863">
                  <a:buFont typeface="Wingdings" panose="05000000000000000000" pitchFamily="2" charset="2"/>
                  <a:buChar char="§"/>
                </a:pPr>
                <a:r>
                  <a:rPr lang="en-US" altLang="ko-KR" sz="1400">
                    <a:latin typeface="+mn-ea"/>
                  </a:rPr>
                  <a:t>Policy-based </a:t>
                </a:r>
                <a:r>
                  <a:rPr lang="ko-KR" altLang="en-US" sz="1400">
                    <a:latin typeface="+mn-ea"/>
                  </a:rPr>
                  <a:t>기법</a:t>
                </a:r>
                <a:endParaRPr lang="en-US" altLang="ko-KR" sz="1400">
                  <a:latin typeface="+mn-ea"/>
                </a:endParaRPr>
              </a:p>
              <a:p>
                <a:pPr marL="361950" indent="-169863">
                  <a:buFont typeface="Wingdings" panose="05000000000000000000" pitchFamily="2" charset="2"/>
                  <a:buChar char="§"/>
                </a:pPr>
                <a:endParaRPr lang="en-US" altLang="ko-KR" sz="1400" i="1">
                  <a:latin typeface="Cambria Math" panose="02040503050406030204" pitchFamily="18" charset="0"/>
                </a:endParaRPr>
              </a:p>
              <a:p>
                <a:pPr marL="361950" indent="-169863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l-GR" altLang="ko-KR" sz="140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sz="1400" dirty="0">
                    <a:latin typeface="+mn-ea"/>
                  </a:rPr>
                  <a:t>(</a:t>
                </a:r>
                <a:r>
                  <a:rPr lang="en-US" altLang="ko-KR" sz="1400">
                    <a:latin typeface="+mn-ea"/>
                  </a:rPr>
                  <a:t>S)       </a:t>
                </a:r>
                <a:r>
                  <a:rPr lang="en-US" altLang="ko-KR" sz="1400">
                    <a:latin typeface="+mn-ea"/>
                    <a:sym typeface="Wingdings" pitchFamily="2" charset="2"/>
                  </a:rPr>
                  <a:t> A</a:t>
                </a:r>
                <a:endParaRPr lang="en-US" altLang="ko-KR" sz="1400">
                  <a:latin typeface="+mn-ea"/>
                </a:endParaRPr>
              </a:p>
              <a:p>
                <a:pPr marL="171450" indent="-171450">
                  <a:buFont typeface="Wingdings" panose="05000000000000000000" pitchFamily="2" charset="2"/>
                  <a:buChar char="§"/>
                </a:pPr>
                <a:endParaRPr lang="en-US" altLang="ko-KR" sz="1400">
                  <a:latin typeface="+mn-ea"/>
                </a:endParaRPr>
              </a:p>
              <a:p>
                <a:pPr marL="171450" indent="-171450">
                  <a:buFont typeface="Wingdings" panose="05000000000000000000" pitchFamily="2" charset="2"/>
                  <a:buChar char="§"/>
                </a:pPr>
                <a:r>
                  <a:rPr lang="en-US" altLang="ko-KR" sz="1400">
                    <a:latin typeface="+mn-ea"/>
                  </a:rPr>
                  <a:t>Return</a:t>
                </a:r>
                <a:r>
                  <a:rPr lang="ko-KR" altLang="en-US" sz="1400">
                    <a:latin typeface="+mn-ea"/>
                  </a:rPr>
                  <a:t> </a:t>
                </a:r>
                <a:r>
                  <a:rPr lang="en-US" altLang="ko-KR" sz="1400">
                    <a:latin typeface="+mn-ea"/>
                  </a:rPr>
                  <a:t>:</a:t>
                </a:r>
                <a:r>
                  <a:rPr lang="ko-KR" altLang="en-US" sz="1400">
                    <a:latin typeface="+mn-ea"/>
                  </a:rPr>
                  <a:t> </a:t>
                </a:r>
                <a:r>
                  <a:rPr lang="en-US" altLang="ko-KR" sz="1400">
                    <a:latin typeface="+mn-ea"/>
                  </a:rPr>
                  <a:t>G</a:t>
                </a:r>
                <a:r>
                  <a:rPr lang="en-US" altLang="ko-KR" sz="1400" baseline="-25000">
                    <a:latin typeface="+mn-ea"/>
                  </a:rPr>
                  <a:t>t</a:t>
                </a:r>
                <a:endParaRPr lang="en-US" altLang="ko-KR" sz="1400">
                  <a:latin typeface="+mn-ea"/>
                </a:endParaRPr>
              </a:p>
              <a:p>
                <a:pPr marL="361950" indent="-169863">
                  <a:buFont typeface="Wingdings" panose="05000000000000000000" pitchFamily="2" charset="2"/>
                  <a:buChar char="§"/>
                </a:pPr>
                <a:r>
                  <a:rPr lang="en-US" altLang="ko-KR" sz="1400">
                    <a:latin typeface="+mn-ea"/>
                  </a:rPr>
                  <a:t>Value-based </a:t>
                </a:r>
                <a:r>
                  <a:rPr lang="ko-KR" altLang="en-US" sz="1400">
                    <a:latin typeface="+mn-ea"/>
                  </a:rPr>
                  <a:t>기법</a:t>
                </a:r>
                <a:endParaRPr lang="en-US" altLang="ko-KR" sz="1400">
                  <a:latin typeface="+mn-ea"/>
                </a:endParaRPr>
              </a:p>
              <a:p>
                <a:pPr marL="361950" indent="-169863">
                  <a:buFont typeface="Wingdings" panose="05000000000000000000" pitchFamily="2" charset="2"/>
                  <a:buChar char="§"/>
                </a:pPr>
                <a:endParaRPr lang="en-US" altLang="ko-KR" sz="1400">
                  <a:latin typeface="+mn-ea"/>
                </a:endParaRPr>
              </a:p>
              <a:p>
                <a:pPr marL="361950" indent="-169863">
                  <a:buFont typeface="Wingdings" panose="05000000000000000000" pitchFamily="2" charset="2"/>
                  <a:buChar char="§"/>
                </a:pPr>
                <a:r>
                  <a:rPr lang="ko-KR" altLang="en-US" sz="1400">
                    <a:latin typeface="+mn-ea"/>
                  </a:rPr>
                  <a:t>향후 가능한 모든 보상의 할인 총합</a:t>
                </a:r>
                <a:endParaRPr lang="en-US" altLang="ko-KR" sz="1400">
                  <a:latin typeface="+mn-ea"/>
                </a:endParaRPr>
              </a:p>
              <a:p>
                <a:pPr marL="361950" indent="-169863">
                  <a:buFont typeface="Wingdings" panose="05000000000000000000" pitchFamily="2" charset="2"/>
                  <a:buChar char="§"/>
                </a:pPr>
                <a:r>
                  <a:rPr lang="en-US" altLang="ko-KR" sz="1400">
                    <a:latin typeface="+mn-ea"/>
                  </a:rPr>
                  <a:t>V</a:t>
                </a:r>
                <a:r>
                  <a:rPr lang="en-US" altLang="ko-KR" sz="1400" baseline="30000">
                    <a:latin typeface="+mn-ea"/>
                  </a:rPr>
                  <a:t>𝜋</a:t>
                </a:r>
                <a:r>
                  <a:rPr lang="en-US" altLang="ko-KR" sz="1400">
                    <a:latin typeface="+mn-ea"/>
                  </a:rPr>
                  <a:t>(S)      </a:t>
                </a:r>
                <a:r>
                  <a:rPr lang="en-US" altLang="ko-KR" sz="1400">
                    <a:latin typeface="+mn-ea"/>
                    <a:sym typeface="Wingdings" pitchFamily="2" charset="2"/>
                  </a:rPr>
                  <a:t> Return</a:t>
                </a:r>
              </a:p>
              <a:p>
                <a:pPr marL="361950" indent="-169863">
                  <a:buFont typeface="Wingdings" panose="05000000000000000000" pitchFamily="2" charset="2"/>
                  <a:buChar char="§"/>
                </a:pPr>
                <a:r>
                  <a:rPr lang="en-US" altLang="ko-KR" sz="1400">
                    <a:latin typeface="+mn-ea"/>
                  </a:rPr>
                  <a:t>Q</a:t>
                </a:r>
                <a:r>
                  <a:rPr lang="en-US" altLang="ko-KR" sz="1400" baseline="30000">
                    <a:latin typeface="+mn-ea"/>
                  </a:rPr>
                  <a:t>𝜋</a:t>
                </a:r>
                <a:r>
                  <a:rPr lang="en-US" altLang="ko-KR" sz="1400">
                    <a:latin typeface="+mn-ea"/>
                  </a:rPr>
                  <a:t>(S, A)  </a:t>
                </a:r>
                <a:r>
                  <a:rPr lang="en-US" altLang="ko-KR" sz="1400">
                    <a:latin typeface="+mn-ea"/>
                    <a:sym typeface="Wingdings" pitchFamily="2" charset="2"/>
                  </a:rPr>
                  <a:t> Return</a:t>
                </a:r>
                <a:endParaRPr lang="en-US" altLang="ko-KR" sz="1400">
                  <a:latin typeface="+mn-ea"/>
                </a:endParaRPr>
              </a:p>
              <a:p>
                <a:pPr marL="171450" indent="-171450">
                  <a:buFont typeface="Wingdings" panose="05000000000000000000" pitchFamily="2" charset="2"/>
                  <a:buChar char="§"/>
                </a:pPr>
                <a:endParaRPr lang="en-US" altLang="ko-KR" sz="1400">
                  <a:latin typeface="+mn-ea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A2625E0-78B5-6E18-65D8-34F68CCE7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125" y="1412776"/>
                <a:ext cx="2592388" cy="4401205"/>
              </a:xfrm>
              <a:prstGeom prst="rect">
                <a:avLst/>
              </a:prstGeom>
              <a:blipFill>
                <a:blip r:embed="rId3"/>
                <a:stretch>
                  <a:fillRect l="-488" t="-28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168F9CED-72C9-49BD-04CD-C6851926F952}"/>
              </a:ext>
            </a:extLst>
          </p:cNvPr>
          <p:cNvSpPr txBox="1"/>
          <p:nvPr/>
        </p:nvSpPr>
        <p:spPr>
          <a:xfrm>
            <a:off x="3873000" y="4737147"/>
            <a:ext cx="10800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+mn-ea"/>
              </a:rPr>
              <a:t>Reward</a:t>
            </a:r>
          </a:p>
          <a:p>
            <a:pPr algn="ctr"/>
            <a:r>
              <a:rPr lang="en-US" altLang="ko-KR" sz="12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보상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53CD80-553D-B06C-AAAA-AF330A6BD18E}"/>
              </a:ext>
            </a:extLst>
          </p:cNvPr>
          <p:cNvSpPr txBox="1"/>
          <p:nvPr/>
        </p:nvSpPr>
        <p:spPr>
          <a:xfrm>
            <a:off x="3873000" y="5433970"/>
            <a:ext cx="10800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+mn-ea"/>
              </a:rPr>
              <a:t>Action</a:t>
            </a:r>
          </a:p>
          <a:p>
            <a:pPr algn="ctr"/>
            <a:r>
              <a:rPr lang="en-US" altLang="ko-KR" sz="12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행동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200" b="1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9" name="연결선: 꺾임 91">
            <a:extLst>
              <a:ext uri="{FF2B5EF4-FFF2-40B4-BE49-F238E27FC236}">
                <a16:creationId xmlns:a16="http://schemas.microsoft.com/office/drawing/2014/main" id="{B14B250B-C126-D633-9870-ABCF1A87EDAF}"/>
              </a:ext>
            </a:extLst>
          </p:cNvPr>
          <p:cNvCxnSpPr>
            <a:cxnSpLocks/>
            <a:stCxn id="36" idx="3"/>
            <a:endCxn id="15" idx="1"/>
          </p:cNvCxnSpPr>
          <p:nvPr/>
        </p:nvCxnSpPr>
        <p:spPr>
          <a:xfrm flipH="1" flipV="1">
            <a:off x="344488" y="5367147"/>
            <a:ext cx="4608512" cy="342000"/>
          </a:xfrm>
          <a:prstGeom prst="bentConnector5">
            <a:avLst>
              <a:gd name="adj1" fmla="val -4960"/>
              <a:gd name="adj2" fmla="val 351053"/>
              <a:gd name="adj3" fmla="val 10496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91">
            <a:extLst>
              <a:ext uri="{FF2B5EF4-FFF2-40B4-BE49-F238E27FC236}">
                <a16:creationId xmlns:a16="http://schemas.microsoft.com/office/drawing/2014/main" id="{F8A5D8C0-99A7-9537-8B74-4BAD1A55987E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 flipH="1">
            <a:off x="344488" y="2702851"/>
            <a:ext cx="4608512" cy="12700"/>
          </a:xfrm>
          <a:prstGeom prst="bentConnector5">
            <a:avLst>
              <a:gd name="adj1" fmla="val -4960"/>
              <a:gd name="adj2" fmla="val -6289370"/>
              <a:gd name="adj3" fmla="val 10496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183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Layers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Layer</a:t>
            </a:r>
            <a:r>
              <a:rPr lang="ko-KR" altLang="en-US" sz="1600">
                <a:latin typeface="+mn-ea"/>
              </a:rPr>
              <a:t> 종류 </a:t>
            </a:r>
            <a:r>
              <a:rPr lang="en-US" altLang="ko-KR" sz="1600">
                <a:latin typeface="+mn-ea"/>
              </a:rPr>
              <a:t>: Dense, Conv, RNN</a:t>
            </a:r>
            <a:endParaRPr lang="en-US" altLang="ko-KR" sz="1600" dirty="0">
              <a:latin typeface="+mn-ea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4CFEF3AC-0829-A10C-1B21-EEFE212ABEC5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11880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Layer</a:t>
            </a:r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solidFill>
                  <a:srgbClr val="0070C0"/>
                </a:solidFill>
                <a:latin typeface="+mn-ea"/>
              </a:rPr>
              <a:t>Dense</a:t>
            </a:r>
            <a:r>
              <a:rPr lang="en-US" altLang="ko-KR" sz="1400">
                <a:latin typeface="+mn-ea"/>
              </a:rPr>
              <a:t>		: </a:t>
            </a:r>
            <a:r>
              <a:rPr lang="ko-KR" altLang="en-US" sz="1400">
                <a:latin typeface="+mn-ea"/>
              </a:rPr>
              <a:t>밀집망</a:t>
            </a:r>
            <a:endParaRPr lang="en-US" altLang="ko-KR" sz="14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endParaRPr lang="en-US" altLang="ko-KR" sz="1600">
              <a:latin typeface="+mn-ea"/>
            </a:endParaRPr>
          </a:p>
        </p:txBody>
      </p: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956904A5-0BAE-8431-A1EA-C0D39E55EF39}"/>
              </a:ext>
            </a:extLst>
          </p:cNvPr>
          <p:cNvSpPr txBox="1">
            <a:spLocks/>
          </p:cNvSpPr>
          <p:nvPr/>
        </p:nvSpPr>
        <p:spPr>
          <a:xfrm>
            <a:off x="6969124" y="1427260"/>
            <a:ext cx="2556244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indent="-182563"/>
            <a:r>
              <a:rPr lang="en-US" altLang="ko-KR" sz="1200">
                <a:latin typeface="+mn-ea"/>
              </a:rPr>
              <a:t>Dense : 1</a:t>
            </a:r>
            <a:r>
              <a:rPr lang="ko-KR" altLang="en-US" sz="1200">
                <a:latin typeface="+mn-ea"/>
              </a:rPr>
              <a:t>차원 벡터 처리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718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Layers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Layer</a:t>
            </a:r>
            <a:r>
              <a:rPr lang="ko-KR" altLang="en-US" sz="1600">
                <a:latin typeface="+mn-ea"/>
              </a:rPr>
              <a:t> 종류 </a:t>
            </a:r>
            <a:r>
              <a:rPr lang="en-US" altLang="ko-KR" sz="1600">
                <a:latin typeface="+mn-ea"/>
              </a:rPr>
              <a:t>: Dense, Conv, RNN</a:t>
            </a:r>
            <a:endParaRPr lang="en-US" altLang="ko-KR" sz="1600" dirty="0">
              <a:latin typeface="+mn-ea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4CFEF3AC-0829-A10C-1B21-EEFE212ABEC5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451200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Layer</a:t>
            </a:r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Embedding			: Word Embedding</a:t>
            </a:r>
          </a:p>
          <a:p>
            <a:pPr lvl="1"/>
            <a:r>
              <a:rPr lang="en-US" altLang="ko-KR" sz="1400">
                <a:latin typeface="+mn-ea"/>
              </a:rPr>
              <a:t>TextVectorization</a:t>
            </a:r>
          </a:p>
          <a:p>
            <a:pPr lvl="1"/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Activation			: Activation </a:t>
            </a:r>
            <a:r>
              <a:rPr lang="ko-KR" altLang="en-US" sz="1400">
                <a:latin typeface="+mn-ea"/>
              </a:rPr>
              <a:t>실행</a:t>
            </a:r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LeakyReLU</a:t>
            </a:r>
          </a:p>
          <a:p>
            <a:pPr lvl="1"/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LocallyConnected1D</a:t>
            </a:r>
          </a:p>
          <a:p>
            <a:pPr lvl="1"/>
            <a:r>
              <a:rPr lang="en-US" altLang="ko-KR" sz="1400">
                <a:latin typeface="+mn-ea"/>
              </a:rPr>
              <a:t>LocallyConnected2D</a:t>
            </a:r>
          </a:p>
          <a:p>
            <a:pPr lvl="1"/>
            <a:r>
              <a:rPr lang="en-US" altLang="ko-KR" sz="1400">
                <a:latin typeface="+mn-ea"/>
              </a:rPr>
              <a:t>Cropping1D</a:t>
            </a:r>
          </a:p>
          <a:p>
            <a:pPr lvl="1"/>
            <a:r>
              <a:rPr lang="en-US" altLang="ko-KR" sz="1400">
                <a:latin typeface="+mn-ea"/>
              </a:rPr>
              <a:t>Cropping2D</a:t>
            </a:r>
          </a:p>
          <a:p>
            <a:pPr lvl="1"/>
            <a:r>
              <a:rPr lang="en-US" altLang="ko-KR" sz="1400">
                <a:latin typeface="+mn-ea"/>
              </a:rPr>
              <a:t>Cropping3D</a:t>
            </a:r>
          </a:p>
          <a:p>
            <a:pPr lvl="1"/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IntegerLookup</a:t>
            </a:r>
          </a:p>
          <a:p>
            <a:pPr lvl="1"/>
            <a:r>
              <a:rPr lang="en-US" altLang="ko-KR" sz="1400">
                <a:latin typeface="+mn-ea"/>
              </a:rPr>
              <a:t>StringLookup</a:t>
            </a:r>
          </a:p>
          <a:p>
            <a:pPr lvl="1"/>
            <a:endParaRPr lang="en-US" altLang="ko-KR" sz="1400">
              <a:latin typeface="+mn-ea"/>
            </a:endParaRPr>
          </a:p>
          <a:p>
            <a:endParaRPr lang="en-US" altLang="ko-KR" sz="1600">
              <a:latin typeface="+mn-ea"/>
            </a:endParaRPr>
          </a:p>
        </p:txBody>
      </p:sp>
      <p:sp>
        <p:nvSpPr>
          <p:cNvPr id="2" name="모서리가 둥근 직사각형 2">
            <a:extLst>
              <a:ext uri="{FF2B5EF4-FFF2-40B4-BE49-F238E27FC236}">
                <a16:creationId xmlns:a16="http://schemas.microsoft.com/office/drawing/2014/main" id="{82D41B09-8FCE-048A-B1F8-1118F60AC59F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922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Layers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Layer</a:t>
            </a:r>
            <a:r>
              <a:rPr lang="ko-KR" altLang="en-US" sz="1600">
                <a:latin typeface="+mn-ea"/>
              </a:rPr>
              <a:t> 종류 </a:t>
            </a:r>
            <a:r>
              <a:rPr lang="en-US" altLang="ko-KR" sz="1600">
                <a:latin typeface="+mn-ea"/>
              </a:rPr>
              <a:t>: Dense, Conv, RNN</a:t>
            </a:r>
            <a:endParaRPr lang="en-US" altLang="ko-KR" sz="1600" dirty="0">
              <a:latin typeface="+mn-ea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4CFEF3AC-0829-A10C-1B21-EEFE212ABEC5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425347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Layer</a:t>
            </a:r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EinsumDense</a:t>
            </a:r>
          </a:p>
          <a:p>
            <a:pPr lvl="1"/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Lambda</a:t>
            </a:r>
          </a:p>
          <a:p>
            <a:pPr lvl="1"/>
            <a:r>
              <a:rPr lang="en-US" altLang="ko-KR" sz="1400">
                <a:latin typeface="+mn-ea"/>
              </a:rPr>
              <a:t>Masking</a:t>
            </a:r>
          </a:p>
          <a:p>
            <a:pPr lvl="1"/>
            <a:r>
              <a:rPr lang="en-US" altLang="ko-KR" sz="1400">
                <a:latin typeface="+mn-ea"/>
              </a:rPr>
              <a:t>CategoryEncoding</a:t>
            </a:r>
          </a:p>
          <a:p>
            <a:pPr lvl="1"/>
            <a:r>
              <a:rPr lang="en-US" altLang="ko-KR" sz="1400">
                <a:latin typeface="+mn-ea"/>
              </a:rPr>
              <a:t>Discretization</a:t>
            </a:r>
          </a:p>
          <a:p>
            <a:pPr lvl="1"/>
            <a:r>
              <a:rPr lang="en-US" altLang="ko-KR" sz="1400">
                <a:latin typeface="+mn-ea"/>
              </a:rPr>
              <a:t>Hashing</a:t>
            </a:r>
          </a:p>
          <a:p>
            <a:pPr lvl="1"/>
            <a:r>
              <a:rPr lang="en-US" altLang="ko-KR" sz="1400">
                <a:latin typeface="+mn-ea"/>
              </a:rPr>
              <a:t>CenterCrop</a:t>
            </a:r>
          </a:p>
          <a:p>
            <a:pPr lvl="1"/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ActivityRegularization</a:t>
            </a:r>
          </a:p>
          <a:p>
            <a:pPr lvl="1"/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Permute</a:t>
            </a:r>
          </a:p>
          <a:p>
            <a:pPr lvl="1"/>
            <a:r>
              <a:rPr lang="en-US" altLang="ko-KR" sz="1400">
                <a:latin typeface="+mn-ea"/>
              </a:rPr>
              <a:t>RepeatVector</a:t>
            </a:r>
          </a:p>
          <a:p>
            <a:pPr lvl="1"/>
            <a:r>
              <a:rPr lang="en-US" altLang="ko-KR" sz="1400">
                <a:latin typeface="+mn-ea"/>
              </a:rPr>
              <a:t>Wrapper</a:t>
            </a:r>
          </a:p>
          <a:p>
            <a:endParaRPr lang="en-US" altLang="ko-KR" sz="1600">
              <a:latin typeface="+mn-ea"/>
            </a:endParaRPr>
          </a:p>
        </p:txBody>
      </p:sp>
      <p:sp>
        <p:nvSpPr>
          <p:cNvPr id="2" name="모서리가 둥근 직사각형 2">
            <a:extLst>
              <a:ext uri="{FF2B5EF4-FFF2-40B4-BE49-F238E27FC236}">
                <a16:creationId xmlns:a16="http://schemas.microsoft.com/office/drawing/2014/main" id="{82D41B09-8FCE-048A-B1F8-1118F60AC59F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444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Layers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Layer</a:t>
            </a:r>
            <a:r>
              <a:rPr lang="ko-KR" altLang="en-US" sz="1600">
                <a:latin typeface="+mn-ea"/>
              </a:rPr>
              <a:t> 종류 </a:t>
            </a:r>
            <a:r>
              <a:rPr lang="en-US" altLang="ko-KR" sz="1600">
                <a:latin typeface="+mn-ea"/>
              </a:rPr>
              <a:t>: Dense, Conv, RNN</a:t>
            </a:r>
            <a:endParaRPr lang="en-US" altLang="ko-KR" sz="1600" dirty="0">
              <a:latin typeface="+mn-ea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4CFEF3AC-0829-A10C-1B21-EEFE212ABEC5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34778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Layer</a:t>
            </a:r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Add</a:t>
            </a:r>
          </a:p>
          <a:p>
            <a:pPr lvl="1"/>
            <a:r>
              <a:rPr lang="en-US" altLang="ko-KR" sz="1400">
                <a:latin typeface="+mn-ea"/>
              </a:rPr>
              <a:t>Subtract</a:t>
            </a:r>
          </a:p>
          <a:p>
            <a:pPr lvl="1"/>
            <a:r>
              <a:rPr lang="en-US" altLang="ko-KR" sz="1400">
                <a:latin typeface="+mn-ea"/>
              </a:rPr>
              <a:t>Multiply</a:t>
            </a:r>
          </a:p>
          <a:p>
            <a:pPr lvl="1"/>
            <a:r>
              <a:rPr lang="en-US" altLang="ko-KR" sz="1400">
                <a:latin typeface="+mn-ea"/>
              </a:rPr>
              <a:t>Maximum</a:t>
            </a:r>
          </a:p>
          <a:p>
            <a:pPr lvl="1"/>
            <a:r>
              <a:rPr lang="en-US" altLang="ko-KR" sz="1400">
                <a:latin typeface="+mn-ea"/>
              </a:rPr>
              <a:t>Minimum</a:t>
            </a:r>
          </a:p>
          <a:p>
            <a:pPr lvl="1"/>
            <a:r>
              <a:rPr lang="en-US" altLang="ko-KR" sz="1400">
                <a:latin typeface="+mn-ea"/>
              </a:rPr>
              <a:t>Average</a:t>
            </a:r>
          </a:p>
          <a:p>
            <a:pPr lvl="1"/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Concatenate</a:t>
            </a:r>
          </a:p>
          <a:p>
            <a:pPr lvl="1"/>
            <a:r>
              <a:rPr lang="en-US" altLang="ko-KR" sz="1400">
                <a:latin typeface="+mn-ea"/>
              </a:rPr>
              <a:t>Dot</a:t>
            </a:r>
          </a:p>
          <a:p>
            <a:pPr lvl="1"/>
            <a:endParaRPr lang="en-US" altLang="ko-KR" sz="1400">
              <a:latin typeface="+mn-ea"/>
            </a:endParaRPr>
          </a:p>
          <a:p>
            <a:pPr lvl="1"/>
            <a:endParaRPr lang="en-US" altLang="ko-KR" sz="1400">
              <a:latin typeface="+mn-ea"/>
            </a:endParaRPr>
          </a:p>
          <a:p>
            <a:endParaRPr lang="en-US" altLang="ko-KR" sz="1600">
              <a:latin typeface="+mn-ea"/>
            </a:endParaRPr>
          </a:p>
        </p:txBody>
      </p:sp>
      <p:sp>
        <p:nvSpPr>
          <p:cNvPr id="2" name="모서리가 둥근 직사각형 2">
            <a:extLst>
              <a:ext uri="{FF2B5EF4-FFF2-40B4-BE49-F238E27FC236}">
                <a16:creationId xmlns:a16="http://schemas.microsoft.com/office/drawing/2014/main" id="{82D41B09-8FCE-048A-B1F8-1118F60AC59F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885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D94B4A4E-F271-D73C-02A8-198195F9CE59}"/>
              </a:ext>
            </a:extLst>
          </p:cNvPr>
          <p:cNvSpPr/>
          <p:nvPr/>
        </p:nvSpPr>
        <p:spPr>
          <a:xfrm>
            <a:off x="344487" y="2371514"/>
            <a:ext cx="4680521" cy="3158385"/>
          </a:xfrm>
          <a:prstGeom prst="roundRect">
            <a:avLst>
              <a:gd name="adj" fmla="val 58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Layers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Layer</a:t>
            </a:r>
            <a:r>
              <a:rPr lang="ko-KR" altLang="en-US" sz="1600">
                <a:latin typeface="+mn-ea"/>
              </a:rPr>
              <a:t> 종류 </a:t>
            </a:r>
            <a:r>
              <a:rPr lang="en-US" altLang="ko-KR" sz="1600">
                <a:latin typeface="+mn-ea"/>
              </a:rPr>
              <a:t>: keras.layers.Dense (</a:t>
            </a:r>
            <a:r>
              <a:rPr lang="ko-KR" altLang="en-US" sz="1600">
                <a:latin typeface="+mn-ea"/>
              </a:rPr>
              <a:t>밀집망</a:t>
            </a:r>
            <a:r>
              <a:rPr lang="en-US" altLang="ko-KR" sz="160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NN (Neural Network)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489364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>
                <a:latin typeface="+mn-ea"/>
              </a:rPr>
              <a:t>Parameter </a:t>
            </a:r>
            <a:r>
              <a:rPr lang="ko-KR" altLang="en-US" sz="1200">
                <a:latin typeface="+mn-ea"/>
              </a:rPr>
              <a:t>갯수</a:t>
            </a:r>
            <a:endParaRPr lang="en-US" altLang="ko-KR" sz="1200">
              <a:latin typeface="+mn-ea"/>
            </a:endParaRPr>
          </a:p>
          <a:p>
            <a:pPr marL="357188" indent="-171450">
              <a:buFont typeface="Wingdings" panose="05000000000000000000" pitchFamily="2" charset="2"/>
              <a:buChar char="§"/>
            </a:pPr>
            <a:r>
              <a:rPr lang="en-US" altLang="ko-KR" sz="1200">
                <a:latin typeface="+mn-ea"/>
              </a:rPr>
              <a:t>edge, node</a:t>
            </a:r>
          </a:p>
          <a:p>
            <a:pPr marL="357188" indent="-171450">
              <a:buFont typeface="Wingdings" panose="05000000000000000000" pitchFamily="2" charset="2"/>
              <a:buChar char="§"/>
            </a:pPr>
            <a:r>
              <a:rPr lang="en-US" altLang="ko-KR" sz="1200">
                <a:latin typeface="+mn-ea"/>
              </a:rPr>
              <a:t>x * y + 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>
                <a:latin typeface="+mn-ea"/>
              </a:rPr>
              <a:t>작업량</a:t>
            </a:r>
            <a:endParaRPr lang="en-US" altLang="ko-KR" sz="1200">
              <a:latin typeface="+mn-ea"/>
            </a:endParaRPr>
          </a:p>
          <a:p>
            <a:pPr marL="357188" indent="-171450">
              <a:buFont typeface="Wingdings" panose="05000000000000000000" pitchFamily="2" charset="2"/>
              <a:buChar char="§"/>
            </a:pPr>
            <a:r>
              <a:rPr lang="en-US" altLang="ko-KR" sz="1200">
                <a:latin typeface="+mn-ea"/>
              </a:rPr>
              <a:t>Optimizer</a:t>
            </a:r>
          </a:p>
          <a:p>
            <a:pPr marL="357188" indent="-171450">
              <a:buFont typeface="Wingdings" panose="05000000000000000000" pitchFamily="2" charset="2"/>
              <a:buChar char="§"/>
            </a:pPr>
            <a:r>
              <a:rPr lang="en-US" altLang="ko-KR" sz="1200">
                <a:latin typeface="+mn-ea"/>
              </a:rPr>
              <a:t>Loss Function</a:t>
            </a:r>
          </a:p>
          <a:p>
            <a:pPr marL="357188" indent="-171450">
              <a:buFont typeface="Wingdings" panose="05000000000000000000" pitchFamily="2" charset="2"/>
              <a:buChar char="§"/>
            </a:pPr>
            <a:r>
              <a:rPr lang="en-US" altLang="ko-KR" sz="1200">
                <a:latin typeface="+mn-ea"/>
              </a:rPr>
              <a:t>Activation Function</a:t>
            </a:r>
          </a:p>
          <a:p>
            <a:pPr marL="357188" indent="-171450">
              <a:buFont typeface="Wingdings" panose="05000000000000000000" pitchFamily="2" charset="2"/>
              <a:buChar char="§"/>
            </a:pPr>
            <a:r>
              <a:rPr lang="en-US" altLang="ko-KR" sz="1200">
                <a:latin typeface="+mn-ea"/>
              </a:rPr>
              <a:t>Predict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>
                <a:latin typeface="+mn-ea"/>
              </a:rPr>
              <a:t>Model </a:t>
            </a:r>
            <a:r>
              <a:rPr lang="ko-KR" altLang="en-US" sz="1200">
                <a:latin typeface="+mn-ea"/>
              </a:rPr>
              <a:t>비교 기준</a:t>
            </a:r>
            <a:endParaRPr lang="en-US" altLang="ko-KR" sz="1200">
              <a:latin typeface="+mn-ea"/>
            </a:endParaRPr>
          </a:p>
          <a:p>
            <a:pPr marL="357188" indent="-171450">
              <a:buFont typeface="Wingdings" panose="05000000000000000000" pitchFamily="2" charset="2"/>
              <a:buChar char="§"/>
            </a:pPr>
            <a:r>
              <a:rPr lang="ko-KR" altLang="en-US" sz="1200">
                <a:latin typeface="+mn-ea"/>
              </a:rPr>
              <a:t>속도</a:t>
            </a:r>
            <a:endParaRPr lang="en-US" altLang="ko-KR" sz="1200">
              <a:latin typeface="+mn-ea"/>
            </a:endParaRPr>
          </a:p>
          <a:p>
            <a:pPr marL="357188" indent="-171450">
              <a:buFont typeface="Wingdings" panose="05000000000000000000" pitchFamily="2" charset="2"/>
              <a:buChar char="§"/>
            </a:pPr>
            <a:r>
              <a:rPr lang="ko-KR" altLang="en-US" sz="1200">
                <a:latin typeface="+mn-ea"/>
              </a:rPr>
              <a:t>가중치 크기</a:t>
            </a:r>
            <a:endParaRPr lang="en-US" altLang="ko-KR" sz="12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>
                <a:latin typeface="+mn-ea"/>
              </a:rPr>
              <a:t>x = f’(y)	: </a:t>
            </a:r>
            <a:r>
              <a:rPr lang="ko-KR" altLang="en-US" sz="1200">
                <a:latin typeface="+mn-ea"/>
              </a:rPr>
              <a:t>전치 함수</a:t>
            </a:r>
            <a:endParaRPr lang="en-US" altLang="ko-KR" sz="1200">
              <a:latin typeface="+mn-ea"/>
            </a:endParaRPr>
          </a:p>
          <a:p>
            <a:pPr marL="357188" indent="-171450">
              <a:buFont typeface="Wingdings" panose="05000000000000000000" pitchFamily="2" charset="2"/>
              <a:buChar char="§"/>
            </a:pPr>
            <a:r>
              <a:rPr lang="ko-KR" altLang="en-US" sz="1200">
                <a:latin typeface="+mn-ea"/>
              </a:rPr>
              <a:t>역행렬</a:t>
            </a:r>
            <a:endParaRPr lang="en-US" altLang="ko-KR" sz="12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>
                <a:latin typeface="+mn-ea"/>
              </a:rPr>
              <a:t>장점</a:t>
            </a:r>
            <a:endParaRPr lang="en-US" altLang="ko-KR" sz="1200">
              <a:latin typeface="+mn-ea"/>
            </a:endParaRPr>
          </a:p>
          <a:p>
            <a:pPr marL="357188" indent="-171450">
              <a:buFont typeface="Wingdings" panose="05000000000000000000" pitchFamily="2" charset="2"/>
              <a:buChar char="§"/>
            </a:pPr>
            <a:r>
              <a:rPr lang="en-US" altLang="ko-KR" sz="1200">
                <a:latin typeface="+mn-ea"/>
              </a:rPr>
              <a:t>Loss Function</a:t>
            </a:r>
            <a:r>
              <a:rPr lang="ko-KR" altLang="en-US" sz="1200">
                <a:latin typeface="+mn-ea"/>
              </a:rPr>
              <a:t>을 사용하여 학습이 가능함</a:t>
            </a:r>
            <a:endParaRPr lang="en-US" altLang="ko-KR" sz="12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>
                <a:latin typeface="+mn-ea"/>
              </a:rPr>
              <a:t>단점</a:t>
            </a:r>
            <a:endParaRPr lang="en-US" altLang="ko-KR" sz="1200">
              <a:latin typeface="+mn-ea"/>
            </a:endParaRPr>
          </a:p>
          <a:p>
            <a:pPr marL="357188" indent="-171450">
              <a:buFont typeface="Wingdings" panose="05000000000000000000" pitchFamily="2" charset="2"/>
              <a:buChar char="§"/>
            </a:pPr>
            <a:r>
              <a:rPr lang="ko-KR" altLang="en-US" sz="1200">
                <a:latin typeface="+mn-ea"/>
              </a:rPr>
              <a:t>이미지 분류시 위상 정보를 활용하지 못함</a:t>
            </a:r>
            <a:endParaRPr lang="en-US" altLang="ko-KR" sz="12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1200">
              <a:latin typeface="+mn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0736480-1760-528C-6C17-8AEB379BD82A}"/>
              </a:ext>
            </a:extLst>
          </p:cNvPr>
          <p:cNvSpPr>
            <a:spLocks noChangeAspect="1"/>
          </p:cNvSpPr>
          <p:nvPr/>
        </p:nvSpPr>
        <p:spPr>
          <a:xfrm>
            <a:off x="1021907" y="2641879"/>
            <a:ext cx="180000" cy="18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5A59777-4571-F6B9-E553-50FD10BB9865}"/>
              </a:ext>
            </a:extLst>
          </p:cNvPr>
          <p:cNvSpPr>
            <a:spLocks noChangeAspect="1"/>
          </p:cNvSpPr>
          <p:nvPr/>
        </p:nvSpPr>
        <p:spPr>
          <a:xfrm>
            <a:off x="1021907" y="3135627"/>
            <a:ext cx="180000" cy="18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B1B6899-0648-28DD-971A-D70FC2DE87C3}"/>
              </a:ext>
            </a:extLst>
          </p:cNvPr>
          <p:cNvSpPr>
            <a:spLocks noChangeAspect="1"/>
          </p:cNvSpPr>
          <p:nvPr/>
        </p:nvSpPr>
        <p:spPr>
          <a:xfrm>
            <a:off x="1021907" y="3629375"/>
            <a:ext cx="180000" cy="18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24443D7-55E9-1C29-B4F1-1B85C3096EC2}"/>
              </a:ext>
            </a:extLst>
          </p:cNvPr>
          <p:cNvSpPr>
            <a:spLocks noChangeAspect="1"/>
          </p:cNvSpPr>
          <p:nvPr/>
        </p:nvSpPr>
        <p:spPr>
          <a:xfrm>
            <a:off x="4108419" y="3103734"/>
            <a:ext cx="180000" cy="18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66A55C2-C161-71F2-7374-7DD3F87B34B1}"/>
              </a:ext>
            </a:extLst>
          </p:cNvPr>
          <p:cNvSpPr>
            <a:spLocks noChangeAspect="1"/>
          </p:cNvSpPr>
          <p:nvPr/>
        </p:nvSpPr>
        <p:spPr>
          <a:xfrm>
            <a:off x="4108419" y="4112816"/>
            <a:ext cx="180000" cy="18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F0F2536-398A-6221-2D81-48E0F1F59C05}"/>
              </a:ext>
            </a:extLst>
          </p:cNvPr>
          <p:cNvSpPr>
            <a:spLocks noChangeAspect="1"/>
          </p:cNvSpPr>
          <p:nvPr/>
        </p:nvSpPr>
        <p:spPr>
          <a:xfrm>
            <a:off x="1021907" y="4123123"/>
            <a:ext cx="180000" cy="18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B3864E2-AB49-9953-41A0-D6657A373775}"/>
              </a:ext>
            </a:extLst>
          </p:cNvPr>
          <p:cNvSpPr>
            <a:spLocks noChangeAspect="1"/>
          </p:cNvSpPr>
          <p:nvPr/>
        </p:nvSpPr>
        <p:spPr>
          <a:xfrm>
            <a:off x="1021907" y="4616872"/>
            <a:ext cx="180000" cy="18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FE6AF3F-6A23-7279-0101-CB5AEAFD0700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201907" y="3193734"/>
            <a:ext cx="2906512" cy="3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2006512-24D9-E56F-7B77-FEB181142E14}"/>
              </a:ext>
            </a:extLst>
          </p:cNvPr>
          <p:cNvCxnSpPr>
            <a:cxnSpLocks/>
            <a:stCxn id="14" idx="7"/>
            <a:endCxn id="11" idx="2"/>
          </p:cNvCxnSpPr>
          <p:nvPr/>
        </p:nvCxnSpPr>
        <p:spPr>
          <a:xfrm flipV="1">
            <a:off x="1175547" y="3193734"/>
            <a:ext cx="2932872" cy="144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150C303-F930-041B-D443-CC3C98C7A2D2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1201907" y="3193734"/>
            <a:ext cx="2906512" cy="52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883243D-7F2A-9F58-D506-77F2E106DB56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>
          <a:xfrm flipV="1">
            <a:off x="1201907" y="3193734"/>
            <a:ext cx="2906512" cy="101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76F0B90-D12B-A0FC-B24E-A40686D74008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1175547" y="2795519"/>
            <a:ext cx="2959232" cy="1343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A3826C4-9CAA-9898-92C3-295A621D8490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1201907" y="3719375"/>
            <a:ext cx="2906512" cy="483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C3A80AD-81EF-ADAE-6C7A-BADADF4B3E80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1201907" y="3225627"/>
            <a:ext cx="2932872" cy="91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5D3AF27-9F48-9F97-2C1F-CFADB66C2269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 flipV="1">
            <a:off x="1201907" y="4202816"/>
            <a:ext cx="2906512" cy="10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5AA4B42-ED91-8273-8162-3C788541587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1201907" y="2731879"/>
            <a:ext cx="2906512" cy="46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1B4D8B3-8B13-0D90-AB17-4166C9FDC422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 flipV="1">
            <a:off x="1201907" y="4202816"/>
            <a:ext cx="2906512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내용 개체 틀 4">
            <a:extLst>
              <a:ext uri="{FF2B5EF4-FFF2-40B4-BE49-F238E27FC236}">
                <a16:creationId xmlns:a16="http://schemas.microsoft.com/office/drawing/2014/main" id="{6D9E4FA6-7613-5FDF-756E-5AEA24646F01}"/>
              </a:ext>
            </a:extLst>
          </p:cNvPr>
          <p:cNvSpPr txBox="1">
            <a:spLocks/>
          </p:cNvSpPr>
          <p:nvPr/>
        </p:nvSpPr>
        <p:spPr>
          <a:xfrm>
            <a:off x="2169512" y="2761585"/>
            <a:ext cx="839272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400">
                <a:latin typeface="+mn-ea"/>
              </a:rPr>
              <a:t>edge</a:t>
            </a:r>
          </a:p>
        </p:txBody>
      </p:sp>
      <p:sp>
        <p:nvSpPr>
          <p:cNvPr id="52" name="내용 개체 틀 4">
            <a:extLst>
              <a:ext uri="{FF2B5EF4-FFF2-40B4-BE49-F238E27FC236}">
                <a16:creationId xmlns:a16="http://schemas.microsoft.com/office/drawing/2014/main" id="{D8425BC6-50B9-3E4E-6371-4C27BAF5B089}"/>
              </a:ext>
            </a:extLst>
          </p:cNvPr>
          <p:cNvSpPr txBox="1">
            <a:spLocks/>
          </p:cNvSpPr>
          <p:nvPr/>
        </p:nvSpPr>
        <p:spPr>
          <a:xfrm>
            <a:off x="3816699" y="2780928"/>
            <a:ext cx="84826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400">
                <a:latin typeface="+mn-ea"/>
              </a:rPr>
              <a:t>node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54105ED-EF8E-9493-C77D-501990B880C7}"/>
              </a:ext>
            </a:extLst>
          </p:cNvPr>
          <p:cNvSpPr/>
          <p:nvPr/>
        </p:nvSpPr>
        <p:spPr>
          <a:xfrm>
            <a:off x="852906" y="2492896"/>
            <a:ext cx="540000" cy="252000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8CB659F-9B70-9170-FDBB-D0440ED4D7CD}"/>
              </a:ext>
            </a:extLst>
          </p:cNvPr>
          <p:cNvSpPr/>
          <p:nvPr/>
        </p:nvSpPr>
        <p:spPr>
          <a:xfrm>
            <a:off x="3919351" y="2492896"/>
            <a:ext cx="540000" cy="252000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내용 개체 틀 4">
            <a:extLst>
              <a:ext uri="{FF2B5EF4-FFF2-40B4-BE49-F238E27FC236}">
                <a16:creationId xmlns:a16="http://schemas.microsoft.com/office/drawing/2014/main" id="{EB8D3A77-35A6-F184-0261-ADE8F1467AA1}"/>
              </a:ext>
            </a:extLst>
          </p:cNvPr>
          <p:cNvSpPr txBox="1">
            <a:spLocks/>
          </p:cNvSpPr>
          <p:nvPr/>
        </p:nvSpPr>
        <p:spPr>
          <a:xfrm>
            <a:off x="718529" y="5005658"/>
            <a:ext cx="764985" cy="56630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400">
                <a:latin typeface="+mn-ea"/>
              </a:rPr>
              <a:t>input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400">
                <a:latin typeface="+mn-ea"/>
              </a:rPr>
              <a:t>x</a:t>
            </a:r>
          </a:p>
        </p:txBody>
      </p:sp>
      <p:sp>
        <p:nvSpPr>
          <p:cNvPr id="56" name="내용 개체 틀 4">
            <a:extLst>
              <a:ext uri="{FF2B5EF4-FFF2-40B4-BE49-F238E27FC236}">
                <a16:creationId xmlns:a16="http://schemas.microsoft.com/office/drawing/2014/main" id="{220D9043-CF5C-5A8C-FB52-4C82E8712242}"/>
              </a:ext>
            </a:extLst>
          </p:cNvPr>
          <p:cNvSpPr txBox="1">
            <a:spLocks/>
          </p:cNvSpPr>
          <p:nvPr/>
        </p:nvSpPr>
        <p:spPr>
          <a:xfrm>
            <a:off x="3744691" y="5005658"/>
            <a:ext cx="848269" cy="56630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400">
                <a:latin typeface="+mn-ea"/>
              </a:rPr>
              <a:t>output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400">
                <a:latin typeface="+mn-ea"/>
              </a:rPr>
              <a:t>y</a:t>
            </a:r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DF37D898-699D-D89C-660D-211CDC5A2EBB}"/>
              </a:ext>
            </a:extLst>
          </p:cNvPr>
          <p:cNvSpPr/>
          <p:nvPr/>
        </p:nvSpPr>
        <p:spPr>
          <a:xfrm>
            <a:off x="848544" y="1628800"/>
            <a:ext cx="3600000" cy="612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rgbClr val="0070C0"/>
                </a:solidFill>
              </a:rPr>
              <a:t>Activation Function : f()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CD318511-4B79-34EB-143E-EE543FDF6453}"/>
              </a:ext>
            </a:extLst>
          </p:cNvPr>
          <p:cNvSpPr/>
          <p:nvPr/>
        </p:nvSpPr>
        <p:spPr>
          <a:xfrm flipH="1">
            <a:off x="2504728" y="5556733"/>
            <a:ext cx="1943816" cy="612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rgbClr val="0070C0"/>
                </a:solidFill>
              </a:rPr>
              <a:t>Optimizer</a:t>
            </a:r>
            <a:endParaRPr lang="ko-KR" altLang="en-US" sz="1050">
              <a:solidFill>
                <a:srgbClr val="0070C0"/>
              </a:solidFill>
            </a:endParaRPr>
          </a:p>
        </p:txBody>
      </p:sp>
      <p:sp>
        <p:nvSpPr>
          <p:cNvPr id="59" name="내용 개체 틀 4">
            <a:extLst>
              <a:ext uri="{FF2B5EF4-FFF2-40B4-BE49-F238E27FC236}">
                <a16:creationId xmlns:a16="http://schemas.microsoft.com/office/drawing/2014/main" id="{371FF42D-99DE-94CB-6756-01E51458213B}"/>
              </a:ext>
            </a:extLst>
          </p:cNvPr>
          <p:cNvSpPr txBox="1">
            <a:spLocks/>
          </p:cNvSpPr>
          <p:nvPr/>
        </p:nvSpPr>
        <p:spPr>
          <a:xfrm>
            <a:off x="848544" y="5628037"/>
            <a:ext cx="1656184" cy="4985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200" dirty="0">
                <a:latin typeface="+mn-ea"/>
              </a:rPr>
              <a:t>node, edge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200" dirty="0">
                <a:latin typeface="+mn-ea"/>
              </a:rPr>
              <a:t>Back Propagation</a:t>
            </a:r>
          </a:p>
        </p:txBody>
      </p:sp>
      <p:sp>
        <p:nvSpPr>
          <p:cNvPr id="60" name="내용 개체 틀 4">
            <a:extLst>
              <a:ext uri="{FF2B5EF4-FFF2-40B4-BE49-F238E27FC236}">
                <a16:creationId xmlns:a16="http://schemas.microsoft.com/office/drawing/2014/main" id="{AD019FA4-403C-42C2-9AD0-2F26B00A5EEA}"/>
              </a:ext>
            </a:extLst>
          </p:cNvPr>
          <p:cNvSpPr txBox="1">
            <a:spLocks/>
          </p:cNvSpPr>
          <p:nvPr/>
        </p:nvSpPr>
        <p:spPr>
          <a:xfrm>
            <a:off x="3512840" y="6211992"/>
            <a:ext cx="1584176" cy="5293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400" b="1">
                <a:solidFill>
                  <a:srgbClr val="0070C0"/>
                </a:solidFill>
                <a:latin typeface="+mn-ea"/>
              </a:rPr>
              <a:t>Loss Function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ko-KR" altLang="en-US" sz="1200">
                <a:latin typeface="+mn-ea"/>
              </a:rPr>
              <a:t>훈련 평가</a:t>
            </a:r>
            <a:endParaRPr lang="en-US" altLang="ko-KR" sz="1200">
              <a:latin typeface="+mn-ea"/>
            </a:endParaRPr>
          </a:p>
        </p:txBody>
      </p:sp>
      <p:sp>
        <p:nvSpPr>
          <p:cNvPr id="61" name="내용 개체 틀 4">
            <a:extLst>
              <a:ext uri="{FF2B5EF4-FFF2-40B4-BE49-F238E27FC236}">
                <a16:creationId xmlns:a16="http://schemas.microsoft.com/office/drawing/2014/main" id="{26CD0F2C-C822-27E8-9905-08CB2C779202}"/>
              </a:ext>
            </a:extLst>
          </p:cNvPr>
          <p:cNvSpPr txBox="1">
            <a:spLocks/>
          </p:cNvSpPr>
          <p:nvPr/>
        </p:nvSpPr>
        <p:spPr>
          <a:xfrm>
            <a:off x="5025008" y="3677511"/>
            <a:ext cx="1584176" cy="5293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Metrics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ko-KR" altLang="en-US" sz="1200" dirty="0">
                <a:latin typeface="+mn-ea"/>
              </a:rPr>
              <a:t>모델 평가</a:t>
            </a:r>
            <a:endParaRPr lang="en-US" altLang="ko-KR" sz="1200" dirty="0">
              <a:latin typeface="+mn-ea"/>
            </a:endParaRPr>
          </a:p>
        </p:txBody>
      </p:sp>
      <p:sp>
        <p:nvSpPr>
          <p:cNvPr id="63" name="자유형: 도형 62">
            <a:extLst>
              <a:ext uri="{FF2B5EF4-FFF2-40B4-BE49-F238E27FC236}">
                <a16:creationId xmlns:a16="http://schemas.microsoft.com/office/drawing/2014/main" id="{6EF6F04B-F1BE-655D-7AE6-0F359D05D4C0}"/>
              </a:ext>
            </a:extLst>
          </p:cNvPr>
          <p:cNvSpPr/>
          <p:nvPr/>
        </p:nvSpPr>
        <p:spPr>
          <a:xfrm>
            <a:off x="4736976" y="5484344"/>
            <a:ext cx="1584177" cy="1113008"/>
          </a:xfrm>
          <a:custGeom>
            <a:avLst/>
            <a:gdLst>
              <a:gd name="connsiteX0" fmla="*/ 0 w 1846217"/>
              <a:gd name="connsiteY0" fmla="*/ 0 h 1759160"/>
              <a:gd name="connsiteX1" fmla="*/ 975360 w 1846217"/>
              <a:gd name="connsiteY1" fmla="*/ 1759131 h 1759160"/>
              <a:gd name="connsiteX2" fmla="*/ 1846217 w 1846217"/>
              <a:gd name="connsiteY2" fmla="*/ 34834 h 175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6217" h="1759160">
                <a:moveTo>
                  <a:pt x="0" y="0"/>
                </a:moveTo>
                <a:cubicBezTo>
                  <a:pt x="333828" y="876662"/>
                  <a:pt x="667657" y="1753325"/>
                  <a:pt x="975360" y="1759131"/>
                </a:cubicBezTo>
                <a:cubicBezTo>
                  <a:pt x="1283063" y="1764937"/>
                  <a:pt x="1564640" y="899885"/>
                  <a:pt x="1846217" y="34834"/>
                </a:cubicBez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A7D3B70-7F09-A29A-7707-82E223C8C20D}"/>
              </a:ext>
            </a:extLst>
          </p:cNvPr>
          <p:cNvCxnSpPr>
            <a:cxnSpLocks/>
          </p:cNvCxnSpPr>
          <p:nvPr/>
        </p:nvCxnSpPr>
        <p:spPr>
          <a:xfrm flipH="1">
            <a:off x="5677363" y="5851145"/>
            <a:ext cx="580490" cy="84434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내용 개체 틀 4">
            <a:extLst>
              <a:ext uri="{FF2B5EF4-FFF2-40B4-BE49-F238E27FC236}">
                <a16:creationId xmlns:a16="http://schemas.microsoft.com/office/drawing/2014/main" id="{F5E436E3-26D5-D662-D3E8-5CACF107A2EE}"/>
              </a:ext>
            </a:extLst>
          </p:cNvPr>
          <p:cNvSpPr txBox="1">
            <a:spLocks/>
          </p:cNvSpPr>
          <p:nvPr/>
        </p:nvSpPr>
        <p:spPr>
          <a:xfrm>
            <a:off x="6033120" y="6001543"/>
            <a:ext cx="1008013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400">
                <a:latin typeface="+mn-ea"/>
              </a:rPr>
              <a:t>Optimizer</a:t>
            </a:r>
          </a:p>
        </p:txBody>
      </p:sp>
      <p:sp>
        <p:nvSpPr>
          <p:cNvPr id="70" name="내용 개체 틀 4">
            <a:extLst>
              <a:ext uri="{FF2B5EF4-FFF2-40B4-BE49-F238E27FC236}">
                <a16:creationId xmlns:a16="http://schemas.microsoft.com/office/drawing/2014/main" id="{981722DC-3C2B-893D-9763-90B7CE5F06BD}"/>
              </a:ext>
            </a:extLst>
          </p:cNvPr>
          <p:cNvSpPr txBox="1">
            <a:spLocks/>
          </p:cNvSpPr>
          <p:nvPr/>
        </p:nvSpPr>
        <p:spPr>
          <a:xfrm>
            <a:off x="5502138" y="5297147"/>
            <a:ext cx="185678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400">
                <a:latin typeface="+mn-ea"/>
              </a:rPr>
              <a:t>Loss Function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5D3A67A-867E-E692-4BB1-D34D0F606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25" y="4843684"/>
            <a:ext cx="2166266" cy="5295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728F18-916C-2018-5FA2-2F7240822FC3}"/>
              </a:ext>
            </a:extLst>
          </p:cNvPr>
          <p:cNvSpPr txBox="1"/>
          <p:nvPr/>
        </p:nvSpPr>
        <p:spPr>
          <a:xfrm>
            <a:off x="1381489" y="5340053"/>
            <a:ext cx="2547348" cy="252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출처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https://brunch.co.kr/@linecard/321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027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Layers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Layer</a:t>
            </a:r>
            <a:r>
              <a:rPr lang="ko-KR" altLang="en-US" sz="1600">
                <a:latin typeface="+mn-ea"/>
              </a:rPr>
              <a:t> 종류 </a:t>
            </a:r>
            <a:r>
              <a:rPr lang="en-US" altLang="ko-KR" sz="1600">
                <a:latin typeface="+mn-ea"/>
              </a:rPr>
              <a:t>: keras.layers.Dense (</a:t>
            </a:r>
            <a:r>
              <a:rPr lang="ko-KR" altLang="en-US" sz="1600">
                <a:latin typeface="+mn-ea"/>
              </a:rPr>
              <a:t>밀집망</a:t>
            </a:r>
            <a:r>
              <a:rPr lang="en-US" altLang="ko-KR" sz="160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4CFEF3AC-0829-A10C-1B21-EEFE212ABEC5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447507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Activation Functions (</a:t>
            </a:r>
            <a:r>
              <a:rPr lang="ko-KR" altLang="en-US" sz="1600">
                <a:latin typeface="+mn-ea"/>
              </a:rPr>
              <a:t>활성화 함수</a:t>
            </a:r>
            <a:r>
              <a:rPr lang="en-US" altLang="ko-KR" sz="1600">
                <a:latin typeface="+mn-ea"/>
              </a:rPr>
              <a:t>)</a:t>
            </a:r>
          </a:p>
          <a:p>
            <a:pPr lvl="1"/>
            <a:r>
              <a:rPr lang="en-US" altLang="ko-KR" sz="1400">
                <a:latin typeface="+mn-ea"/>
              </a:rPr>
              <a:t>https://reniew.github.io/12/</a:t>
            </a:r>
          </a:p>
          <a:p>
            <a:pPr lvl="1"/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solidFill>
                  <a:srgbClr val="0070C0"/>
                </a:solidFill>
                <a:latin typeface="+mn-ea"/>
              </a:rPr>
              <a:t>sigmoid</a:t>
            </a:r>
            <a:r>
              <a:rPr lang="en-US" altLang="ko-KR" sz="1400">
                <a:latin typeface="+mn-ea"/>
              </a:rPr>
              <a:t>		: Sigmoid, [0, 1]			: </a:t>
            </a:r>
            <a:r>
              <a:rPr lang="ko-KR" altLang="en-US" sz="1400">
                <a:latin typeface="+mn-ea"/>
              </a:rPr>
              <a:t>이진 분류</a:t>
            </a:r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hard_sigmoid</a:t>
            </a:r>
          </a:p>
          <a:p>
            <a:pPr lvl="1"/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tanh		: TanH, [-1, 1] 	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 Sigmoid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개선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	: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이진 분류</a:t>
            </a:r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solidFill>
                  <a:srgbClr val="0070C0"/>
                </a:solidFill>
                <a:latin typeface="+mn-ea"/>
              </a:rPr>
              <a:t>softmax</a:t>
            </a:r>
            <a:r>
              <a:rPr lang="en-US" altLang="ko-KR" sz="1400">
                <a:latin typeface="+mn-ea"/>
              </a:rPr>
              <a:t>		: Softmax, Output</a:t>
            </a:r>
            <a:r>
              <a:rPr lang="ko-KR" altLang="en-US" sz="1400">
                <a:latin typeface="+mn-ea"/>
              </a:rPr>
              <a:t>의 총합은 </a:t>
            </a:r>
            <a:r>
              <a:rPr lang="en-US" altLang="ko-KR" sz="1400">
                <a:latin typeface="+mn-ea"/>
              </a:rPr>
              <a:t>1 (</a:t>
            </a:r>
            <a:r>
              <a:rPr lang="ko-KR" altLang="en-US" sz="1400">
                <a:latin typeface="+mn-ea"/>
              </a:rPr>
              <a:t>확률</a:t>
            </a:r>
            <a:r>
              <a:rPr lang="en-US" altLang="ko-KR" sz="1400">
                <a:latin typeface="+mn-ea"/>
              </a:rPr>
              <a:t>)	: </a:t>
            </a:r>
            <a:r>
              <a:rPr lang="ko-KR" altLang="en-US" sz="1400">
                <a:latin typeface="+mn-ea"/>
              </a:rPr>
              <a:t>다중 분류</a:t>
            </a:r>
            <a:endParaRPr lang="en-US" altLang="ko-KR" sz="1400">
              <a:latin typeface="+mn-ea"/>
            </a:endParaRPr>
          </a:p>
          <a:p>
            <a:pPr lvl="1"/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solidFill>
                  <a:srgbClr val="0070C0"/>
                </a:solidFill>
                <a:latin typeface="+mn-ea"/>
              </a:rPr>
              <a:t>relu</a:t>
            </a:r>
            <a:r>
              <a:rPr lang="en-US" altLang="ko-KR" sz="1400">
                <a:latin typeface="+mn-ea"/>
              </a:rPr>
              <a:t>		: ReLU (Rectified Linear Unit), [0, x]	: </a:t>
            </a:r>
            <a:r>
              <a:rPr lang="ko-KR" altLang="en-US" sz="1400">
                <a:latin typeface="+mn-ea"/>
              </a:rPr>
              <a:t>연산이 빠름</a:t>
            </a:r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LeakyReLU		: [0.01x, x] 		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 ReLU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개선</a:t>
            </a:r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PReLU		: [ax, x] 		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 Leakly ReLU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개선</a:t>
            </a:r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elu		: ELU (Exponential Linear Unit), [a(e</a:t>
            </a:r>
            <a:r>
              <a:rPr lang="en-US" altLang="ko-KR" sz="1400" baseline="30000">
                <a:latin typeface="+mn-ea"/>
              </a:rPr>
              <a:t>x</a:t>
            </a:r>
            <a:r>
              <a:rPr lang="en-US" altLang="ko-KR" sz="1400">
                <a:latin typeface="+mn-ea"/>
              </a:rPr>
              <a:t> -1), x] 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 </a:t>
            </a:r>
            <a:r>
              <a:rPr lang="en-US" altLang="ko-KR" sz="1400">
                <a:latin typeface="+mn-ea"/>
              </a:rPr>
              <a:t>TanH + ReLU</a:t>
            </a:r>
          </a:p>
          <a:p>
            <a:pPr lvl="1"/>
            <a:r>
              <a:rPr lang="en-US" altLang="ko-KR" sz="1400">
                <a:latin typeface="+mn-ea"/>
              </a:rPr>
              <a:t>ThresholderdReLU</a:t>
            </a:r>
          </a:p>
          <a:p>
            <a:pPr lvl="1"/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linear		: Linear, </a:t>
            </a:r>
            <a:r>
              <a:rPr lang="ko-KR" altLang="en-US" sz="1400">
                <a:latin typeface="+mn-ea"/>
              </a:rPr>
              <a:t>입력값을 그대로 출력</a:t>
            </a:r>
            <a:endParaRPr lang="en-US" altLang="ko-KR" sz="1400">
              <a:latin typeface="+mn-ea"/>
            </a:endParaRPr>
          </a:p>
          <a:p>
            <a:pPr lvl="1"/>
            <a:endParaRPr lang="en-US" altLang="ko-KR" sz="1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156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690752" y="1844831"/>
            <a:ext cx="6870761" cy="461665"/>
          </a:xfrm>
        </p:spPr>
        <p:txBody>
          <a:bodyPr/>
          <a:lstStyle/>
          <a:p>
            <a:pPr marL="714375" indent="-714375"/>
            <a:r>
              <a:rPr lang="en-US" altLang="ko-KR" sz="2400"/>
              <a:t>AI </a:t>
            </a:r>
            <a:r>
              <a:rPr lang="ko-KR" altLang="en-US" sz="2400"/>
              <a:t>동향</a:t>
            </a:r>
            <a:endParaRPr lang="en-US" altLang="ko-KR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      차</a:t>
            </a:r>
          </a:p>
        </p:txBody>
      </p:sp>
    </p:spTree>
    <p:extLst>
      <p:ext uri="{BB962C8B-B14F-4D97-AF65-F5344CB8AC3E}">
        <p14:creationId xmlns:p14="http://schemas.microsoft.com/office/powerpoint/2010/main" val="1228193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Layers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Layer</a:t>
            </a:r>
            <a:r>
              <a:rPr lang="ko-KR" altLang="en-US" sz="1600">
                <a:latin typeface="+mn-ea"/>
              </a:rPr>
              <a:t> 종류 </a:t>
            </a:r>
            <a:r>
              <a:rPr lang="en-US" altLang="ko-KR" sz="1600">
                <a:latin typeface="+mn-ea"/>
              </a:rPr>
              <a:t>: keras.layers.Dense (</a:t>
            </a:r>
            <a:r>
              <a:rPr lang="ko-KR" altLang="en-US" sz="1600">
                <a:latin typeface="+mn-ea"/>
              </a:rPr>
              <a:t>밀집망</a:t>
            </a:r>
            <a:r>
              <a:rPr lang="en-US" altLang="ko-KR" sz="160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4CFEF3AC-0829-A10C-1B21-EEFE212ABEC5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188974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Activation Functions (</a:t>
            </a:r>
            <a:r>
              <a:rPr lang="ko-KR" altLang="en-US" sz="1600">
                <a:latin typeface="+mn-ea"/>
              </a:rPr>
              <a:t>활성화 함수</a:t>
            </a:r>
            <a:r>
              <a:rPr lang="en-US" altLang="ko-KR" sz="1600">
                <a:latin typeface="+mn-ea"/>
              </a:rPr>
              <a:t>)</a:t>
            </a:r>
          </a:p>
          <a:p>
            <a:pPr lvl="1"/>
            <a:r>
              <a:rPr lang="en-US" altLang="ko-KR" sz="1400">
                <a:latin typeface="+mn-ea"/>
              </a:rPr>
              <a:t>exponential</a:t>
            </a:r>
          </a:p>
          <a:p>
            <a:pPr lvl="1"/>
            <a:r>
              <a:rPr lang="en-US" altLang="ko-KR" sz="1400">
                <a:latin typeface="+mn-ea"/>
              </a:rPr>
              <a:t>gelu</a:t>
            </a:r>
          </a:p>
          <a:p>
            <a:pPr lvl="1"/>
            <a:r>
              <a:rPr lang="en-US" altLang="ko-KR" sz="1400">
                <a:latin typeface="+mn-ea"/>
              </a:rPr>
              <a:t>selu</a:t>
            </a:r>
          </a:p>
          <a:p>
            <a:pPr lvl="1"/>
            <a:r>
              <a:rPr lang="en-US" altLang="ko-KR" sz="1400">
                <a:latin typeface="+mn-ea"/>
              </a:rPr>
              <a:t>softplus</a:t>
            </a:r>
          </a:p>
          <a:p>
            <a:pPr lvl="1"/>
            <a:r>
              <a:rPr lang="en-US" altLang="ko-KR" sz="1400">
                <a:latin typeface="+mn-ea"/>
              </a:rPr>
              <a:t>softsign</a:t>
            </a:r>
          </a:p>
          <a:p>
            <a:pPr lvl="1"/>
            <a:r>
              <a:rPr lang="en-US" altLang="ko-KR" sz="1400">
                <a:latin typeface="+mn-ea"/>
              </a:rPr>
              <a:t>swish</a:t>
            </a:r>
          </a:p>
        </p:txBody>
      </p:sp>
      <p:sp>
        <p:nvSpPr>
          <p:cNvPr id="2" name="모서리가 둥근 직사각형 2">
            <a:extLst>
              <a:ext uri="{FF2B5EF4-FFF2-40B4-BE49-F238E27FC236}">
                <a16:creationId xmlns:a16="http://schemas.microsoft.com/office/drawing/2014/main" id="{0FF92C29-E90B-068B-CFFA-227323634DFB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500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Layers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Layer</a:t>
            </a:r>
            <a:r>
              <a:rPr lang="ko-KR" altLang="en-US" sz="1600">
                <a:latin typeface="+mn-ea"/>
              </a:rPr>
              <a:t> 종류 </a:t>
            </a:r>
            <a:r>
              <a:rPr lang="en-US" altLang="ko-KR" sz="1600">
                <a:latin typeface="+mn-ea"/>
              </a:rPr>
              <a:t>: keras.layers.Dense (</a:t>
            </a:r>
            <a:r>
              <a:rPr lang="ko-KR" altLang="en-US" sz="1600">
                <a:latin typeface="+mn-ea"/>
              </a:rPr>
              <a:t>밀집망</a:t>
            </a:r>
            <a:r>
              <a:rPr lang="en-US" altLang="ko-KR" sz="160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4CFEF3AC-0829-A10C-1B21-EEFE212ABEC5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52506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Loss Functions (</a:t>
            </a:r>
            <a:r>
              <a:rPr lang="ko-KR" altLang="en-US" sz="1600">
                <a:latin typeface="+mn-ea"/>
              </a:rPr>
              <a:t>손실 함수</a:t>
            </a:r>
            <a:r>
              <a:rPr lang="en-US" altLang="ko-KR" sz="1600">
                <a:latin typeface="+mn-ea"/>
              </a:rPr>
              <a:t>)</a:t>
            </a:r>
          </a:p>
          <a:p>
            <a:pPr lvl="1"/>
            <a:r>
              <a:rPr lang="en-US" altLang="ko-KR" sz="1400">
                <a:latin typeface="+mn-ea"/>
              </a:rPr>
              <a:t>binary_crossentropy</a:t>
            </a:r>
          </a:p>
          <a:p>
            <a:pPr lvl="1"/>
            <a:r>
              <a:rPr lang="en-US" altLang="ko-KR" sz="1400">
                <a:latin typeface="+mn-ea"/>
              </a:rPr>
              <a:t>binary_focal_crossentropy</a:t>
            </a:r>
          </a:p>
          <a:p>
            <a:pPr lvl="1"/>
            <a:r>
              <a:rPr lang="en-US" altLang="ko-KR" sz="1400">
                <a:solidFill>
                  <a:srgbClr val="0070C0"/>
                </a:solidFill>
                <a:latin typeface="+mn-ea"/>
              </a:rPr>
              <a:t>categorical_crossentropy</a:t>
            </a:r>
            <a:r>
              <a:rPr lang="en-US" altLang="ko-KR" sz="1400">
                <a:latin typeface="+mn-ea"/>
              </a:rPr>
              <a:t>				: </a:t>
            </a:r>
            <a:r>
              <a:rPr lang="ko-KR" altLang="en-US" sz="1400">
                <a:latin typeface="+mn-ea"/>
              </a:rPr>
              <a:t>분류시 사용</a:t>
            </a:r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sparse_categorical_crossentropy</a:t>
            </a:r>
          </a:p>
          <a:p>
            <a:pPr lvl="1"/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mean_squared_error		: MSE		: </a:t>
            </a:r>
            <a:r>
              <a:rPr lang="ko-KR" altLang="en-US" sz="1400">
                <a:latin typeface="+mn-ea"/>
              </a:rPr>
              <a:t>예측시 사용</a:t>
            </a:r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mean_squared_logarithmic_error	: MSLE</a:t>
            </a:r>
          </a:p>
          <a:p>
            <a:pPr lvl="1"/>
            <a:r>
              <a:rPr lang="en-US" altLang="ko-KR" sz="1400">
                <a:latin typeface="+mn-ea"/>
              </a:rPr>
              <a:t>mean_absolute_error		: MAE</a:t>
            </a:r>
          </a:p>
          <a:p>
            <a:pPr lvl="1"/>
            <a:r>
              <a:rPr lang="en-US" altLang="ko-KR" sz="1400">
                <a:latin typeface="+mn-ea"/>
              </a:rPr>
              <a:t>mean_absolute_percentage_error	: MAPE</a:t>
            </a:r>
          </a:p>
          <a:p>
            <a:pPr lvl="1"/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categorical_hinge</a:t>
            </a:r>
          </a:p>
          <a:p>
            <a:pPr lvl="1"/>
            <a:r>
              <a:rPr lang="en-US" altLang="ko-KR" sz="1400">
                <a:latin typeface="+mn-ea"/>
              </a:rPr>
              <a:t>cosine_similarity</a:t>
            </a:r>
          </a:p>
          <a:p>
            <a:pPr lvl="1"/>
            <a:r>
              <a:rPr lang="en-US" altLang="ko-KR" sz="1400">
                <a:latin typeface="+mn-ea"/>
              </a:rPr>
              <a:t>hinge</a:t>
            </a:r>
          </a:p>
          <a:p>
            <a:pPr lvl="1"/>
            <a:r>
              <a:rPr lang="en-US" altLang="ko-KR" sz="1400">
                <a:latin typeface="+mn-ea"/>
              </a:rPr>
              <a:t>huber</a:t>
            </a:r>
          </a:p>
          <a:p>
            <a:pPr lvl="1"/>
            <a:r>
              <a:rPr lang="en-US" altLang="ko-KR" sz="1400">
                <a:latin typeface="+mn-ea"/>
              </a:rPr>
              <a:t>kl_divergence</a:t>
            </a:r>
          </a:p>
          <a:p>
            <a:pPr lvl="1"/>
            <a:r>
              <a:rPr lang="en-US" altLang="ko-KR" sz="1400">
                <a:latin typeface="+mn-ea"/>
              </a:rPr>
              <a:t>log_cosh</a:t>
            </a:r>
          </a:p>
          <a:p>
            <a:pPr lvl="1"/>
            <a:r>
              <a:rPr lang="en-US" altLang="ko-KR" sz="1400">
                <a:latin typeface="+mn-ea"/>
              </a:rPr>
              <a:t>log_cosh as logcosh</a:t>
            </a:r>
          </a:p>
          <a:p>
            <a:pPr lvl="1"/>
            <a:r>
              <a:rPr lang="en-US" altLang="ko-KR" sz="1400">
                <a:latin typeface="+mn-ea"/>
              </a:rPr>
              <a:t>poisson</a:t>
            </a:r>
          </a:p>
          <a:p>
            <a:pPr lvl="1"/>
            <a:r>
              <a:rPr lang="en-US" altLang="ko-KR" sz="1400">
                <a:latin typeface="+mn-ea"/>
              </a:rPr>
              <a:t>squared_hinge</a:t>
            </a:r>
            <a:endParaRPr lang="en-US" altLang="ko-KR" sz="1600">
              <a:latin typeface="+mn-ea"/>
            </a:endParaRPr>
          </a:p>
        </p:txBody>
      </p:sp>
      <p:sp>
        <p:nvSpPr>
          <p:cNvPr id="2" name="모서리가 둥근 직사각형 2">
            <a:extLst>
              <a:ext uri="{FF2B5EF4-FFF2-40B4-BE49-F238E27FC236}">
                <a16:creationId xmlns:a16="http://schemas.microsoft.com/office/drawing/2014/main" id="{F1B67062-14AB-4E63-C3F6-FC325B8CAE14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548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Layers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Layer</a:t>
            </a:r>
            <a:r>
              <a:rPr lang="ko-KR" altLang="en-US" sz="1600">
                <a:latin typeface="+mn-ea"/>
              </a:rPr>
              <a:t> 종류 </a:t>
            </a:r>
            <a:r>
              <a:rPr lang="en-US" altLang="ko-KR" sz="1600">
                <a:latin typeface="+mn-ea"/>
              </a:rPr>
              <a:t>: keras.layers.Dense (</a:t>
            </a:r>
            <a:r>
              <a:rPr lang="ko-KR" altLang="en-US" sz="1600">
                <a:latin typeface="+mn-ea"/>
              </a:rPr>
              <a:t>밀집망</a:t>
            </a:r>
            <a:r>
              <a:rPr lang="en-US" altLang="ko-KR" sz="160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4CFEF3AC-0829-A10C-1B21-EEFE212ABEC5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425347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Optimizer (</a:t>
            </a:r>
            <a:r>
              <a:rPr lang="ko-KR" altLang="en-US" sz="1600">
                <a:latin typeface="+mn-ea"/>
              </a:rPr>
              <a:t>최적화</a:t>
            </a:r>
            <a:r>
              <a:rPr lang="en-US" altLang="ko-KR" sz="1600">
                <a:latin typeface="+mn-ea"/>
              </a:rPr>
              <a:t>)</a:t>
            </a:r>
          </a:p>
          <a:p>
            <a:pPr lvl="1"/>
            <a:r>
              <a:rPr lang="en-US" altLang="ko-KR" sz="1400">
                <a:latin typeface="+mn-ea"/>
              </a:rPr>
              <a:t>experimental</a:t>
            </a:r>
          </a:p>
          <a:p>
            <a:pPr lvl="1"/>
            <a:r>
              <a:rPr lang="en-US" altLang="ko-KR" sz="1400">
                <a:latin typeface="+mn-ea"/>
              </a:rPr>
              <a:t>legacy</a:t>
            </a:r>
          </a:p>
          <a:p>
            <a:pPr lvl="1"/>
            <a:r>
              <a:rPr lang="en-US" altLang="ko-KR" sz="1400">
                <a:latin typeface="+mn-ea"/>
              </a:rPr>
              <a:t>schedules</a:t>
            </a:r>
          </a:p>
          <a:p>
            <a:pPr lvl="1"/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solidFill>
                  <a:srgbClr val="0070C0"/>
                </a:solidFill>
                <a:latin typeface="+mn-ea"/>
              </a:rPr>
              <a:t>adam</a:t>
            </a:r>
            <a:r>
              <a:rPr lang="en-US" altLang="ko-KR" sz="1400">
                <a:latin typeface="+mn-ea"/>
              </a:rPr>
              <a:t> 		: Adam			: </a:t>
            </a:r>
            <a:r>
              <a:rPr lang="ko-KR" altLang="en-US" sz="1400">
                <a:latin typeface="+mn-ea"/>
              </a:rPr>
              <a:t>예측시 사용</a:t>
            </a:r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nadam 		: Nadam</a:t>
            </a:r>
          </a:p>
          <a:p>
            <a:pPr lvl="1"/>
            <a:r>
              <a:rPr lang="en-US" altLang="ko-KR" sz="1400">
                <a:latin typeface="+mn-ea"/>
              </a:rPr>
              <a:t>adamax 		: Adamax</a:t>
            </a:r>
          </a:p>
          <a:p>
            <a:pPr lvl="1"/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adadelta 		: Adadelta</a:t>
            </a:r>
          </a:p>
          <a:p>
            <a:pPr lvl="1"/>
            <a:r>
              <a:rPr lang="en-US" altLang="ko-KR" sz="1400">
                <a:latin typeface="+mn-ea"/>
              </a:rPr>
              <a:t>adagrad 		: Adagrad			: </a:t>
            </a:r>
            <a:r>
              <a:rPr lang="ko-KR" altLang="en-US" sz="1400">
                <a:latin typeface="+mn-ea"/>
              </a:rPr>
              <a:t>학습률을 조정하여 학습</a:t>
            </a:r>
            <a:endParaRPr lang="en-US" altLang="ko-KR" sz="1400">
              <a:latin typeface="+mn-ea"/>
            </a:endParaRPr>
          </a:p>
          <a:p>
            <a:pPr lvl="1"/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ftrl 		: Ftrl</a:t>
            </a:r>
          </a:p>
          <a:p>
            <a:pPr lvl="1"/>
            <a:r>
              <a:rPr lang="en-US" altLang="ko-KR" sz="1400">
                <a:latin typeface="+mn-ea"/>
              </a:rPr>
              <a:t>gradient_descent 	: SGD (Stochastic Gradient Descent, </a:t>
            </a:r>
            <a:r>
              <a:rPr lang="ko-KR" altLang="en-US" sz="1400">
                <a:latin typeface="+mn-ea"/>
              </a:rPr>
              <a:t>확률적 경사 하강법</a:t>
            </a:r>
            <a:r>
              <a:rPr lang="en-US" altLang="ko-KR" sz="1400">
                <a:latin typeface="+mn-ea"/>
              </a:rPr>
              <a:t>)</a:t>
            </a:r>
          </a:p>
          <a:p>
            <a:pPr lvl="1"/>
            <a:r>
              <a:rPr lang="en-US" altLang="ko-KR" sz="1400">
                <a:latin typeface="+mn-ea"/>
              </a:rPr>
              <a:t>rmsprop 		: RMSprop</a:t>
            </a:r>
          </a:p>
          <a:p>
            <a:endParaRPr lang="en-US" altLang="ko-KR" sz="1600">
              <a:latin typeface="+mn-ea"/>
            </a:endParaRPr>
          </a:p>
        </p:txBody>
      </p:sp>
      <p:sp>
        <p:nvSpPr>
          <p:cNvPr id="2" name="모서리가 둥근 직사각형 2">
            <a:extLst>
              <a:ext uri="{FF2B5EF4-FFF2-40B4-BE49-F238E27FC236}">
                <a16:creationId xmlns:a16="http://schemas.microsoft.com/office/drawing/2014/main" id="{5B03B501-EF28-F4DD-E3B6-DB98BF120CDD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805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Layers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Layer</a:t>
            </a:r>
            <a:r>
              <a:rPr lang="ko-KR" altLang="en-US" sz="1600">
                <a:latin typeface="+mn-ea"/>
              </a:rPr>
              <a:t> 종류 </a:t>
            </a:r>
            <a:r>
              <a:rPr lang="en-US" altLang="ko-KR" sz="1600">
                <a:latin typeface="+mn-ea"/>
              </a:rPr>
              <a:t>: keras.layers.Dense (</a:t>
            </a:r>
            <a:r>
              <a:rPr lang="ko-KR" altLang="en-US" sz="1600">
                <a:latin typeface="+mn-ea"/>
              </a:rPr>
              <a:t>밀집망</a:t>
            </a:r>
            <a:r>
              <a:rPr lang="en-US" altLang="ko-KR" sz="160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4CFEF3AC-0829-A10C-1B21-EEFE212ABEC5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52506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Matric (</a:t>
            </a:r>
            <a:r>
              <a:rPr lang="ko-KR" altLang="en-US" sz="1600">
                <a:latin typeface="+mn-ea"/>
              </a:rPr>
              <a:t>척도</a:t>
            </a:r>
            <a:r>
              <a:rPr lang="en-US" altLang="ko-KR" sz="1600">
                <a:latin typeface="+mn-ea"/>
              </a:rPr>
              <a:t>)</a:t>
            </a:r>
          </a:p>
          <a:p>
            <a:pPr lvl="1"/>
            <a:r>
              <a:rPr lang="en-US" altLang="ko-KR" sz="1400">
                <a:latin typeface="+mn-ea"/>
              </a:rPr>
              <a:t>https://ek-koh.github.io/data analysis/evaluation/</a:t>
            </a:r>
          </a:p>
          <a:p>
            <a:pPr lvl="1"/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solidFill>
                  <a:srgbClr val="0070C0"/>
                </a:solidFill>
                <a:latin typeface="+mn-ea"/>
              </a:rPr>
              <a:t>Accuracy</a:t>
            </a:r>
            <a:r>
              <a:rPr lang="en-US" altLang="ko-KR" sz="1400">
                <a:latin typeface="+mn-ea"/>
              </a:rPr>
              <a:t>			: </a:t>
            </a:r>
            <a:r>
              <a:rPr lang="ko-KR" altLang="en-US" sz="1400">
                <a:latin typeface="+mn-ea"/>
              </a:rPr>
              <a:t>정확도 </a:t>
            </a: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예측과 실제값이 같은 비율</a:t>
            </a:r>
            <a:r>
              <a:rPr lang="en-US" altLang="ko-KR" sz="1400">
                <a:latin typeface="+mn-ea"/>
              </a:rPr>
              <a:t>)</a:t>
            </a:r>
          </a:p>
          <a:p>
            <a:pPr lvl="1"/>
            <a:r>
              <a:rPr lang="en-US" altLang="ko-KR" sz="1400">
                <a:latin typeface="+mn-ea"/>
              </a:rPr>
              <a:t>BinaryAccuracy</a:t>
            </a:r>
          </a:p>
          <a:p>
            <a:pPr lvl="1"/>
            <a:r>
              <a:rPr lang="en-US" altLang="ko-KR" sz="1400">
                <a:latin typeface="+mn-ea"/>
              </a:rPr>
              <a:t>CategoricalAccuracy</a:t>
            </a:r>
          </a:p>
          <a:p>
            <a:pPr lvl="1"/>
            <a:r>
              <a:rPr lang="en-US" altLang="ko-KR" sz="1400">
                <a:latin typeface="+mn-ea"/>
              </a:rPr>
              <a:t>binary_accuracy</a:t>
            </a:r>
          </a:p>
          <a:p>
            <a:pPr lvl="1"/>
            <a:r>
              <a:rPr lang="en-US" altLang="ko-KR" sz="1400">
                <a:latin typeface="+mn-ea"/>
              </a:rPr>
              <a:t>categorical_accuracy</a:t>
            </a:r>
          </a:p>
          <a:p>
            <a:pPr lvl="1"/>
            <a:r>
              <a:rPr lang="en-US" altLang="ko-KR" sz="1400">
                <a:latin typeface="+mn-ea"/>
              </a:rPr>
              <a:t>sparse_categorical_accuracy</a:t>
            </a:r>
          </a:p>
          <a:p>
            <a:pPr lvl="1"/>
            <a:r>
              <a:rPr lang="en-US" altLang="ko-KR" sz="1400">
                <a:latin typeface="+mn-ea"/>
              </a:rPr>
              <a:t>sparse_top_k_categorical_accuracy</a:t>
            </a:r>
          </a:p>
          <a:p>
            <a:pPr lvl="1"/>
            <a:r>
              <a:rPr lang="en-US" altLang="ko-KR" sz="1400">
                <a:latin typeface="+mn-ea"/>
              </a:rPr>
              <a:t>top_k_categorical_accuracy</a:t>
            </a:r>
          </a:p>
          <a:p>
            <a:pPr lvl="1"/>
            <a:r>
              <a:rPr lang="en-US" altLang="ko-KR" sz="1400">
                <a:latin typeface="+mn-ea"/>
              </a:rPr>
              <a:t>SparseCategoricalAccuracy</a:t>
            </a:r>
          </a:p>
          <a:p>
            <a:pPr lvl="1"/>
            <a:r>
              <a:rPr lang="en-US" altLang="ko-KR" sz="1400">
                <a:latin typeface="+mn-ea"/>
              </a:rPr>
              <a:t>SparseTopKCategoricalAccuracy</a:t>
            </a:r>
          </a:p>
          <a:p>
            <a:pPr lvl="1"/>
            <a:r>
              <a:rPr lang="en-US" altLang="ko-KR" sz="1400">
                <a:latin typeface="+mn-ea"/>
              </a:rPr>
              <a:t>TopKCategoricalAccuracy</a:t>
            </a:r>
          </a:p>
          <a:p>
            <a:pPr lvl="1"/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solidFill>
                  <a:srgbClr val="0070C0"/>
                </a:solidFill>
                <a:latin typeface="+mn-ea"/>
              </a:rPr>
              <a:t>Precision</a:t>
            </a:r>
            <a:r>
              <a:rPr lang="en-US" altLang="ko-KR" sz="1400">
                <a:latin typeface="+mn-ea"/>
              </a:rPr>
              <a:t>			: </a:t>
            </a:r>
            <a:r>
              <a:rPr lang="ko-KR" altLang="en-US" sz="1400">
                <a:latin typeface="+mn-ea"/>
              </a:rPr>
              <a:t>정밀도 </a:t>
            </a: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예측이 </a:t>
            </a:r>
            <a:r>
              <a:rPr lang="en-US" altLang="ko-KR" sz="1400">
                <a:latin typeface="+mn-ea"/>
              </a:rPr>
              <a:t>a</a:t>
            </a:r>
            <a:r>
              <a:rPr lang="ko-KR" altLang="en-US" sz="1400">
                <a:latin typeface="+mn-ea"/>
              </a:rPr>
              <a:t>인 경우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예측과 실제값이 </a:t>
            </a:r>
            <a:r>
              <a:rPr lang="en-US" altLang="ko-KR" sz="1400">
                <a:latin typeface="+mn-ea"/>
              </a:rPr>
              <a:t>a</a:t>
            </a:r>
            <a:r>
              <a:rPr lang="ko-KR" altLang="en-US" sz="1400">
                <a:latin typeface="+mn-ea"/>
              </a:rPr>
              <a:t>이 비율</a:t>
            </a:r>
            <a:r>
              <a:rPr lang="en-US" altLang="ko-KR" sz="1400">
                <a:latin typeface="+mn-ea"/>
              </a:rPr>
              <a:t>)</a:t>
            </a:r>
          </a:p>
          <a:p>
            <a:pPr lvl="1"/>
            <a:r>
              <a:rPr lang="en-US" altLang="ko-KR" sz="1400">
                <a:latin typeface="+mn-ea"/>
              </a:rPr>
              <a:t>PrecisionAtRecall</a:t>
            </a:r>
          </a:p>
          <a:p>
            <a:pPr lvl="1"/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solidFill>
                  <a:srgbClr val="0070C0"/>
                </a:solidFill>
                <a:latin typeface="+mn-ea"/>
              </a:rPr>
              <a:t>Recall</a:t>
            </a:r>
            <a:r>
              <a:rPr lang="en-US" altLang="ko-KR" sz="1400">
                <a:latin typeface="+mn-ea"/>
              </a:rPr>
              <a:t>			: </a:t>
            </a:r>
            <a:r>
              <a:rPr lang="ko-KR" altLang="en-US" sz="1400">
                <a:latin typeface="+mn-ea"/>
              </a:rPr>
              <a:t>재현율 </a:t>
            </a: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실제값이 </a:t>
            </a:r>
            <a:r>
              <a:rPr lang="en-US" altLang="ko-KR" sz="1400">
                <a:latin typeface="+mn-ea"/>
              </a:rPr>
              <a:t>a</a:t>
            </a:r>
            <a:r>
              <a:rPr lang="ko-KR" altLang="en-US" sz="1400">
                <a:latin typeface="+mn-ea"/>
              </a:rPr>
              <a:t>인 경우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예측과 실제값이 </a:t>
            </a:r>
            <a:r>
              <a:rPr lang="en-US" altLang="ko-KR" sz="1400">
                <a:latin typeface="+mn-ea"/>
              </a:rPr>
              <a:t>a</a:t>
            </a:r>
            <a:r>
              <a:rPr lang="ko-KR" altLang="en-US" sz="1400">
                <a:latin typeface="+mn-ea"/>
              </a:rPr>
              <a:t>이 비율</a:t>
            </a:r>
            <a:r>
              <a:rPr lang="en-US" altLang="ko-KR" sz="1400">
                <a:latin typeface="+mn-ea"/>
              </a:rPr>
              <a:t>)</a:t>
            </a:r>
          </a:p>
          <a:p>
            <a:pPr lvl="1"/>
            <a:r>
              <a:rPr lang="en-US" altLang="ko-KR" sz="1400">
                <a:latin typeface="+mn-ea"/>
              </a:rPr>
              <a:t>RecallAtPrecision</a:t>
            </a:r>
          </a:p>
        </p:txBody>
      </p:sp>
    </p:spTree>
    <p:extLst>
      <p:ext uri="{BB962C8B-B14F-4D97-AF65-F5344CB8AC3E}">
        <p14:creationId xmlns:p14="http://schemas.microsoft.com/office/powerpoint/2010/main" val="18546518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Layers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Layer</a:t>
            </a:r>
            <a:r>
              <a:rPr lang="ko-KR" altLang="en-US" sz="1600">
                <a:latin typeface="+mn-ea"/>
              </a:rPr>
              <a:t> 종류 </a:t>
            </a:r>
            <a:r>
              <a:rPr lang="en-US" altLang="ko-KR" sz="1600">
                <a:latin typeface="+mn-ea"/>
              </a:rPr>
              <a:t>: keras.layers.Dense (</a:t>
            </a:r>
            <a:r>
              <a:rPr lang="ko-KR" altLang="en-US" sz="1600">
                <a:latin typeface="+mn-ea"/>
              </a:rPr>
              <a:t>밀집망</a:t>
            </a:r>
            <a:r>
              <a:rPr lang="en-US" altLang="ko-KR" sz="160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4CFEF3AC-0829-A10C-1B21-EEFE212ABEC5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502906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Matric (</a:t>
            </a:r>
            <a:r>
              <a:rPr lang="ko-KR" altLang="en-US" sz="1600">
                <a:latin typeface="+mn-ea"/>
              </a:rPr>
              <a:t>척도</a:t>
            </a:r>
            <a:r>
              <a:rPr lang="en-US" altLang="ko-KR" sz="1600">
                <a:latin typeface="+mn-ea"/>
              </a:rPr>
              <a:t>)</a:t>
            </a:r>
          </a:p>
          <a:p>
            <a:pPr lvl="1"/>
            <a:r>
              <a:rPr lang="en-US" altLang="ko-KR" sz="1400">
                <a:latin typeface="+mn-ea"/>
              </a:rPr>
              <a:t>Mean</a:t>
            </a:r>
          </a:p>
          <a:p>
            <a:pPr lvl="1"/>
            <a:r>
              <a:rPr lang="en-US" altLang="ko-KR" sz="1400">
                <a:latin typeface="+mn-ea"/>
              </a:rPr>
              <a:t>MeanMetricWrapper</a:t>
            </a:r>
          </a:p>
          <a:p>
            <a:pPr lvl="1"/>
            <a:r>
              <a:rPr lang="en-US" altLang="ko-KR" sz="1400">
                <a:latin typeface="+mn-ea"/>
              </a:rPr>
              <a:t>MeanTensor</a:t>
            </a:r>
          </a:p>
          <a:p>
            <a:pPr lvl="1"/>
            <a:r>
              <a:rPr lang="en-US" altLang="ko-KR" sz="1400">
                <a:latin typeface="+mn-ea"/>
              </a:rPr>
              <a:t>Metric</a:t>
            </a:r>
          </a:p>
          <a:p>
            <a:pPr lvl="1"/>
            <a:r>
              <a:rPr lang="en-US" altLang="ko-KR" sz="1400">
                <a:latin typeface="+mn-ea"/>
              </a:rPr>
              <a:t>Sum</a:t>
            </a:r>
          </a:p>
          <a:p>
            <a:pPr lvl="1"/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AUC</a:t>
            </a:r>
          </a:p>
          <a:p>
            <a:pPr lvl="1"/>
            <a:r>
              <a:rPr lang="en-US" altLang="ko-KR" sz="1400">
                <a:latin typeface="+mn-ea"/>
              </a:rPr>
              <a:t>BinaryCrossentropy</a:t>
            </a:r>
          </a:p>
          <a:p>
            <a:pPr lvl="1"/>
            <a:r>
              <a:rPr lang="en-US" altLang="ko-KR" sz="1400">
                <a:latin typeface="+mn-ea"/>
              </a:rPr>
              <a:t>BinaryIoU</a:t>
            </a:r>
          </a:p>
          <a:p>
            <a:pPr lvl="1"/>
            <a:r>
              <a:rPr lang="en-US" altLang="ko-KR" sz="1400">
                <a:latin typeface="+mn-ea"/>
              </a:rPr>
              <a:t>CategoricalCrossentropy </a:t>
            </a:r>
          </a:p>
          <a:p>
            <a:pPr lvl="1"/>
            <a:r>
              <a:rPr lang="en-US" altLang="ko-KR" sz="1400">
                <a:latin typeface="+mn-ea"/>
              </a:rPr>
              <a:t>CategoricalHinge</a:t>
            </a:r>
          </a:p>
          <a:p>
            <a:pPr lvl="1"/>
            <a:r>
              <a:rPr lang="en-US" altLang="ko-KR" sz="1400">
                <a:latin typeface="+mn-ea"/>
              </a:rPr>
              <a:t>CosineSimilarity</a:t>
            </a:r>
          </a:p>
          <a:p>
            <a:pPr lvl="1"/>
            <a:r>
              <a:rPr lang="en-US" altLang="ko-KR" sz="1400">
                <a:latin typeface="+mn-ea"/>
              </a:rPr>
              <a:t>FalseNegatives</a:t>
            </a:r>
          </a:p>
          <a:p>
            <a:pPr lvl="1"/>
            <a:r>
              <a:rPr lang="en-US" altLang="ko-KR" sz="1400">
                <a:latin typeface="+mn-ea"/>
              </a:rPr>
              <a:t>FalsePositives</a:t>
            </a:r>
          </a:p>
          <a:p>
            <a:pPr lvl="1"/>
            <a:r>
              <a:rPr lang="en-US" altLang="ko-KR" sz="1400">
                <a:latin typeface="+mn-ea"/>
              </a:rPr>
              <a:t>Hinge</a:t>
            </a:r>
          </a:p>
          <a:p>
            <a:pPr lvl="1"/>
            <a:r>
              <a:rPr lang="en-US" altLang="ko-KR" sz="1400">
                <a:latin typeface="+mn-ea"/>
              </a:rPr>
              <a:t>IoU</a:t>
            </a:r>
          </a:p>
          <a:p>
            <a:pPr lvl="1"/>
            <a:r>
              <a:rPr lang="en-US" altLang="ko-KR" sz="1400">
                <a:latin typeface="+mn-ea"/>
              </a:rPr>
              <a:t>KLDivergence</a:t>
            </a:r>
          </a:p>
          <a:p>
            <a:endParaRPr lang="en-US" altLang="ko-KR" sz="1600">
              <a:latin typeface="+mn-ea"/>
            </a:endParaRPr>
          </a:p>
        </p:txBody>
      </p:sp>
      <p:sp>
        <p:nvSpPr>
          <p:cNvPr id="2" name="모서리가 둥근 직사각형 2">
            <a:extLst>
              <a:ext uri="{FF2B5EF4-FFF2-40B4-BE49-F238E27FC236}">
                <a16:creationId xmlns:a16="http://schemas.microsoft.com/office/drawing/2014/main" id="{DE2B014E-28ED-0622-3EE6-7382DE43DD45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7959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052567" y="4326249"/>
            <a:ext cx="80073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90749" y="1713915"/>
            <a:ext cx="46025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감사 합니다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12460" y="3174121"/>
            <a:ext cx="275908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</a:rPr>
              <a:t>Q &amp;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90749" y="4377049"/>
            <a:ext cx="4602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rgbClr val="0070C0"/>
                </a:solidFill>
                <a:latin typeface="+mj-ea"/>
                <a:ea typeface="+mj-ea"/>
              </a:rPr>
              <a:t>오픈소스 </a:t>
            </a:r>
            <a:r>
              <a:rPr lang="ko-KR" altLang="en-US" sz="1600" dirty="0">
                <a:solidFill>
                  <a:srgbClr val="0070C0"/>
                </a:solidFill>
                <a:latin typeface="+mj-ea"/>
                <a:ea typeface="+mj-ea"/>
              </a:rPr>
              <a:t>비즈니스 컨설팅</a:t>
            </a:r>
          </a:p>
        </p:txBody>
      </p:sp>
    </p:spTree>
    <p:extLst>
      <p:ext uri="{BB962C8B-B14F-4D97-AF65-F5344CB8AC3E}">
        <p14:creationId xmlns:p14="http://schemas.microsoft.com/office/powerpoint/2010/main" val="90608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/>
              <a:t>AI </a:t>
            </a:r>
            <a:r>
              <a:rPr lang="ko-KR" altLang="en-US"/>
              <a:t>동향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3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AI </a:t>
            </a:r>
            <a:r>
              <a:rPr lang="ko-KR" altLang="en-US" sz="2400"/>
              <a:t>동향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AI </a:t>
            </a:r>
            <a:r>
              <a:rPr lang="ko-KR" altLang="en-US" sz="1600">
                <a:latin typeface="+mn-ea"/>
              </a:rPr>
              <a:t>기술 수준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18088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2016~2021</a:t>
            </a:r>
            <a:r>
              <a:rPr lang="ko-KR" altLang="en-US" sz="1600">
                <a:latin typeface="+mn-ea"/>
              </a:rPr>
              <a:t>년 우리나라 및 주요국의 </a:t>
            </a:r>
            <a:r>
              <a:rPr lang="en-US" altLang="ko-KR" sz="1600">
                <a:latin typeface="+mn-ea"/>
              </a:rPr>
              <a:t>AI </a:t>
            </a:r>
            <a:r>
              <a:rPr lang="ko-KR" altLang="en-US" sz="1600">
                <a:latin typeface="+mn-ea"/>
              </a:rPr>
              <a:t>분야 총괄 기술수준 추이</a:t>
            </a:r>
            <a:endParaRPr lang="en-US" altLang="ko-KR" sz="1400">
              <a:latin typeface="+mn-ea"/>
            </a:endParaRPr>
          </a:p>
        </p:txBody>
      </p:sp>
      <p:pic>
        <p:nvPicPr>
          <p:cNvPr id="1026" name="Picture 2" descr="출처 : 정보통신기획평가원, ICT 기술수준조사 및 기술경쟁력분석 보고서 및 ICT 기술수준조사 보고서 각 년도 연구자 재구성[그림 2] 2016~2021년 우리나라 및 주요국의 AI 분야 총괄 기술수준 추이">
            <a:extLst>
              <a:ext uri="{FF2B5EF4-FFF2-40B4-BE49-F238E27FC236}">
                <a16:creationId xmlns:a16="http://schemas.microsoft.com/office/drawing/2014/main" id="{3ECAFEDB-A321-6D6B-A0E6-66BCAF8ECD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" t="17325" r="2683" b="21337"/>
          <a:stretch/>
        </p:blipFill>
        <p:spPr bwMode="auto">
          <a:xfrm>
            <a:off x="776535" y="1751329"/>
            <a:ext cx="6192589" cy="321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3F6B93-1F4B-79A3-CC51-685DEF600DFE}"/>
              </a:ext>
            </a:extLst>
          </p:cNvPr>
          <p:cNvSpPr txBox="1"/>
          <p:nvPr/>
        </p:nvSpPr>
        <p:spPr>
          <a:xfrm>
            <a:off x="776535" y="4987785"/>
            <a:ext cx="6192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출처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https://spri.kr/posts/view/23555?code=data_all&amp;study_type=industry_trend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7A3B049E-5CF7-8994-AC0C-BBC2140FB890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572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AI </a:t>
            </a:r>
            <a:r>
              <a:rPr lang="ko-KR" altLang="en-US" sz="2400"/>
              <a:t>동향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AI </a:t>
            </a:r>
            <a:r>
              <a:rPr lang="ko-KR" altLang="en-US" sz="1600">
                <a:latin typeface="+mn-ea"/>
              </a:rPr>
              <a:t>기술 수준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18088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latin typeface="+mn-ea"/>
              </a:rPr>
              <a:t>국가별 벤처자본</a:t>
            </a:r>
            <a:r>
              <a:rPr lang="en-US" altLang="ko-KR" sz="1600">
                <a:latin typeface="+mn-ea"/>
              </a:rPr>
              <a:t>(VC) AI </a:t>
            </a:r>
            <a:r>
              <a:rPr lang="ko-KR" altLang="en-US" sz="1600">
                <a:latin typeface="+mn-ea"/>
              </a:rPr>
              <a:t>투자 규모</a:t>
            </a:r>
            <a:endParaRPr lang="en-US" altLang="ko-KR" sz="140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3F6B93-1F4B-79A3-CC51-685DEF600DFE}"/>
              </a:ext>
            </a:extLst>
          </p:cNvPr>
          <p:cNvSpPr txBox="1"/>
          <p:nvPr/>
        </p:nvSpPr>
        <p:spPr>
          <a:xfrm>
            <a:off x="769841" y="5178882"/>
            <a:ext cx="8999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출처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https://now.k2base.re.kr/portal/issue/ovseaIssued/view.do?poliIsueId=ISUE_000000000001027&amp;menuNo=200046&amp;pageIndex=1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35B80AB-0414-CAD7-7030-F025F7D1E1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0" t="55250" r="3345" b="5900"/>
          <a:stretch/>
        </p:blipFill>
        <p:spPr bwMode="auto">
          <a:xfrm>
            <a:off x="778130" y="1870214"/>
            <a:ext cx="6210500" cy="32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83F3BC45-DE48-A9D8-E5DC-E7692942A7FF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971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AI </a:t>
            </a:r>
            <a:r>
              <a:rPr lang="ko-KR" altLang="en-US" sz="2400"/>
              <a:t>동향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>
                <a:latin typeface="+mn-ea"/>
              </a:rPr>
              <a:t>기술 단계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18088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AI</a:t>
            </a:r>
            <a:r>
              <a:rPr lang="ko-KR" altLang="en-US" sz="1600">
                <a:latin typeface="+mn-ea"/>
              </a:rPr>
              <a:t>의 핵심은 데이터</a:t>
            </a:r>
            <a:r>
              <a:rPr lang="en-US" altLang="ko-KR" sz="1600">
                <a:latin typeface="+mn-ea"/>
              </a:rPr>
              <a:t>, </a:t>
            </a:r>
            <a:r>
              <a:rPr lang="ko-KR" altLang="en-US" sz="1600">
                <a:latin typeface="+mn-ea"/>
              </a:rPr>
              <a:t>합성데이터가 주목 받는다</a:t>
            </a:r>
            <a:r>
              <a:rPr lang="en-US" altLang="ko-KR" sz="1600">
                <a:latin typeface="+mn-ea"/>
              </a:rPr>
              <a:t>.</a:t>
            </a:r>
            <a:endParaRPr lang="en-US" altLang="ko-KR" sz="1400">
              <a:latin typeface="+mn-e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2353A49-CE48-4DD2-50F8-1675BA0C37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t="5924" r="1980" b="6013"/>
          <a:stretch/>
        </p:blipFill>
        <p:spPr bwMode="auto">
          <a:xfrm>
            <a:off x="704528" y="1741743"/>
            <a:ext cx="8064896" cy="461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517988-1F9F-6148-4508-06635C036D8B}"/>
              </a:ext>
            </a:extLst>
          </p:cNvPr>
          <p:cNvSpPr txBox="1"/>
          <p:nvPr/>
        </p:nvSpPr>
        <p:spPr>
          <a:xfrm>
            <a:off x="848544" y="6351429"/>
            <a:ext cx="6192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출처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https://newsroom.koscom.co.kr/33754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B4EF1684-8883-F6A1-B577-9ABDE09FEA85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61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AI </a:t>
            </a:r>
            <a:r>
              <a:rPr lang="ko-KR" altLang="en-US" sz="2400"/>
              <a:t>동향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>
                <a:latin typeface="+mn-ea"/>
              </a:rPr>
              <a:t>시장 규모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18088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latin typeface="+mn-ea"/>
              </a:rPr>
              <a:t>국내 금융 분양 인공지능 시장 규모</a:t>
            </a:r>
            <a:endParaRPr lang="en-US" altLang="ko-KR" sz="1400">
              <a:latin typeface="+mn-ea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45423CD-D43C-BC79-7E97-F4361B0B94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3" b="976"/>
          <a:stretch/>
        </p:blipFill>
        <p:spPr bwMode="auto">
          <a:xfrm>
            <a:off x="712304" y="1794302"/>
            <a:ext cx="7193024" cy="299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99780E-52CE-A7BF-6ABF-BB8FC5FCABD8}"/>
              </a:ext>
            </a:extLst>
          </p:cNvPr>
          <p:cNvSpPr txBox="1"/>
          <p:nvPr/>
        </p:nvSpPr>
        <p:spPr>
          <a:xfrm>
            <a:off x="776535" y="4797152"/>
            <a:ext cx="6192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출처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https://newsroom.koscom.co.kr/33754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4B93A4C-1F34-F3B0-AB50-A3371CB99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92" b="11372"/>
          <a:stretch/>
        </p:blipFill>
        <p:spPr bwMode="auto">
          <a:xfrm>
            <a:off x="785406" y="5053812"/>
            <a:ext cx="7338868" cy="154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FD4E26B1-DEF8-0F42-D690-601B12C89F3E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913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/>
              <a:t>LLM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4400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90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32852</TotalTime>
  <Words>1703</Words>
  <Application>Microsoft Office PowerPoint</Application>
  <PresentationFormat>A4 용지(210x297mm)</PresentationFormat>
  <Paragraphs>574</Paragraphs>
  <Slides>35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맑은 고딕</vt:lpstr>
      <vt:lpstr>Arial</vt:lpstr>
      <vt:lpstr>Cambria Math</vt:lpstr>
      <vt:lpstr>Wingdings</vt:lpstr>
      <vt:lpstr>Office 테마</vt:lpstr>
      <vt:lpstr>Deep Learning</vt:lpstr>
      <vt:lpstr>History</vt:lpstr>
      <vt:lpstr>목      차</vt:lpstr>
      <vt:lpstr>AI 동향</vt:lpstr>
      <vt:lpstr>AI 동향</vt:lpstr>
      <vt:lpstr>AI 동향</vt:lpstr>
      <vt:lpstr>AI 동향</vt:lpstr>
      <vt:lpstr>AI 동향</vt:lpstr>
      <vt:lpstr>LLM</vt:lpstr>
      <vt:lpstr>Generative AI (생성형 AI)</vt:lpstr>
      <vt:lpstr>Generative AI (생성형 AI)</vt:lpstr>
      <vt:lpstr>Generative AI (생성형 AI)</vt:lpstr>
      <vt:lpstr>Generative AI</vt:lpstr>
      <vt:lpstr>LLM</vt:lpstr>
      <vt:lpstr>AI 동향</vt:lpstr>
      <vt:lpstr>AI 동향</vt:lpstr>
      <vt:lpstr>AI 동향</vt:lpstr>
      <vt:lpstr>AI 동향</vt:lpstr>
      <vt:lpstr>PowerPoint 프레젠테이션</vt:lpstr>
      <vt:lpstr>Layers</vt:lpstr>
      <vt:lpstr>Layers</vt:lpstr>
      <vt:lpstr>Layers</vt:lpstr>
      <vt:lpstr>Layers</vt:lpstr>
      <vt:lpstr>Layers</vt:lpstr>
      <vt:lpstr>Layers</vt:lpstr>
      <vt:lpstr>Layers</vt:lpstr>
      <vt:lpstr>Layers</vt:lpstr>
      <vt:lpstr>Layers</vt:lpstr>
      <vt:lpstr>Layers</vt:lpstr>
      <vt:lpstr>Layers</vt:lpstr>
      <vt:lpstr>Layers</vt:lpstr>
      <vt:lpstr>Layers</vt:lpstr>
      <vt:lpstr>Layers</vt:lpstr>
      <vt:lpstr>Layers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캡쳐</dc:title>
  <dc:creator>Microsoft Corporation</dc:creator>
  <cp:lastModifiedBy>계현 김</cp:lastModifiedBy>
  <cp:revision>3951</cp:revision>
  <cp:lastPrinted>2022-05-11T11:02:30Z</cp:lastPrinted>
  <dcterms:created xsi:type="dcterms:W3CDTF">2006-10-05T04:04:58Z</dcterms:created>
  <dcterms:modified xsi:type="dcterms:W3CDTF">2023-09-05T07:03:46Z</dcterms:modified>
</cp:coreProperties>
</file>