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398" r:id="rId3"/>
    <p:sldId id="331" r:id="rId4"/>
    <p:sldId id="2611" r:id="rId5"/>
    <p:sldId id="2545" r:id="rId6"/>
    <p:sldId id="2582" r:id="rId7"/>
    <p:sldId id="2581" r:id="rId8"/>
    <p:sldId id="2585" r:id="rId9"/>
    <p:sldId id="2626" r:id="rId10"/>
    <p:sldId id="2627" r:id="rId11"/>
    <p:sldId id="2583" r:id="rId12"/>
    <p:sldId id="2584" r:id="rId13"/>
    <p:sldId id="2586" r:id="rId14"/>
    <p:sldId id="2608" r:id="rId15"/>
    <p:sldId id="2609" r:id="rId16"/>
    <p:sldId id="2587" r:id="rId17"/>
    <p:sldId id="2619" r:id="rId18"/>
    <p:sldId id="2628" r:id="rId19"/>
    <p:sldId id="2629" r:id="rId20"/>
    <p:sldId id="2630" r:id="rId21"/>
    <p:sldId id="2631" r:id="rId22"/>
    <p:sldId id="2632" r:id="rId23"/>
    <p:sldId id="2633" r:id="rId24"/>
    <p:sldId id="2634" r:id="rId25"/>
    <p:sldId id="2635" r:id="rId26"/>
    <p:sldId id="2636" r:id="rId27"/>
    <p:sldId id="2637" r:id="rId28"/>
    <p:sldId id="2610" r:id="rId29"/>
    <p:sldId id="2588" r:id="rId30"/>
    <p:sldId id="2592" r:id="rId31"/>
    <p:sldId id="2622" r:id="rId32"/>
    <p:sldId id="2621" r:id="rId33"/>
    <p:sldId id="2612" r:id="rId34"/>
    <p:sldId id="2623" r:id="rId35"/>
    <p:sldId id="2598" r:id="rId36"/>
    <p:sldId id="2594" r:id="rId37"/>
    <p:sldId id="2591" r:id="rId38"/>
    <p:sldId id="2589" r:id="rId39"/>
    <p:sldId id="2613" r:id="rId40"/>
    <p:sldId id="2614" r:id="rId41"/>
    <p:sldId id="2615" r:id="rId42"/>
    <p:sldId id="2616" r:id="rId43"/>
    <p:sldId id="2617" r:id="rId44"/>
    <p:sldId id="2618" r:id="rId45"/>
    <p:sldId id="2595" r:id="rId46"/>
    <p:sldId id="2593" r:id="rId47"/>
    <p:sldId id="2590" r:id="rId48"/>
    <p:sldId id="2604" r:id="rId49"/>
    <p:sldId id="2605" r:id="rId50"/>
    <p:sldId id="2600" r:id="rId51"/>
    <p:sldId id="2596" r:id="rId52"/>
    <p:sldId id="2620" r:id="rId53"/>
    <p:sldId id="2606" r:id="rId54"/>
    <p:sldId id="2607" r:id="rId55"/>
    <p:sldId id="2624" r:id="rId56"/>
    <p:sldId id="2625" r:id="rId57"/>
    <p:sldId id="2601" r:id="rId58"/>
    <p:sldId id="2602" r:id="rId59"/>
    <p:sldId id="2603" r:id="rId60"/>
    <p:sldId id="2580" r:id="rId61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orient="horz" pos="4156">
          <p15:clr>
            <a:srgbClr val="A4A3A4"/>
          </p15:clr>
        </p15:guide>
        <p15:guide id="3" orient="horz" pos="890">
          <p15:clr>
            <a:srgbClr val="A4A3A4"/>
          </p15:clr>
        </p15:guide>
        <p15:guide id="4" pos="217" userDrawn="1">
          <p15:clr>
            <a:srgbClr val="A4A3A4"/>
          </p15:clr>
        </p15:guide>
        <p15:guide id="5" pos="6023">
          <p15:clr>
            <a:srgbClr val="A4A3A4"/>
          </p15:clr>
        </p15:guide>
        <p15:guide id="6" pos="43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8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57" autoAdjust="0"/>
    <p:restoredTop sz="92506" autoAdjust="0"/>
  </p:normalViewPr>
  <p:slideViewPr>
    <p:cSldViewPr>
      <p:cViewPr varScale="1">
        <p:scale>
          <a:sx n="82" d="100"/>
          <a:sy n="82" d="100"/>
        </p:scale>
        <p:origin x="168" y="416"/>
      </p:cViewPr>
      <p:guideLst>
        <p:guide orient="horz" pos="482"/>
        <p:guide orient="horz" pos="4156"/>
        <p:guide orient="horz" pos="890"/>
        <p:guide pos="217"/>
        <p:guide pos="6023"/>
        <p:guide pos="43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425D8-D77A-47D9-A78B-1C162B9A78B3}" type="datetimeFigureOut">
              <a:rPr lang="ko-KR" altLang="en-US" smtClean="0"/>
              <a:t>2023. 7. 23.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2F151-F8E9-49FD-AAF6-1663CD6B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7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4538"/>
            <a:ext cx="53721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3202B1-D589-442A-876F-2D517D5FB4C9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42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50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400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681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621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919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787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58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08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231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984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05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88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548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8100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48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1111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368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7945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4568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01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94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5409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5075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9785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5957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06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277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754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201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082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3202B1-D589-442A-876F-2D517D5FB4C9}" type="slidenum">
              <a:rPr lang="en-US" altLang="ko-KR" smtClean="0"/>
              <a:pPr>
                <a:defRPr/>
              </a:pPr>
              <a:t>60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0704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355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561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789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228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102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F151-F8E9-49FD-AAF6-1663CD6B968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81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742950" y="2130432"/>
            <a:ext cx="8420100" cy="64633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485900" y="2958859"/>
            <a:ext cx="6934200" cy="5847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740532" y="2924944"/>
            <a:ext cx="84249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Namecard 10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51"/>
          <a:stretch/>
        </p:blipFill>
        <p:spPr bwMode="auto">
          <a:xfrm>
            <a:off x="7346730" y="8"/>
            <a:ext cx="2559269" cy="50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690752" y="1844831"/>
            <a:ext cx="6870761" cy="17235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>
              <a:buFont typeface="+mj-lt"/>
              <a:buAutoNum type="romanUcPeriod"/>
              <a:defRPr sz="2200"/>
            </a:lvl1pPr>
            <a:lvl2pPr marL="723900" indent="-368300">
              <a:buFont typeface="+mj-lt"/>
              <a:buAutoNum type="arabicPeriod"/>
              <a:defRPr sz="2000"/>
            </a:lvl2pPr>
            <a:lvl3pPr marL="1079500" indent="-355600">
              <a:buFont typeface="+mj-lt"/>
              <a:buAutoNum type="arabicParenR"/>
              <a:defRPr sz="1800"/>
            </a:lvl3pPr>
            <a:lvl4pPr marL="1435100" indent="-355600">
              <a:buFont typeface="Wingdings" panose="05000000000000000000" pitchFamily="2" charset="2"/>
              <a:buChar char="u"/>
              <a:defRPr sz="1600"/>
            </a:lvl4pPr>
            <a:lvl5pPr marL="1790700" indent="-35560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1124744"/>
            <a:ext cx="8385381" cy="538956"/>
          </a:xfrm>
          <a:prstGeom prst="rect">
            <a:avLst/>
          </a:prstGeom>
          <a:gradFill>
            <a:gsLst>
              <a:gs pos="39000">
                <a:srgbClr val="7DBB1B"/>
              </a:gs>
              <a:gs pos="0">
                <a:srgbClr val="D5DF00"/>
              </a:gs>
              <a:gs pos="100000">
                <a:srgbClr val="25963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690749" y="1115162"/>
            <a:ext cx="562783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80021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>
              <a:buFont typeface="+mj-lt"/>
              <a:buAutoNum type="arabicPeriod"/>
              <a:defRPr sz="2200"/>
            </a:lvl1pPr>
            <a:lvl2pPr marL="723900" indent="-368300">
              <a:buFont typeface="+mj-lt"/>
              <a:buAutoNum type="arabicParenR"/>
              <a:defRPr sz="2000"/>
            </a:lvl2pPr>
            <a:lvl3pPr marL="1079500" indent="-355600">
              <a:buFont typeface="+mj-lt"/>
              <a:buAutoNum type="arabicParenR"/>
              <a:defRPr sz="1800"/>
            </a:lvl3pPr>
            <a:lvl4pPr marL="1435100" indent="-355600">
              <a:buFont typeface="Wingdings" panose="05000000000000000000" pitchFamily="2" charset="2"/>
              <a:buChar char="u"/>
              <a:defRPr sz="1600"/>
            </a:lvl4pPr>
            <a:lvl5pPr marL="1790700" indent="-35560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1364601" y="1945382"/>
            <a:ext cx="8541399" cy="619522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624069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44488" y="116639"/>
            <a:ext cx="9217025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155119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>
              <a:buFont typeface="Wingdings" panose="05000000000000000000" pitchFamily="2" charset="2"/>
              <a:buChar char="§"/>
              <a:defRPr sz="1800"/>
            </a:lvl1pPr>
            <a:lvl2pPr marL="742950" indent="-379413">
              <a:buFont typeface="Wingdings" panose="05000000000000000000" pitchFamily="2" charset="2"/>
              <a:buChar char="§"/>
              <a:defRPr sz="1600"/>
            </a:lvl2pPr>
            <a:lvl3pPr marL="1079500" indent="-355600">
              <a:buFont typeface="Wingdings" panose="05000000000000000000" pitchFamily="2" charset="2"/>
              <a:buChar char="§"/>
              <a:defRPr sz="1600"/>
            </a:lvl3pPr>
            <a:lvl4pPr marL="1435100" indent="-355600">
              <a:buFont typeface="Wingdings" panose="05000000000000000000" pitchFamily="2" charset="2"/>
              <a:buChar char="§"/>
              <a:defRPr sz="1600"/>
            </a:lvl4pPr>
            <a:lvl5pPr marL="1790700" indent="-35560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22972" y="547519"/>
            <a:ext cx="925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0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344488" y="6594850"/>
            <a:ext cx="5076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Copyright 2017~2023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by </a:t>
            </a: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OBCon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Inc., All right reserved.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134447" y="6594851"/>
            <a:ext cx="2427066" cy="24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www.obcon.biz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646331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Deep Learning</a:t>
            </a:r>
            <a:endParaRPr lang="ko-KR" altLang="en-US" sz="360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485900" y="2996957"/>
            <a:ext cx="6934200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>
                <a:solidFill>
                  <a:srgbClr val="00B050"/>
                </a:solidFill>
                <a:latin typeface="+mj-ea"/>
                <a:ea typeface="+mj-ea"/>
              </a:rPr>
              <a:t>오</a:t>
            </a:r>
            <a:r>
              <a:rPr lang="ko-KR" altLang="en-US" sz="2400" b="1">
                <a:solidFill>
                  <a:srgbClr val="0070C0"/>
                </a:solidFill>
                <a:latin typeface="+mj-ea"/>
                <a:ea typeface="+mj-ea"/>
              </a:rPr>
              <a:t>비</a:t>
            </a:r>
            <a:r>
              <a:rPr lang="ko-KR" altLang="en-US" sz="2400" b="1">
                <a:solidFill>
                  <a:srgbClr val="C00000"/>
                </a:solidFill>
                <a:latin typeface="+mj-ea"/>
                <a:ea typeface="+mj-ea"/>
              </a:rPr>
              <a:t>컨</a:t>
            </a:r>
            <a:r>
              <a:rPr lang="en-US" altLang="ko-KR" sz="2400" b="1">
                <a:latin typeface="+mj-ea"/>
                <a:ea typeface="+mj-ea"/>
              </a:rPr>
              <a:t>(</a:t>
            </a:r>
            <a:r>
              <a:rPr lang="en-US" altLang="ko-KR" sz="2400" b="1">
                <a:solidFill>
                  <a:srgbClr val="00B050"/>
                </a:solidFill>
                <a:latin typeface="+mj-ea"/>
                <a:ea typeface="+mj-ea"/>
              </a:rPr>
              <a:t>O</a:t>
            </a:r>
            <a:r>
              <a:rPr lang="en-US" altLang="ko-KR" sz="2400" b="1">
                <a:solidFill>
                  <a:srgbClr val="0070C0"/>
                </a:solidFill>
                <a:latin typeface="+mj-ea"/>
                <a:ea typeface="+mj-ea"/>
              </a:rPr>
              <a:t>B</a:t>
            </a:r>
            <a:r>
              <a:rPr lang="en-US" altLang="ko-KR" sz="2400" b="1">
                <a:solidFill>
                  <a:srgbClr val="C00000"/>
                </a:solidFill>
                <a:latin typeface="+mj-ea"/>
                <a:ea typeface="+mj-ea"/>
              </a:rPr>
              <a:t>Con</a:t>
            </a:r>
            <a:r>
              <a:rPr lang="en-US" altLang="ko-KR" sz="2400" b="1">
                <a:latin typeface="+mj-ea"/>
                <a:ea typeface="+mj-ea"/>
              </a:rPr>
              <a:t>)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607199" y="4725144"/>
            <a:ext cx="6934200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+mj-ea"/>
                <a:ea typeface="+mj-ea"/>
              </a:rPr>
              <a:t>2023.07.11 </a:t>
            </a:r>
            <a:r>
              <a:rPr lang="en-US" altLang="ko-KR" sz="2400">
                <a:latin typeface="+mj-ea"/>
                <a:ea typeface="+mj-ea"/>
              </a:rPr>
              <a:t>~ 2023.07.23</a:t>
            </a:r>
            <a:endParaRPr lang="en-US" altLang="ko-KR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4526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Neural Networks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build_model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14465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Models</a:t>
            </a:r>
          </a:p>
          <a:p>
            <a:pPr marL="558800" lvl="1" indent="-171450"/>
            <a:r>
              <a:rPr lang="en-US" altLang="ko-KR" sz="1400" dirty="0">
                <a:latin typeface="+mn-ea"/>
              </a:rPr>
              <a:t>Sequential (</a:t>
            </a:r>
            <a:r>
              <a:rPr lang="ko-KR" altLang="en-US" sz="1400" dirty="0">
                <a:latin typeface="+mn-ea"/>
              </a:rPr>
              <a:t>순차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marL="558800" lvl="1" indent="-171450"/>
            <a:r>
              <a:rPr lang="en-US" altLang="ko-KR" sz="1400" dirty="0">
                <a:latin typeface="+mn-ea"/>
              </a:rPr>
              <a:t>Functional (</a:t>
            </a:r>
            <a:r>
              <a:rPr lang="ko-KR" altLang="en-US" sz="1400" dirty="0">
                <a:latin typeface="+mn-ea"/>
              </a:rPr>
              <a:t>함수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marL="558800" lvl="1" indent="-171450"/>
            <a:r>
              <a:rPr lang="en-US" altLang="ko-KR" sz="1400" dirty="0">
                <a:latin typeface="+mn-ea"/>
              </a:rPr>
              <a:t>Model Subclassing 	</a:t>
            </a:r>
            <a:r>
              <a:rPr lang="en-US" altLang="ko-KR" sz="1400" dirty="0">
                <a:latin typeface="+mn-ea"/>
                <a:sym typeface="Wingdings" pitchFamily="2" charset="2"/>
              </a:rPr>
              <a:t> Dense</a:t>
            </a:r>
            <a:endParaRPr lang="en-US" altLang="ko-KR" sz="1400" dirty="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n-ea"/>
              </a:rPr>
              <a:t>ppp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EE8F581-4CCF-833D-DB2C-FA48D247F513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22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Neural Networks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process_model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29977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+mn-ea"/>
              </a:rPr>
              <a:t>학습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평가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예측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5C5FB069-B5BE-3751-FE07-0640F7CC6B1A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9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Neural Networks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>
                <a:latin typeface="+mn-ea"/>
              </a:rPr>
              <a:t>최적화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414267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Optimizer		: </a:t>
            </a:r>
            <a:r>
              <a:rPr lang="ko-KR" altLang="en-US" sz="1600">
                <a:latin typeface="+mn-ea"/>
              </a:rPr>
              <a:t>방식</a:t>
            </a:r>
            <a:r>
              <a:rPr lang="en-US" altLang="ko-KR" sz="1600">
                <a:latin typeface="+mn-ea"/>
              </a:rPr>
              <a:t>, </a:t>
            </a:r>
            <a:r>
              <a:rPr lang="ko-KR" altLang="en-US" sz="1600">
                <a:latin typeface="+mn-ea"/>
              </a:rPr>
              <a:t>매개변수 변동폭</a:t>
            </a:r>
            <a:endParaRPr lang="en-US" altLang="ko-KR" sz="16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epochs * batch_size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hidden </a:t>
            </a:r>
            <a:r>
              <a:rPr lang="ko-KR" altLang="en-US" sz="1600">
                <a:latin typeface="+mn-ea"/>
              </a:rPr>
              <a:t>개수</a:t>
            </a:r>
            <a:endParaRPr lang="en-US" altLang="ko-KR" sz="16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model</a:t>
            </a:r>
          </a:p>
          <a:p>
            <a:endParaRPr lang="en-US" altLang="ko-KR" sz="16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ko-KR" altLang="en-US" sz="1600">
                <a:latin typeface="+mn-ea"/>
              </a:rPr>
              <a:t>모델 선택 기준</a:t>
            </a:r>
            <a:endParaRPr lang="en-US" altLang="ko-KR" sz="16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Parameter </a:t>
            </a:r>
            <a:r>
              <a:rPr lang="ko-KR" altLang="en-US" sz="1400">
                <a:latin typeface="+mn-ea"/>
              </a:rPr>
              <a:t>개수 최소화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AutoML</a:t>
            </a: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HyperParameter</a:t>
            </a:r>
          </a:p>
          <a:p>
            <a:pPr marL="539750" indent="-171450">
              <a:buFont typeface="Wingdings" panose="05000000000000000000" pitchFamily="2" charset="2"/>
              <a:buChar char="§"/>
            </a:pPr>
            <a:r>
              <a:rPr lang="ko-KR" altLang="en-US" sz="1400">
                <a:latin typeface="+mn-ea"/>
              </a:rPr>
              <a:t>좌측 항목 등</a:t>
            </a:r>
            <a:endParaRPr lang="en-US" altLang="ko-KR" sz="1400">
              <a:latin typeface="+mn-ea"/>
            </a:endParaRP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Loss Function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4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140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8A57F578-2832-EA0D-0CAA-6630D788CB0E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72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Neural Networks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Logistic Regression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429040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Activation Functions</a:t>
            </a:r>
          </a:p>
          <a:p>
            <a:pPr lvl="1"/>
            <a:r>
              <a:rPr lang="en-US" altLang="ko-KR" sz="1400" dirty="0">
                <a:latin typeface="+mn-ea"/>
              </a:rPr>
              <a:t>Y = A * W + b			: </a:t>
            </a:r>
            <a:r>
              <a:rPr lang="ko-KR" altLang="en-US" sz="1400" dirty="0">
                <a:latin typeface="+mn-ea"/>
              </a:rPr>
              <a:t>수식</a:t>
            </a:r>
            <a:r>
              <a:rPr lang="en-US" altLang="ko-KR" sz="1400" dirty="0">
                <a:latin typeface="+mn-ea"/>
              </a:rPr>
              <a:t>. X = A</a:t>
            </a:r>
          </a:p>
          <a:p>
            <a:pPr lvl="2"/>
            <a:r>
              <a:rPr lang="en-US" altLang="ko-KR" sz="1400" dirty="0">
                <a:latin typeface="+mn-ea"/>
              </a:rPr>
              <a:t>W (Weight, </a:t>
            </a:r>
            <a:r>
              <a:rPr lang="ko-KR" altLang="en-US" sz="1400" dirty="0">
                <a:latin typeface="+mn-ea"/>
              </a:rPr>
              <a:t>가중치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lvl="2"/>
            <a:r>
              <a:rPr lang="en-US" altLang="ko-KR" sz="1400" dirty="0">
                <a:latin typeface="+mn-ea"/>
              </a:rPr>
              <a:t>b (Bias, </a:t>
            </a:r>
            <a:r>
              <a:rPr lang="ko-KR" altLang="en-US" sz="1400" dirty="0">
                <a:latin typeface="+mn-ea"/>
              </a:rPr>
              <a:t>오차</a:t>
            </a:r>
            <a:r>
              <a:rPr lang="en-US" altLang="ko-KR" sz="1400" dirty="0">
                <a:latin typeface="+mn-ea"/>
              </a:rPr>
              <a:t>)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Loss Functions</a:t>
            </a:r>
          </a:p>
          <a:p>
            <a:pPr lvl="1"/>
            <a:r>
              <a:rPr lang="en-US" altLang="ko-KR" sz="1400" dirty="0">
                <a:latin typeface="+mn-ea"/>
              </a:rPr>
              <a:t>Least squares : </a:t>
            </a:r>
            <a:r>
              <a:rPr lang="ko-KR" altLang="en-US" sz="1400" dirty="0">
                <a:latin typeface="+mn-ea"/>
              </a:rPr>
              <a:t>오차 </a:t>
            </a:r>
            <a:r>
              <a:rPr lang="ko-KR" altLang="en-US" sz="1400" dirty="0" err="1">
                <a:latin typeface="+mn-ea"/>
              </a:rPr>
              <a:t>제곱합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Optimizers</a:t>
            </a:r>
          </a:p>
          <a:p>
            <a:pPr lvl="1"/>
            <a:r>
              <a:rPr lang="ko-KR" altLang="en-US" sz="1400" dirty="0">
                <a:latin typeface="+mn-ea"/>
              </a:rPr>
              <a:t>미분을 사용하여 </a:t>
            </a:r>
            <a:r>
              <a:rPr lang="en-US" altLang="ko-KR" sz="1400" dirty="0">
                <a:latin typeface="+mn-ea"/>
              </a:rPr>
              <a:t>W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dirty="0">
                <a:latin typeface="+mn-ea"/>
              </a:rPr>
              <a:t>b</a:t>
            </a:r>
            <a:r>
              <a:rPr lang="ko-KR" altLang="en-US" sz="1400" dirty="0" err="1">
                <a:latin typeface="+mn-ea"/>
              </a:rPr>
              <a:t>를</a:t>
            </a:r>
            <a:r>
              <a:rPr lang="ko-KR" altLang="en-US" sz="1400" dirty="0">
                <a:latin typeface="+mn-ea"/>
              </a:rPr>
              <a:t> 추정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Metrics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Back Propagation (</a:t>
            </a:r>
            <a:r>
              <a:rPr lang="ko-KR" altLang="en-US" sz="1600" dirty="0">
                <a:latin typeface="+mn-ea"/>
              </a:rPr>
              <a:t>오차 역전파</a:t>
            </a:r>
            <a:r>
              <a:rPr lang="en-US" altLang="ko-KR" sz="1600" dirty="0">
                <a:latin typeface="+mn-ea"/>
              </a:rPr>
              <a:t>)</a:t>
            </a: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7B67E02-843A-0AF3-6DE8-4ED017BB5DEC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94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Layers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layers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521373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y = f(x)				:</a:t>
            </a:r>
            <a:r>
              <a:rPr lang="ko-KR" altLang="en-US" sz="1600" dirty="0">
                <a:latin typeface="+mn-ea"/>
              </a:rPr>
              <a:t> 함수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데이터 변환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x = f’(y)				: </a:t>
            </a:r>
            <a:r>
              <a:rPr lang="ko-KR" altLang="en-US" sz="1600" dirty="0">
                <a:latin typeface="+mn-ea"/>
              </a:rPr>
              <a:t>전치 함수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전치 컨볼루션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en-US" altLang="ko-KR" sz="1400" dirty="0">
                <a:latin typeface="+mn-ea"/>
              </a:rPr>
              <a:t>y</a:t>
            </a:r>
            <a:r>
              <a:rPr lang="ko-KR" altLang="en-US" sz="1400" dirty="0">
                <a:latin typeface="+mn-ea"/>
              </a:rPr>
              <a:t>로 </a:t>
            </a:r>
            <a:r>
              <a:rPr lang="en-US" altLang="ko-KR" sz="1400" dirty="0">
                <a:latin typeface="+mn-ea"/>
              </a:rPr>
              <a:t>x</a:t>
            </a:r>
            <a:r>
              <a:rPr lang="ko-KR" altLang="en-US" sz="1400" dirty="0">
                <a:latin typeface="+mn-ea"/>
              </a:rPr>
              <a:t>를 생성</a:t>
            </a:r>
            <a:endParaRPr lang="en-US" altLang="ko-KR" sz="1400" dirty="0">
              <a:latin typeface="+mn-ea"/>
            </a:endParaRPr>
          </a:p>
          <a:p>
            <a:pPr lvl="2"/>
            <a:r>
              <a:rPr lang="en-US" altLang="ko-KR" sz="1400" dirty="0" err="1">
                <a:latin typeface="+mn-ea"/>
              </a:rPr>
              <a:t>AutoEncoders</a:t>
            </a:r>
          </a:p>
          <a:p>
            <a:pPr lvl="2"/>
            <a:r>
              <a:rPr lang="ko-KR" altLang="en-US" sz="1400" dirty="0" err="1">
                <a:latin typeface="+mn-ea"/>
              </a:rPr>
              <a:t>인코더  </a:t>
            </a:r>
            <a:r>
              <a:rPr lang="en-US" altLang="ko-KR" sz="1400" dirty="0" err="1">
                <a:latin typeface="+mn-ea"/>
                <a:sym typeface="Wingdings" pitchFamily="2" charset="2"/>
              </a:rPr>
              <a:t></a:t>
            </a:r>
            <a:r>
              <a:rPr lang="ko-KR" altLang="en-US" sz="1400" dirty="0" err="1">
                <a:latin typeface="+mn-ea"/>
                <a:sym typeface="Wingdings" pitchFamily="2" charset="2"/>
              </a:rPr>
              <a:t>  </a:t>
            </a:r>
            <a:r>
              <a:rPr lang="ko-KR" altLang="en-US" sz="1400" b="1" dirty="0" err="1">
                <a:solidFill>
                  <a:srgbClr val="0070C0"/>
                </a:solidFill>
                <a:latin typeface="+mn-ea"/>
                <a:sym typeface="Wingdings" pitchFamily="2" charset="2"/>
              </a:rPr>
              <a:t>디코더</a:t>
            </a:r>
            <a:r>
              <a:rPr lang="en-US" altLang="ko-KR" sz="1400" dirty="0" err="1">
                <a:latin typeface="+mn-ea"/>
                <a:sym typeface="Wingdings" pitchFamily="2" charset="2"/>
              </a:rPr>
              <a:t> (New)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Application</a:t>
            </a:r>
          </a:p>
          <a:p>
            <a:pPr lvl="1"/>
            <a:r>
              <a:rPr lang="en-US" altLang="ko-KR" sz="1400" dirty="0">
                <a:latin typeface="+mn-ea"/>
              </a:rPr>
              <a:t>Model + Weight</a:t>
            </a:r>
          </a:p>
          <a:p>
            <a:pPr lvl="1"/>
            <a:r>
              <a:rPr lang="en-US" altLang="ko-KR" sz="1400" dirty="0">
                <a:latin typeface="+mn-ea"/>
              </a:rPr>
              <a:t>Application</a:t>
            </a:r>
            <a:r>
              <a:rPr lang="ko-KR" altLang="en-US" sz="1400" dirty="0">
                <a:latin typeface="+mn-ea"/>
              </a:rPr>
              <a:t>의 일부를 재활용</a:t>
            </a:r>
            <a:r>
              <a:rPr lang="en-US" altLang="ko-KR" sz="1400" dirty="0">
                <a:latin typeface="+mn-ea"/>
              </a:rPr>
              <a:t>		:</a:t>
            </a:r>
          </a:p>
          <a:p>
            <a:pPr lvl="1"/>
            <a:endParaRPr lang="en-US" altLang="ko-KR" sz="1400" dirty="0">
              <a:latin typeface="+mn-ea"/>
            </a:endParaRPr>
          </a:p>
          <a:p>
            <a:pPr lvl="1"/>
            <a:r>
              <a:rPr lang="en-US" altLang="ko-KR" sz="1400" dirty="0">
                <a:latin typeface="+mn-ea"/>
              </a:rPr>
              <a:t>Application</a:t>
            </a:r>
            <a:r>
              <a:rPr lang="ko-KR" altLang="en-US" sz="1400" dirty="0">
                <a:latin typeface="+mn-ea"/>
              </a:rPr>
              <a:t>을 </a:t>
            </a:r>
            <a:r>
              <a:rPr lang="en-US" altLang="ko-KR" sz="1400" dirty="0">
                <a:latin typeface="+mn-ea"/>
              </a:rPr>
              <a:t>layout</a:t>
            </a:r>
            <a:r>
              <a:rPr lang="ko-KR" altLang="en-US" sz="1400" dirty="0">
                <a:latin typeface="+mn-ea"/>
              </a:rPr>
              <a:t>로 사용</a:t>
            </a:r>
            <a:r>
              <a:rPr lang="en-US" altLang="ko-KR" sz="1400" dirty="0">
                <a:latin typeface="+mn-ea"/>
              </a:rPr>
              <a:t>		: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Capsule</a:t>
            </a:r>
          </a:p>
          <a:p>
            <a:pPr lvl="1"/>
            <a:r>
              <a:rPr lang="en-US" altLang="ko-KR" sz="1400" dirty="0">
                <a:latin typeface="+mn-ea"/>
              </a:rPr>
              <a:t>Application</a:t>
            </a:r>
            <a:r>
              <a:rPr lang="ko-KR" altLang="en-US" sz="1400" dirty="0">
                <a:latin typeface="+mn-ea"/>
              </a:rPr>
              <a:t>으로 </a:t>
            </a:r>
            <a:r>
              <a:rPr lang="en-US" altLang="ko-KR" sz="1400" dirty="0">
                <a:latin typeface="+mn-ea"/>
              </a:rPr>
              <a:t>x</a:t>
            </a:r>
            <a:r>
              <a:rPr lang="ko-KR" altLang="en-US" sz="1400" dirty="0">
                <a:latin typeface="+mn-ea"/>
              </a:rPr>
              <a:t>를 생성</a:t>
            </a:r>
            <a:endParaRPr lang="en-US" altLang="ko-KR" sz="1400" dirty="0">
              <a:latin typeface="+mn-ea"/>
            </a:endParaRPr>
          </a:p>
          <a:p>
            <a:pPr lvl="2"/>
            <a:r>
              <a:rPr lang="en-US" altLang="ko-KR" sz="1400" dirty="0">
                <a:latin typeface="+mn-ea"/>
              </a:rPr>
              <a:t>GAN (Generative Adversarial Networks, </a:t>
            </a:r>
            <a:r>
              <a:rPr lang="ko-KR" altLang="en-US" sz="1400" dirty="0" err="1">
                <a:latin typeface="+mn-ea"/>
              </a:rPr>
              <a:t>생성적</a:t>
            </a:r>
            <a:r>
              <a:rPr lang="ko-KR" altLang="en-US" sz="1400" dirty="0">
                <a:latin typeface="+mn-ea"/>
              </a:rPr>
              <a:t> 적대 신경망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lvl="2"/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생성기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(New)</a:t>
            </a:r>
            <a:r>
              <a:rPr lang="ko-KR" altLang="en-US" sz="1400" dirty="0">
                <a:latin typeface="+mn-ea"/>
              </a:rPr>
              <a:t>  </a:t>
            </a:r>
            <a:r>
              <a:rPr lang="en-US" altLang="ko-KR" sz="1400" dirty="0">
                <a:latin typeface="+mn-ea"/>
                <a:sym typeface="Wingdings" pitchFamily="2" charset="2"/>
              </a:rPr>
              <a:t></a:t>
            </a:r>
            <a:r>
              <a:rPr lang="ko-KR" altLang="en-US" sz="1400" dirty="0">
                <a:latin typeface="+mn-ea"/>
                <a:sym typeface="Wingdings" pitchFamily="2" charset="2"/>
              </a:rPr>
              <a:t>  판별기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E5A25E7B-1944-5B98-0FA6-E1ADAD83F9D6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518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Layers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layers </a:t>
            </a:r>
            <a:r>
              <a:rPr lang="ko-KR" altLang="en-US" sz="1600" dirty="0">
                <a:latin typeface="+mn-ea"/>
              </a:rPr>
              <a:t>종류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465973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Dense Network (</a:t>
            </a:r>
            <a:r>
              <a:rPr lang="ko-KR" altLang="en-US" sz="1600" dirty="0">
                <a:latin typeface="+mn-ea"/>
              </a:rPr>
              <a:t>밀집망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lvl="1"/>
            <a:r>
              <a:rPr lang="en-US" altLang="ko-KR" sz="1400" dirty="0">
                <a:latin typeface="+mn-ea"/>
              </a:rPr>
              <a:t>keras.layers.Dense(128, input_shape=(28</a:t>
            </a:r>
            <a:r>
              <a:rPr lang="ko-KR" altLang="en-US" sz="1400" dirty="0">
                <a:latin typeface="+mn-ea"/>
              </a:rPr>
              <a:t> * </a:t>
            </a:r>
            <a:r>
              <a:rPr lang="en-US" altLang="ko-KR" sz="1400" dirty="0">
                <a:latin typeface="+mn-ea"/>
              </a:rPr>
              <a:t>28,), activation='relu’)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keras.layers.Flatten()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Dropout : </a:t>
            </a:r>
            <a:r>
              <a:rPr lang="ko-KR" altLang="en-US" sz="1600" dirty="0">
                <a:latin typeface="+mn-ea"/>
              </a:rPr>
              <a:t>샘플링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en-US" altLang="ko-KR" sz="1400" dirty="0">
                <a:latin typeface="+mn-ea"/>
              </a:rPr>
              <a:t>keras.layers.Dropout(0.3)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Convolution</a:t>
            </a:r>
          </a:p>
          <a:p>
            <a:pPr lvl="1"/>
            <a:r>
              <a:rPr lang="en-US" altLang="ko-KR" sz="1400" dirty="0">
                <a:latin typeface="+mn-ea"/>
              </a:rPr>
              <a:t>keras.layers.Conv2D(20, (5, 5), activation='relu', input_shape=(28, 28, 1))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keras.layers.BatchNormalization()</a:t>
            </a:r>
          </a:p>
          <a:p>
            <a:r>
              <a:rPr lang="en-US" altLang="ko-KR" sz="1600" dirty="0">
                <a:latin typeface="+mn-ea"/>
              </a:rPr>
              <a:t>keras.layers.MaxPooling2D(pool_size=(2, 2), strides=(2, 2))</a:t>
            </a: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A282748-C1EB-AB75-4DE3-DBB85A0096B5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00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Algorithms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590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layers </a:t>
            </a:r>
            <a:r>
              <a:rPr lang="ko-KR" altLang="en-US" sz="1600" dirty="0">
                <a:latin typeface="+mn-ea"/>
              </a:rPr>
              <a:t>종류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447507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CNN (Convolutional Neural Network)</a:t>
            </a:r>
          </a:p>
          <a:p>
            <a:r>
              <a:rPr lang="en-US" altLang="ko-KR" sz="1600" dirty="0">
                <a:latin typeface="+mn-ea"/>
              </a:rPr>
              <a:t>LSTM (Long Short Term Memory Network)</a:t>
            </a:r>
          </a:p>
          <a:p>
            <a:r>
              <a:rPr lang="en-US" altLang="ko-KR" sz="1600" dirty="0">
                <a:latin typeface="+mn-ea"/>
              </a:rPr>
              <a:t>RNN (Recurrent Neural Network)</a:t>
            </a:r>
          </a:p>
          <a:p>
            <a:r>
              <a:rPr lang="en-US" altLang="ko-KR" sz="1600" dirty="0">
                <a:latin typeface="+mn-ea"/>
              </a:rPr>
              <a:t>GAN (Generative Adversarial Network)</a:t>
            </a:r>
          </a:p>
          <a:p>
            <a:r>
              <a:rPr lang="en-US" altLang="ko-KR" sz="1600" dirty="0">
                <a:latin typeface="+mn-ea"/>
              </a:rPr>
              <a:t>RBFN (Radial Basis Function Network)</a:t>
            </a:r>
          </a:p>
          <a:p>
            <a:r>
              <a:rPr lang="en-US" altLang="ko-KR" sz="1600" dirty="0">
                <a:latin typeface="+mn-ea"/>
              </a:rPr>
              <a:t>MLP (Multilayer Perceptron)</a:t>
            </a:r>
          </a:p>
          <a:p>
            <a:r>
              <a:rPr lang="en-US" altLang="ko-KR" sz="1600" dirty="0">
                <a:latin typeface="+mn-ea"/>
              </a:rPr>
              <a:t>SOM (Self Organizing Map)</a:t>
            </a:r>
          </a:p>
          <a:p>
            <a:r>
              <a:rPr lang="en-US" altLang="ko-KR" sz="1600" dirty="0">
                <a:latin typeface="+mn-ea"/>
              </a:rPr>
              <a:t>DBN (Deep Belief Network)</a:t>
            </a:r>
          </a:p>
          <a:p>
            <a:r>
              <a:rPr lang="en-US" altLang="ko-KR" sz="1600" dirty="0">
                <a:latin typeface="+mn-ea"/>
              </a:rPr>
              <a:t>RBM (Restricted Boltzmann Machine)</a:t>
            </a:r>
          </a:p>
          <a:p>
            <a:r>
              <a:rPr lang="en-US" altLang="ko-KR" sz="1600" dirty="0">
                <a:latin typeface="+mn-ea"/>
              </a:rPr>
              <a:t>AutoEncoder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https://www.simplilearn.com/tutorials/deep-learning-tutorial/deep-learning-algorithm</a:t>
            </a:r>
          </a:p>
          <a:p>
            <a:r>
              <a:rPr lang="en-US" altLang="ko-KR" sz="1600" dirty="0">
                <a:latin typeface="+mn-ea"/>
              </a:rPr>
              <a:t>https://www.projectpro.io/article/deep-learning-algorithms/443</a:t>
            </a: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E54598E-EE87-E435-BDC3-8A1F4C3AF8CD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758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CNN (Convolutional Neural Network)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ppp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1026" name="Picture 2" descr="Convolutional Neural Network">
            <a:extLst>
              <a:ext uri="{FF2B5EF4-FFF2-40B4-BE49-F238E27FC236}">
                <a16:creationId xmlns:a16="http://schemas.microsoft.com/office/drawing/2014/main" id="{3D3C8B4A-3BE0-0BF6-0A50-42BAE20DA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1844824"/>
            <a:ext cx="8985448" cy="258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163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LSTM (Long Short Term Memory Network)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ppp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2050" name="Picture 2" descr="Long_Short_Term_Memory.">
            <a:extLst>
              <a:ext uri="{FF2B5EF4-FFF2-40B4-BE49-F238E27FC236}">
                <a16:creationId xmlns:a16="http://schemas.microsoft.com/office/drawing/2014/main" id="{EF64D0BB-244B-6D5C-BCBD-75035F781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6" y="1878917"/>
            <a:ext cx="7977336" cy="310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21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160358"/>
              </p:ext>
            </p:extLst>
          </p:nvPr>
        </p:nvGraphicFramePr>
        <p:xfrm>
          <a:off x="344487" y="764703"/>
          <a:ext cx="9211022" cy="5516880"/>
        </p:xfrm>
        <a:graphic>
          <a:graphicData uri="http://schemas.openxmlformats.org/drawingml/2006/table">
            <a:tbl>
              <a:tblPr firstRow="1"/>
              <a:tblGrid>
                <a:gridCol w="1261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7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Date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Writer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Version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CE1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2022.07.11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0.01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Model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2022.07.12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0.02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강화학습 등 추가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2022.07.13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0.03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RNN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 추가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2022.07.14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0.04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AutoML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 추가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2022.07.23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김계현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0.05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Deep Learning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정리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245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15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84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520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332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942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839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746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505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609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395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0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6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latinLnBrk="1">
                        <a:buFont typeface="Wingdings" pitchFamily="2" charset="2"/>
                        <a:buChar char="§"/>
                      </a:pPr>
                      <a:endParaRPr lang="en-US" altLang="ko-KR" sz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163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219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RNN (Recurrent Neural Network)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ppp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3074" name="Picture 2" descr="RNN">
            <a:extLst>
              <a:ext uri="{FF2B5EF4-FFF2-40B4-BE49-F238E27FC236}">
                <a16:creationId xmlns:a16="http://schemas.microsoft.com/office/drawing/2014/main" id="{77CDB692-CA65-F750-B774-C0B31907E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1103258"/>
            <a:ext cx="7524696" cy="355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oogle_Auto_Complete">
            <a:extLst>
              <a:ext uri="{FF2B5EF4-FFF2-40B4-BE49-F238E27FC236}">
                <a16:creationId xmlns:a16="http://schemas.microsoft.com/office/drawing/2014/main" id="{FA384B33-7CF1-17EF-83B5-5B1AAAC5F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056" y="4583170"/>
            <a:ext cx="7761312" cy="21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816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GAN (Generative Adversarial Network)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ppp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4098" name="Picture 2" descr="Generative_Adversarial_Network.">
            <a:extLst>
              <a:ext uri="{FF2B5EF4-FFF2-40B4-BE49-F238E27FC236}">
                <a16:creationId xmlns:a16="http://schemas.microsoft.com/office/drawing/2014/main" id="{89D49172-A135-B077-DE4E-E21CFCB35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2" y="1976394"/>
            <a:ext cx="8794656" cy="313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645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RBFN (Radial Basis Function Network)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ppp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5122" name="Picture 2" descr="Radial_Basis_Function_Network">
            <a:extLst>
              <a:ext uri="{FF2B5EF4-FFF2-40B4-BE49-F238E27FC236}">
                <a16:creationId xmlns:a16="http://schemas.microsoft.com/office/drawing/2014/main" id="{DE95D49F-0313-167D-B0DC-AA798440A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1916832"/>
            <a:ext cx="7812236" cy="38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128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MLP (Multilayer Perceptron)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ppp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6146" name="Picture 2" descr="Multilayer_Perceptron">
            <a:extLst>
              <a:ext uri="{FF2B5EF4-FFF2-40B4-BE49-F238E27FC236}">
                <a16:creationId xmlns:a16="http://schemas.microsoft.com/office/drawing/2014/main" id="{417088CB-BDA6-13E0-37C9-03BEF788A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7" y="1751330"/>
            <a:ext cx="8552989" cy="275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866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SOM (Self Organizing Map)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ppp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7170" name="Picture 2" descr="Self_Organizing_Map">
            <a:extLst>
              <a:ext uri="{FF2B5EF4-FFF2-40B4-BE49-F238E27FC236}">
                <a16:creationId xmlns:a16="http://schemas.microsoft.com/office/drawing/2014/main" id="{B9E3476E-1D9F-00C5-D047-E5DA315E1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916832"/>
            <a:ext cx="7977336" cy="333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862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DBN (Deep Belief Network)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ppp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8194" name="Picture 2" descr="Deep_Belief_Network">
            <a:extLst>
              <a:ext uri="{FF2B5EF4-FFF2-40B4-BE49-F238E27FC236}">
                <a16:creationId xmlns:a16="http://schemas.microsoft.com/office/drawing/2014/main" id="{C2C16CA9-09B2-A4DE-9A99-7AEF046D6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97" y="1821110"/>
            <a:ext cx="8799405" cy="362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531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RBM (Restricted Boltzmann Machine)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ppp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9218" name="Picture 2" descr="Restricted_Boltzmann_Machine">
            <a:extLst>
              <a:ext uri="{FF2B5EF4-FFF2-40B4-BE49-F238E27FC236}">
                <a16:creationId xmlns:a16="http://schemas.microsoft.com/office/drawing/2014/main" id="{518F3661-ABFF-CA74-5A2E-2C41276B0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73" y="1751330"/>
            <a:ext cx="7471246" cy="408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982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Algorithms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AutoEncoder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9217025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ppp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48B3EEB-88EB-74CA-1F2F-5089E488CEF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  <p:pic>
        <p:nvPicPr>
          <p:cNvPr id="10242" name="Picture 2" descr="/Autoencoders">
            <a:extLst>
              <a:ext uri="{FF2B5EF4-FFF2-40B4-BE49-F238E27FC236}">
                <a16:creationId xmlns:a16="http://schemas.microsoft.com/office/drawing/2014/main" id="{9BED9961-80AD-D2BA-3E1A-B44CAF26C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61" y="1885267"/>
            <a:ext cx="8644678" cy="354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100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CNN (Convolutional Neural Networks)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506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CNN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CNN (Convolutional Neural Networks, </a:t>
            </a:r>
            <a:r>
              <a:rPr lang="ko-KR" altLang="en-US" sz="1600" dirty="0" err="1">
                <a:latin typeface="+mn-ea"/>
              </a:rPr>
              <a:t>합성곱</a:t>
            </a:r>
            <a:r>
              <a:rPr lang="ko-KR" altLang="en-US" sz="1600" dirty="0">
                <a:latin typeface="+mn-ea"/>
              </a:rPr>
              <a:t> 신경망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컨볼루션</a:t>
            </a:r>
            <a:r>
              <a:rPr lang="ko-KR" altLang="en-US" sz="1600" dirty="0">
                <a:latin typeface="+mn-ea"/>
              </a:rPr>
              <a:t> 신경망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495520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CNN (Convolutional Neural Networks)</a:t>
            </a:r>
          </a:p>
          <a:p>
            <a:pPr lvl="1"/>
            <a:r>
              <a:rPr lang="en-US" altLang="ko-KR" sz="1400" dirty="0">
                <a:latin typeface="+mn-ea"/>
              </a:rPr>
              <a:t>DCNN (Deep CNN, </a:t>
            </a:r>
            <a:r>
              <a:rPr lang="ko-KR" altLang="en-US" sz="1400" dirty="0">
                <a:latin typeface="+mn-ea"/>
              </a:rPr>
              <a:t>심층 </a:t>
            </a:r>
            <a:r>
              <a:rPr lang="ko-KR" altLang="en-US" sz="1400" dirty="0" err="1">
                <a:latin typeface="+mn-ea"/>
              </a:rPr>
              <a:t>합성곱</a:t>
            </a:r>
            <a:r>
              <a:rPr lang="ko-KR" altLang="en-US" sz="1400" dirty="0">
                <a:latin typeface="+mn-ea"/>
              </a:rPr>
              <a:t> 신경망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lvl="1"/>
            <a:r>
              <a:rPr lang="en-US" altLang="ko-KR" sz="1400" dirty="0">
                <a:latin typeface="+mn-ea"/>
              </a:rPr>
              <a:t>Convolution layer</a:t>
            </a:r>
          </a:p>
          <a:p>
            <a:pPr lvl="1"/>
            <a:r>
              <a:rPr lang="en-US" altLang="ko-KR" sz="1400" dirty="0">
                <a:latin typeface="+mn-ea"/>
              </a:rPr>
              <a:t>ReLU (Rectified Linear Unit)</a:t>
            </a:r>
          </a:p>
          <a:p>
            <a:pPr lvl="1"/>
            <a:r>
              <a:rPr lang="en-US" altLang="ko-KR" sz="1400" dirty="0">
                <a:latin typeface="+mn-ea"/>
              </a:rPr>
              <a:t>Pooling layer</a:t>
            </a:r>
          </a:p>
          <a:p>
            <a:pPr lvl="1"/>
            <a:r>
              <a:rPr lang="en-US" altLang="ko-KR" sz="1400" dirty="0">
                <a:latin typeface="+mn-ea"/>
              </a:rPr>
              <a:t>FC (Fully connected) layer</a:t>
            </a:r>
            <a:endParaRPr lang="en-US" altLang="ko-KR" sz="160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Convolution		: </a:t>
            </a:r>
            <a:r>
              <a:rPr lang="ko-KR" altLang="en-US" sz="1600" dirty="0">
                <a:latin typeface="+mn-ea"/>
              </a:rPr>
              <a:t>관계 정보를 활용하는 방법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en-US" altLang="ko-KR" sz="1400" dirty="0">
                <a:latin typeface="+mn-ea"/>
              </a:rPr>
              <a:t>Dense		: </a:t>
            </a:r>
            <a:r>
              <a:rPr lang="ko-KR" altLang="en-US" sz="1400" dirty="0">
                <a:latin typeface="+mn-ea"/>
              </a:rPr>
              <a:t>선형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en-US" altLang="ko-KR" sz="1400" dirty="0">
                <a:latin typeface="+mn-ea"/>
              </a:rPr>
              <a:t>Convolution		: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n</a:t>
            </a:r>
            <a:r>
              <a:rPr lang="ko-KR" altLang="en-US" sz="1400" dirty="0">
                <a:latin typeface="+mn-ea"/>
              </a:rPr>
              <a:t>차원 부분 </a:t>
            </a:r>
            <a:r>
              <a:rPr lang="ko-KR" altLang="en-US" sz="1400" dirty="0" err="1">
                <a:latin typeface="+mn-ea"/>
              </a:rPr>
              <a:t>행열</a:t>
            </a:r>
            <a:endParaRPr lang="en-US" altLang="ko-KR" sz="1400" dirty="0">
              <a:latin typeface="+mn-ea"/>
            </a:endParaRPr>
          </a:p>
          <a:p>
            <a:pPr lvl="2"/>
            <a:r>
              <a:rPr lang="ko-KR" altLang="en-US" sz="1400" dirty="0" err="1">
                <a:latin typeface="+mn-ea"/>
              </a:rPr>
              <a:t>행열에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Convolution</a:t>
            </a:r>
            <a:r>
              <a:rPr lang="ko-KR" altLang="en-US" sz="1400" dirty="0">
                <a:latin typeface="+mn-ea"/>
              </a:rPr>
              <a:t>을 적용하여 </a:t>
            </a:r>
            <a:r>
              <a:rPr lang="ko-KR" altLang="en-US" sz="1400" dirty="0" err="1">
                <a:latin typeface="+mn-ea"/>
              </a:rPr>
              <a:t>특징맵을</a:t>
            </a:r>
            <a:r>
              <a:rPr lang="ko-KR" altLang="en-US" sz="1400" dirty="0">
                <a:latin typeface="+mn-ea"/>
              </a:rPr>
              <a:t> 생성</a:t>
            </a:r>
            <a:endParaRPr lang="en-US" altLang="ko-KR" sz="1400" dirty="0">
              <a:latin typeface="+mn-ea"/>
            </a:endParaRPr>
          </a:p>
          <a:p>
            <a:pPr lvl="2"/>
            <a:r>
              <a:rPr lang="en-US" altLang="ko-KR" sz="1400" dirty="0">
                <a:latin typeface="+mn-ea"/>
              </a:rPr>
              <a:t>2</a:t>
            </a:r>
            <a:r>
              <a:rPr lang="ko-KR" altLang="en-US" sz="1400" dirty="0">
                <a:latin typeface="+mn-ea"/>
              </a:rPr>
              <a:t>차원 </a:t>
            </a:r>
            <a:r>
              <a:rPr lang="en-US" altLang="ko-KR" sz="1400" dirty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이미지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 오디오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 텍스트</a:t>
            </a:r>
            <a:endParaRPr lang="en-US" altLang="ko-KR" sz="1400" dirty="0">
              <a:latin typeface="+mn-ea"/>
            </a:endParaRPr>
          </a:p>
          <a:p>
            <a:pPr lvl="2"/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차원 </a:t>
            </a:r>
            <a:r>
              <a:rPr lang="en-US" altLang="ko-KR" sz="1400" dirty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 비디오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Pooling</a:t>
            </a:r>
          </a:p>
          <a:p>
            <a:pPr lvl="1"/>
            <a:r>
              <a:rPr lang="en-US" altLang="ko-KR" sz="1400" dirty="0">
                <a:latin typeface="+mn-ea"/>
              </a:rPr>
              <a:t>n</a:t>
            </a:r>
            <a:r>
              <a:rPr lang="ko-KR" altLang="en-US" sz="1400" dirty="0">
                <a:latin typeface="+mn-ea"/>
              </a:rPr>
              <a:t>차원 부분 </a:t>
            </a:r>
            <a:r>
              <a:rPr lang="ko-KR" altLang="en-US" sz="1400" dirty="0" err="1">
                <a:latin typeface="+mn-ea"/>
              </a:rPr>
              <a:t>행열을</a:t>
            </a:r>
            <a:r>
              <a:rPr lang="ko-KR" altLang="en-US" sz="1400" dirty="0">
                <a:latin typeface="+mn-ea"/>
              </a:rPr>
              <a:t> 사용하여 </a:t>
            </a:r>
            <a:r>
              <a:rPr lang="ko-KR" altLang="en-US" sz="1400" dirty="0" err="1">
                <a:latin typeface="+mn-ea"/>
              </a:rPr>
              <a:t>특징맵을</a:t>
            </a:r>
            <a:r>
              <a:rPr lang="ko-KR" altLang="en-US" sz="1400" dirty="0">
                <a:latin typeface="+mn-ea"/>
              </a:rPr>
              <a:t> 요약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400">
                <a:latin typeface="+mn-ea"/>
              </a:rPr>
              <a:t>데이터 변환 계층</a:t>
            </a:r>
            <a:endParaRPr lang="en-US" altLang="ko-KR" sz="14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4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Receptive </a:t>
            </a:r>
            <a:r>
              <a:rPr lang="en-US" altLang="ko-KR" sz="1400" dirty="0">
                <a:latin typeface="+mn-ea"/>
              </a:rPr>
              <a:t>field (</a:t>
            </a:r>
            <a:r>
              <a:rPr lang="ko-KR" altLang="en-US" sz="1400" dirty="0">
                <a:latin typeface="+mn-ea"/>
              </a:rPr>
              <a:t>로컬 수용 필드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가중치 공유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14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526D07B-CF7E-5120-6651-A52F198B8BAE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6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690752" y="1844831"/>
            <a:ext cx="6870761" cy="4450449"/>
          </a:xfrm>
        </p:spPr>
        <p:txBody>
          <a:bodyPr/>
          <a:lstStyle/>
          <a:p>
            <a:pPr marL="714375" indent="-714375"/>
            <a:r>
              <a:rPr lang="en-US" altLang="ko-KR" sz="2400" dirty="0"/>
              <a:t>Introduction</a:t>
            </a:r>
          </a:p>
          <a:p>
            <a:pPr marL="714375" indent="-714375"/>
            <a:r>
              <a:rPr lang="en-US" altLang="ko-KR" sz="2400" dirty="0"/>
              <a:t>Algorithms</a:t>
            </a:r>
          </a:p>
          <a:p>
            <a:pPr marL="714375" indent="-714375"/>
            <a:r>
              <a:rPr lang="en-US" altLang="ko-KR" sz="2400" dirty="0">
                <a:latin typeface="+mn-ea"/>
              </a:rPr>
              <a:t>CNN (Convolutional Neural Networks)</a:t>
            </a:r>
          </a:p>
          <a:p>
            <a:pPr marL="714375" indent="-714375"/>
            <a:r>
              <a:rPr lang="en-US" altLang="ko-KR" sz="2400" dirty="0">
                <a:latin typeface="+mn-ea"/>
              </a:rPr>
              <a:t>LSTM (Long Short Term Memory Network)</a:t>
            </a:r>
          </a:p>
          <a:p>
            <a:pPr marL="714375" indent="-714375"/>
            <a:r>
              <a:rPr lang="en-US" altLang="ko-KR" sz="2400">
                <a:latin typeface="+mn-ea"/>
              </a:rPr>
              <a:t>RNN (Recurrent Neural Networks)</a:t>
            </a:r>
            <a:endParaRPr lang="en-US" altLang="ko-KR" sz="2400" dirty="0">
              <a:latin typeface="+mn-ea"/>
            </a:endParaRPr>
          </a:p>
          <a:p>
            <a:pPr marL="714375" indent="-714375"/>
            <a:r>
              <a:rPr lang="en-US" altLang="ko-KR" sz="2400" dirty="0">
                <a:latin typeface="+mn-ea"/>
              </a:rPr>
              <a:t>GAN (Generative Adversarial Networks)</a:t>
            </a:r>
          </a:p>
          <a:p>
            <a:pPr marL="714375" indent="-714375"/>
            <a:r>
              <a:rPr lang="en-US" altLang="ko-KR" sz="2400" dirty="0">
                <a:latin typeface="+mn-ea"/>
              </a:rPr>
              <a:t>RBFN (Radial Basis Function Network)</a:t>
            </a:r>
          </a:p>
          <a:p>
            <a:pPr marL="714375" indent="-714375"/>
            <a:r>
              <a:rPr lang="en-US" altLang="ko-KR" sz="2400" dirty="0">
                <a:latin typeface="+mn-ea"/>
              </a:rPr>
              <a:t>MLP (Multilayer Perceptron)</a:t>
            </a:r>
          </a:p>
          <a:p>
            <a:pPr marL="714375" indent="-714375"/>
            <a:r>
              <a:rPr lang="en-US" altLang="ko-KR" sz="2400" dirty="0">
                <a:latin typeface="+mn-ea"/>
              </a:rPr>
              <a:t>SOM (Self Organizing Map)</a:t>
            </a:r>
          </a:p>
          <a:p>
            <a:pPr marL="714375" indent="-714375"/>
            <a:endParaRPr lang="en-US" altLang="ko-KR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      차</a:t>
            </a:r>
          </a:p>
        </p:txBody>
      </p:sp>
    </p:spTree>
    <p:extLst>
      <p:ext uri="{BB962C8B-B14F-4D97-AF65-F5344CB8AC3E}">
        <p14:creationId xmlns:p14="http://schemas.microsoft.com/office/powerpoint/2010/main" val="1228193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CNN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CNN (Convolutional Neural Networks, </a:t>
            </a:r>
            <a:r>
              <a:rPr lang="ko-KR" altLang="en-US" sz="1600" dirty="0" err="1">
                <a:latin typeface="+mn-ea"/>
              </a:rPr>
              <a:t>합성곱</a:t>
            </a:r>
            <a:r>
              <a:rPr lang="ko-KR" altLang="en-US" sz="1600" dirty="0">
                <a:latin typeface="+mn-ea"/>
              </a:rPr>
              <a:t> 신경망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컨볼루션</a:t>
            </a:r>
            <a:r>
              <a:rPr lang="ko-KR" altLang="en-US" sz="1600" dirty="0">
                <a:latin typeface="+mn-ea"/>
              </a:rPr>
              <a:t> 신경망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92107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+mn-ea"/>
              </a:rPr>
              <a:t>활용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분류</a:t>
            </a:r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>
                <a:latin typeface="+mn-ea"/>
                <a:sym typeface="Wingdings" pitchFamily="2" charset="2"/>
              </a:rPr>
              <a:t></a:t>
            </a:r>
            <a:r>
              <a:rPr lang="ko-KR" altLang="en-US" sz="1400" dirty="0">
                <a:latin typeface="+mn-ea"/>
                <a:sym typeface="Wingdings" pitchFamily="2" charset="2"/>
              </a:rPr>
              <a:t> 분류 헤드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의미 세그먼테이션</a:t>
            </a:r>
            <a:r>
              <a:rPr lang="en-US" altLang="ko-KR" sz="1400" dirty="0">
                <a:latin typeface="+mn-ea"/>
              </a:rPr>
              <a:t>	</a:t>
            </a:r>
            <a:r>
              <a:rPr lang="en-US" altLang="ko-KR" sz="1400" dirty="0">
                <a:latin typeface="+mn-ea"/>
                <a:sym typeface="Wingdings" pitchFamily="2" charset="2"/>
              </a:rPr>
              <a:t></a:t>
            </a:r>
            <a:r>
              <a:rPr lang="ko-KR" altLang="en-US" sz="1400" dirty="0">
                <a:latin typeface="+mn-ea"/>
                <a:sym typeface="Wingdings" pitchFamily="2" charset="2"/>
              </a:rPr>
              <a:t> 회귀 헤드</a:t>
            </a:r>
            <a:endParaRPr lang="en-US" altLang="ko-KR" sz="1400" dirty="0">
              <a:latin typeface="+mn-ea"/>
              <a:sym typeface="Wingdings" pitchFamily="2" charset="2"/>
            </a:endParaRPr>
          </a:p>
          <a:p>
            <a:pPr lvl="2"/>
            <a:r>
              <a:rPr lang="ko-KR" altLang="en-US" sz="1400" dirty="0">
                <a:latin typeface="+mn-ea"/>
                <a:sym typeface="Wingdings" pitchFamily="2" charset="2"/>
              </a:rPr>
              <a:t>로컬화</a:t>
            </a:r>
            <a:endParaRPr lang="en-US" altLang="ko-KR" sz="1400" dirty="0">
              <a:latin typeface="+mn-ea"/>
              <a:sym typeface="Wingdings" pitchFamily="2" charset="2"/>
            </a:endParaRPr>
          </a:p>
          <a:p>
            <a:pPr lvl="2"/>
            <a:r>
              <a:rPr lang="en-US" altLang="ko-KR" sz="1400" dirty="0">
                <a:latin typeface="+mn-ea"/>
                <a:sym typeface="Wingdings" pitchFamily="2" charset="2"/>
              </a:rPr>
              <a:t>Object detection (</a:t>
            </a:r>
            <a:r>
              <a:rPr lang="ko-KR" altLang="en-US" sz="1400" dirty="0">
                <a:latin typeface="+mn-ea"/>
                <a:sym typeface="Wingdings" pitchFamily="2" charset="2"/>
              </a:rPr>
              <a:t>객체 탐지</a:t>
            </a:r>
            <a:r>
              <a:rPr lang="en-US" altLang="ko-KR" sz="1400" dirty="0">
                <a:latin typeface="+mn-ea"/>
                <a:sym typeface="Wingdings" pitchFamily="2" charset="2"/>
              </a:rPr>
              <a:t>)</a:t>
            </a:r>
          </a:p>
          <a:p>
            <a:pPr lvl="2"/>
            <a:r>
              <a:rPr lang="ko-KR" altLang="en-US" sz="1400" dirty="0">
                <a:latin typeface="+mn-ea"/>
                <a:sym typeface="Wingdings" pitchFamily="2" charset="2"/>
              </a:rPr>
              <a:t>인스턴스 세그먼테이션</a:t>
            </a:r>
            <a:endParaRPr lang="en-US" altLang="ko-KR" sz="1400" dirty="0">
              <a:latin typeface="+mn-ea"/>
              <a:sym typeface="Wingdings" pitchFamily="2" charset="2"/>
            </a:endParaRPr>
          </a:p>
          <a:p>
            <a:pPr lvl="1"/>
            <a:r>
              <a:rPr lang="ko-KR" altLang="en-US" sz="1400" dirty="0">
                <a:latin typeface="+mn-ea"/>
                <a:sym typeface="Wingdings" pitchFamily="2" charset="2"/>
              </a:rPr>
              <a:t>전이학습</a:t>
            </a:r>
            <a:endParaRPr lang="en-US" altLang="ko-KR" sz="1400" dirty="0">
              <a:latin typeface="+mn-ea"/>
              <a:sym typeface="Wingdings" pitchFamily="2" charset="2"/>
            </a:endParaRPr>
          </a:p>
          <a:p>
            <a:pPr lvl="1"/>
            <a:r>
              <a:rPr lang="en-US" altLang="ko-KR" sz="1400" dirty="0">
                <a:latin typeface="+mn-ea"/>
                <a:sym typeface="Wingdings" pitchFamily="2" charset="2"/>
              </a:rPr>
              <a:t>Style transfer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전치 </a:t>
            </a:r>
            <a:r>
              <a:rPr lang="ko-KR" altLang="en-US" sz="1600" b="1" dirty="0" err="1">
                <a:solidFill>
                  <a:srgbClr val="0070C0"/>
                </a:solidFill>
                <a:latin typeface="+mn-ea"/>
              </a:rPr>
              <a:t>컨볼루션</a:t>
            </a:r>
            <a:endParaRPr lang="ko-KR" altLang="en-US" sz="16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Capsule networks (</a:t>
            </a:r>
            <a:r>
              <a:rPr lang="ko-KR" altLang="en-US" sz="1600" dirty="0" err="1">
                <a:latin typeface="+mn-ea"/>
              </a:rPr>
              <a:t>캡슐망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CapsNets</a:t>
            </a:r>
            <a:r>
              <a:rPr lang="en-US" altLang="ko-KR" sz="1600" dirty="0">
                <a:latin typeface="+mn-ea"/>
              </a:rPr>
              <a:t>)</a:t>
            </a: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BDBEF05-12AD-91F3-BEF0-5DADF71BF84F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705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CNN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CNN (Convolutional Neural Networks, </a:t>
            </a:r>
            <a:r>
              <a:rPr lang="ko-KR" altLang="en-US" sz="1600" dirty="0" err="1">
                <a:latin typeface="+mn-ea"/>
              </a:rPr>
              <a:t>합성곱</a:t>
            </a:r>
            <a:r>
              <a:rPr lang="ko-KR" altLang="en-US" sz="1600" dirty="0">
                <a:latin typeface="+mn-ea"/>
              </a:rPr>
              <a:t> 신경망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컨볼루션</a:t>
            </a:r>
            <a:r>
              <a:rPr lang="ko-KR" altLang="en-US" sz="1600" dirty="0">
                <a:latin typeface="+mn-ea"/>
              </a:rPr>
              <a:t> 신경망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55174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CNN </a:t>
            </a:r>
            <a:r>
              <a:rPr lang="ko-KR" altLang="en-US" sz="1600" dirty="0">
                <a:latin typeface="+mn-ea"/>
              </a:rPr>
              <a:t>적용 분야</a:t>
            </a:r>
          </a:p>
          <a:p>
            <a:pPr lvl="1"/>
            <a:r>
              <a:rPr lang="ko-KR" altLang="en-US" sz="1400" dirty="0">
                <a:latin typeface="+mn-ea"/>
              </a:rPr>
              <a:t>영상</a:t>
            </a:r>
          </a:p>
          <a:p>
            <a:pPr lvl="1"/>
            <a:r>
              <a:rPr lang="ko-KR" altLang="en-US" sz="1400" dirty="0">
                <a:latin typeface="+mn-ea"/>
              </a:rPr>
              <a:t>동영상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오디오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텍스트</a:t>
            </a:r>
          </a:p>
          <a:p>
            <a:pPr lvl="1"/>
            <a:r>
              <a:rPr lang="ko-KR" altLang="en-US" sz="1400" dirty="0">
                <a:latin typeface="+mn-ea"/>
              </a:rPr>
              <a:t>객체 검출</a:t>
            </a:r>
          </a:p>
          <a:p>
            <a:pPr lvl="1"/>
            <a:r>
              <a:rPr lang="ko-KR" altLang="en-US" sz="1400" dirty="0">
                <a:latin typeface="+mn-ea"/>
              </a:rPr>
              <a:t>합성 데이터 생성 </a:t>
            </a:r>
            <a:r>
              <a:rPr lang="en-US" altLang="ko-KR" sz="1400" dirty="0">
                <a:latin typeface="+mn-ea"/>
              </a:rPr>
              <a:t>for GAN (</a:t>
            </a:r>
            <a:r>
              <a:rPr lang="ko-KR" altLang="en-US" sz="1400" dirty="0">
                <a:latin typeface="+mn-ea"/>
              </a:rPr>
              <a:t>생성적 적대 신경망</a:t>
            </a:r>
            <a:r>
              <a:rPr lang="en-US" altLang="ko-KR" sz="1400" dirty="0">
                <a:latin typeface="+mn-ea"/>
              </a:rPr>
              <a:t>)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비즈니스 어플리케이션</a:t>
            </a:r>
          </a:p>
          <a:p>
            <a:pPr lvl="1"/>
            <a:r>
              <a:rPr lang="ko-KR" altLang="en-US" sz="1400" dirty="0">
                <a:latin typeface="+mn-ea"/>
              </a:rPr>
              <a:t> 이미지 분류</a:t>
            </a:r>
          </a:p>
          <a:p>
            <a:pPr lvl="1"/>
            <a:r>
              <a:rPr lang="ko-KR" altLang="en-US" sz="1400" dirty="0">
                <a:latin typeface="+mn-ea"/>
              </a:rPr>
              <a:t> 추천 시스템</a:t>
            </a:r>
          </a:p>
          <a:p>
            <a:pPr lvl="1"/>
            <a:r>
              <a:rPr lang="ko-KR" altLang="en-US" sz="1400" dirty="0">
                <a:latin typeface="+mn-ea"/>
              </a:rPr>
              <a:t> 이미지 검색</a:t>
            </a:r>
          </a:p>
          <a:p>
            <a:pPr lvl="1"/>
            <a:r>
              <a:rPr lang="ko-KR" altLang="en-US" sz="1400" dirty="0">
                <a:latin typeface="+mn-ea"/>
              </a:rPr>
              <a:t> 얼굴 인식</a:t>
            </a:r>
          </a:p>
          <a:p>
            <a:pPr lvl="1"/>
            <a:r>
              <a:rPr lang="ko-KR" altLang="en-US" sz="1400" dirty="0">
                <a:latin typeface="+mn-ea"/>
              </a:rPr>
              <a:t> 광학 문자 인식</a:t>
            </a: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E73DD6AA-D3EA-214D-ADDD-4BD23B76F890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718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CNN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CNN (Convolutional Neural Networks, </a:t>
            </a:r>
            <a:r>
              <a:rPr lang="ko-KR" altLang="en-US" sz="1600" dirty="0" err="1">
                <a:latin typeface="+mn-ea"/>
              </a:rPr>
              <a:t>합성곱</a:t>
            </a:r>
            <a:r>
              <a:rPr lang="ko-KR" altLang="en-US" sz="1600" dirty="0">
                <a:latin typeface="+mn-ea"/>
              </a:rPr>
              <a:t> 신경망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컨볼루션</a:t>
            </a:r>
            <a:r>
              <a:rPr lang="ko-KR" altLang="en-US" sz="1600" dirty="0">
                <a:latin typeface="+mn-ea"/>
              </a:rPr>
              <a:t> 신경망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449969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CNN Application</a:t>
            </a:r>
          </a:p>
          <a:p>
            <a:pPr lvl="1"/>
            <a:r>
              <a:rPr lang="en-US" altLang="ko-KR" sz="1400" dirty="0">
                <a:latin typeface="+mn-ea"/>
              </a:rPr>
              <a:t>https://www.baeldung.com/cs/deep-cnn-design</a:t>
            </a:r>
          </a:p>
          <a:p>
            <a:pPr lvl="1"/>
            <a:r>
              <a:rPr lang="en-US" altLang="ko-KR" sz="1400" dirty="0">
                <a:latin typeface="+mn-ea"/>
              </a:rPr>
              <a:t>LeNet: 1990</a:t>
            </a:r>
            <a:r>
              <a:rPr lang="ko-KR" altLang="en-US" sz="1400" dirty="0">
                <a:latin typeface="+mn-ea"/>
              </a:rPr>
              <a:t>년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필기 숫자 인식</a:t>
            </a:r>
          </a:p>
          <a:p>
            <a:pPr lvl="1"/>
            <a:r>
              <a:rPr lang="en-US" altLang="ko-KR" sz="1400" dirty="0">
                <a:latin typeface="+mn-ea"/>
              </a:rPr>
              <a:t>AlexNet: 2012</a:t>
            </a:r>
            <a:r>
              <a:rPr lang="ko-KR" altLang="en-US" sz="1400" dirty="0">
                <a:latin typeface="+mn-ea"/>
              </a:rPr>
              <a:t>년</a:t>
            </a:r>
          </a:p>
          <a:p>
            <a:pPr lvl="1"/>
            <a:r>
              <a:rPr lang="en-US" altLang="ko-KR" sz="1400" dirty="0">
                <a:latin typeface="+mn-ea"/>
              </a:rPr>
              <a:t>ResNet (Residual Neural Network): </a:t>
            </a:r>
            <a:r>
              <a:rPr lang="ko-KR" altLang="en-US" sz="1400" dirty="0">
                <a:latin typeface="+mn-ea"/>
              </a:rPr>
              <a:t>기울기 소실 문제를 극복</a:t>
            </a:r>
          </a:p>
          <a:p>
            <a:pPr lvl="1"/>
            <a:r>
              <a:rPr lang="en-US" altLang="ko-KR" sz="1400" dirty="0">
                <a:latin typeface="+mn-ea"/>
              </a:rPr>
              <a:t>GoogleNet (InceptionNet): 2014</a:t>
            </a:r>
            <a:r>
              <a:rPr lang="ko-KR" altLang="en-US" sz="1400" dirty="0">
                <a:latin typeface="+mn-ea"/>
              </a:rPr>
              <a:t>년</a:t>
            </a:r>
          </a:p>
          <a:p>
            <a:pPr lvl="1"/>
            <a:r>
              <a:rPr lang="en-US" altLang="ko-KR" sz="1400" dirty="0">
                <a:latin typeface="+mn-ea"/>
              </a:rPr>
              <a:t>MobileNet: </a:t>
            </a:r>
            <a:r>
              <a:rPr lang="ko-KR" altLang="en-US" sz="1400" dirty="0">
                <a:latin typeface="+mn-ea"/>
              </a:rPr>
              <a:t>모바일 및 임베디드 장치</a:t>
            </a:r>
          </a:p>
          <a:p>
            <a:pPr lvl="1"/>
            <a:r>
              <a:rPr lang="en-US" altLang="ko-KR" sz="1400" dirty="0">
                <a:latin typeface="+mn-ea"/>
              </a:rPr>
              <a:t>VGG (Visual Geometry Group) 16: </a:t>
            </a:r>
            <a:r>
              <a:rPr lang="ko-KR" altLang="en-US" sz="1400" dirty="0">
                <a:latin typeface="+mn-ea"/>
              </a:rPr>
              <a:t>옥스퍼드 대학교 공학과 소속 연구 그룹</a:t>
            </a:r>
            <a:r>
              <a:rPr lang="en-US" altLang="ko-KR" sz="1400" dirty="0">
                <a:latin typeface="+mn-ea"/>
              </a:rPr>
              <a:t>. VGGNet (2014</a:t>
            </a:r>
            <a:r>
              <a:rPr lang="ko-KR" altLang="en-US" sz="1400" dirty="0">
                <a:latin typeface="+mn-ea"/>
              </a:rPr>
              <a:t>년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lvl="1"/>
            <a:r>
              <a:rPr lang="en-US" altLang="ko-KR" sz="1400" dirty="0">
                <a:latin typeface="+mn-ea"/>
              </a:rPr>
              <a:t>YOLO v3 : </a:t>
            </a:r>
            <a:r>
              <a:rPr lang="ko-KR" altLang="en-US" sz="1400" dirty="0">
                <a:latin typeface="+mn-ea"/>
              </a:rPr>
              <a:t>객체 검출</a:t>
            </a:r>
          </a:p>
          <a:p>
            <a:pPr lvl="1"/>
            <a:r>
              <a:rPr lang="en-US" altLang="ko-KR" sz="1400" dirty="0">
                <a:latin typeface="+mn-ea"/>
              </a:rPr>
              <a:t>R-CNN (Region-based Convolutional Neural Network): 2013</a:t>
            </a:r>
            <a:r>
              <a:rPr lang="ko-KR" altLang="en-US" sz="1400" dirty="0">
                <a:latin typeface="+mn-ea"/>
              </a:rPr>
              <a:t>년</a:t>
            </a:r>
          </a:p>
          <a:p>
            <a:pPr lvl="1"/>
            <a:r>
              <a:rPr lang="en-US" altLang="ko-KR" sz="1400" dirty="0">
                <a:latin typeface="+mn-ea"/>
              </a:rPr>
              <a:t>Fast R-CNN: 2015</a:t>
            </a:r>
            <a:r>
              <a:rPr lang="ko-KR" altLang="en-US" sz="1400" dirty="0">
                <a:latin typeface="+mn-ea"/>
              </a:rPr>
              <a:t>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각 지역 제안에 대해 별도의 기능 추출 단계가 필요하지 않음</a:t>
            </a:r>
          </a:p>
          <a:p>
            <a:pPr lvl="1"/>
            <a:r>
              <a:rPr lang="en-US" altLang="ko-KR" sz="1400" dirty="0">
                <a:latin typeface="+mn-ea"/>
              </a:rPr>
              <a:t>Faster R-CNN: 2015</a:t>
            </a:r>
            <a:r>
              <a:rPr lang="ko-KR" altLang="en-US" sz="1400" dirty="0">
                <a:latin typeface="+mn-ea"/>
              </a:rPr>
              <a:t>년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CNN </a:t>
            </a:r>
            <a:r>
              <a:rPr lang="ko-KR" altLang="en-US" sz="1600" dirty="0">
                <a:latin typeface="+mn-ea"/>
              </a:rPr>
              <a:t>실습 </a:t>
            </a:r>
            <a:r>
              <a:rPr lang="en-US" altLang="ko-KR" sz="1600" dirty="0">
                <a:latin typeface="+mn-ea"/>
              </a:rPr>
              <a:t>with </a:t>
            </a:r>
            <a:r>
              <a:rPr lang="ko-KR" altLang="en-US" sz="1600" dirty="0">
                <a:latin typeface="+mn-ea"/>
              </a:rPr>
              <a:t>교재</a:t>
            </a: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378A50C-6339-6E00-CC3E-DB41084EE48A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5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1077218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LSTM (</a:t>
            </a:r>
            <a:r>
              <a:rPr lang="en-US" altLang="ko-KR" sz="2800" dirty="0">
                <a:latin typeface="+mn-ea"/>
              </a:rPr>
              <a:t>Long Short Term Memory Network</a:t>
            </a:r>
            <a:r>
              <a:rPr lang="en-US" altLang="ko-KR" dirty="0">
                <a:latin typeface="+mn-ea"/>
              </a:rPr>
              <a:t>)</a:t>
            </a:r>
            <a:br>
              <a:rPr lang="en-US" altLang="ko-KR" sz="3200" dirty="0">
                <a:latin typeface="+mn-ea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777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RNN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RNN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RNN</a:t>
            </a:r>
            <a:r>
              <a:rPr lang="ko-KR" altLang="en-US" sz="1600" dirty="0">
                <a:latin typeface="+mn-ea"/>
              </a:rPr>
              <a:t>에서 확장</a:t>
            </a:r>
            <a:endParaRPr lang="en-US" altLang="ko-KR" sz="16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C0A14264-0404-091C-83ED-4B7C932F36B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972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>
                <a:latin typeface="+mn-ea"/>
              </a:rPr>
              <a:t>RNN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(Recurrent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Neural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Networks)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5883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>
                <a:latin typeface="+mn-ea"/>
              </a:rPr>
              <a:t>RNN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RNN (Recurrent Neural Networks, </a:t>
            </a:r>
            <a:r>
              <a:rPr lang="ko-KR" altLang="en-US" sz="1600">
                <a:latin typeface="+mn-ea"/>
              </a:rPr>
              <a:t>순환 신경망</a:t>
            </a:r>
            <a:r>
              <a:rPr lang="en-US" altLang="ko-KR" sz="160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451200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SimpleRNN</a:t>
            </a:r>
          </a:p>
          <a:p>
            <a:pPr lvl="1"/>
            <a:r>
              <a:rPr lang="en-US" altLang="ko-KR" sz="1400">
                <a:latin typeface="+mn-ea"/>
              </a:rPr>
              <a:t>BPTT (Back Propagation Through Time, </a:t>
            </a:r>
            <a:r>
              <a:rPr lang="ko-KR" altLang="en-US" sz="1400">
                <a:latin typeface="+mn-ea"/>
              </a:rPr>
              <a:t>시간에 따른 역전파</a:t>
            </a:r>
            <a:r>
              <a:rPr lang="en-US" altLang="ko-KR" sz="1400">
                <a:latin typeface="+mn-ea"/>
              </a:rPr>
              <a:t>)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LSTM (Long Short-Term Memory)</a:t>
            </a:r>
          </a:p>
          <a:p>
            <a:pPr lvl="1"/>
            <a:r>
              <a:rPr lang="ko-KR" altLang="en-US" sz="1400">
                <a:latin typeface="+mn-ea"/>
              </a:rPr>
              <a:t>장기 종속성을 학습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GRU (Gated Recurrent Unit)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 b="1">
                <a:solidFill>
                  <a:srgbClr val="0070C0"/>
                </a:solidFill>
                <a:latin typeface="+mn-ea"/>
              </a:rPr>
              <a:t>RNN </a:t>
            </a:r>
            <a:r>
              <a:rPr lang="ko-KR" altLang="en-US" sz="1600" b="1">
                <a:solidFill>
                  <a:srgbClr val="0070C0"/>
                </a:solidFill>
                <a:latin typeface="+mn-ea"/>
              </a:rPr>
              <a:t>위상</a:t>
            </a:r>
            <a:endParaRPr lang="en-US" altLang="ko-KR" sz="1600" b="1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ko-KR" altLang="en-US" sz="1400">
                <a:latin typeface="+mn-ea"/>
              </a:rPr>
              <a:t>인코더</a:t>
            </a:r>
            <a:r>
              <a:rPr lang="en-US" altLang="ko-KR" sz="1400">
                <a:latin typeface="+mn-ea"/>
              </a:rPr>
              <a:t>-</a:t>
            </a:r>
            <a:r>
              <a:rPr lang="ko-KR" altLang="en-US" sz="1400">
                <a:latin typeface="+mn-ea"/>
              </a:rPr>
              <a:t>디코더 아키텍처</a:t>
            </a:r>
            <a:endParaRPr lang="en-US" altLang="ko-KR" sz="1400">
              <a:latin typeface="+mn-ea"/>
            </a:endParaRPr>
          </a:p>
          <a:p>
            <a:pPr lvl="1"/>
            <a:r>
              <a:rPr lang="ko-KR" altLang="en-US" sz="1400">
                <a:latin typeface="+mn-ea"/>
              </a:rPr>
              <a:t>변환기 아키텍처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ko-KR" altLang="en-US" sz="1600">
                <a:latin typeface="+mn-ea"/>
              </a:rPr>
              <a:t>활용</a:t>
            </a:r>
            <a:endParaRPr lang="en-US" altLang="ko-KR" sz="1600">
              <a:latin typeface="+mn-ea"/>
            </a:endParaRPr>
          </a:p>
          <a:p>
            <a:pPr lvl="1"/>
            <a:r>
              <a:rPr lang="ko-KR" altLang="en-US" sz="1400">
                <a:latin typeface="+mn-ea"/>
              </a:rPr>
              <a:t>음성 인식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언어 모델링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기계 번역</a:t>
            </a:r>
            <a:endParaRPr lang="en-US" altLang="ko-KR" sz="1400">
              <a:latin typeface="+mn-ea"/>
            </a:endParaRPr>
          </a:p>
          <a:p>
            <a:pPr lvl="1"/>
            <a:r>
              <a:rPr lang="ko-KR" altLang="en-US" sz="1400">
                <a:latin typeface="+mn-ea"/>
              </a:rPr>
              <a:t>감정 분석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이미지 캡션</a:t>
            </a:r>
            <a:endParaRPr lang="en-US" altLang="ko-KR" sz="140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ppp</a:t>
            </a:r>
            <a:endParaRPr lang="ko-KR" altLang="en-US" sz="140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A5F3FC7-1E96-A901-941A-1EF77A45CB6E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1624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GAN (Generative Adversarial Networks)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515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GAN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GAN (Generative Adversarial Networks, </a:t>
            </a:r>
            <a:r>
              <a:rPr lang="ko-KR" altLang="en-US" sz="1600" dirty="0" err="1">
                <a:latin typeface="+mn-ea"/>
              </a:rPr>
              <a:t>생성적</a:t>
            </a:r>
            <a:r>
              <a:rPr lang="ko-KR" altLang="en-US" sz="1600" dirty="0">
                <a:latin typeface="+mn-ea"/>
              </a:rPr>
              <a:t> 적대 신경망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95800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Generator (</a:t>
            </a:r>
            <a:r>
              <a:rPr lang="ko-KR" altLang="en-US" sz="1600" dirty="0" err="1">
                <a:latin typeface="+mn-ea"/>
              </a:rPr>
              <a:t>생성기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lvl="1"/>
            <a:r>
              <a:rPr lang="ko-KR" altLang="en-US" sz="1400" dirty="0">
                <a:latin typeface="+mn-ea"/>
              </a:rPr>
              <a:t>예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 노이즈 입력을 받아 원하는 이미지 생성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예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전치 </a:t>
            </a:r>
            <a:r>
              <a:rPr lang="ko-KR" altLang="en-US" sz="1400" b="1" dirty="0" err="1">
                <a:solidFill>
                  <a:srgbClr val="0070C0"/>
                </a:solidFill>
                <a:latin typeface="+mn-ea"/>
              </a:rPr>
              <a:t>컨볼루션</a:t>
            </a:r>
            <a:r>
              <a:rPr lang="ko-KR" altLang="en-US" sz="1400" dirty="0" err="1">
                <a:latin typeface="+mn-ea"/>
              </a:rPr>
              <a:t>을</a:t>
            </a:r>
            <a:r>
              <a:rPr lang="ko-KR" altLang="en-US" sz="1400" dirty="0">
                <a:latin typeface="+mn-ea"/>
              </a:rPr>
              <a:t> 사용하여 이미지 생성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예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특정 이미지를 받아 다른 이미지 생성</a:t>
            </a:r>
            <a:endParaRPr lang="en-US" altLang="ko-KR" sz="14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Discriminator (</a:t>
            </a:r>
            <a:r>
              <a:rPr lang="ko-KR" altLang="en-US" sz="1600" dirty="0" err="1">
                <a:latin typeface="+mn-ea"/>
              </a:rPr>
              <a:t>판별기</a:t>
            </a:r>
            <a:r>
              <a:rPr lang="en-US" altLang="ko-KR" sz="1600" dirty="0">
                <a:latin typeface="+mn-ea"/>
              </a:rPr>
              <a:t>)</a:t>
            </a: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DCGAN (Deep Convolution GAN)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활용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en-US" altLang="ko-KR" sz="1400" dirty="0">
                <a:latin typeface="+mn-ea"/>
              </a:rPr>
              <a:t>GAN</a:t>
            </a:r>
            <a:r>
              <a:rPr lang="ko-KR" altLang="en-US" sz="1400" dirty="0">
                <a:latin typeface="+mn-ea"/>
              </a:rPr>
              <a:t>의 생성기로 산술 연산 가능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en-US" altLang="ko-KR" sz="1400" dirty="0" err="1">
                <a:latin typeface="+mn-ea"/>
              </a:rPr>
              <a:t>CycleGAN</a:t>
            </a:r>
            <a:r>
              <a:rPr lang="en-US" altLang="ko-KR" sz="1400" dirty="0">
                <a:latin typeface="+mn-ea"/>
              </a:rPr>
              <a:t> : </a:t>
            </a:r>
            <a:r>
              <a:rPr lang="ko-KR" altLang="en-US" sz="1400" dirty="0">
                <a:latin typeface="+mn-ea"/>
              </a:rPr>
              <a:t>이미지 변환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y = f(x) </a:t>
            </a:r>
            <a:r>
              <a:rPr lang="ko-KR" altLang="en-US" sz="1400">
                <a:latin typeface="+mn-ea"/>
              </a:rPr>
              <a:t>에서 </a:t>
            </a:r>
            <a:r>
              <a:rPr lang="en-US" altLang="ko-KR" sz="1400">
                <a:latin typeface="+mn-ea"/>
              </a:rPr>
              <a:t>y</a:t>
            </a:r>
            <a:r>
              <a:rPr lang="ko-KR" altLang="en-US" sz="1400">
                <a:latin typeface="+mn-ea"/>
              </a:rPr>
              <a:t>에 대한 판단을 판별기로 대체한다</a:t>
            </a:r>
            <a:r>
              <a:rPr lang="en-US" altLang="ko-KR" sz="1400">
                <a:latin typeface="+mn-ea"/>
              </a:rPr>
              <a:t>.</a:t>
            </a:r>
            <a:endParaRPr lang="ko-KR" altLang="en-US" sz="140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A70C3E-3898-1720-D83F-EA279DA303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55" y="5153105"/>
            <a:ext cx="1489749" cy="11260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E0EBBC-36EA-9058-05C2-04190D82F2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78" y="5153105"/>
            <a:ext cx="1489749" cy="1126018"/>
          </a:xfrm>
          <a:prstGeom prst="rect">
            <a:avLst/>
          </a:prstGeom>
        </p:spPr>
      </p:pic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F30C3037-4287-11B3-C548-7917ECA29CC6}"/>
              </a:ext>
            </a:extLst>
          </p:cNvPr>
          <p:cNvSpPr txBox="1">
            <a:spLocks/>
          </p:cNvSpPr>
          <p:nvPr/>
        </p:nvSpPr>
        <p:spPr>
          <a:xfrm>
            <a:off x="1127632" y="6279123"/>
            <a:ext cx="832394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1000">
                <a:latin typeface="+mn-ea"/>
              </a:rPr>
              <a:t>생성기</a:t>
            </a:r>
            <a:endParaRPr lang="en-US" altLang="ko-KR" sz="1000" dirty="0">
              <a:latin typeface="+mn-ea"/>
            </a:endParaRP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0C28EED5-E853-7849-45AD-B006FE3F1A87}"/>
              </a:ext>
            </a:extLst>
          </p:cNvPr>
          <p:cNvSpPr txBox="1">
            <a:spLocks/>
          </p:cNvSpPr>
          <p:nvPr/>
        </p:nvSpPr>
        <p:spPr>
          <a:xfrm>
            <a:off x="3821755" y="6279123"/>
            <a:ext cx="832394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1000">
                <a:latin typeface="+mn-ea"/>
              </a:rPr>
              <a:t>판별기</a:t>
            </a:r>
            <a:endParaRPr lang="en-US" altLang="ko-KR" sz="1000" dirty="0">
              <a:latin typeface="+mn-ea"/>
            </a:endParaRPr>
          </a:p>
        </p:txBody>
      </p:sp>
      <p:sp>
        <p:nvSpPr>
          <p:cNvPr id="10" name="화살표: 줄무늬가 있는 오른쪽 9">
            <a:extLst>
              <a:ext uri="{FF2B5EF4-FFF2-40B4-BE49-F238E27FC236}">
                <a16:creationId xmlns:a16="http://schemas.microsoft.com/office/drawing/2014/main" id="{7600D3C0-17B6-0992-8C7C-0EED35F7ED7C}"/>
              </a:ext>
            </a:extLst>
          </p:cNvPr>
          <p:cNvSpPr/>
          <p:nvPr/>
        </p:nvSpPr>
        <p:spPr>
          <a:xfrm>
            <a:off x="2561054" y="5464172"/>
            <a:ext cx="648072" cy="50405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EF82E7A9-036D-9509-A5D7-2B85F32AEA51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690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RBFN (Radial Basis Function Network)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58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690752" y="1844831"/>
            <a:ext cx="6870761" cy="4450449"/>
          </a:xfrm>
        </p:spPr>
        <p:txBody>
          <a:bodyPr/>
          <a:lstStyle/>
          <a:p>
            <a:pPr marL="714375" indent="-714375">
              <a:buFont typeface="+mj-lt"/>
              <a:buAutoNum type="romanUcPeriod" startAt="10"/>
            </a:pPr>
            <a:r>
              <a:rPr lang="en-US" altLang="ko-KR" sz="2400" dirty="0">
                <a:latin typeface="+mn-ea"/>
              </a:rPr>
              <a:t>DBN (Deep Belief Network)</a:t>
            </a:r>
          </a:p>
          <a:p>
            <a:pPr marL="714375" indent="-714375">
              <a:buAutoNum type="romanUcPeriod" startAt="10"/>
            </a:pPr>
            <a:r>
              <a:rPr lang="en-US" altLang="ko-KR" sz="2400" dirty="0">
                <a:latin typeface="+mn-ea"/>
              </a:rPr>
              <a:t>RBM (Restricted Boltzmann Machine)</a:t>
            </a:r>
          </a:p>
          <a:p>
            <a:pPr marL="714375" indent="-714375">
              <a:buAutoNum type="romanUcPeriod" startAt="10"/>
            </a:pPr>
            <a:r>
              <a:rPr lang="en-US" altLang="ko-KR" sz="2400">
                <a:latin typeface="+mn-ea"/>
              </a:rPr>
              <a:t>AutoEncoder</a:t>
            </a:r>
            <a:endParaRPr lang="en-US" altLang="ko-KR" sz="2400" dirty="0">
              <a:latin typeface="+mn-ea"/>
            </a:endParaRPr>
          </a:p>
          <a:p>
            <a:pPr marL="714375" indent="-714375">
              <a:buAutoNum type="romanUcPeriod" startAt="10"/>
            </a:pPr>
            <a:r>
              <a:rPr lang="en-US" altLang="ko-KR" sz="2400" dirty="0">
                <a:latin typeface="+mn-ea"/>
              </a:rPr>
              <a:t>Word Embedding</a:t>
            </a:r>
          </a:p>
          <a:p>
            <a:pPr marL="714375" indent="-714375">
              <a:buAutoNum type="romanUcPeriod" startAt="10"/>
            </a:pPr>
            <a:r>
              <a:rPr lang="ko-KR" altLang="en-US" sz="2400">
                <a:latin typeface="+mn-ea"/>
              </a:rPr>
              <a:t>비지도학습</a:t>
            </a:r>
            <a:endParaRPr lang="en-US" altLang="ko-KR" sz="2400" dirty="0">
              <a:latin typeface="+mn-ea"/>
            </a:endParaRPr>
          </a:p>
          <a:p>
            <a:pPr marL="714375" indent="-714375">
              <a:buAutoNum type="romanUcPeriod" startAt="10"/>
            </a:pPr>
            <a:r>
              <a:rPr lang="en-US" altLang="ko-KR" sz="2400" dirty="0">
                <a:latin typeface="+mn-ea"/>
              </a:rPr>
              <a:t>RL (Reinforcement Learning)</a:t>
            </a:r>
          </a:p>
          <a:p>
            <a:pPr marL="714375" indent="-714375">
              <a:buAutoNum type="romanUcPeriod" startAt="10"/>
            </a:pPr>
            <a:r>
              <a:rPr lang="en-US" altLang="ko-KR" sz="2400" dirty="0">
                <a:latin typeface="+mn-ea"/>
              </a:rPr>
              <a:t>AutoML</a:t>
            </a:r>
          </a:p>
          <a:p>
            <a:pPr marL="714375" indent="-714375">
              <a:buAutoNum type="romanUcPeriod" startAt="10"/>
            </a:pPr>
            <a:r>
              <a:rPr lang="en-US" altLang="ko-KR" sz="2400" dirty="0">
                <a:latin typeface="+mn-ea"/>
              </a:rPr>
              <a:t>AI </a:t>
            </a:r>
            <a:r>
              <a:rPr lang="ko-KR" altLang="en-US" sz="2400" dirty="0">
                <a:latin typeface="+mn-ea"/>
              </a:rPr>
              <a:t>반도체</a:t>
            </a:r>
            <a:endParaRPr lang="en-US" altLang="ko-KR" sz="2400" dirty="0">
              <a:latin typeface="+mn-ea"/>
            </a:endParaRPr>
          </a:p>
          <a:p>
            <a:pPr marL="714375" indent="-714375">
              <a:buAutoNum type="romanUcPeriod" startAt="10"/>
            </a:pPr>
            <a:r>
              <a:rPr lang="en-US" altLang="ko-KR" sz="2400" dirty="0">
                <a:latin typeface="+mn-ea"/>
              </a:rPr>
              <a:t>Deep Learning </a:t>
            </a:r>
            <a:r>
              <a:rPr lang="ko-KR" altLang="en-US" sz="2400" dirty="0">
                <a:latin typeface="+mn-ea"/>
              </a:rPr>
              <a:t>활용</a:t>
            </a:r>
            <a:endParaRPr lang="en-US" altLang="ko-KR" sz="2400" dirty="0">
              <a:latin typeface="+mn-ea"/>
            </a:endParaRPr>
          </a:p>
          <a:p>
            <a:pPr marL="542925" indent="-542925">
              <a:buAutoNum type="romanUcPeriod" startAt="10"/>
            </a:pPr>
            <a:endParaRPr lang="en-US" altLang="ko-KR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      차</a:t>
            </a:r>
          </a:p>
        </p:txBody>
      </p:sp>
    </p:spTree>
    <p:extLst>
      <p:ext uri="{BB962C8B-B14F-4D97-AF65-F5344CB8AC3E}">
        <p14:creationId xmlns:p14="http://schemas.microsoft.com/office/powerpoint/2010/main" val="3228332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MLP (Multilayer Perceptron)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2554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SOM (Self Organizing Map)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5153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DBN (Deep Belief Network)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758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RBM (Restricted Boltzmann Machine)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8720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AutoEncoder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5109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 err="1">
                <a:latin typeface="+mn-ea"/>
              </a:rPr>
              <a:t>AutoEncoder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 err="1">
                <a:latin typeface="+mn-ea"/>
              </a:rPr>
              <a:t>AutoEncoder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410573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Vanilla AutoEncoders (</a:t>
            </a:r>
            <a:r>
              <a:rPr lang="ko-KR" altLang="en-US" sz="1600">
                <a:latin typeface="+mn-ea"/>
              </a:rPr>
              <a:t>바닐라 오토인코더</a:t>
            </a:r>
            <a:r>
              <a:rPr lang="en-US" altLang="ko-KR" sz="1600">
                <a:latin typeface="+mn-ea"/>
              </a:rPr>
              <a:t>)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VAE</a:t>
            </a:r>
            <a:r>
              <a:rPr lang="ko-KR" altLang="en-US" sz="1600">
                <a:latin typeface="+mn-ea"/>
              </a:rPr>
              <a:t> </a:t>
            </a:r>
            <a:r>
              <a:rPr lang="en-US" altLang="ko-KR" sz="1600">
                <a:latin typeface="+mn-ea"/>
              </a:rPr>
              <a:t>(Variation</a:t>
            </a:r>
            <a:r>
              <a:rPr lang="ko-KR" altLang="en-US" sz="1600">
                <a:latin typeface="+mn-ea"/>
              </a:rPr>
              <a:t> </a:t>
            </a:r>
            <a:r>
              <a:rPr lang="en-US" altLang="ko-KR" sz="1600">
                <a:latin typeface="+mn-ea"/>
              </a:rPr>
              <a:t>AutoEncoders, </a:t>
            </a:r>
            <a:r>
              <a:rPr lang="ko-KR" altLang="en-US" sz="1600">
                <a:latin typeface="+mn-ea"/>
              </a:rPr>
              <a:t>가변 오토인코더</a:t>
            </a:r>
            <a:r>
              <a:rPr lang="en-US" altLang="ko-KR" sz="1600">
                <a:latin typeface="+mn-ea"/>
              </a:rPr>
              <a:t>)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Sparse AutoEncoders (</a:t>
            </a:r>
            <a:r>
              <a:rPr lang="ko-KR" altLang="en-US" sz="1600">
                <a:latin typeface="+mn-ea"/>
              </a:rPr>
              <a:t>희소 오토인코더</a:t>
            </a:r>
            <a:r>
              <a:rPr lang="en-US" altLang="ko-KR" sz="1600">
                <a:latin typeface="+mn-ea"/>
              </a:rPr>
              <a:t>)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Denosing AutoEncoders (</a:t>
            </a:r>
            <a:r>
              <a:rPr lang="ko-KR" altLang="en-US" sz="1600">
                <a:latin typeface="+mn-ea"/>
              </a:rPr>
              <a:t>디노이징 오토인코더</a:t>
            </a:r>
            <a:r>
              <a:rPr lang="en-US" altLang="ko-KR" sz="1600">
                <a:latin typeface="+mn-ea"/>
              </a:rPr>
              <a:t>)</a:t>
            </a:r>
          </a:p>
          <a:p>
            <a:pPr lvl="1"/>
            <a:r>
              <a:rPr lang="ko-KR" altLang="en-US" sz="1400">
                <a:latin typeface="+mn-ea"/>
              </a:rPr>
              <a:t>손상된 이미지를 재구성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Convolution AutoEncoders</a:t>
            </a:r>
          </a:p>
          <a:p>
            <a:endParaRPr lang="en-US" altLang="ko-KR" sz="1600">
              <a:latin typeface="+mn-ea"/>
            </a:endParaRPr>
          </a:p>
          <a:p>
            <a:r>
              <a:rPr lang="ko-KR" altLang="en-US" sz="1600">
                <a:latin typeface="+mn-ea"/>
              </a:rPr>
              <a:t>활용</a:t>
            </a:r>
            <a:endParaRPr lang="en-US" altLang="ko-KR" sz="1600">
              <a:latin typeface="+mn-ea"/>
            </a:endParaRPr>
          </a:p>
          <a:p>
            <a:pPr lvl="1"/>
            <a:r>
              <a:rPr lang="ko-KR" altLang="en-US" sz="1400">
                <a:latin typeface="+mn-ea"/>
              </a:rPr>
              <a:t>이미지 재구성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군집화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기계 번역</a:t>
            </a:r>
            <a:endParaRPr lang="en-US" altLang="ko-KR" sz="140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400">
                <a:latin typeface="+mn-ea"/>
              </a:rPr>
              <a:t>역전파 활용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BFC8F3-BC32-A23C-C8FB-672A5CD78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55" y="5112455"/>
            <a:ext cx="1489749" cy="11260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087C07-E71E-8DC9-1399-DD695009E2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78" y="5112455"/>
            <a:ext cx="1489749" cy="1126018"/>
          </a:xfrm>
          <a:prstGeom prst="rect">
            <a:avLst/>
          </a:prstGeom>
        </p:spPr>
      </p:pic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AF23872F-D228-88F4-2D97-00CB0C5BFBA9}"/>
              </a:ext>
            </a:extLst>
          </p:cNvPr>
          <p:cNvSpPr txBox="1">
            <a:spLocks/>
          </p:cNvSpPr>
          <p:nvPr/>
        </p:nvSpPr>
        <p:spPr>
          <a:xfrm>
            <a:off x="798955" y="6238473"/>
            <a:ext cx="1489749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1000">
                <a:latin typeface="+mn-ea"/>
              </a:rPr>
              <a:t>인코더</a:t>
            </a:r>
            <a:endParaRPr lang="en-US" altLang="ko-KR" sz="1000">
              <a:latin typeface="+mn-ea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000">
                <a:latin typeface="+mn-ea"/>
              </a:rPr>
              <a:t>(</a:t>
            </a:r>
            <a:r>
              <a:rPr lang="ko-KR" altLang="en-US" sz="1000">
                <a:latin typeface="+mn-ea"/>
              </a:rPr>
              <a:t>판별기에 해당</a:t>
            </a:r>
            <a:r>
              <a:rPr lang="en-US" altLang="ko-KR" sz="1000">
                <a:latin typeface="+mn-ea"/>
              </a:rPr>
              <a:t>)</a:t>
            </a:r>
            <a:endParaRPr lang="en-US" altLang="ko-KR" sz="1000" dirty="0">
              <a:latin typeface="+mn-ea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33D9F700-E6F5-0947-1695-8579243B1C1E}"/>
              </a:ext>
            </a:extLst>
          </p:cNvPr>
          <p:cNvSpPr txBox="1">
            <a:spLocks/>
          </p:cNvSpPr>
          <p:nvPr/>
        </p:nvSpPr>
        <p:spPr>
          <a:xfrm>
            <a:off x="3584848" y="6238473"/>
            <a:ext cx="1397979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1000">
                <a:latin typeface="+mn-ea"/>
              </a:rPr>
              <a:t>디코더</a:t>
            </a:r>
            <a:endParaRPr lang="en-US" altLang="ko-KR" sz="1000">
              <a:latin typeface="+mn-ea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000">
                <a:latin typeface="+mn-ea"/>
              </a:rPr>
              <a:t>(</a:t>
            </a:r>
            <a:r>
              <a:rPr lang="ko-KR" altLang="en-US" sz="1000">
                <a:latin typeface="+mn-ea"/>
              </a:rPr>
              <a:t>생성기에 해당</a:t>
            </a:r>
            <a:r>
              <a:rPr lang="en-US" altLang="ko-KR" sz="1000">
                <a:latin typeface="+mn-ea"/>
              </a:rPr>
              <a:t>)</a:t>
            </a:r>
            <a:endParaRPr lang="en-US" altLang="ko-KR" sz="1000" dirty="0">
              <a:latin typeface="+mn-ea"/>
            </a:endParaRPr>
          </a:p>
        </p:txBody>
      </p:sp>
      <p:sp>
        <p:nvSpPr>
          <p:cNvPr id="9" name="화살표: 줄무늬가 있는 오른쪽 8">
            <a:extLst>
              <a:ext uri="{FF2B5EF4-FFF2-40B4-BE49-F238E27FC236}">
                <a16:creationId xmlns:a16="http://schemas.microsoft.com/office/drawing/2014/main" id="{AE3E0A44-3354-7D43-963D-401EF8483E93}"/>
              </a:ext>
            </a:extLst>
          </p:cNvPr>
          <p:cNvSpPr/>
          <p:nvPr/>
        </p:nvSpPr>
        <p:spPr>
          <a:xfrm>
            <a:off x="2561054" y="5423522"/>
            <a:ext cx="648072" cy="50405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67EE0EC-57A1-7FC9-2174-B0514A08E30D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3421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Word Embedding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76830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>
                <a:latin typeface="+mn-ea"/>
              </a:rPr>
              <a:t>Word Embedding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Word Embedding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490595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+mn-ea"/>
              </a:rPr>
              <a:t>Word Embedding</a:t>
            </a:r>
          </a:p>
          <a:p>
            <a:pPr lvl="1"/>
            <a:r>
              <a:rPr lang="ko-KR" altLang="en-US" sz="1400" dirty="0">
                <a:latin typeface="+mn-ea"/>
              </a:rPr>
              <a:t>어휘의 </a:t>
            </a:r>
            <a:r>
              <a:rPr lang="en-US" altLang="ko-KR" sz="1400" dirty="0">
                <a:latin typeface="+mn-ea"/>
              </a:rPr>
              <a:t>word</a:t>
            </a:r>
            <a:r>
              <a:rPr lang="ko-KR" altLang="en-US" sz="1400" dirty="0">
                <a:latin typeface="+mn-ea"/>
              </a:rPr>
              <a:t>나 </a:t>
            </a:r>
            <a:r>
              <a:rPr lang="en-US" altLang="ko-KR" sz="1400" dirty="0">
                <a:latin typeface="+mn-ea"/>
              </a:rPr>
              <a:t>phrase</a:t>
            </a:r>
            <a:r>
              <a:rPr lang="ko-KR" altLang="en-US" sz="1400" dirty="0">
                <a:latin typeface="+mn-ea"/>
              </a:rPr>
              <a:t>가 실수의 벡터로 </a:t>
            </a:r>
            <a:r>
              <a:rPr lang="ko-KR" altLang="en-US" sz="1400" dirty="0" err="1">
                <a:latin typeface="+mn-ea"/>
              </a:rPr>
              <a:t>매핑되는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NLP (Natural Language Processing, </a:t>
            </a:r>
            <a:r>
              <a:rPr lang="ko-KR" altLang="en-US" sz="1400" dirty="0">
                <a:latin typeface="+mn-ea"/>
              </a:rPr>
              <a:t>자연어 처리</a:t>
            </a:r>
            <a:r>
              <a:rPr lang="en-US" altLang="ko-KR" sz="1400" dirty="0">
                <a:latin typeface="+mn-ea"/>
              </a:rPr>
              <a:t>)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정적 </a:t>
            </a:r>
            <a:r>
              <a:rPr lang="ko-KR" altLang="en-US" sz="1600" dirty="0" err="1">
                <a:latin typeface="+mn-ea"/>
              </a:rPr>
              <a:t>임베딩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en-US" altLang="ko-KR" sz="1400" dirty="0">
                <a:latin typeface="+mn-ea"/>
              </a:rPr>
              <a:t>One-hot encoding	: </a:t>
            </a:r>
            <a:r>
              <a:rPr lang="ko-KR" altLang="en-US" sz="1400" dirty="0">
                <a:latin typeface="+mn-ea"/>
              </a:rPr>
              <a:t>선형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관계가 반영되지 않음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en-US" altLang="ko-KR" sz="1400" dirty="0">
                <a:latin typeface="+mn-ea"/>
              </a:rPr>
              <a:t>TF-IDF (Term Frequency-Inverse Document Frequency, </a:t>
            </a:r>
            <a:r>
              <a:rPr lang="ko-KR" altLang="en-US" sz="1400" dirty="0">
                <a:latin typeface="+mn-ea"/>
              </a:rPr>
              <a:t>용어 빈도</a:t>
            </a:r>
            <a:r>
              <a:rPr lang="en-US" altLang="ko-KR" sz="1400" dirty="0">
                <a:latin typeface="+mn-ea"/>
              </a:rPr>
              <a:t>-</a:t>
            </a:r>
            <a:r>
              <a:rPr lang="ko-KR" altLang="en-US" sz="1400" dirty="0">
                <a:latin typeface="+mn-ea"/>
              </a:rPr>
              <a:t> 역문서 빈도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lvl="1"/>
            <a:r>
              <a:rPr lang="en-US" altLang="ko-KR" sz="1400" dirty="0">
                <a:latin typeface="+mn-ea"/>
              </a:rPr>
              <a:t>LSA (Latent Semantic Analysis)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동적 </a:t>
            </a:r>
            <a:r>
              <a:rPr lang="ko-KR" altLang="en-US" sz="1600" dirty="0" err="1">
                <a:latin typeface="+mn-ea"/>
              </a:rPr>
              <a:t>임베딩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문맥에 따라 단어 </a:t>
            </a:r>
            <a:r>
              <a:rPr lang="ko-KR" altLang="en-US" sz="1400" dirty="0" err="1">
                <a:latin typeface="+mn-ea"/>
              </a:rPr>
              <a:t>임베딩</a:t>
            </a:r>
            <a:endParaRPr lang="en-US" altLang="ko-KR" sz="14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활용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신경망 </a:t>
            </a:r>
            <a:r>
              <a:rPr lang="ko-KR" altLang="en-US" sz="1400" dirty="0" err="1">
                <a:latin typeface="+mn-ea"/>
              </a:rPr>
              <a:t>임베딩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400" dirty="0">
                <a:latin typeface="+mn-ea"/>
              </a:rPr>
              <a:t>문자 </a:t>
            </a:r>
            <a:r>
              <a:rPr lang="ko-KR" altLang="en-US" sz="1400" dirty="0" err="1">
                <a:latin typeface="+mn-ea"/>
              </a:rPr>
              <a:t>임베딩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 부분 단어 </a:t>
            </a:r>
            <a:r>
              <a:rPr lang="ko-KR" altLang="en-US" sz="1400" dirty="0" err="1">
                <a:latin typeface="+mn-ea"/>
              </a:rPr>
              <a:t>임베딩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400" b="1" dirty="0">
                <a:solidFill>
                  <a:srgbClr val="0070C0"/>
                </a:solidFill>
                <a:latin typeface="+mn-ea"/>
              </a:rPr>
              <a:t>언어 모델 기반 </a:t>
            </a:r>
            <a:r>
              <a:rPr lang="ko-KR" altLang="en-US" sz="1400" b="1" dirty="0" err="1">
                <a:solidFill>
                  <a:srgbClr val="0070C0"/>
                </a:solidFill>
                <a:latin typeface="+mn-ea"/>
              </a:rPr>
              <a:t>임베딩</a:t>
            </a:r>
            <a:endParaRPr lang="en-US" altLang="ko-KR" sz="1400" b="1" dirty="0">
              <a:solidFill>
                <a:srgbClr val="0070C0"/>
              </a:solidFill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400">
                <a:latin typeface="+mn-ea"/>
              </a:rPr>
              <a:t>데이터 변환 계층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E993F41-117C-CBE6-166C-460DB4332183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0396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ko-KR" altLang="en-US">
                <a:latin typeface="+mn-ea"/>
              </a:rPr>
              <a:t>비지도학습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6852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ko-KR" altLang="en-US" sz="2400">
                <a:latin typeface="+mn-ea"/>
              </a:rPr>
              <a:t>비지도학습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>
                <a:latin typeface="+mn-ea"/>
              </a:rPr>
              <a:t>비지도학습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266534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PCA (Prinicipal Component Analysis, </a:t>
            </a:r>
            <a:r>
              <a:rPr lang="ko-KR" altLang="en-US" sz="1600">
                <a:latin typeface="+mn-ea"/>
              </a:rPr>
              <a:t>주성분분석</a:t>
            </a:r>
            <a:r>
              <a:rPr lang="en-US" altLang="ko-KR" sz="1600">
                <a:latin typeface="+mn-ea"/>
              </a:rPr>
              <a:t>)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SOM (Self-Organized Maps, </a:t>
            </a:r>
            <a:r>
              <a:rPr lang="ko-KR" altLang="en-US" sz="1600">
                <a:latin typeface="+mn-ea"/>
              </a:rPr>
              <a:t>자체 구성 맵</a:t>
            </a:r>
            <a:r>
              <a:rPr lang="en-US" altLang="ko-KR" sz="1600">
                <a:latin typeface="+mn-ea"/>
              </a:rPr>
              <a:t>)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RBM</a:t>
            </a:r>
          </a:p>
          <a:p>
            <a:pPr lvl="1"/>
            <a:r>
              <a:rPr lang="ko-KR" altLang="en-US" sz="1400">
                <a:latin typeface="+mn-ea"/>
              </a:rPr>
              <a:t>이미지 재구성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VAE</a:t>
            </a:r>
            <a:r>
              <a:rPr lang="ko-KR" altLang="en-US" sz="1600">
                <a:latin typeface="+mn-ea"/>
              </a:rPr>
              <a:t> </a:t>
            </a:r>
            <a:r>
              <a:rPr lang="en-US" altLang="ko-KR" sz="1600">
                <a:latin typeface="+mn-ea"/>
              </a:rPr>
              <a:t>(Variation</a:t>
            </a:r>
            <a:r>
              <a:rPr lang="ko-KR" altLang="en-US" sz="1600">
                <a:latin typeface="+mn-ea"/>
              </a:rPr>
              <a:t> </a:t>
            </a:r>
            <a:r>
              <a:rPr lang="en-US" altLang="ko-KR" sz="1600">
                <a:latin typeface="+mn-ea"/>
              </a:rPr>
              <a:t>AutoEncoders, </a:t>
            </a:r>
            <a:r>
              <a:rPr lang="ko-KR" altLang="en-US" sz="1600">
                <a:latin typeface="+mn-ea"/>
              </a:rPr>
              <a:t>가변 오토인코더</a:t>
            </a:r>
            <a:r>
              <a:rPr lang="en-US" altLang="ko-KR" sz="1600">
                <a:latin typeface="+mn-ea"/>
              </a:rPr>
              <a:t>)</a:t>
            </a: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ppp</a:t>
            </a:r>
            <a:endParaRPr lang="ko-KR" altLang="en-US" sz="140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015D76E-2D50-59B2-1E27-931EB887A714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41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349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RL (Reinforcement Learning)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5046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>
                <a:latin typeface="+mn-ea"/>
              </a:rPr>
              <a:t>RL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RL (Reinforcement Learning, </a:t>
            </a:r>
            <a:r>
              <a:rPr lang="ko-KR" altLang="en-US" sz="1600" dirty="0">
                <a:latin typeface="+mn-ea"/>
              </a:rPr>
              <a:t>강화학습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21113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Environment Model (</a:t>
            </a:r>
            <a:r>
              <a:rPr lang="ko-KR" altLang="en-US" sz="1600">
                <a:latin typeface="+mn-ea"/>
              </a:rPr>
              <a:t>환경 모델</a:t>
            </a:r>
            <a:r>
              <a:rPr lang="en-US" altLang="ko-KR" sz="1600">
                <a:latin typeface="+mn-ea"/>
              </a:rPr>
              <a:t>)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State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상태</a:t>
            </a:r>
            <a:r>
              <a:rPr lang="en-US" altLang="ko-KR" sz="1600" dirty="0">
                <a:latin typeface="+mn-ea"/>
              </a:rPr>
              <a:t>)			: S</a:t>
            </a:r>
          </a:p>
          <a:p>
            <a:r>
              <a:rPr lang="en-US" altLang="ko-KR" sz="1600">
                <a:latin typeface="+mn-ea"/>
              </a:rPr>
              <a:t>Action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행동</a:t>
            </a:r>
            <a:r>
              <a:rPr lang="en-US" altLang="ko-KR" sz="1600" dirty="0">
                <a:latin typeface="+mn-ea"/>
              </a:rPr>
              <a:t>)			: A</a:t>
            </a:r>
          </a:p>
          <a:p>
            <a:r>
              <a:rPr lang="en-US" altLang="ko-KR" sz="1600">
                <a:latin typeface="+mn-ea"/>
              </a:rPr>
              <a:t>Reward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보상</a:t>
            </a:r>
            <a:r>
              <a:rPr lang="en-US" altLang="ko-KR" sz="1600" dirty="0">
                <a:latin typeface="+mn-ea"/>
              </a:rPr>
              <a:t>)			: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R(S, A, S’)</a:t>
            </a: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ppp</a:t>
            </a:r>
            <a:endParaRPr lang="ko-KR" altLang="en-US" sz="140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C6EE0B69-C962-D1EB-21FE-CF8FEFC64D9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9720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>
                <a:latin typeface="+mn-ea"/>
              </a:rPr>
              <a:t>RL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RL (Reinforcement Learning, </a:t>
            </a:r>
            <a:r>
              <a:rPr lang="ko-KR" altLang="en-US" sz="1600" dirty="0">
                <a:latin typeface="+mn-ea"/>
              </a:rPr>
              <a:t>강화학습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4">
                <a:extLst>
                  <a:ext uri="{FF2B5EF4-FFF2-40B4-BE49-F238E27FC236}">
                    <a16:creationId xmlns:a16="http://schemas.microsoft.com/office/drawing/2014/main" id="{8B14DFDE-7F40-E347-BDD4-0DC8C48916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4488" y="1412776"/>
                <a:ext cx="6624637" cy="43642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lvl1pPr marL="355600" indent="-355600" algn="l" defTabSz="914400" rtl="0" eaLnBrk="1" latinLnBrk="1" hangingPunct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379413" algn="l" defTabSz="914400" rtl="0" eaLnBrk="1" latinLnBrk="1" hangingPunct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9500" indent="-355600" algn="l" defTabSz="914400" rtl="0" eaLnBrk="1" latinLnBrk="1" hangingPunct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35100" indent="-355600" algn="l" defTabSz="914400" rtl="0" eaLnBrk="1" latinLnBrk="1" hangingPunct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90700" indent="-355600" algn="l" defTabSz="914400" rtl="0" eaLnBrk="1" latinLnBrk="1" hangingPunct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dirty="0">
                    <a:latin typeface="+mn-ea"/>
                  </a:rPr>
                  <a:t>Policy (</a:t>
                </a:r>
                <a:r>
                  <a:rPr lang="ko-KR" altLang="en-US" sz="1600" dirty="0">
                    <a:latin typeface="+mn-ea"/>
                  </a:rPr>
                  <a:t>정책</a:t>
                </a:r>
                <a:r>
                  <a:rPr lang="en-US" altLang="ko-KR" sz="1600" dirty="0">
                    <a:latin typeface="+mn-ea"/>
                  </a:rPr>
                  <a:t>)			:</a:t>
                </a:r>
                <a:r>
                  <a:rPr lang="ko-KR" altLang="en-US" sz="16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ko-KR" sz="16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sz="1600" dirty="0">
                    <a:latin typeface="+mn-ea"/>
                  </a:rPr>
                  <a:t>(</a:t>
                </a:r>
                <a:r>
                  <a:rPr lang="en-US" altLang="ko-KR" sz="1600">
                    <a:latin typeface="+mn-ea"/>
                  </a:rPr>
                  <a:t>S)</a:t>
                </a:r>
              </a:p>
              <a:p>
                <a:pPr lvl="1"/>
                <a:r>
                  <a:rPr lang="en-US" altLang="ko-KR" sz="1400">
                    <a:latin typeface="+mn-ea"/>
                  </a:rPr>
                  <a:t>Policy-based </a:t>
                </a:r>
                <a:r>
                  <a:rPr lang="ko-KR" altLang="en-US" sz="1400">
                    <a:latin typeface="+mn-ea"/>
                  </a:rPr>
                  <a:t>기법 </a:t>
                </a:r>
                <a:endParaRPr lang="en-US" altLang="ko-KR" sz="1400">
                  <a:latin typeface="+mn-ea"/>
                </a:endParaRPr>
              </a:p>
              <a:p>
                <a:pPr lvl="1"/>
                <a:r>
                  <a:rPr lang="en-US" altLang="ko-KR" sz="1400">
                    <a:latin typeface="+mn-ea"/>
                  </a:rPr>
                  <a:t>Value-based </a:t>
                </a:r>
                <a:r>
                  <a:rPr lang="ko-KR" altLang="en-US" sz="1400">
                    <a:latin typeface="+mn-ea"/>
                  </a:rPr>
                  <a:t>기법</a:t>
                </a:r>
                <a:endParaRPr lang="en-US" altLang="ko-KR" sz="1400">
                  <a:latin typeface="+mn-ea"/>
                </a:endParaRPr>
              </a:p>
              <a:p>
                <a:endParaRPr lang="en-US" altLang="ko-KR" sz="1600">
                  <a:latin typeface="+mn-ea"/>
                </a:endParaRPr>
              </a:p>
              <a:p>
                <a:pPr lvl="1"/>
                <a:r>
                  <a:rPr lang="en-US" altLang="ko-KR" sz="1400">
                    <a:latin typeface="+mn-ea"/>
                  </a:rPr>
                  <a:t>Return		</a:t>
                </a:r>
                <a:r>
                  <a:rPr lang="en-US" altLang="ko-KR" sz="1400" dirty="0">
                    <a:latin typeface="+mn-ea"/>
                  </a:rPr>
                  <a:t>	: </a:t>
                </a:r>
                <a:r>
                  <a:rPr lang="en-US" altLang="ko-KR" sz="1400">
                    <a:latin typeface="+mn-ea"/>
                  </a:rPr>
                  <a:t>G</a:t>
                </a:r>
                <a:r>
                  <a:rPr lang="en-US" altLang="ko-KR" sz="1400" baseline="-25000">
                    <a:latin typeface="+mn-ea"/>
                  </a:rPr>
                  <a:t>t</a:t>
                </a:r>
                <a:r>
                  <a:rPr lang="en-US" altLang="ko-KR" sz="1400">
                    <a:latin typeface="+mn-ea"/>
                  </a:rPr>
                  <a:t>   	: </a:t>
                </a:r>
                <a:r>
                  <a:rPr lang="ko-KR" altLang="en-US" sz="1400">
                    <a:latin typeface="+mn-ea"/>
                  </a:rPr>
                  <a:t>미래 보상을 평가</a:t>
                </a:r>
                <a:endParaRPr lang="en-US" altLang="ko-KR" sz="1400" dirty="0">
                  <a:latin typeface="+mn-ea"/>
                </a:endParaRPr>
              </a:p>
              <a:p>
                <a:pPr lvl="2"/>
                <a:r>
                  <a:rPr lang="ko-KR" altLang="en-US" sz="1400" dirty="0">
                    <a:latin typeface="+mn-ea"/>
                  </a:rPr>
                  <a:t>향후 가능한 모든 보상의 할인 총합</a:t>
                </a:r>
                <a:endParaRPr lang="en-US" altLang="ko-KR" sz="1400" dirty="0">
                  <a:latin typeface="+mn-ea"/>
                </a:endParaRPr>
              </a:p>
              <a:p>
                <a:pPr lvl="2"/>
                <a:r>
                  <a:rPr lang="en-US" altLang="ko-KR" sz="1400" dirty="0" err="1">
                    <a:latin typeface="+mn-ea"/>
                  </a:rPr>
                  <a:t>Discont</a:t>
                </a:r>
                <a:r>
                  <a:rPr lang="en-US" altLang="ko-KR" sz="1400" dirty="0">
                    <a:latin typeface="+mn-ea"/>
                  </a:rPr>
                  <a:t> factor (</a:t>
                </a:r>
                <a:r>
                  <a:rPr lang="ko-KR" altLang="en-US" sz="1400" dirty="0">
                    <a:latin typeface="+mn-ea"/>
                  </a:rPr>
                  <a:t>할인 인수</a:t>
                </a:r>
                <a:r>
                  <a:rPr lang="en-US" altLang="ko-KR" sz="140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) : 0 ~ 1</a:t>
                </a:r>
                <a:r>
                  <a:rPr lang="ko-KR" altLang="en-US" sz="1400" dirty="0">
                    <a:latin typeface="+mn-ea"/>
                  </a:rPr>
                  <a:t> 사이의 값</a:t>
                </a:r>
                <a:endParaRPr lang="en-US" altLang="ko-KR" sz="1400" dirty="0">
                  <a:latin typeface="+mn-ea"/>
                </a:endParaRPr>
              </a:p>
              <a:p>
                <a:pPr lvl="1"/>
                <a:endParaRPr lang="en-US" altLang="ko-KR" sz="1400">
                  <a:latin typeface="+mn-ea"/>
                </a:endParaRPr>
              </a:p>
              <a:p>
                <a:pPr lvl="1"/>
                <a:r>
                  <a:rPr lang="en-US" altLang="ko-KR" sz="1400">
                    <a:latin typeface="+mn-ea"/>
                  </a:rPr>
                  <a:t>Value </a:t>
                </a:r>
                <a:r>
                  <a:rPr lang="en-US" altLang="ko-KR" sz="1400" dirty="0">
                    <a:latin typeface="+mn-ea"/>
                  </a:rPr>
                  <a:t>function (</a:t>
                </a:r>
                <a:r>
                  <a:rPr lang="ko-KR" altLang="en-US" sz="1400" dirty="0">
                    <a:latin typeface="+mn-ea"/>
                  </a:rPr>
                  <a:t>가치 함수</a:t>
                </a:r>
                <a:r>
                  <a:rPr lang="en-US" altLang="ko-KR" sz="1400" dirty="0">
                    <a:latin typeface="+mn-ea"/>
                  </a:rPr>
                  <a:t>)	:</a:t>
                </a:r>
                <a:r>
                  <a:rPr lang="ko-KR" altLang="en-US" sz="1400" dirty="0">
                    <a:latin typeface="+mn-ea"/>
                  </a:rPr>
                  <a:t> </a:t>
                </a:r>
                <a:r>
                  <a:rPr lang="en-US" altLang="ko-KR" sz="1400" dirty="0">
                    <a:latin typeface="+mn-ea"/>
                  </a:rPr>
                  <a:t>V(</a:t>
                </a:r>
                <a:r>
                  <a:rPr lang="en-US" altLang="ko-KR" sz="1400">
                    <a:latin typeface="+mn-ea"/>
                  </a:rPr>
                  <a:t>S)	: </a:t>
                </a:r>
                <a:r>
                  <a:rPr lang="ko-KR" altLang="en-US" sz="1400">
                    <a:latin typeface="+mn-ea"/>
                  </a:rPr>
                  <a:t>상태를 평가</a:t>
                </a:r>
                <a:endParaRPr lang="en-US" altLang="ko-KR" sz="1400" dirty="0">
                  <a:latin typeface="+mn-ea"/>
                </a:endParaRPr>
              </a:p>
              <a:p>
                <a:pPr lvl="2"/>
                <a:r>
                  <a:rPr lang="en-US" altLang="ko-KR" sz="1400" dirty="0">
                    <a:latin typeface="+mn-ea"/>
                  </a:rPr>
                  <a:t>State-Value function		: V</a:t>
                </a:r>
                <a14:m>
                  <m:oMath xmlns:m="http://schemas.openxmlformats.org/officeDocument/2006/math">
                    <m:r>
                      <a:rPr lang="el-GR" altLang="ko-KR" sz="1400" i="1" baseline="3000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(S)</a:t>
                </a:r>
              </a:p>
              <a:p>
                <a:pPr lvl="2"/>
                <a:r>
                  <a:rPr lang="en-US" altLang="ko-KR" sz="1400" dirty="0">
                    <a:latin typeface="+mn-ea"/>
                  </a:rPr>
                  <a:t>Action-Value function	: Q</a:t>
                </a:r>
                <a14:m>
                  <m:oMath xmlns:m="http://schemas.openxmlformats.org/officeDocument/2006/math">
                    <m:r>
                      <a:rPr lang="el-GR" altLang="ko-KR" sz="1400" i="1" baseline="3000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(S, A)</a:t>
                </a:r>
              </a:p>
              <a:p>
                <a:endParaRPr lang="en-US" altLang="ko-KR" sz="1600">
                  <a:latin typeface="+mn-ea"/>
                </a:endParaRPr>
              </a:p>
              <a:p>
                <a:r>
                  <a:rPr lang="ko-KR" altLang="en-US" sz="1600">
                    <a:latin typeface="+mn-ea"/>
                  </a:rPr>
                  <a:t>활용</a:t>
                </a:r>
                <a:endParaRPr lang="en-US" altLang="ko-KR" sz="1600">
                  <a:latin typeface="+mn-ea"/>
                </a:endParaRPr>
              </a:p>
              <a:p>
                <a:pPr lvl="1"/>
                <a:r>
                  <a:rPr lang="ko-KR" altLang="en-US" sz="1400">
                    <a:latin typeface="+mn-ea"/>
                  </a:rPr>
                  <a:t>게임</a:t>
                </a:r>
                <a:r>
                  <a:rPr lang="en-US" altLang="ko-KR" sz="1400">
                    <a:latin typeface="+mn-ea"/>
                  </a:rPr>
                  <a:t>, </a:t>
                </a:r>
                <a:r>
                  <a:rPr lang="ko-KR" altLang="en-US" sz="1400">
                    <a:latin typeface="+mn-ea"/>
                  </a:rPr>
                  <a:t>로봇 공학</a:t>
                </a:r>
                <a:endParaRPr lang="en-US" altLang="ko-KR" sz="1400">
                  <a:latin typeface="+mn-ea"/>
                </a:endParaRPr>
              </a:p>
              <a:p>
                <a:pPr lvl="1"/>
                <a:r>
                  <a:rPr lang="en-US" altLang="ko-KR" sz="1400">
                    <a:latin typeface="+mn-ea"/>
                  </a:rPr>
                  <a:t>DQN (Deep Q-Networks) :  Q </a:t>
                </a:r>
                <a:r>
                  <a:rPr lang="ko-KR" altLang="en-US" sz="1400">
                    <a:latin typeface="+mn-ea"/>
                  </a:rPr>
                  <a:t>함수 </a:t>
                </a:r>
                <a:r>
                  <a:rPr lang="en-US" altLang="ko-KR" sz="1400">
                    <a:latin typeface="+mn-ea"/>
                  </a:rPr>
                  <a:t>(</a:t>
                </a:r>
                <a:r>
                  <a:rPr lang="ko-KR" altLang="en-US" sz="1400">
                    <a:latin typeface="+mn-ea"/>
                  </a:rPr>
                  <a:t>가치 상태 함수</a:t>
                </a:r>
                <a:r>
                  <a:rPr lang="en-US" altLang="ko-KR" sz="1400">
                    <a:latin typeface="+mn-ea"/>
                  </a:rPr>
                  <a:t>)</a:t>
                </a:r>
              </a:p>
              <a:p>
                <a:endParaRPr lang="en-US" altLang="ko-KR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내용 개체 틀 4">
                <a:extLst>
                  <a:ext uri="{FF2B5EF4-FFF2-40B4-BE49-F238E27FC236}">
                    <a16:creationId xmlns:a16="http://schemas.microsoft.com/office/drawing/2014/main" id="{8B14DFDE-7F40-E347-BDD4-0DC8C4891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88" y="1412776"/>
                <a:ext cx="6624637" cy="4364272"/>
              </a:xfrm>
              <a:prstGeom prst="rect">
                <a:avLst/>
              </a:prstGeom>
              <a:blipFill>
                <a:blip r:embed="rId3"/>
                <a:stretch>
                  <a:fillRect l="-575" t="-58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ppp</a:t>
            </a:r>
            <a:endParaRPr lang="ko-KR" altLang="en-US" sz="140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B2E49C3-5D0F-D620-9880-E711FC909121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3626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>
                <a:latin typeface="+mn-ea"/>
              </a:rPr>
              <a:t>AutoML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8175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>
                <a:latin typeface="+mn-ea"/>
              </a:rPr>
              <a:t>AutoML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AutoML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92107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latin typeface="+mn-ea"/>
              </a:rPr>
              <a:t>데이터 준비</a:t>
            </a:r>
            <a:endParaRPr lang="en-US" altLang="ko-KR" sz="16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Cleansing (</a:t>
            </a:r>
            <a:r>
              <a:rPr lang="ko-KR" altLang="en-US" sz="1400">
                <a:latin typeface="+mn-ea"/>
              </a:rPr>
              <a:t>데이터 정리</a:t>
            </a:r>
            <a:r>
              <a:rPr lang="en-US" altLang="ko-KR" sz="14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Synthesis (</a:t>
            </a:r>
            <a:r>
              <a:rPr lang="ko-KR" altLang="en-US" sz="1400">
                <a:latin typeface="+mn-ea"/>
              </a:rPr>
              <a:t>데이터 합성</a:t>
            </a:r>
            <a:r>
              <a:rPr lang="en-US" altLang="ko-KR" sz="1400">
                <a:latin typeface="+mn-ea"/>
              </a:rPr>
              <a:t>)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Feature Engineering</a:t>
            </a:r>
          </a:p>
          <a:p>
            <a:pPr lvl="1"/>
            <a:r>
              <a:rPr lang="en-US" altLang="ko-KR" sz="1400">
                <a:latin typeface="+mn-ea"/>
              </a:rPr>
              <a:t>Feature selection (</a:t>
            </a:r>
            <a:r>
              <a:rPr lang="ko-KR" altLang="en-US" sz="1400">
                <a:latin typeface="+mn-ea"/>
              </a:rPr>
              <a:t>특징 선택</a:t>
            </a:r>
            <a:r>
              <a:rPr lang="en-US" altLang="ko-KR" sz="14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Feature construction (</a:t>
            </a:r>
            <a:r>
              <a:rPr lang="ko-KR" altLang="en-US" sz="1400">
                <a:latin typeface="+mn-ea"/>
              </a:rPr>
              <a:t>특징 구성</a:t>
            </a:r>
            <a:r>
              <a:rPr lang="en-US" altLang="ko-KR" sz="14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Feature extraction (</a:t>
            </a:r>
            <a:r>
              <a:rPr lang="ko-KR" altLang="en-US" sz="1400">
                <a:latin typeface="+mn-ea"/>
              </a:rPr>
              <a:t>특징 추출</a:t>
            </a:r>
            <a:r>
              <a:rPr lang="en-US" altLang="ko-KR" sz="1400">
                <a:latin typeface="+mn-ea"/>
              </a:rPr>
              <a:t>)</a:t>
            </a:r>
          </a:p>
          <a:p>
            <a:endParaRPr lang="en-US" altLang="ko-KR" sz="1600">
              <a:latin typeface="+mn-ea"/>
            </a:endParaRPr>
          </a:p>
          <a:p>
            <a:r>
              <a:rPr lang="ko-KR" altLang="en-US" sz="1600">
                <a:latin typeface="+mn-ea"/>
              </a:rPr>
              <a:t>모델 생성</a:t>
            </a:r>
            <a:endParaRPr lang="en-US" altLang="ko-KR" sz="16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Model Generation (</a:t>
            </a:r>
            <a:r>
              <a:rPr lang="ko-KR" altLang="en-US" sz="1400">
                <a:latin typeface="+mn-ea"/>
              </a:rPr>
              <a:t>모델 생성</a:t>
            </a:r>
            <a:r>
              <a:rPr lang="en-US" altLang="ko-KR" sz="1400">
                <a:latin typeface="+mn-ea"/>
              </a:rPr>
              <a:t>)	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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초매개 변수</a:t>
            </a:r>
            <a:endParaRPr lang="en-US" altLang="ko-KR" sz="1400">
              <a:latin typeface="+mn-ea"/>
              <a:sym typeface="Wingdings" panose="05000000000000000000" pitchFamily="2" charset="2"/>
            </a:endParaRPr>
          </a:p>
          <a:p>
            <a:pPr lvl="2"/>
            <a:r>
              <a:rPr lang="en-US" altLang="ko-KR" sz="1400">
                <a:latin typeface="+mn-ea"/>
                <a:sym typeface="Wingdings" panose="05000000000000000000" pitchFamily="2" charset="2"/>
              </a:rPr>
              <a:t>NAS (Neural Architecture Search)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ppp</a:t>
            </a:r>
            <a:endParaRPr lang="ko-KR" altLang="en-US" sz="140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A931AFDA-021E-90DB-1E22-8C127FD76D23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7325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43088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>
                <a:latin typeface="+mn-ea"/>
              </a:rPr>
              <a:t>AI </a:t>
            </a:r>
            <a:r>
              <a:rPr lang="ko-KR" altLang="en-US">
                <a:latin typeface="+mn-ea"/>
              </a:rPr>
              <a:t>반도체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60131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>
                <a:latin typeface="+mn-ea"/>
              </a:rPr>
              <a:t>AI </a:t>
            </a:r>
            <a:r>
              <a:rPr lang="ko-KR" altLang="en-US" sz="2400">
                <a:latin typeface="+mn-ea"/>
              </a:rPr>
              <a:t>반도체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AutoML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513986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업체</a:t>
            </a:r>
          </a:p>
          <a:p>
            <a:pPr lvl="1"/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퀼컴</a:t>
            </a:r>
            <a:r>
              <a:rPr lang="en-US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인텔</a:t>
            </a:r>
            <a:r>
              <a:rPr lang="en-US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엔비디아</a:t>
            </a:r>
          </a:p>
          <a:p>
            <a:pPr lvl="1"/>
            <a:r>
              <a:rPr lang="en" altLang="ko-Kore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SKT, </a:t>
            </a:r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구글</a:t>
            </a:r>
            <a:r>
              <a:rPr lang="en-US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아마존</a:t>
            </a:r>
            <a:r>
              <a:rPr lang="en-US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애플</a:t>
            </a:r>
            <a:r>
              <a:rPr lang="en-US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테슬라</a:t>
            </a:r>
            <a:endParaRPr lang="en-US" altLang="ko-KR" sz="140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altLang="ko-KR" sz="16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ko-KR" altLang="en-US" sz="1600">
                <a:solidFill>
                  <a:srgbClr val="000000"/>
                </a:solidFill>
                <a:latin typeface="Menlo" panose="020B0609030804020204" pitchFamily="49" charset="0"/>
              </a:rPr>
              <a:t>종류</a:t>
            </a:r>
            <a:endParaRPr lang="en-US" altLang="ko-KR" sz="16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엔비디아</a:t>
            </a:r>
          </a:p>
          <a:p>
            <a:pPr lvl="2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GPU</a:t>
            </a:r>
          </a:p>
          <a:p>
            <a:pPr lvl="1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AMD</a:t>
            </a:r>
          </a:p>
          <a:p>
            <a:pPr lvl="2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CDNA-2</a:t>
            </a:r>
          </a:p>
          <a:p>
            <a:pPr lvl="2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CDNA-3</a:t>
            </a:r>
          </a:p>
          <a:p>
            <a:pPr lvl="1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Google</a:t>
            </a:r>
          </a:p>
          <a:p>
            <a:pPr lvl="2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TPU (Tensor Process Unit)</a:t>
            </a:r>
          </a:p>
          <a:p>
            <a:pPr lvl="1"/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삼성전자</a:t>
            </a:r>
          </a:p>
          <a:p>
            <a:pPr lvl="2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HBM3-PIM</a:t>
            </a:r>
          </a:p>
          <a:p>
            <a:pPr lvl="1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SK </a:t>
            </a:r>
            <a:r>
              <a:rPr lang="ko-KR" altLang="en-US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하이닉스</a:t>
            </a:r>
          </a:p>
          <a:p>
            <a:pPr lvl="2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GDDR6-AiM</a:t>
            </a:r>
          </a:p>
          <a:p>
            <a:pPr lvl="1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SKT</a:t>
            </a:r>
          </a:p>
          <a:p>
            <a:pPr lvl="2"/>
            <a:r>
              <a:rPr lang="en" altLang="ko-KR" sz="14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SAPEON X220</a:t>
            </a:r>
          </a:p>
          <a:p>
            <a:endParaRPr lang="ko-KR" altLang="en-US" sz="160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ppp</a:t>
            </a:r>
            <a:endParaRPr lang="ko-KR" altLang="en-US" sz="140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CE01AB7F-769E-6AA2-24CF-CF7D70C9ADBF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3296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04861" y="2708927"/>
            <a:ext cx="5856652" cy="837152"/>
          </a:xfrm>
        </p:spPr>
        <p:txBody>
          <a:bodyPr/>
          <a:lstStyle/>
          <a:p>
            <a:r>
              <a:rPr lang="en-US" altLang="ko-KR" dirty="0"/>
              <a:t>IoT</a:t>
            </a:r>
          </a:p>
          <a:p>
            <a:r>
              <a:rPr lang="en-US" altLang="ko-KR" dirty="0"/>
              <a:t>Stock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222699" y="1957097"/>
            <a:ext cx="7338814" cy="584775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Deep Learning </a:t>
            </a:r>
            <a:r>
              <a:rPr lang="ko-KR" altLang="en-US" dirty="0">
                <a:latin typeface="+mn-ea"/>
              </a:rPr>
              <a:t>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4480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>
                <a:latin typeface="+mn-ea"/>
              </a:rPr>
              <a:t>Deep Learning </a:t>
            </a:r>
            <a:r>
              <a:rPr lang="ko-KR" altLang="en-US" sz="2400">
                <a:latin typeface="+mn-ea"/>
              </a:rPr>
              <a:t>활용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IoT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RL (Reinforcement Learning, </a:t>
            </a:r>
            <a:r>
              <a:rPr lang="ko-KR" altLang="en-US" sz="1600">
                <a:latin typeface="+mn-ea"/>
              </a:rPr>
              <a:t>강화학습</a:t>
            </a:r>
            <a:r>
              <a:rPr lang="en-US" altLang="ko-KR" sz="160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ppp</a:t>
            </a:r>
            <a:endParaRPr lang="ko-KR" altLang="en-US" sz="1400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D6FEF2-F3A2-520E-761F-2C9F13C445BC}"/>
              </a:ext>
            </a:extLst>
          </p:cNvPr>
          <p:cNvSpPr/>
          <p:nvPr/>
        </p:nvSpPr>
        <p:spPr>
          <a:xfrm>
            <a:off x="362331" y="2636912"/>
            <a:ext cx="1260000" cy="3385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1600"/>
              <a:t>정압기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495889-6F6E-538B-A0CE-D56E376D1902}"/>
              </a:ext>
            </a:extLst>
          </p:cNvPr>
          <p:cNvSpPr/>
          <p:nvPr/>
        </p:nvSpPr>
        <p:spPr>
          <a:xfrm>
            <a:off x="2360712" y="3444389"/>
            <a:ext cx="1260000" cy="307777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1400"/>
              <a:t>압력조정기 </a:t>
            </a:r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454E59-0B41-AAA6-138B-57FE2442C477}"/>
              </a:ext>
            </a:extLst>
          </p:cNvPr>
          <p:cNvSpPr/>
          <p:nvPr/>
        </p:nvSpPr>
        <p:spPr>
          <a:xfrm>
            <a:off x="4340979" y="3444389"/>
            <a:ext cx="1260000" cy="307777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1400"/>
              <a:t>관말압력 </a:t>
            </a:r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2C2AFB-63CD-6DD6-F19D-FBE8080B7122}"/>
              </a:ext>
            </a:extLst>
          </p:cNvPr>
          <p:cNvSpPr/>
          <p:nvPr/>
        </p:nvSpPr>
        <p:spPr>
          <a:xfrm>
            <a:off x="8301513" y="3444389"/>
            <a:ext cx="1260000" cy="307777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1400"/>
              <a:t>압력조정기 </a:t>
            </a:r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59399C-E839-D900-D1CF-913E738346F4}"/>
              </a:ext>
            </a:extLst>
          </p:cNvPr>
          <p:cNvSpPr/>
          <p:nvPr/>
        </p:nvSpPr>
        <p:spPr>
          <a:xfrm>
            <a:off x="6321246" y="3444389"/>
            <a:ext cx="1260000" cy="307777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ko-KR" altLang="en-US" sz="1400"/>
              <a:t>관말압력 </a:t>
            </a:r>
            <a:r>
              <a:rPr lang="en-US" altLang="ko-KR" sz="1400"/>
              <a:t>2</a:t>
            </a:r>
            <a:endParaRPr lang="ko-KR" altLang="en-US" sz="140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AD8C900-1F35-7405-76D4-2F18255EF090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>
            <a:off x="1622331" y="2806189"/>
            <a:ext cx="5328915" cy="638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E66F79E-5B8A-F2CD-1BE6-C0F97245A775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>
            <a:off x="1622331" y="2806189"/>
            <a:ext cx="3348648" cy="638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0CB98C4-BCD4-BFC8-69C0-B5FAC05C5183}"/>
              </a:ext>
            </a:extLst>
          </p:cNvPr>
          <p:cNvCxnSpPr>
            <a:cxnSpLocks/>
            <a:stCxn id="3" idx="3"/>
            <a:endCxn id="8" idx="0"/>
          </p:cNvCxnSpPr>
          <p:nvPr/>
        </p:nvCxnSpPr>
        <p:spPr>
          <a:xfrm>
            <a:off x="1622331" y="2806189"/>
            <a:ext cx="7309182" cy="638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84AA546-C850-F977-3307-666C798FEE1D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>
            <a:off x="1622331" y="2806189"/>
            <a:ext cx="1368381" cy="638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FB1B25F-714B-239A-6D60-F1E80537EC05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6479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>
                <a:latin typeface="+mn-ea"/>
              </a:rPr>
              <a:t>Deep Learning </a:t>
            </a:r>
            <a:r>
              <a:rPr lang="ko-KR" altLang="en-US" sz="2400">
                <a:latin typeface="+mn-ea"/>
              </a:rPr>
              <a:t>활용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Stock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ppp</a:t>
            </a:r>
            <a:endParaRPr lang="en-US" altLang="ko-KR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ppp</a:t>
            </a:r>
            <a:endParaRPr lang="ko-KR" altLang="en-US" sz="140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EC14ADE0-A8C3-FA57-1950-24C55F05E405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10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Neural Networks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load_data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5209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>
                <a:latin typeface="+mn-ea"/>
              </a:rPr>
              <a:t>데이터 가공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200">
                <a:latin typeface="+mn-ea"/>
              </a:rPr>
              <a:t>Nomalization</a:t>
            </a:r>
          </a:p>
          <a:p>
            <a:pPr lvl="1"/>
            <a:r>
              <a:rPr lang="en-US" altLang="ko-KR" sz="1200">
                <a:latin typeface="+mn-ea"/>
              </a:rPr>
              <a:t>Layer</a:t>
            </a:r>
            <a:r>
              <a:rPr lang="ko-KR" altLang="en-US" sz="1200">
                <a:latin typeface="+mn-ea"/>
              </a:rPr>
              <a:t>에서 데이터 가공과 다른 점은 </a:t>
            </a:r>
            <a:r>
              <a:rPr lang="en-US" altLang="ko-KR" sz="1200">
                <a:latin typeface="+mn-ea"/>
              </a:rPr>
              <a:t>“</a:t>
            </a:r>
            <a:r>
              <a:rPr lang="ko-KR" altLang="en-US" sz="1200" b="1" u="sng">
                <a:solidFill>
                  <a:srgbClr val="0070C0"/>
                </a:solidFill>
                <a:latin typeface="+mn-ea"/>
              </a:rPr>
              <a:t>한번만 실행된다</a:t>
            </a:r>
            <a:r>
              <a:rPr lang="en-US" altLang="ko-KR" sz="1200">
                <a:latin typeface="+mn-ea"/>
              </a:rPr>
              <a:t>”</a:t>
            </a:r>
            <a:r>
              <a:rPr lang="ko-KR" altLang="en-US" sz="1200">
                <a:latin typeface="+mn-ea"/>
              </a:rPr>
              <a:t>는 것 이다</a:t>
            </a:r>
            <a:r>
              <a:rPr lang="en-US" altLang="ko-KR" sz="1200">
                <a:latin typeface="+mn-ea"/>
              </a:rPr>
              <a:t>.</a:t>
            </a:r>
          </a:p>
          <a:p>
            <a:endParaRPr lang="en-US" altLang="ko-KR" sz="1400">
              <a:latin typeface="+mn-ea"/>
            </a:endParaRPr>
          </a:p>
          <a:p>
            <a:endParaRPr lang="en-US" altLang="ko-KR" sz="1400">
              <a:latin typeface="+mn-ea"/>
            </a:endParaRPr>
          </a:p>
          <a:p>
            <a:r>
              <a:rPr lang="ko-KR" altLang="en-US" sz="1400">
                <a:latin typeface="+mn-ea"/>
              </a:rPr>
              <a:t>훈련 데이터 </a:t>
            </a:r>
            <a:r>
              <a:rPr lang="en-US" altLang="ko-KR" sz="1400">
                <a:latin typeface="+mn-ea"/>
              </a:rPr>
              <a:t>		: train</a:t>
            </a:r>
          </a:p>
          <a:p>
            <a:pPr lvl="1"/>
            <a:r>
              <a:rPr lang="ko-KR" altLang="en-US" sz="1200">
                <a:latin typeface="+mn-ea"/>
              </a:rPr>
              <a:t>훈련용</a:t>
            </a:r>
            <a:r>
              <a:rPr lang="en-US" altLang="ko-KR" sz="1200">
                <a:latin typeface="+mn-ea"/>
              </a:rPr>
              <a:t>		: train		: 80%</a:t>
            </a:r>
          </a:p>
          <a:p>
            <a:pPr lvl="1"/>
            <a:r>
              <a:rPr lang="ko-KR" altLang="en-US" sz="1200">
                <a:latin typeface="+mn-ea"/>
              </a:rPr>
              <a:t>검증용</a:t>
            </a:r>
            <a:r>
              <a:rPr lang="en-US" altLang="ko-KR" sz="1200">
                <a:latin typeface="+mn-ea"/>
              </a:rPr>
              <a:t>		: validation		: 20%</a:t>
            </a:r>
            <a:endParaRPr lang="en-US" altLang="ko-KR" sz="1400">
              <a:latin typeface="+mn-ea"/>
            </a:endParaRPr>
          </a:p>
          <a:p>
            <a:endParaRPr lang="en-US" altLang="ko-KR" sz="1400">
              <a:latin typeface="+mn-ea"/>
            </a:endParaRPr>
          </a:p>
          <a:p>
            <a:endParaRPr lang="en-US" altLang="ko-KR" sz="1400">
              <a:latin typeface="+mn-ea"/>
            </a:endParaRPr>
          </a:p>
          <a:p>
            <a:r>
              <a:rPr lang="ko-KR" altLang="en-US" sz="1400">
                <a:latin typeface="+mn-ea"/>
              </a:rPr>
              <a:t>평가 데이터 </a:t>
            </a:r>
            <a:r>
              <a:rPr lang="en-US" altLang="ko-KR" sz="1400">
                <a:latin typeface="+mn-ea"/>
              </a:rPr>
              <a:t>: test</a:t>
            </a:r>
          </a:p>
          <a:p>
            <a:endParaRPr lang="en-US" altLang="ko-KR" sz="1400">
              <a:latin typeface="+mn-ea"/>
            </a:endParaRPr>
          </a:p>
          <a:p>
            <a:endParaRPr lang="en-US" altLang="ko-KR" sz="1400">
              <a:latin typeface="+mn-ea"/>
            </a:endParaRPr>
          </a:p>
          <a:p>
            <a:endParaRPr lang="en-US" altLang="ko-KR" sz="140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ephochs</a:t>
            </a: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ko-KR" altLang="en-US" sz="1200">
                <a:latin typeface="+mn-ea"/>
              </a:rPr>
              <a:t>훈련 집합 횟수</a:t>
            </a: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batch_size</a:t>
            </a: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ko-KR" altLang="en-US" sz="1200">
                <a:latin typeface="+mn-ea"/>
              </a:rPr>
              <a:t>훈련 집합당 훈련 횟수</a:t>
            </a: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1200">
              <a:latin typeface="+mn-ea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6B293D30-5DE2-7BDB-FA2F-A445DE654E47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307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052567" y="4326249"/>
            <a:ext cx="80073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90749" y="1713915"/>
            <a:ext cx="4602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감사 합니다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12460" y="3174121"/>
            <a:ext cx="275908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</a:rPr>
              <a:t>Q &amp;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0749" y="4377049"/>
            <a:ext cx="4602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rgbClr val="0070C0"/>
                </a:solidFill>
                <a:latin typeface="+mj-ea"/>
                <a:ea typeface="+mj-ea"/>
              </a:rPr>
              <a:t>오픈소스 </a:t>
            </a:r>
            <a:r>
              <a:rPr lang="ko-KR" altLang="en-US" sz="1600" dirty="0">
                <a:solidFill>
                  <a:srgbClr val="0070C0"/>
                </a:solidFill>
                <a:latin typeface="+mj-ea"/>
                <a:ea typeface="+mj-ea"/>
              </a:rPr>
              <a:t>비즈니스 컨설팅</a:t>
            </a:r>
          </a:p>
        </p:txBody>
      </p:sp>
    </p:spTree>
    <p:extLst>
      <p:ext uri="{BB962C8B-B14F-4D97-AF65-F5344CB8AC3E}">
        <p14:creationId xmlns:p14="http://schemas.microsoft.com/office/powerpoint/2010/main" val="90608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94B4A4E-F271-D73C-02A8-198195F9CE59}"/>
              </a:ext>
            </a:extLst>
          </p:cNvPr>
          <p:cNvSpPr/>
          <p:nvPr/>
        </p:nvSpPr>
        <p:spPr>
          <a:xfrm>
            <a:off x="344487" y="2371514"/>
            <a:ext cx="4680521" cy="3158385"/>
          </a:xfrm>
          <a:prstGeom prst="roundRect">
            <a:avLst>
              <a:gd name="adj" fmla="val 58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Neural Networks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build_model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>
                <a:latin typeface="+mn-ea"/>
              </a:rPr>
              <a:t>y = f(x)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267765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Parameter</a:t>
            </a: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edge, node</a:t>
            </a: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x * y + 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DROPOUT : </a:t>
            </a:r>
            <a:r>
              <a:rPr lang="ko-KR" altLang="en-US" sz="1200">
                <a:latin typeface="+mn-ea"/>
              </a:rPr>
              <a:t>샘플링</a:t>
            </a: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Predict : </a:t>
            </a:r>
            <a:r>
              <a:rPr lang="ko-KR" altLang="en-US" sz="1200">
                <a:latin typeface="+mn-ea"/>
              </a:rPr>
              <a:t>예측</a:t>
            </a: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>
                <a:latin typeface="+mn-ea"/>
              </a:rPr>
              <a:t>작업량</a:t>
            </a:r>
            <a:endParaRPr lang="en-US" altLang="ko-KR" sz="1200">
              <a:latin typeface="+mn-ea"/>
            </a:endParaRP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Optimizer</a:t>
            </a: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Loss Function</a:t>
            </a:r>
          </a:p>
          <a:p>
            <a:pPr marL="357188" indent="-171450"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Activation Function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1200">
              <a:latin typeface="+mn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0736480-1760-528C-6C17-8AEB379BD82A}"/>
              </a:ext>
            </a:extLst>
          </p:cNvPr>
          <p:cNvSpPr>
            <a:spLocks noChangeAspect="1"/>
          </p:cNvSpPr>
          <p:nvPr/>
        </p:nvSpPr>
        <p:spPr>
          <a:xfrm>
            <a:off x="1021907" y="2641879"/>
            <a:ext cx="180000" cy="18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5A59777-4571-F6B9-E553-50FD10BB9865}"/>
              </a:ext>
            </a:extLst>
          </p:cNvPr>
          <p:cNvSpPr>
            <a:spLocks noChangeAspect="1"/>
          </p:cNvSpPr>
          <p:nvPr/>
        </p:nvSpPr>
        <p:spPr>
          <a:xfrm>
            <a:off x="1021907" y="3135627"/>
            <a:ext cx="180000" cy="18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B1B6899-0648-28DD-971A-D70FC2DE87C3}"/>
              </a:ext>
            </a:extLst>
          </p:cNvPr>
          <p:cNvSpPr>
            <a:spLocks noChangeAspect="1"/>
          </p:cNvSpPr>
          <p:nvPr/>
        </p:nvSpPr>
        <p:spPr>
          <a:xfrm>
            <a:off x="1021907" y="3629375"/>
            <a:ext cx="180000" cy="18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24443D7-55E9-1C29-B4F1-1B85C3096EC2}"/>
              </a:ext>
            </a:extLst>
          </p:cNvPr>
          <p:cNvSpPr>
            <a:spLocks noChangeAspect="1"/>
          </p:cNvSpPr>
          <p:nvPr/>
        </p:nvSpPr>
        <p:spPr>
          <a:xfrm>
            <a:off x="4108419" y="3103734"/>
            <a:ext cx="180000" cy="18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66A55C2-C161-71F2-7374-7DD3F87B34B1}"/>
              </a:ext>
            </a:extLst>
          </p:cNvPr>
          <p:cNvSpPr>
            <a:spLocks noChangeAspect="1"/>
          </p:cNvSpPr>
          <p:nvPr/>
        </p:nvSpPr>
        <p:spPr>
          <a:xfrm>
            <a:off x="4108419" y="4112816"/>
            <a:ext cx="180000" cy="18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F0F2536-398A-6221-2D81-48E0F1F59C05}"/>
              </a:ext>
            </a:extLst>
          </p:cNvPr>
          <p:cNvSpPr>
            <a:spLocks noChangeAspect="1"/>
          </p:cNvSpPr>
          <p:nvPr/>
        </p:nvSpPr>
        <p:spPr>
          <a:xfrm>
            <a:off x="1021907" y="4123123"/>
            <a:ext cx="180000" cy="18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B3864E2-AB49-9953-41A0-D6657A373775}"/>
              </a:ext>
            </a:extLst>
          </p:cNvPr>
          <p:cNvSpPr>
            <a:spLocks noChangeAspect="1"/>
          </p:cNvSpPr>
          <p:nvPr/>
        </p:nvSpPr>
        <p:spPr>
          <a:xfrm>
            <a:off x="1021907" y="4616872"/>
            <a:ext cx="180000" cy="18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FE6AF3F-6A23-7279-0101-CB5AEAFD0700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201907" y="3193734"/>
            <a:ext cx="2906512" cy="3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2006512-24D9-E56F-7B77-FEB181142E14}"/>
              </a:ext>
            </a:extLst>
          </p:cNvPr>
          <p:cNvCxnSpPr>
            <a:cxnSpLocks/>
            <a:stCxn id="14" idx="7"/>
            <a:endCxn id="11" idx="2"/>
          </p:cNvCxnSpPr>
          <p:nvPr/>
        </p:nvCxnSpPr>
        <p:spPr>
          <a:xfrm flipV="1">
            <a:off x="1175547" y="3193734"/>
            <a:ext cx="2932872" cy="144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150C303-F930-041B-D443-CC3C98C7A2D2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201907" y="3193734"/>
            <a:ext cx="2906512" cy="52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83243D-7F2A-9F58-D506-77F2E106DB56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>
          <a:xfrm flipV="1">
            <a:off x="1201907" y="3193734"/>
            <a:ext cx="2906512" cy="101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76F0B90-D12B-A0FC-B24E-A40686D74008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1175547" y="2795519"/>
            <a:ext cx="2959232" cy="1343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A3826C4-9CAA-9898-92C3-295A621D8490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1201907" y="3719375"/>
            <a:ext cx="2906512" cy="48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C3A80AD-81EF-ADAE-6C7A-BADADF4B3E80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1201907" y="3225627"/>
            <a:ext cx="2932872" cy="91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5D3AF27-9F48-9F97-2C1F-CFADB66C2269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 flipV="1">
            <a:off x="1201907" y="4202816"/>
            <a:ext cx="2906512" cy="1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5AA4B42-ED91-8273-8162-3C788541587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1201907" y="2731879"/>
            <a:ext cx="2906512" cy="46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1B4D8B3-8B13-0D90-AB17-4166C9FDC422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 flipV="1">
            <a:off x="1201907" y="4202816"/>
            <a:ext cx="2906512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내용 개체 틀 4">
            <a:extLst>
              <a:ext uri="{FF2B5EF4-FFF2-40B4-BE49-F238E27FC236}">
                <a16:creationId xmlns:a16="http://schemas.microsoft.com/office/drawing/2014/main" id="{6D9E4FA6-7613-5FDF-756E-5AEA24646F01}"/>
              </a:ext>
            </a:extLst>
          </p:cNvPr>
          <p:cNvSpPr txBox="1">
            <a:spLocks/>
          </p:cNvSpPr>
          <p:nvPr/>
        </p:nvSpPr>
        <p:spPr>
          <a:xfrm>
            <a:off x="2169512" y="2761585"/>
            <a:ext cx="83927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edge</a:t>
            </a:r>
          </a:p>
        </p:txBody>
      </p:sp>
      <p:sp>
        <p:nvSpPr>
          <p:cNvPr id="52" name="내용 개체 틀 4">
            <a:extLst>
              <a:ext uri="{FF2B5EF4-FFF2-40B4-BE49-F238E27FC236}">
                <a16:creationId xmlns:a16="http://schemas.microsoft.com/office/drawing/2014/main" id="{D8425BC6-50B9-3E4E-6371-4C27BAF5B089}"/>
              </a:ext>
            </a:extLst>
          </p:cNvPr>
          <p:cNvSpPr txBox="1">
            <a:spLocks/>
          </p:cNvSpPr>
          <p:nvPr/>
        </p:nvSpPr>
        <p:spPr>
          <a:xfrm>
            <a:off x="3816699" y="2780928"/>
            <a:ext cx="848269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node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54105ED-EF8E-9493-C77D-501990B880C7}"/>
              </a:ext>
            </a:extLst>
          </p:cNvPr>
          <p:cNvSpPr/>
          <p:nvPr/>
        </p:nvSpPr>
        <p:spPr>
          <a:xfrm>
            <a:off x="852906" y="2492896"/>
            <a:ext cx="540000" cy="252000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CB659F-9B70-9170-FDBB-D0440ED4D7CD}"/>
              </a:ext>
            </a:extLst>
          </p:cNvPr>
          <p:cNvSpPr/>
          <p:nvPr/>
        </p:nvSpPr>
        <p:spPr>
          <a:xfrm>
            <a:off x="3919351" y="2492896"/>
            <a:ext cx="540000" cy="252000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내용 개체 틀 4">
            <a:extLst>
              <a:ext uri="{FF2B5EF4-FFF2-40B4-BE49-F238E27FC236}">
                <a16:creationId xmlns:a16="http://schemas.microsoft.com/office/drawing/2014/main" id="{EB8D3A77-35A6-F184-0261-ADE8F1467AA1}"/>
              </a:ext>
            </a:extLst>
          </p:cNvPr>
          <p:cNvSpPr txBox="1">
            <a:spLocks/>
          </p:cNvSpPr>
          <p:nvPr/>
        </p:nvSpPr>
        <p:spPr>
          <a:xfrm>
            <a:off x="718529" y="5005658"/>
            <a:ext cx="764985" cy="5663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input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x</a:t>
            </a:r>
          </a:p>
        </p:txBody>
      </p:sp>
      <p:sp>
        <p:nvSpPr>
          <p:cNvPr id="56" name="내용 개체 틀 4">
            <a:extLst>
              <a:ext uri="{FF2B5EF4-FFF2-40B4-BE49-F238E27FC236}">
                <a16:creationId xmlns:a16="http://schemas.microsoft.com/office/drawing/2014/main" id="{220D9043-CF5C-5A8C-FB52-4C82E8712242}"/>
              </a:ext>
            </a:extLst>
          </p:cNvPr>
          <p:cNvSpPr txBox="1">
            <a:spLocks/>
          </p:cNvSpPr>
          <p:nvPr/>
        </p:nvSpPr>
        <p:spPr>
          <a:xfrm>
            <a:off x="3744691" y="5005658"/>
            <a:ext cx="848269" cy="5663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output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y</a:t>
            </a:r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DF37D898-699D-D89C-660D-211CDC5A2EBB}"/>
              </a:ext>
            </a:extLst>
          </p:cNvPr>
          <p:cNvSpPr/>
          <p:nvPr/>
        </p:nvSpPr>
        <p:spPr>
          <a:xfrm>
            <a:off x="848544" y="1628800"/>
            <a:ext cx="3600000" cy="612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0070C0"/>
                </a:solidFill>
              </a:rPr>
              <a:t>Activation Function : f()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CD318511-4B79-34EB-143E-EE543FDF6453}"/>
              </a:ext>
            </a:extLst>
          </p:cNvPr>
          <p:cNvSpPr/>
          <p:nvPr/>
        </p:nvSpPr>
        <p:spPr>
          <a:xfrm flipH="1">
            <a:off x="2504728" y="5556733"/>
            <a:ext cx="1943816" cy="612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0070C0"/>
                </a:solidFill>
              </a:rPr>
              <a:t>Optimizer</a:t>
            </a:r>
            <a:endParaRPr lang="ko-KR" altLang="en-US" sz="1050">
              <a:solidFill>
                <a:srgbClr val="0070C0"/>
              </a:solidFill>
            </a:endParaRPr>
          </a:p>
        </p:txBody>
      </p:sp>
      <p:sp>
        <p:nvSpPr>
          <p:cNvPr id="59" name="내용 개체 틀 4">
            <a:extLst>
              <a:ext uri="{FF2B5EF4-FFF2-40B4-BE49-F238E27FC236}">
                <a16:creationId xmlns:a16="http://schemas.microsoft.com/office/drawing/2014/main" id="{371FF42D-99DE-94CB-6756-01E51458213B}"/>
              </a:ext>
            </a:extLst>
          </p:cNvPr>
          <p:cNvSpPr txBox="1">
            <a:spLocks/>
          </p:cNvSpPr>
          <p:nvPr/>
        </p:nvSpPr>
        <p:spPr>
          <a:xfrm>
            <a:off x="848544" y="5628037"/>
            <a:ext cx="1656184" cy="4985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200" dirty="0">
                <a:latin typeface="+mn-ea"/>
              </a:rPr>
              <a:t>node, edge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200" dirty="0">
                <a:latin typeface="+mn-ea"/>
              </a:rPr>
              <a:t>Back Propagation</a:t>
            </a:r>
          </a:p>
        </p:txBody>
      </p:sp>
      <p:sp>
        <p:nvSpPr>
          <p:cNvPr id="60" name="내용 개체 틀 4">
            <a:extLst>
              <a:ext uri="{FF2B5EF4-FFF2-40B4-BE49-F238E27FC236}">
                <a16:creationId xmlns:a16="http://schemas.microsoft.com/office/drawing/2014/main" id="{AD019FA4-403C-42C2-9AD0-2F26B00A5EEA}"/>
              </a:ext>
            </a:extLst>
          </p:cNvPr>
          <p:cNvSpPr txBox="1">
            <a:spLocks/>
          </p:cNvSpPr>
          <p:nvPr/>
        </p:nvSpPr>
        <p:spPr>
          <a:xfrm>
            <a:off x="3512840" y="6211992"/>
            <a:ext cx="1584176" cy="5293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>
                <a:solidFill>
                  <a:srgbClr val="0070C0"/>
                </a:solidFill>
                <a:latin typeface="+mn-ea"/>
              </a:rPr>
              <a:t>Loss Function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1200">
                <a:latin typeface="+mn-ea"/>
              </a:rPr>
              <a:t>훈련 평가</a:t>
            </a:r>
            <a:endParaRPr lang="en-US" altLang="ko-KR" sz="1200">
              <a:latin typeface="+mn-ea"/>
            </a:endParaRPr>
          </a:p>
        </p:txBody>
      </p:sp>
      <p:sp>
        <p:nvSpPr>
          <p:cNvPr id="61" name="내용 개체 틀 4">
            <a:extLst>
              <a:ext uri="{FF2B5EF4-FFF2-40B4-BE49-F238E27FC236}">
                <a16:creationId xmlns:a16="http://schemas.microsoft.com/office/drawing/2014/main" id="{26CD0F2C-C822-27E8-9905-08CB2C779202}"/>
              </a:ext>
            </a:extLst>
          </p:cNvPr>
          <p:cNvSpPr txBox="1">
            <a:spLocks/>
          </p:cNvSpPr>
          <p:nvPr/>
        </p:nvSpPr>
        <p:spPr>
          <a:xfrm>
            <a:off x="5025008" y="3677511"/>
            <a:ext cx="1584176" cy="5293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Metrics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ko-KR" altLang="en-US" sz="1200" dirty="0">
                <a:latin typeface="+mn-ea"/>
              </a:rPr>
              <a:t>모델 평가</a:t>
            </a:r>
            <a:endParaRPr lang="en-US" altLang="ko-KR" sz="1200" dirty="0">
              <a:latin typeface="+mn-ea"/>
            </a:endParaRPr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6EF6F04B-F1BE-655D-7AE6-0F359D05D4C0}"/>
              </a:ext>
            </a:extLst>
          </p:cNvPr>
          <p:cNvSpPr/>
          <p:nvPr/>
        </p:nvSpPr>
        <p:spPr>
          <a:xfrm>
            <a:off x="4736976" y="5484344"/>
            <a:ext cx="1584177" cy="1113008"/>
          </a:xfrm>
          <a:custGeom>
            <a:avLst/>
            <a:gdLst>
              <a:gd name="connsiteX0" fmla="*/ 0 w 1846217"/>
              <a:gd name="connsiteY0" fmla="*/ 0 h 1759160"/>
              <a:gd name="connsiteX1" fmla="*/ 975360 w 1846217"/>
              <a:gd name="connsiteY1" fmla="*/ 1759131 h 1759160"/>
              <a:gd name="connsiteX2" fmla="*/ 1846217 w 1846217"/>
              <a:gd name="connsiteY2" fmla="*/ 34834 h 175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6217" h="1759160">
                <a:moveTo>
                  <a:pt x="0" y="0"/>
                </a:moveTo>
                <a:cubicBezTo>
                  <a:pt x="333828" y="876662"/>
                  <a:pt x="667657" y="1753325"/>
                  <a:pt x="975360" y="1759131"/>
                </a:cubicBezTo>
                <a:cubicBezTo>
                  <a:pt x="1283063" y="1764937"/>
                  <a:pt x="1564640" y="899885"/>
                  <a:pt x="1846217" y="34834"/>
                </a:cubicBez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A7D3B70-7F09-A29A-7707-82E223C8C20D}"/>
              </a:ext>
            </a:extLst>
          </p:cNvPr>
          <p:cNvCxnSpPr>
            <a:cxnSpLocks/>
          </p:cNvCxnSpPr>
          <p:nvPr/>
        </p:nvCxnSpPr>
        <p:spPr>
          <a:xfrm flipH="1">
            <a:off x="5677363" y="5851145"/>
            <a:ext cx="580490" cy="84434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내용 개체 틀 4">
            <a:extLst>
              <a:ext uri="{FF2B5EF4-FFF2-40B4-BE49-F238E27FC236}">
                <a16:creationId xmlns:a16="http://schemas.microsoft.com/office/drawing/2014/main" id="{F5E436E3-26D5-D662-D3E8-5CACF107A2EE}"/>
              </a:ext>
            </a:extLst>
          </p:cNvPr>
          <p:cNvSpPr txBox="1">
            <a:spLocks/>
          </p:cNvSpPr>
          <p:nvPr/>
        </p:nvSpPr>
        <p:spPr>
          <a:xfrm>
            <a:off x="6237738" y="5728034"/>
            <a:ext cx="123554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Optimizer</a:t>
            </a:r>
          </a:p>
        </p:txBody>
      </p:sp>
      <p:sp>
        <p:nvSpPr>
          <p:cNvPr id="70" name="내용 개체 틀 4">
            <a:extLst>
              <a:ext uri="{FF2B5EF4-FFF2-40B4-BE49-F238E27FC236}">
                <a16:creationId xmlns:a16="http://schemas.microsoft.com/office/drawing/2014/main" id="{981722DC-3C2B-893D-9763-90B7CE5F06BD}"/>
              </a:ext>
            </a:extLst>
          </p:cNvPr>
          <p:cNvSpPr txBox="1">
            <a:spLocks/>
          </p:cNvSpPr>
          <p:nvPr/>
        </p:nvSpPr>
        <p:spPr>
          <a:xfrm>
            <a:off x="5502138" y="5297147"/>
            <a:ext cx="185678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Loss Function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1F6815-44B1-F7AF-2F44-E23CB0D3B8C7}"/>
              </a:ext>
            </a:extLst>
          </p:cNvPr>
          <p:cNvSpPr txBox="1">
            <a:spLocks/>
          </p:cNvSpPr>
          <p:nvPr/>
        </p:nvSpPr>
        <p:spPr>
          <a:xfrm>
            <a:off x="304181" y="2060848"/>
            <a:ext cx="717725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400">
                <a:latin typeface="+mn-ea"/>
              </a:rPr>
              <a:t>NN</a:t>
            </a:r>
            <a:endParaRPr lang="en-US" altLang="ko-KR" sz="1400" dirty="0">
              <a:latin typeface="+mn-ea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11C26439-133B-C865-AB8C-62F003025312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rot="5400000" flipH="1">
            <a:off x="1105555" y="3950707"/>
            <a:ext cx="3158385" cy="12700"/>
          </a:xfrm>
          <a:prstGeom prst="curvedConnector5">
            <a:avLst>
              <a:gd name="adj1" fmla="val -7238"/>
              <a:gd name="adj2" fmla="val 20227244"/>
              <a:gd name="adj3" fmla="val 107238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92074613-A9CB-DEAD-6CFC-19C2AC10EE9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90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Neural Networks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build_model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484440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Activation Functions (</a:t>
            </a:r>
            <a:r>
              <a:rPr lang="ko-KR" altLang="en-US" sz="1600">
                <a:latin typeface="+mn-ea"/>
              </a:rPr>
              <a:t>활성화 함수</a:t>
            </a:r>
            <a:r>
              <a:rPr lang="en-US" altLang="ko-KR" sz="16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TanH ([-1, 1])</a:t>
            </a:r>
          </a:p>
          <a:p>
            <a:pPr lvl="1"/>
            <a:r>
              <a:rPr lang="en-US" altLang="ko-KR" sz="1400">
                <a:latin typeface="+mn-ea"/>
              </a:rPr>
              <a:t>ReLU ([0, x])	</a:t>
            </a:r>
          </a:p>
          <a:p>
            <a:pPr lvl="2"/>
            <a:r>
              <a:rPr lang="en-US" altLang="ko-KR" sz="1400">
                <a:latin typeface="+mn-ea"/>
              </a:rPr>
              <a:t>Rectified Linear Unit</a:t>
            </a:r>
          </a:p>
          <a:p>
            <a:pPr lvl="1"/>
            <a:r>
              <a:rPr lang="en-US" altLang="ko-KR" sz="1400">
                <a:latin typeface="+mn-ea"/>
              </a:rPr>
              <a:t>ELU (TanH + ReLU)</a:t>
            </a:r>
          </a:p>
          <a:p>
            <a:pPr lvl="1"/>
            <a:r>
              <a:rPr lang="en-US" altLang="ko-KR" sz="1400">
                <a:latin typeface="+mn-ea"/>
              </a:rPr>
              <a:t>LeakyReLu</a:t>
            </a:r>
          </a:p>
          <a:p>
            <a:pPr lvl="1"/>
            <a:r>
              <a:rPr lang="en-US" altLang="ko-KR" sz="1400">
                <a:latin typeface="+mn-ea"/>
              </a:rPr>
              <a:t>Linear			: </a:t>
            </a:r>
            <a:r>
              <a:rPr lang="ko-KR" altLang="en-US" sz="1400">
                <a:latin typeface="+mn-ea"/>
              </a:rPr>
              <a:t>계산된 값을 그대로 출력</a:t>
            </a:r>
            <a:endParaRPr lang="en-US" altLang="ko-KR" sz="1400">
              <a:latin typeface="+mn-ea"/>
            </a:endParaRPr>
          </a:p>
          <a:p>
            <a:pPr lvl="1"/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Sigmoid ([0, 1])		: </a:t>
            </a:r>
            <a:r>
              <a:rPr lang="ko-KR" altLang="en-US" sz="1400">
                <a:latin typeface="+mn-ea"/>
              </a:rPr>
              <a:t>이진 분류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Softmax			: </a:t>
            </a:r>
            <a:r>
              <a:rPr lang="ko-KR" altLang="en-US" sz="1400">
                <a:latin typeface="+mn-ea"/>
              </a:rPr>
              <a:t>다중 분류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Loss Functions (</a:t>
            </a:r>
            <a:r>
              <a:rPr lang="ko-KR" altLang="en-US" sz="1600">
                <a:latin typeface="+mn-ea"/>
              </a:rPr>
              <a:t>손실 함수</a:t>
            </a:r>
            <a:r>
              <a:rPr lang="en-US" altLang="ko-KR" sz="16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MSE (Mean Squared Error)	: </a:t>
            </a:r>
            <a:r>
              <a:rPr lang="ko-KR" altLang="en-US" sz="1400">
                <a:latin typeface="+mn-ea"/>
              </a:rPr>
              <a:t>예측시 사용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Cross Entropy</a:t>
            </a:r>
          </a:p>
          <a:p>
            <a:pPr lvl="1"/>
            <a:r>
              <a:rPr lang="en-US" altLang="ko-KR" sz="1400">
                <a:latin typeface="+mn-ea"/>
              </a:rPr>
              <a:t>binary_crossentropy</a:t>
            </a:r>
          </a:p>
          <a:p>
            <a:pPr lvl="1"/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categorical_crossentropy		: </a:t>
            </a:r>
            <a:r>
              <a:rPr lang="ko-KR" altLang="en-US" sz="1400">
                <a:latin typeface="+mn-ea"/>
              </a:rPr>
              <a:t>분류시 사용</a:t>
            </a:r>
            <a:endParaRPr lang="en-US" altLang="ko-KR" sz="1400">
              <a:latin typeface="+mn-ea"/>
            </a:endParaRPr>
          </a:p>
          <a:p>
            <a:endParaRPr lang="en-US" altLang="ko-KR" sz="160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n-ea"/>
              </a:rPr>
              <a:t>ppp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3E30136D-7222-90CD-D8AD-0BDFD925EDC8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48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sz="2400" dirty="0"/>
              <a:t>Neural Networks</a:t>
            </a:r>
            <a:endParaRPr lang="ko-KR" altLang="en-US" sz="2400" dirty="0"/>
          </a:p>
        </p:txBody>
      </p:sp>
      <p:sp>
        <p:nvSpPr>
          <p:cNvPr id="85" name="내용 개체 틀 4"/>
          <p:cNvSpPr>
            <a:spLocks noGrp="1"/>
          </p:cNvSpPr>
          <p:nvPr>
            <p:ph idx="1"/>
          </p:nvPr>
        </p:nvSpPr>
        <p:spPr>
          <a:xfrm>
            <a:off x="344488" y="764704"/>
            <a:ext cx="9217025" cy="3385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>
                <a:latin typeface="+mn-ea"/>
              </a:rPr>
              <a:t>build_model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14DFDE-7F40-E347-BDD4-0DC8C48916F0}"/>
              </a:ext>
            </a:extLst>
          </p:cNvPr>
          <p:cNvSpPr txBox="1">
            <a:spLocks/>
          </p:cNvSpPr>
          <p:nvPr/>
        </p:nvSpPr>
        <p:spPr>
          <a:xfrm>
            <a:off x="344488" y="1412776"/>
            <a:ext cx="6624637" cy="410573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556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379413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0700" indent="-355600" algn="l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latin typeface="+mn-ea"/>
              </a:rPr>
              <a:t>Optimizers (</a:t>
            </a:r>
            <a:r>
              <a:rPr lang="ko-KR" altLang="en-US" sz="1600">
                <a:latin typeface="+mn-ea"/>
              </a:rPr>
              <a:t>최적화</a:t>
            </a:r>
            <a:r>
              <a:rPr lang="en-US" altLang="ko-KR" sz="16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SGD (Stochastic Gradient Descent, </a:t>
            </a:r>
            <a:r>
              <a:rPr lang="ko-KR" altLang="en-US" sz="1400">
                <a:latin typeface="+mn-ea"/>
              </a:rPr>
              <a:t>확률적 경사 하강법</a:t>
            </a:r>
            <a:r>
              <a:rPr lang="en-US" altLang="ko-KR" sz="14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adagrad			: </a:t>
            </a:r>
            <a:r>
              <a:rPr lang="ko-KR" altLang="en-US" sz="1400">
                <a:latin typeface="+mn-ea"/>
              </a:rPr>
              <a:t>학습률을 조정하여 학습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adadelta</a:t>
            </a:r>
          </a:p>
          <a:p>
            <a:pPr lvl="1"/>
            <a:r>
              <a:rPr lang="en-US" altLang="ko-KR" sz="1400">
                <a:latin typeface="+mn-ea"/>
              </a:rPr>
              <a:t>rmsprop</a:t>
            </a:r>
          </a:p>
          <a:p>
            <a:pPr lvl="1"/>
            <a:r>
              <a:rPr lang="en-US" altLang="ko-KR" sz="1400">
                <a:latin typeface="+mn-ea"/>
              </a:rPr>
              <a:t>adam			: </a:t>
            </a:r>
            <a:r>
              <a:rPr lang="ko-KR" altLang="en-US" sz="1400">
                <a:latin typeface="+mn-ea"/>
              </a:rPr>
              <a:t>예측시 사용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adamax</a:t>
            </a:r>
          </a:p>
          <a:p>
            <a:pPr lvl="1"/>
            <a:r>
              <a:rPr lang="en-US" altLang="ko-KR" sz="1400">
                <a:latin typeface="+mn-ea"/>
              </a:rPr>
              <a:t>nadam</a:t>
            </a: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Metrics (</a:t>
            </a:r>
            <a:r>
              <a:rPr lang="ko-KR" altLang="en-US" sz="1600">
                <a:latin typeface="+mn-ea"/>
              </a:rPr>
              <a:t>척도</a:t>
            </a:r>
            <a:r>
              <a:rPr lang="en-US" altLang="ko-KR" sz="1600">
                <a:latin typeface="+mn-ea"/>
              </a:rPr>
              <a:t>)</a:t>
            </a:r>
          </a:p>
          <a:p>
            <a:pPr lvl="1"/>
            <a:r>
              <a:rPr lang="en-US" altLang="ko-KR" sz="1400">
                <a:latin typeface="+mn-ea"/>
              </a:rPr>
              <a:t>Accuracy			:</a:t>
            </a:r>
            <a:r>
              <a:rPr lang="ko-KR" altLang="en-US" sz="1400">
                <a:latin typeface="+mn-ea"/>
              </a:rPr>
              <a:t> 정확도</a:t>
            </a:r>
            <a:endParaRPr lang="en-US" altLang="ko-KR" sz="1400">
              <a:latin typeface="+mn-ea"/>
            </a:endParaRPr>
          </a:p>
          <a:p>
            <a:pPr lvl="1"/>
            <a:r>
              <a:rPr lang="en-US" altLang="ko-KR" sz="1400">
                <a:latin typeface="+mn-ea"/>
              </a:rPr>
              <a:t>Precision</a:t>
            </a:r>
          </a:p>
          <a:p>
            <a:pPr lvl="1"/>
            <a:r>
              <a:rPr lang="en-US" altLang="ko-KR" sz="1400">
                <a:latin typeface="+mn-ea"/>
              </a:rPr>
              <a:t>Recall</a:t>
            </a:r>
          </a:p>
          <a:p>
            <a:endParaRPr lang="en-US" altLang="ko-KR" sz="1600">
              <a:latin typeface="+mn-ea"/>
            </a:endParaRPr>
          </a:p>
          <a:p>
            <a:endParaRPr lang="en-US" altLang="ko-KR" sz="160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CDA94-E3DC-0E2E-B7EC-B5C59BC7FB6D}"/>
              </a:ext>
            </a:extLst>
          </p:cNvPr>
          <p:cNvSpPr txBox="1"/>
          <p:nvPr/>
        </p:nvSpPr>
        <p:spPr>
          <a:xfrm>
            <a:off x="6969125" y="1412776"/>
            <a:ext cx="259238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n-ea"/>
              </a:rPr>
              <a:t>ppp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E93C661C-5619-4CE7-DB20-C13ED3559BBA}"/>
              </a:ext>
            </a:extLst>
          </p:cNvPr>
          <p:cNvSpPr/>
          <p:nvPr/>
        </p:nvSpPr>
        <p:spPr>
          <a:xfrm>
            <a:off x="8265368" y="116672"/>
            <a:ext cx="1260000" cy="36000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작성중</a:t>
            </a:r>
            <a:endParaRPr kumimoji="1" lang="ko-Kore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521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90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26734</TotalTime>
  <Words>1911</Words>
  <Application>Microsoft Macintosh PowerPoint</Application>
  <PresentationFormat>A4 용지(210x297mm)</PresentationFormat>
  <Paragraphs>596</Paragraphs>
  <Slides>60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6" baseType="lpstr">
      <vt:lpstr>맑은 고딕</vt:lpstr>
      <vt:lpstr>Arial</vt:lpstr>
      <vt:lpstr>Cambria Math</vt:lpstr>
      <vt:lpstr>Menlo</vt:lpstr>
      <vt:lpstr>Wingdings</vt:lpstr>
      <vt:lpstr>Office 테마</vt:lpstr>
      <vt:lpstr>Deep Learning</vt:lpstr>
      <vt:lpstr>History</vt:lpstr>
      <vt:lpstr>목      차</vt:lpstr>
      <vt:lpstr>목      차</vt:lpstr>
      <vt:lpstr>Introduction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Layers</vt:lpstr>
      <vt:lpstr>Layers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CNN (Convolutional Neural Networks)</vt:lpstr>
      <vt:lpstr>CNN</vt:lpstr>
      <vt:lpstr>CNN</vt:lpstr>
      <vt:lpstr>CNN</vt:lpstr>
      <vt:lpstr>CNN</vt:lpstr>
      <vt:lpstr>LSTM (Long Short Term Memory Network) </vt:lpstr>
      <vt:lpstr>RNN</vt:lpstr>
      <vt:lpstr>RNN (Recurrent Neural Networks)</vt:lpstr>
      <vt:lpstr>RNN</vt:lpstr>
      <vt:lpstr>GAN (Generative Adversarial Networks)</vt:lpstr>
      <vt:lpstr>GAN</vt:lpstr>
      <vt:lpstr>RBFN (Radial Basis Function Network)</vt:lpstr>
      <vt:lpstr>MLP (Multilayer Perceptron)</vt:lpstr>
      <vt:lpstr>SOM (Self Organizing Map)</vt:lpstr>
      <vt:lpstr>DBN (Deep Belief Network)</vt:lpstr>
      <vt:lpstr>RBM (Restricted Boltzmann Machine)</vt:lpstr>
      <vt:lpstr>AutoEncoder</vt:lpstr>
      <vt:lpstr>AutoEncoder</vt:lpstr>
      <vt:lpstr>Word Embedding</vt:lpstr>
      <vt:lpstr>Word Embedding</vt:lpstr>
      <vt:lpstr>비지도학습</vt:lpstr>
      <vt:lpstr>비지도학습</vt:lpstr>
      <vt:lpstr>RL (Reinforcement Learning)</vt:lpstr>
      <vt:lpstr>RL</vt:lpstr>
      <vt:lpstr>RL</vt:lpstr>
      <vt:lpstr>AutoML</vt:lpstr>
      <vt:lpstr>AutoML</vt:lpstr>
      <vt:lpstr>AI 반도체</vt:lpstr>
      <vt:lpstr>AI 반도체</vt:lpstr>
      <vt:lpstr>Deep Learning 활용</vt:lpstr>
      <vt:lpstr>Deep Learning 활용</vt:lpstr>
      <vt:lpstr>Deep Learning 활용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캡쳐</dc:title>
  <dc:creator>Microsoft Corporation</dc:creator>
  <cp:lastModifiedBy>계현 김</cp:lastModifiedBy>
  <cp:revision>2275</cp:revision>
  <cp:lastPrinted>2022-05-11T11:02:30Z</cp:lastPrinted>
  <dcterms:created xsi:type="dcterms:W3CDTF">2006-10-05T04:04:58Z</dcterms:created>
  <dcterms:modified xsi:type="dcterms:W3CDTF">2023-07-23T08:34:49Z</dcterms:modified>
</cp:coreProperties>
</file>