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6" r:id="rId3"/>
    <p:sldId id="268" r:id="rId4"/>
    <p:sldId id="269" r:id="rId5"/>
    <p:sldId id="270" r:id="rId6"/>
    <p:sldId id="271" r:id="rId7"/>
    <p:sldId id="267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47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83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4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703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4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JAVA SCRIPT </a:t>
            </a:r>
            <a:br>
              <a:rPr lang="en-US" sz="3280" b="1" dirty="0" smtClean="0"/>
            </a:br>
            <a:r>
              <a:rPr lang="en-US" sz="3280" b="1" dirty="0" smtClean="0"/>
              <a:t>Yearly Edition Version:  2024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6777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ASYNC /AWAIT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355550"/>
            <a:ext cx="85008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/>
              <a:t>Asynchronous JavaScript</a:t>
            </a:r>
          </a:p>
          <a:p>
            <a:pPr algn="just"/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r>
              <a:rPr lang="en-US" sz="1200" dirty="0"/>
              <a:t>Functions running in </a:t>
            </a:r>
            <a:r>
              <a:rPr lang="en-US" sz="1200" b="1" dirty="0"/>
              <a:t>parallel</a:t>
            </a:r>
            <a:r>
              <a:rPr lang="en-US" sz="1200" dirty="0"/>
              <a:t> with other functions are called </a:t>
            </a:r>
            <a:r>
              <a:rPr lang="en-US" sz="1200" b="1" dirty="0"/>
              <a:t>asynchronous</a:t>
            </a:r>
            <a:endParaRPr lang="en-US" sz="1200" dirty="0"/>
          </a:p>
          <a:p>
            <a:r>
              <a:rPr lang="en-US" sz="1200" dirty="0"/>
              <a:t>A good example is JavaScript </a:t>
            </a:r>
            <a:r>
              <a:rPr lang="en-US" sz="1200" dirty="0" err="1"/>
              <a:t>setTimeout</a:t>
            </a:r>
            <a:r>
              <a:rPr lang="en-US" sz="1200" dirty="0"/>
              <a:t>()</a:t>
            </a:r>
          </a:p>
          <a:p>
            <a:pPr algn="just"/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setTimeout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(function() { 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myFunction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(“PNY Training is leading IT Training Platform"); 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}, 3000);</a:t>
            </a:r>
          </a:p>
          <a:p>
            <a:pPr algn="just"/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function 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myFunction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(value) {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document.getElementById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("demo").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innerHTML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= value;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200" dirty="0"/>
              <a:t>Waiting for Intervals:</a:t>
            </a:r>
          </a:p>
          <a:p>
            <a:pPr algn="just"/>
            <a:r>
              <a:rPr lang="en-US" altLang="en-US" sz="1200" dirty="0">
                <a:latin typeface="Verdana" panose="020B0604030504040204" pitchFamily="34" charset="0"/>
              </a:rPr>
              <a:t>When using the JavaScript function </a:t>
            </a:r>
            <a:r>
              <a:rPr lang="en-US" altLang="en-US" sz="1200" dirty="0" err="1">
                <a:solidFill>
                  <a:srgbClr val="DC143C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latin typeface="Verdana" panose="020B0604030504040204" pitchFamily="34" charset="0"/>
              </a:rPr>
              <a:t>, you can specify a callback function to be executed for each interval: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r>
              <a:rPr lang="en-US" sz="1200" dirty="0" err="1" smtClean="0"/>
              <a:t>setInterval</a:t>
            </a:r>
            <a:r>
              <a:rPr lang="en-US" sz="1200" dirty="0" smtClean="0"/>
              <a:t>(myFunction,1000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function </a:t>
            </a:r>
            <a:r>
              <a:rPr lang="en-US" sz="1200" dirty="0" err="1"/>
              <a:t>myFunction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  let d = new Date();</a:t>
            </a:r>
            <a:br>
              <a:rPr lang="en-US" sz="1200" dirty="0"/>
            </a:br>
            <a:r>
              <a:rPr lang="en-US" sz="1200" dirty="0"/>
              <a:t>  </a:t>
            </a:r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=</a:t>
            </a:r>
            <a:br>
              <a:rPr lang="en-US" sz="1200" dirty="0"/>
            </a:br>
            <a:r>
              <a:rPr lang="en-US" sz="1200" dirty="0"/>
              <a:t>  </a:t>
            </a:r>
            <a:r>
              <a:rPr lang="en-US" sz="1200" dirty="0" err="1"/>
              <a:t>d.getHours</a:t>
            </a:r>
            <a:r>
              <a:rPr lang="en-US" sz="1200" dirty="0"/>
              <a:t>() + ":" +</a:t>
            </a:r>
            <a:br>
              <a:rPr lang="en-US" sz="1200" dirty="0"/>
            </a:br>
            <a:r>
              <a:rPr lang="en-US" sz="1200" dirty="0"/>
              <a:t>  </a:t>
            </a:r>
            <a:r>
              <a:rPr lang="en-US" sz="1200" dirty="0" err="1"/>
              <a:t>d.getMinutes</a:t>
            </a:r>
            <a:r>
              <a:rPr lang="en-US" sz="1200" dirty="0"/>
              <a:t>() + ":" +</a:t>
            </a:r>
            <a:br>
              <a:rPr lang="en-US" sz="1200" dirty="0"/>
            </a:br>
            <a:r>
              <a:rPr lang="en-US" sz="1200" dirty="0"/>
              <a:t>  </a:t>
            </a:r>
            <a:r>
              <a:rPr lang="en-US" sz="1200" dirty="0" err="1"/>
              <a:t>d.getSeconds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6777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ASYNC /AWAIT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397113"/>
            <a:ext cx="85008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>
                <a:latin typeface="+mj-lt"/>
              </a:rPr>
              <a:t>JavaScript Promises</a:t>
            </a:r>
          </a:p>
          <a:p>
            <a:pPr algn="just"/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r>
              <a:rPr lang="en-US" sz="1200" dirty="0">
                <a:latin typeface="+mj-lt"/>
              </a:rPr>
              <a:t>"Producing code" is code that can take some time</a:t>
            </a:r>
          </a:p>
          <a:p>
            <a:r>
              <a:rPr lang="en-US" sz="1200" dirty="0">
                <a:latin typeface="+mj-lt"/>
              </a:rPr>
              <a:t>"Consuming code" is code that must wait for the result</a:t>
            </a:r>
          </a:p>
          <a:p>
            <a:r>
              <a:rPr lang="en-US" sz="1200" dirty="0">
                <a:latin typeface="+mj-lt"/>
              </a:rPr>
              <a:t>A Promise is an Object that links Producing code and Consuming </a:t>
            </a:r>
            <a:r>
              <a:rPr lang="en-US" sz="1200" dirty="0" smtClean="0">
                <a:latin typeface="+mj-lt"/>
              </a:rPr>
              <a:t>code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JavaScript Promise Object</a:t>
            </a:r>
          </a:p>
          <a:p>
            <a:r>
              <a:rPr lang="en-US" sz="1200" dirty="0">
                <a:latin typeface="+mj-lt"/>
              </a:rPr>
              <a:t>A Promise contains both the producing code and calls to the consuming code</a:t>
            </a:r>
            <a:r>
              <a:rPr lang="en-US" sz="1200" dirty="0" smtClean="0">
                <a:latin typeface="+mj-lt"/>
              </a:rPr>
              <a:t>: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Promise </a:t>
            </a:r>
            <a:r>
              <a:rPr lang="en-US" sz="1200" b="1" u="sng" dirty="0" smtClean="0">
                <a:latin typeface="+mj-lt"/>
              </a:rPr>
              <a:t>Syntax</a:t>
            </a:r>
          </a:p>
          <a:p>
            <a:endParaRPr lang="en-US" sz="1200" b="1" u="sng" dirty="0"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let 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myPromise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= new Promise(function(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myResolve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myReject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 {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// "Producing Code" (May take some time)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myResolve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(); // when successful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myReject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();  // when error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});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// "Consuming Code" (Must wait for a fulfilled Promise)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err="1">
                <a:solidFill>
                  <a:schemeClr val="tx1"/>
                </a:solidFill>
                <a:latin typeface="+mj-lt"/>
              </a:rPr>
              <a:t>myPromise.then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function(value) { /* code if successful */ },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function(error) { /* code if some error */ }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6777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ASYNC /AWAIT</a:t>
            </a:r>
            <a:endParaRPr sz="2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02834"/>
              </p:ext>
            </p:extLst>
          </p:nvPr>
        </p:nvGraphicFramePr>
        <p:xfrm>
          <a:off x="207097" y="683446"/>
          <a:ext cx="7565608" cy="914400"/>
        </p:xfrm>
        <a:graphic>
          <a:graphicData uri="http://schemas.openxmlformats.org/drawingml/2006/table">
            <a:tbl>
              <a:tblPr/>
              <a:tblGrid>
                <a:gridCol w="3782804">
                  <a:extLst>
                    <a:ext uri="{9D8B030D-6E8A-4147-A177-3AD203B41FA5}">
                      <a16:colId xmlns:a16="http://schemas.microsoft.com/office/drawing/2014/main" val="1451308822"/>
                    </a:ext>
                  </a:extLst>
                </a:gridCol>
                <a:gridCol w="3782804">
                  <a:extLst>
                    <a:ext uri="{9D8B030D-6E8A-4147-A177-3AD203B41FA5}">
                      <a16:colId xmlns:a16="http://schemas.microsoft.com/office/drawing/2014/main" val="4010977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>
                          <a:effectLst/>
                        </a:rPr>
                        <a:t>When Promise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>
                          <a:effectLst/>
                        </a:rPr>
                        <a:t>Call Promise</a:t>
                      </a:r>
                      <a:endParaRPr lang="en-US" sz="1200" b="1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3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Success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myResolve(result value)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0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Error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myReject</a:t>
                      </a:r>
                      <a:r>
                        <a:rPr lang="en-US" sz="1200" dirty="0">
                          <a:effectLst/>
                        </a:rPr>
                        <a:t>(error object)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88464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097" y="299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the producing code obtains the result, it should call one of the two callbacks: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301" y="1656452"/>
            <a:ext cx="7516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+mj-lt"/>
              </a:rPr>
              <a:t>Promise Object </a:t>
            </a:r>
            <a:r>
              <a:rPr lang="en-US" sz="1200" b="1" u="sng" dirty="0" smtClean="0">
                <a:latin typeface="+mj-lt"/>
              </a:rPr>
              <a:t>Properties</a:t>
            </a:r>
          </a:p>
          <a:p>
            <a:r>
              <a:rPr lang="en-US" sz="1200" dirty="0" smtClean="0">
                <a:latin typeface="+mj-lt"/>
              </a:rPr>
              <a:t>A </a:t>
            </a:r>
            <a:r>
              <a:rPr lang="en-US" sz="1200" dirty="0">
                <a:latin typeface="+mj-lt"/>
              </a:rPr>
              <a:t>JavaScript Promise object can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Pending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Fulfilled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</a:rPr>
              <a:t>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The Promise object supports two properties: </a:t>
            </a:r>
            <a:r>
              <a:rPr lang="en-US" sz="1200" b="1" dirty="0">
                <a:latin typeface="+mj-lt"/>
              </a:rPr>
              <a:t>state</a:t>
            </a:r>
            <a:r>
              <a:rPr lang="en-US" sz="1200" dirty="0">
                <a:latin typeface="+mj-lt"/>
              </a:rPr>
              <a:t> and </a:t>
            </a:r>
            <a:r>
              <a:rPr lang="en-US" sz="1200" b="1" dirty="0">
                <a:latin typeface="+mj-lt"/>
              </a:rPr>
              <a:t>result</a:t>
            </a:r>
            <a:r>
              <a:rPr lang="en-US" sz="1200" dirty="0">
                <a:latin typeface="+mj-lt"/>
              </a:rPr>
              <a:t>.</a:t>
            </a:r>
          </a:p>
          <a:p>
            <a:r>
              <a:rPr lang="en-US" sz="1200" dirty="0">
                <a:latin typeface="+mj-lt"/>
              </a:rPr>
              <a:t>While a Promise object is "pending" (working), the result is undefined.</a:t>
            </a:r>
          </a:p>
          <a:p>
            <a:r>
              <a:rPr lang="en-US" sz="1200" dirty="0">
                <a:latin typeface="+mj-lt"/>
              </a:rPr>
              <a:t>When a Promise object is "fulfilled", the result is a value.</a:t>
            </a:r>
          </a:p>
          <a:p>
            <a:r>
              <a:rPr lang="en-US" sz="1200" dirty="0">
                <a:latin typeface="+mj-lt"/>
              </a:rPr>
              <a:t>When a Promise object is "rejected", the result is an error object.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78753"/>
              </p:ext>
            </p:extLst>
          </p:nvPr>
        </p:nvGraphicFramePr>
        <p:xfrm>
          <a:off x="207097" y="3628278"/>
          <a:ext cx="7565608" cy="1219200"/>
        </p:xfrm>
        <a:graphic>
          <a:graphicData uri="http://schemas.openxmlformats.org/drawingml/2006/table">
            <a:tbl>
              <a:tblPr/>
              <a:tblGrid>
                <a:gridCol w="3782804">
                  <a:extLst>
                    <a:ext uri="{9D8B030D-6E8A-4147-A177-3AD203B41FA5}">
                      <a16:colId xmlns:a16="http://schemas.microsoft.com/office/drawing/2014/main" val="2867062540"/>
                    </a:ext>
                  </a:extLst>
                </a:gridCol>
                <a:gridCol w="3782804">
                  <a:extLst>
                    <a:ext uri="{9D8B030D-6E8A-4147-A177-3AD203B41FA5}">
                      <a16:colId xmlns:a16="http://schemas.microsoft.com/office/drawing/2014/main" val="632826998"/>
                    </a:ext>
                  </a:extLst>
                </a:gridCol>
              </a:tblGrid>
              <a:tr h="259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myPromise.state</a:t>
                      </a:r>
                      <a:endParaRPr lang="en-US" sz="12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myPromise.result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15937"/>
                  </a:ext>
                </a:extLst>
              </a:tr>
              <a:tr h="259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"pending"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undefined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91850"/>
                  </a:ext>
                </a:extLst>
              </a:tr>
              <a:tr h="259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"fulfilled"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 result value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673064"/>
                  </a:ext>
                </a:extLst>
              </a:tr>
              <a:tr h="259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"rejected"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an error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79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6777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ASYNC /AWAIT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397113"/>
            <a:ext cx="8500800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Promise How </a:t>
            </a:r>
            <a:r>
              <a:rPr lang="en-US" b="1" u="sng" dirty="0" smtClean="0"/>
              <a:t>To Used</a:t>
            </a:r>
            <a:endParaRPr lang="en-US" b="1" u="sng" dirty="0"/>
          </a:p>
          <a:p>
            <a:pPr algn="just"/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myPromise.then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function(value) { /* code if successful */ },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function(error) { /* code if some error */ }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  <a:r>
              <a:rPr lang="en-US" dirty="0" err="1"/>
              <a:t>Promise.then</a:t>
            </a:r>
            <a:r>
              <a:rPr lang="en-US" dirty="0"/>
              <a:t>() takes two arguments, a callback for success and another for failure.</a:t>
            </a:r>
          </a:p>
        </p:txBody>
      </p:sp>
    </p:spTree>
    <p:extLst>
      <p:ext uri="{BB962C8B-B14F-4D97-AF65-F5344CB8AC3E}">
        <p14:creationId xmlns:p14="http://schemas.microsoft.com/office/powerpoint/2010/main" val="2181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-76200" y="-51359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ASYNC /AWAIT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66386"/>
            <a:ext cx="85008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>
                <a:latin typeface="+mj-lt"/>
              </a:rPr>
              <a:t>JavaScript </a:t>
            </a:r>
            <a:r>
              <a:rPr lang="en-US" sz="1200" b="1" u="sng" dirty="0" err="1">
                <a:latin typeface="+mj-lt"/>
              </a:rPr>
              <a:t>Async</a:t>
            </a:r>
            <a:endParaRPr lang="en-US" sz="1200" b="1" u="sng" dirty="0">
              <a:latin typeface="+mj-lt"/>
            </a:endParaRPr>
          </a:p>
          <a:p>
            <a:pPr algn="just"/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r>
              <a:rPr lang="en-US" sz="1200" i="1" dirty="0">
                <a:latin typeface="+mj-lt"/>
              </a:rPr>
              <a:t>"</a:t>
            </a:r>
            <a:r>
              <a:rPr lang="en-US" sz="1200" i="1" dirty="0" err="1">
                <a:latin typeface="+mj-lt"/>
              </a:rPr>
              <a:t>async</a:t>
            </a:r>
            <a:r>
              <a:rPr lang="en-US" sz="1200" i="1" dirty="0">
                <a:latin typeface="+mj-lt"/>
              </a:rPr>
              <a:t> and await make promises easier to write"</a:t>
            </a:r>
            <a:endParaRPr lang="en-US" sz="1200" dirty="0">
              <a:latin typeface="+mj-lt"/>
            </a:endParaRPr>
          </a:p>
          <a:p>
            <a:r>
              <a:rPr lang="en-US" sz="1200" b="1" dirty="0" err="1">
                <a:latin typeface="+mj-lt"/>
              </a:rPr>
              <a:t>async</a:t>
            </a:r>
            <a:r>
              <a:rPr lang="en-US" sz="1200" dirty="0">
                <a:latin typeface="+mj-lt"/>
              </a:rPr>
              <a:t> makes a function return a Promise</a:t>
            </a:r>
          </a:p>
          <a:p>
            <a:r>
              <a:rPr lang="en-US" sz="1200" b="1" dirty="0">
                <a:latin typeface="+mj-lt"/>
              </a:rPr>
              <a:t>await</a:t>
            </a:r>
            <a:r>
              <a:rPr lang="en-US" sz="1200" dirty="0">
                <a:latin typeface="+mj-lt"/>
              </a:rPr>
              <a:t> makes a function wait for a </a:t>
            </a:r>
            <a:r>
              <a:rPr lang="en-US" sz="1200" dirty="0" smtClean="0">
                <a:latin typeface="+mj-lt"/>
              </a:rPr>
              <a:t>Promise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b="1" u="sng" dirty="0" err="1">
                <a:latin typeface="+mj-lt"/>
              </a:rPr>
              <a:t>Async</a:t>
            </a:r>
            <a:r>
              <a:rPr lang="en-US" sz="1200" b="1" u="sng" dirty="0">
                <a:latin typeface="+mj-lt"/>
              </a:rPr>
              <a:t> Syntax</a:t>
            </a:r>
          </a:p>
          <a:p>
            <a:r>
              <a:rPr lang="en-US" altLang="en-US" sz="1200" dirty="0" smtClean="0">
                <a:latin typeface="+mj-lt"/>
              </a:rPr>
              <a:t>The </a:t>
            </a:r>
            <a:r>
              <a:rPr lang="en-US" altLang="en-US" sz="1200" dirty="0">
                <a:latin typeface="+mj-lt"/>
              </a:rPr>
              <a:t>keyword </a:t>
            </a:r>
            <a:r>
              <a:rPr lang="en-US" altLang="en-US" sz="1200" dirty="0" err="1">
                <a:solidFill>
                  <a:srgbClr val="DC143C"/>
                </a:solidFill>
                <a:latin typeface="+mj-lt"/>
              </a:rPr>
              <a:t>async</a:t>
            </a:r>
            <a:r>
              <a:rPr lang="en-US" altLang="en-US" sz="1200" dirty="0">
                <a:latin typeface="+mj-lt"/>
              </a:rPr>
              <a:t> before a function makes the function return a promise: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+mj-lt"/>
              </a:rPr>
              <a:t>async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 function 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myFunction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 {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return "Hello";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</a:t>
            </a:r>
          </a:p>
          <a:p>
            <a:endParaRPr 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function 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myFunction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() {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  return 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Promise.resolve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("Hello");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+mj-lt"/>
                <a:cs typeface="Segoe UI" panose="020B0502040204020203" pitchFamily="34" charset="0"/>
              </a:rPr>
              <a:t>Await Syntax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await</a:t>
            </a:r>
            <a:r>
              <a:rPr lang="en-US" altLang="en-US" sz="1200" dirty="0">
                <a:latin typeface="+mj-lt"/>
              </a:rPr>
              <a:t> keyword can only be used inside an </a:t>
            </a:r>
            <a:r>
              <a:rPr lang="en-US" altLang="en-US" sz="1200" dirty="0" err="1">
                <a:solidFill>
                  <a:srgbClr val="DC143C"/>
                </a:solidFill>
                <a:latin typeface="+mj-lt"/>
              </a:rPr>
              <a:t>async</a:t>
            </a:r>
            <a:r>
              <a:rPr lang="en-US" altLang="en-US" sz="1200" dirty="0">
                <a:latin typeface="+mj-lt"/>
              </a:rPr>
              <a:t> function.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+mj-lt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+mj-lt"/>
              </a:rPr>
              <a:t>await</a:t>
            </a:r>
            <a:r>
              <a:rPr lang="en-US" altLang="en-US" sz="1200" dirty="0">
                <a:latin typeface="+mj-lt"/>
              </a:rPr>
              <a:t> keyword makes the function pause the execution and wait for a resolved promise before it continues: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let value = await promise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1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-76200" y="-51359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FORM VALIDATION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466386"/>
            <a:ext cx="85008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JavaScript Form Validation</a:t>
            </a:r>
          </a:p>
          <a:p>
            <a:r>
              <a:rPr lang="en-US" dirty="0"/>
              <a:t>HTML form validation can be done by JavaScript.</a:t>
            </a:r>
          </a:p>
          <a:p>
            <a:r>
              <a:rPr lang="en-US" dirty="0"/>
              <a:t>If a form field (</a:t>
            </a:r>
            <a:r>
              <a:rPr lang="en-US" dirty="0" err="1"/>
              <a:t>fname</a:t>
            </a:r>
            <a:r>
              <a:rPr lang="en-US" dirty="0"/>
              <a:t>) is empty, this function alerts a message, and returns false, to prevent the form from being submitted:</a:t>
            </a:r>
          </a:p>
          <a:p>
            <a:pPr algn="just"/>
            <a:endParaRPr lang="en-US" sz="1200" dirty="0" smtClean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r>
              <a:rPr lang="en-US" dirty="0"/>
              <a:t>function </a:t>
            </a:r>
            <a:r>
              <a:rPr lang="en-US" dirty="0" err="1"/>
              <a:t>validateForm</a:t>
            </a:r>
            <a:r>
              <a:rPr lang="en-US" dirty="0"/>
              <a:t>()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  let 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</a:t>
            </a:r>
            <a:r>
              <a:rPr lang="en-US" dirty="0" err="1"/>
              <a:t>fname</a:t>
            </a:r>
            <a:r>
              <a:rPr lang="en-US" dirty="0"/>
              <a:t>"].value;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  if (x == "")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    alert("Name must be filled out");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    return false;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  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}</a:t>
            </a:r>
          </a:p>
          <a:p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r>
              <a:rPr lang="en-US" dirty="0"/>
              <a:t>The function can be called when the form is submitted</a:t>
            </a:r>
            <a:r>
              <a:rPr lang="en-US" dirty="0" smtClean="0"/>
              <a:t>:</a:t>
            </a:r>
          </a:p>
          <a:p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r>
              <a:rPr lang="en-US" dirty="0">
                <a:solidFill>
                  <a:schemeClr val="tx1"/>
                </a:solidFill>
              </a:rPr>
              <a:t>&lt;form name="</a:t>
            </a:r>
            <a:r>
              <a:rPr lang="en-US" dirty="0" err="1">
                <a:solidFill>
                  <a:schemeClr val="tx1"/>
                </a:solidFill>
              </a:rPr>
              <a:t>myForm</a:t>
            </a:r>
            <a:r>
              <a:rPr lang="en-US" dirty="0">
                <a:solidFill>
                  <a:schemeClr val="tx1"/>
                </a:solidFill>
              </a:rPr>
              <a:t>" action="/</a:t>
            </a:r>
            <a:r>
              <a:rPr lang="en-US" dirty="0" err="1">
                <a:solidFill>
                  <a:schemeClr val="tx1"/>
                </a:solidFill>
              </a:rPr>
              <a:t>action_page.php</a:t>
            </a:r>
            <a:r>
              <a:rPr lang="en-US" dirty="0">
                <a:solidFill>
                  <a:schemeClr val="tx1"/>
                </a:solidFill>
              </a:rPr>
              <a:t>" </a:t>
            </a:r>
            <a:r>
              <a:rPr lang="en-US" b="1" dirty="0" err="1">
                <a:solidFill>
                  <a:schemeClr val="tx1"/>
                </a:solidFill>
              </a:rPr>
              <a:t>onsubmit</a:t>
            </a:r>
            <a:r>
              <a:rPr lang="en-US" b="1" dirty="0">
                <a:solidFill>
                  <a:schemeClr val="tx1"/>
                </a:solidFill>
              </a:rPr>
              <a:t>="return </a:t>
            </a:r>
            <a:r>
              <a:rPr lang="en-US" b="1" dirty="0" err="1">
                <a:solidFill>
                  <a:schemeClr val="tx1"/>
                </a:solidFill>
              </a:rPr>
              <a:t>validateForm</a:t>
            </a:r>
            <a:r>
              <a:rPr lang="en-US" b="1" dirty="0">
                <a:solidFill>
                  <a:schemeClr val="tx1"/>
                </a:solidFill>
              </a:rPr>
              <a:t>()"</a:t>
            </a:r>
            <a:r>
              <a:rPr lang="en-US" dirty="0">
                <a:solidFill>
                  <a:schemeClr val="tx1"/>
                </a:solidFill>
              </a:rPr>
              <a:t> method="post"&gt;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Name: &lt;input type="text" name="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&lt;input type="submit" value="Submit"&gt;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&lt;/form&gt;</a:t>
            </a:r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881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>
                <a:latin typeface="+mj-lt"/>
              </a:rPr>
              <a:t>JAVA SCRIPT FUNCTIONS</a:t>
            </a:r>
            <a:endParaRPr sz="2600" b="1" dirty="0">
              <a:latin typeface="+mj-l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dirty="0"/>
              <a:t>A JavaScript function is a block of code designed to perform a particular task.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JavaScript function is executed when "something" invokes it (calls it</a:t>
            </a:r>
            <a:r>
              <a:rPr lang="en-US" dirty="0" smtClean="0"/>
              <a:t>).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b="1" u="sng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Function Syntax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name(parameter1, parameter2,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parameter3…)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// code to be executed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b="1" u="sng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Function </a:t>
            </a:r>
            <a:r>
              <a:rPr lang="en-US" b="1" u="sng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Arguments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function with a parameter called 'name'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greet(name) {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console.log(`Hello ${name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pass argument to the function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greet("John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");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8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FUNCTIONS</a:t>
            </a:r>
            <a:endParaRPr sz="2600" b="1" dirty="0"/>
          </a:p>
        </p:txBody>
      </p:sp>
      <p:pic>
        <p:nvPicPr>
          <p:cNvPr id="1026" name="Picture 2" descr="C:\Users\azam\Desktop\javascript-working-of-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76" y="2211567"/>
            <a:ext cx="4060944" cy="2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580" y="611129"/>
            <a:ext cx="81083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create a function named greet()</a:t>
            </a:r>
          </a:p>
          <a:p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console.log("Hello World!");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// call the greet() function</a:t>
            </a:r>
          </a:p>
          <a:p>
            <a:r>
              <a:rPr lang="en-US" dirty="0">
                <a:solidFill>
                  <a:schemeClr val="tx1"/>
                </a:solidFill>
              </a:rPr>
              <a:t>greet();</a:t>
            </a:r>
          </a:p>
        </p:txBody>
      </p:sp>
    </p:spTree>
    <p:extLst>
      <p:ext uri="{BB962C8B-B14F-4D97-AF65-F5344CB8AC3E}">
        <p14:creationId xmlns:p14="http://schemas.microsoft.com/office/powerpoint/2010/main" val="3406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>
                <a:latin typeface="+mj-lt"/>
              </a:rPr>
              <a:t>JAVA SCRIPT FUNCTIONS</a:t>
            </a:r>
            <a:endParaRPr sz="26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580" y="611129"/>
            <a:ext cx="81083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JavaScript Function Arguments</a:t>
            </a:r>
          </a:p>
          <a:p>
            <a:endParaRPr lang="en-US" sz="1200" dirty="0"/>
          </a:p>
          <a:p>
            <a:r>
              <a:rPr lang="en-US" sz="1200" dirty="0"/>
              <a:t>// function with a parameter called 'name'</a:t>
            </a:r>
          </a:p>
          <a:p>
            <a:r>
              <a:rPr lang="en-US" sz="1200" dirty="0">
                <a:solidFill>
                  <a:schemeClr val="tx1"/>
                </a:solidFill>
              </a:rPr>
              <a:t>function greet(name)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console.log(`Hello ${name}`);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/>
          </a:p>
          <a:p>
            <a:r>
              <a:rPr lang="en-US" sz="1200" dirty="0"/>
              <a:t>// pass argument to the function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greet("John");</a:t>
            </a:r>
          </a:p>
          <a:p>
            <a:endParaRPr lang="en-US" sz="1200" dirty="0"/>
          </a:p>
          <a:p>
            <a:r>
              <a:rPr lang="en-US" sz="1200" dirty="0"/>
              <a:t>// Output: Hello John</a:t>
            </a:r>
          </a:p>
        </p:txBody>
      </p:sp>
      <p:pic>
        <p:nvPicPr>
          <p:cNvPr id="2050" name="Picture 2" descr="C:\Users\azam\Desktop\javascript-function-arg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48" y="2368667"/>
            <a:ext cx="3865498" cy="23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>
                <a:latin typeface="+mj-lt"/>
              </a:rPr>
              <a:t>JAVA SCRIPT FUNCTIONS</a:t>
            </a:r>
            <a:endParaRPr sz="26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580" y="611129"/>
            <a:ext cx="81083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JavaScript Function </a:t>
            </a:r>
            <a:r>
              <a:rPr lang="en-US" sz="1200" b="1" dirty="0" smtClean="0"/>
              <a:t>Two Arguments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 smtClean="0">
                <a:solidFill>
                  <a:schemeClr val="tx1"/>
                </a:solidFill>
              </a:rPr>
              <a:t>function </a:t>
            </a:r>
            <a:r>
              <a:rPr lang="en-US" sz="1200" dirty="0" err="1">
                <a:solidFill>
                  <a:schemeClr val="tx1"/>
                </a:solidFill>
              </a:rPr>
              <a:t>addNumbers</a:t>
            </a:r>
            <a:r>
              <a:rPr lang="en-US" sz="1200" dirty="0">
                <a:solidFill>
                  <a:schemeClr val="tx1"/>
                </a:solidFill>
              </a:rPr>
              <a:t>(num1, num2)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let sum = num1 + num2;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console.log(`Sum: ${sum}`);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/>
          </a:p>
          <a:p>
            <a:r>
              <a:rPr lang="en-US" sz="1200" dirty="0"/>
              <a:t>// call function by passing two arguments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addNumbers</a:t>
            </a:r>
            <a:r>
              <a:rPr lang="en-US" sz="1200" dirty="0">
                <a:solidFill>
                  <a:schemeClr val="tx1"/>
                </a:solidFill>
              </a:rPr>
              <a:t>(5, 4);</a:t>
            </a:r>
          </a:p>
          <a:p>
            <a:endParaRPr lang="en-US" sz="1200" dirty="0"/>
          </a:p>
          <a:p>
            <a:r>
              <a:rPr lang="en-US" sz="1200" dirty="0"/>
              <a:t>// Output:</a:t>
            </a:r>
          </a:p>
          <a:p>
            <a:r>
              <a:rPr lang="en-US" sz="1200" dirty="0"/>
              <a:t>// Sum: 9</a:t>
            </a:r>
          </a:p>
        </p:txBody>
      </p:sp>
      <p:pic>
        <p:nvPicPr>
          <p:cNvPr id="3074" name="Picture 2" descr="C:\Users\azam\Desktop\javascript-function-multiple-argu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25" y="2364738"/>
            <a:ext cx="4098896" cy="22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>
                <a:latin typeface="+mj-lt"/>
              </a:rPr>
              <a:t>JAVA SCRIPT FUNCTIONS</a:t>
            </a:r>
            <a:endParaRPr sz="26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581" y="611129"/>
            <a:ext cx="3396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JavaScript Function </a:t>
            </a:r>
            <a:r>
              <a:rPr lang="en-US" sz="1200" b="1" dirty="0" smtClean="0"/>
              <a:t>With Argument &amp; Return</a:t>
            </a:r>
            <a:endParaRPr lang="en-US" sz="1200" b="1" dirty="0"/>
          </a:p>
          <a:p>
            <a:endParaRPr lang="en-US" sz="1200" dirty="0"/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// function to find square of a number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function </a:t>
            </a:r>
            <a:r>
              <a:rPr lang="en-US" sz="1200" dirty="0" err="1">
                <a:solidFill>
                  <a:schemeClr val="tx1"/>
                </a:solidFill>
              </a:rPr>
              <a:t>findSquare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num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// return square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return </a:t>
            </a:r>
            <a:r>
              <a:rPr lang="en-US" sz="1200" dirty="0" err="1">
                <a:solidFill>
                  <a:schemeClr val="tx1"/>
                </a:solidFill>
              </a:rPr>
              <a:t>num</a:t>
            </a:r>
            <a:r>
              <a:rPr lang="en-US" sz="1200" dirty="0">
                <a:solidFill>
                  <a:schemeClr val="tx1"/>
                </a:solidFill>
              </a:rPr>
              <a:t> * </a:t>
            </a:r>
            <a:r>
              <a:rPr lang="en-US" sz="1200" dirty="0" err="1">
                <a:solidFill>
                  <a:schemeClr val="tx1"/>
                </a:solidFill>
              </a:rPr>
              <a:t>num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// call the function and store the result</a:t>
            </a:r>
          </a:p>
          <a:p>
            <a:r>
              <a:rPr lang="en-US" sz="1200" dirty="0">
                <a:solidFill>
                  <a:schemeClr val="tx1"/>
                </a:solidFill>
              </a:rPr>
              <a:t>let square = </a:t>
            </a:r>
            <a:r>
              <a:rPr lang="en-US" sz="1200" dirty="0" err="1">
                <a:solidFill>
                  <a:schemeClr val="tx1"/>
                </a:solidFill>
              </a:rPr>
              <a:t>findSquare</a:t>
            </a:r>
            <a:r>
              <a:rPr lang="en-US" sz="1200" dirty="0">
                <a:solidFill>
                  <a:schemeClr val="tx1"/>
                </a:solidFill>
              </a:rPr>
              <a:t>(3);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console.log(`Square: ${square}`);</a:t>
            </a:r>
            <a:endParaRPr lang="en-US" sz="1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49312"/>
              </p:ext>
            </p:extLst>
          </p:nvPr>
        </p:nvGraphicFramePr>
        <p:xfrm>
          <a:off x="6270625" y="2603500"/>
          <a:ext cx="105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Packager Shell Object" showAsIcon="1" r:id="rId4" imgW="1054440" imgH="685800" progId="Package">
                  <p:embed/>
                </p:oleObj>
              </mc:Choice>
              <mc:Fallback>
                <p:oleObj name="Packager Shell Object" showAsIcon="1" r:id="rId4" imgW="10544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0625" y="2603500"/>
                        <a:ext cx="1054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 descr="C:\Users\azam\Desktop\javascript-function-return-va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9" y="1397837"/>
            <a:ext cx="3745088" cy="23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FUNCTIONS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u="sng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Function Return</a:t>
            </a:r>
          </a:p>
          <a:p>
            <a:pPr algn="just"/>
            <a:r>
              <a:rPr lang="en-US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When JavaScript reaches a return statement, the function will stop </a:t>
            </a:r>
            <a:r>
              <a:rPr lang="en-US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executing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// Function is called, the return value will end up in x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x =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myFunction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(4, 3);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function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myFunction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(a, b) {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// Function returns the product of a and b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return a * b;</a:t>
            </a:r>
          </a:p>
          <a:p>
            <a:pPr algn="just"/>
            <a:r>
              <a:rPr lang="en-US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59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ARROW FUNCTIONS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100" b="1" u="sng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JavaScript </a:t>
            </a:r>
            <a:r>
              <a:rPr lang="en-US" sz="1100" b="1" u="sng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Arrow Function</a:t>
            </a:r>
          </a:p>
          <a:p>
            <a:pPr algn="just"/>
            <a:endParaRPr lang="en-US" sz="11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b="1" u="sng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Syntax</a:t>
            </a:r>
            <a:endParaRPr lang="en-US" sz="1100" b="1" u="sng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The syntax of the arrow function is:</a:t>
            </a:r>
          </a:p>
          <a:p>
            <a:pPr algn="just"/>
            <a:endParaRPr lang="en-US" sz="11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myFunction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= (arg1, arg2, ...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argN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) =&gt; {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statement(s)</a:t>
            </a:r>
          </a:p>
          <a:p>
            <a:pPr algn="just"/>
            <a:r>
              <a:rPr lang="en-US" sz="1100" dirty="0" smtClean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b="1" u="sng" dirty="0" smtClean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Arrow </a:t>
            </a: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Function With No Argument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const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sayHello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= () =&gt; "Hello, World!";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// call the arrow function and print its return value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console.log(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sayHello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());  </a:t>
            </a:r>
            <a:endParaRPr lang="en-US" sz="1100" dirty="0" smtClean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Arrow Function With One Argument</a:t>
            </a:r>
          </a:p>
          <a:p>
            <a:pPr algn="just"/>
            <a:endParaRPr lang="en-US" sz="1100" dirty="0">
              <a:solidFill>
                <a:srgbClr val="370E00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const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square = x =&gt; x * x;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// use the arrow function to square a number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console.log(square(5));  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// Output: </a:t>
            </a:r>
            <a:r>
              <a:rPr lang="en-US" sz="1100" dirty="0" smtClean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25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35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ARROW FUNCTIONS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100" b="1" u="sng" dirty="0" smtClean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AVOID </a:t>
            </a: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ARROW FUNCTION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You should not use arrow functions to create methods inside objects.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person = {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name: "Jack",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age: 25,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sayName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: () =&gt; {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    console.log(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this.age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);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}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person.sayName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(); // </a:t>
            </a:r>
            <a:r>
              <a:rPr lang="en-US" sz="1100" dirty="0" smtClean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undefined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You cannot use an arrow function as a constructor.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Foo = () =&gt; {};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foo = new Foo();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// Output: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TypeError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: Foo is not a constructor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3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704</Words>
  <Application>Microsoft Office PowerPoint</Application>
  <PresentationFormat>On-screen Show (16:9)</PresentationFormat>
  <Paragraphs>218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Verdana</vt:lpstr>
      <vt:lpstr>Segoe UI</vt:lpstr>
      <vt:lpstr>Consolas</vt:lpstr>
      <vt:lpstr>Roboto</vt:lpstr>
      <vt:lpstr>Arial</vt:lpstr>
      <vt:lpstr>Geometric</vt:lpstr>
      <vt:lpstr>Packager Shell Object</vt:lpstr>
      <vt:lpstr>JAVA SCRIPT  Yearly Edition Version:  2024</vt:lpstr>
      <vt:lpstr>JAVA SCRIPT FUNCTIONS</vt:lpstr>
      <vt:lpstr>JAVA SCRIPT FUNCTIONS</vt:lpstr>
      <vt:lpstr>JAVA SCRIPT FUNCTIONS</vt:lpstr>
      <vt:lpstr>JAVA SCRIPT FUNCTIONS</vt:lpstr>
      <vt:lpstr>JAVA SCRIPT FUNCTIONS</vt:lpstr>
      <vt:lpstr>JAVA SCRIPT FUNCTIONS</vt:lpstr>
      <vt:lpstr>JAVA SCRIPT ARROW FUNCTIONS</vt:lpstr>
      <vt:lpstr>JAVA SCRIPT ARROW FUNCTIONS</vt:lpstr>
      <vt:lpstr>JAVA SCRIPT ASYNC /AWAIT</vt:lpstr>
      <vt:lpstr>JAVA SCRIPT ASYNC /AWAIT</vt:lpstr>
      <vt:lpstr>JAVA SCRIPT ASYNC /AWAIT</vt:lpstr>
      <vt:lpstr>JAVA SCRIPT ASYNC /AWAIT</vt:lpstr>
      <vt:lpstr>JAVA SCRIPT ASYNC /AWAIT</vt:lpstr>
      <vt:lpstr>JAVA SCRIPT FORM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61</cp:revision>
  <dcterms:modified xsi:type="dcterms:W3CDTF">2024-07-21T15:00:51Z</dcterms:modified>
</cp:coreProperties>
</file>