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8" r:id="rId3"/>
    <p:sldId id="259" r:id="rId4"/>
    <p:sldId id="265" r:id="rId5"/>
    <p:sldId id="266" r:id="rId6"/>
    <p:sldId id="304" r:id="rId7"/>
    <p:sldId id="316" r:id="rId8"/>
    <p:sldId id="317" r:id="rId9"/>
    <p:sldId id="267" r:id="rId10"/>
    <p:sldId id="306" r:id="rId11"/>
    <p:sldId id="307" r:id="rId12"/>
    <p:sldId id="308" r:id="rId13"/>
    <p:sldId id="309" r:id="rId14"/>
    <p:sldId id="310" r:id="rId15"/>
    <p:sldId id="311" r:id="rId16"/>
    <p:sldId id="312" r:id="rId17"/>
    <p:sldId id="313" r:id="rId18"/>
    <p:sldId id="314" r:id="rId19"/>
    <p:sldId id="318" r:id="rId20"/>
    <p:sldId id="319" r:id="rId21"/>
    <p:sldId id="320" r:id="rId22"/>
    <p:sldId id="321" r:id="rId23"/>
    <p:sldId id="322" r:id="rId24"/>
    <p:sldId id="324" r:id="rId25"/>
    <p:sldId id="325" r:id="rId26"/>
    <p:sldId id="323" r:id="rId27"/>
    <p:sldId id="326" r:id="rId28"/>
    <p:sldId id="333" r:id="rId29"/>
    <p:sldId id="334" r:id="rId30"/>
    <p:sldId id="335" r:id="rId31"/>
    <p:sldId id="337" r:id="rId32"/>
    <p:sldId id="336" r:id="rId33"/>
    <p:sldId id="338" r:id="rId34"/>
    <p:sldId id="327" r:id="rId35"/>
    <p:sldId id="328" r:id="rId36"/>
    <p:sldId id="329" r:id="rId37"/>
    <p:sldId id="330" r:id="rId38"/>
    <p:sldId id="331" r:id="rId39"/>
    <p:sldId id="332" r:id="rId40"/>
    <p:sldId id="315" r:id="rId41"/>
  </p:sldIdLst>
  <p:sldSz cx="9144000" cy="5143500" type="screen16x9"/>
  <p:notesSz cx="6858000" cy="9144000"/>
  <p:embeddedFontLst>
    <p:embeddedFont>
      <p:font typeface="Verdana" panose="020B0604030504040204" pitchFamily="34" charset="0"/>
      <p:regular r:id="rId43"/>
      <p:bold r:id="rId44"/>
      <p:italic r:id="rId45"/>
      <p:boldItalic r:id="rId46"/>
    </p:embeddedFont>
    <p:embeddedFont>
      <p:font typeface="Segoe UI" panose="020B0502040204020203" pitchFamily="34" charset="0"/>
      <p:regular r:id="rId47"/>
      <p:bold r:id="rId48"/>
      <p:italic r:id="rId49"/>
      <p:boldItalic r:id="rId50"/>
    </p:embeddedFont>
    <p:embeddedFont>
      <p:font typeface="Consolas" panose="020B0609020204030204" pitchFamily="49" charset="0"/>
      <p:regular r:id="rId51"/>
      <p:bold r:id="rId52"/>
      <p:italic r:id="rId53"/>
      <p:boldItalic r:id="rId54"/>
    </p:embeddedFont>
    <p:embeddedFont>
      <p:font typeface="Roboto"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23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38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ddc88994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ddc88994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830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652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589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316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33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946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398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14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946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87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626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460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83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575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514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711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7645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9047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9731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219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717456bde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717456bde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www.w3schools.com/js/js_array_methods.asp#mark_push" TargetMode="External"/><Relationship Id="rId13" Type="http://schemas.openxmlformats.org/officeDocument/2006/relationships/hyperlink" Target="https://www.w3schools.com/js/js_array_methods.asp#mark_splice" TargetMode="External"/><Relationship Id="rId3" Type="http://schemas.openxmlformats.org/officeDocument/2006/relationships/hyperlink" Target="https://www.w3schools.com/js/js_array_methods.asp#mark_length" TargetMode="External"/><Relationship Id="rId7" Type="http://schemas.openxmlformats.org/officeDocument/2006/relationships/hyperlink" Target="https://www.w3schools.com/js/js_array_methods.asp#mark_pop" TargetMode="External"/><Relationship Id="rId12" Type="http://schemas.openxmlformats.org/officeDocument/2006/relationships/hyperlink" Target="https://www.w3schools.com/js/js_array_methods.asp#mark_flat"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www.w3schools.com/js/js_array_methods.asp#mark_join" TargetMode="External"/><Relationship Id="rId11" Type="http://schemas.openxmlformats.org/officeDocument/2006/relationships/hyperlink" Target="https://www.w3schools.com/js/js_array_methods.asp#mark_copywithin" TargetMode="External"/><Relationship Id="rId5" Type="http://schemas.openxmlformats.org/officeDocument/2006/relationships/hyperlink" Target="https://www.w3schools.com/js/js_array_methods.asp#mark_at" TargetMode="External"/><Relationship Id="rId15" Type="http://schemas.openxmlformats.org/officeDocument/2006/relationships/hyperlink" Target="https://www.w3schools.com/js/js_array_methods.asp#mark_slice" TargetMode="External"/><Relationship Id="rId10" Type="http://schemas.openxmlformats.org/officeDocument/2006/relationships/hyperlink" Target="https://www.w3schools.com/js/js_array_methods.asp#mark_concat" TargetMode="External"/><Relationship Id="rId4" Type="http://schemas.openxmlformats.org/officeDocument/2006/relationships/hyperlink" Target="https://www.w3schools.com/js/js_array_methods.asp#mark_tostring" TargetMode="External"/><Relationship Id="rId9" Type="http://schemas.openxmlformats.org/officeDocument/2006/relationships/hyperlink" Target="https://www.w3schools.com/js/js_array_methods.asp#mark_delete" TargetMode="External"/><Relationship Id="rId14" Type="http://schemas.openxmlformats.org/officeDocument/2006/relationships/hyperlink" Target="https://www.w3schools.com/js/js_array_methods.asp#mark_tospliced"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hyperlink" Target="https://www.w3schools.com/js/js_string_methods.asp#mark_slice" TargetMode="External"/><Relationship Id="rId13" Type="http://schemas.openxmlformats.org/officeDocument/2006/relationships/hyperlink" Target="https://www.w3schools.com/js/js_string_methods.asp#mark_concat" TargetMode="External"/><Relationship Id="rId18" Type="http://schemas.openxmlformats.org/officeDocument/2006/relationships/hyperlink" Target="https://www.w3schools.com/js/js_string_methods.asp#mark_padend" TargetMode="External"/><Relationship Id="rId3" Type="http://schemas.openxmlformats.org/officeDocument/2006/relationships/hyperlink" Target="https://www.w3schools.com/js/js_string_methods.asp#mark_length" TargetMode="External"/><Relationship Id="rId21" Type="http://schemas.openxmlformats.org/officeDocument/2006/relationships/hyperlink" Target="https://www.w3schools.com/js/js_string_methods.asp#mark_replaceall" TargetMode="External"/><Relationship Id="rId7" Type="http://schemas.openxmlformats.org/officeDocument/2006/relationships/hyperlink" Target="https://www.w3schools.com/js/js_string_methods.asp#mark_propertyaccess" TargetMode="External"/><Relationship Id="rId12" Type="http://schemas.openxmlformats.org/officeDocument/2006/relationships/hyperlink" Target="https://www.w3schools.com/js/js_string_methods.asp#mark_tolowercase" TargetMode="External"/><Relationship Id="rId17" Type="http://schemas.openxmlformats.org/officeDocument/2006/relationships/hyperlink" Target="https://www.w3schools.com/js/js_string_methods.asp#mark_padstart" TargetMode="External"/><Relationship Id="rId2" Type="http://schemas.openxmlformats.org/officeDocument/2006/relationships/notesSlide" Target="../notesSlides/notesSlide34.xml"/><Relationship Id="rId16" Type="http://schemas.openxmlformats.org/officeDocument/2006/relationships/hyperlink" Target="https://www.w3schools.com/js/js_string_methods.asp#mark_trimend" TargetMode="External"/><Relationship Id="rId20" Type="http://schemas.openxmlformats.org/officeDocument/2006/relationships/hyperlink" Target="https://www.w3schools.com/js/js_string_methods.asp#mark_replace" TargetMode="External"/><Relationship Id="rId1" Type="http://schemas.openxmlformats.org/officeDocument/2006/relationships/slideLayout" Target="../slideLayouts/slideLayout3.xml"/><Relationship Id="rId6" Type="http://schemas.openxmlformats.org/officeDocument/2006/relationships/hyperlink" Target="https://www.w3schools.com/js/js_string_methods.asp#mark_at" TargetMode="External"/><Relationship Id="rId11" Type="http://schemas.openxmlformats.org/officeDocument/2006/relationships/hyperlink" Target="https://www.w3schools.com/js/js_string_methods.asp#mark_touppercase" TargetMode="External"/><Relationship Id="rId5" Type="http://schemas.openxmlformats.org/officeDocument/2006/relationships/hyperlink" Target="https://www.w3schools.com/js/js_string_methods.asp#mark_charcodeat" TargetMode="External"/><Relationship Id="rId15" Type="http://schemas.openxmlformats.org/officeDocument/2006/relationships/hyperlink" Target="https://www.w3schools.com/js/js_string_methods.asp#mark_trimstart" TargetMode="External"/><Relationship Id="rId10" Type="http://schemas.openxmlformats.org/officeDocument/2006/relationships/hyperlink" Target="https://www.w3schools.com/js/js_string_methods.asp#mark_substr" TargetMode="External"/><Relationship Id="rId19" Type="http://schemas.openxmlformats.org/officeDocument/2006/relationships/hyperlink" Target="https://www.w3schools.com/js/js_string_methods.asp#mark_repeat" TargetMode="External"/><Relationship Id="rId4" Type="http://schemas.openxmlformats.org/officeDocument/2006/relationships/hyperlink" Target="https://www.w3schools.com/js/js_string_methods.asp#mark_charat" TargetMode="External"/><Relationship Id="rId9" Type="http://schemas.openxmlformats.org/officeDocument/2006/relationships/hyperlink" Target="https://www.w3schools.com/js/js_string_methods.asp#mark_substring" TargetMode="External"/><Relationship Id="rId14" Type="http://schemas.openxmlformats.org/officeDocument/2006/relationships/hyperlink" Target="https://www.w3schools.com/js/js_string_methods.asp#mark_trim" TargetMode="External"/><Relationship Id="rId22" Type="http://schemas.openxmlformats.org/officeDocument/2006/relationships/hyperlink" Target="https://www.w3schools.com/js/js_string_methods.asp#mark_split"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www.w3schools.com/js/js_string_search.asp#mark_includes" TargetMode="External"/><Relationship Id="rId3" Type="http://schemas.openxmlformats.org/officeDocument/2006/relationships/hyperlink" Target="https://www.w3schools.com/js/js_string_search.asp#mark_indexof" TargetMode="External"/><Relationship Id="rId7" Type="http://schemas.openxmlformats.org/officeDocument/2006/relationships/hyperlink" Target="https://www.w3schools.com/js/js_string_search.asp#mark_matchall"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hyperlink" Target="https://www.w3schools.com/js/js_string_search.asp#mark_match" TargetMode="External"/><Relationship Id="rId5" Type="http://schemas.openxmlformats.org/officeDocument/2006/relationships/hyperlink" Target="https://www.w3schools.com/js/js_string_search.asp#mark_search" TargetMode="External"/><Relationship Id="rId10" Type="http://schemas.openxmlformats.org/officeDocument/2006/relationships/hyperlink" Target="https://www.w3schools.com/js/js_string_search.asp#mark_endswith" TargetMode="External"/><Relationship Id="rId4" Type="http://schemas.openxmlformats.org/officeDocument/2006/relationships/hyperlink" Target="https://www.w3schools.com/js/js_string_search.asp#mark_lastindexof" TargetMode="External"/><Relationship Id="rId9" Type="http://schemas.openxmlformats.org/officeDocument/2006/relationships/hyperlink" Target="https://www.w3schools.com/js/js_string_search.asp#mark_startswith"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48810" y="1993966"/>
            <a:ext cx="8222100" cy="12904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JAVA SCRIPT </a:t>
            </a:r>
            <a:br>
              <a:rPr lang="en-US" sz="3280" b="1" dirty="0" smtClean="0"/>
            </a:br>
            <a:r>
              <a:rPr lang="en-US" sz="3280" b="1" dirty="0" smtClean="0"/>
              <a:t>Yearly Edition Version:  2024</a:t>
            </a:r>
            <a:endParaRPr sz="328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DATA TYPES</a:t>
            </a:r>
            <a:endParaRPr sz="3300" b="1" dirty="0"/>
          </a:p>
        </p:txBody>
      </p:sp>
      <p:sp>
        <p:nvSpPr>
          <p:cNvPr id="104" name="Google Shape;104;p16"/>
          <p:cNvSpPr txBox="1"/>
          <p:nvPr/>
        </p:nvSpPr>
        <p:spPr>
          <a:xfrm>
            <a:off x="321600" y="526882"/>
            <a:ext cx="8500800" cy="1846629"/>
          </a:xfrm>
          <a:prstGeom prst="rect">
            <a:avLst/>
          </a:prstGeom>
          <a:noFill/>
          <a:ln>
            <a:noFill/>
          </a:ln>
        </p:spPr>
        <p:txBody>
          <a:bodyPr spcFirstLastPara="1" wrap="square" lIns="91425" tIns="91425" rIns="91425" bIns="91425" anchor="t" anchorCtr="0">
            <a:spAutoFit/>
          </a:bodyPr>
          <a:lstStyle/>
          <a:p>
            <a:r>
              <a:rPr lang="en-US" sz="1600" dirty="0"/>
              <a:t>JavaScript provides different </a:t>
            </a:r>
            <a:r>
              <a:rPr lang="en-US" sz="1600" b="1" dirty="0"/>
              <a:t>data types</a:t>
            </a:r>
            <a:r>
              <a:rPr lang="en-US" sz="1600" dirty="0"/>
              <a:t> to hold different types of values. There are two types of data types in JavaScript</a:t>
            </a:r>
            <a:r>
              <a:rPr lang="en-US" sz="1600" dirty="0" smtClean="0"/>
              <a:t>.</a:t>
            </a:r>
          </a:p>
          <a:p>
            <a:pPr marL="285750" indent="-285750">
              <a:buFont typeface="Arial" pitchFamily="34" charset="0"/>
              <a:buChar char="•"/>
            </a:pPr>
            <a:r>
              <a:rPr lang="en-US" sz="1600" dirty="0" smtClean="0"/>
              <a:t>Primitive </a:t>
            </a:r>
            <a:r>
              <a:rPr lang="en-US" sz="1600" dirty="0"/>
              <a:t>data type</a:t>
            </a:r>
          </a:p>
          <a:p>
            <a:pPr marL="285750" indent="-285750">
              <a:buFont typeface="Arial" pitchFamily="34" charset="0"/>
              <a:buChar char="•"/>
            </a:pPr>
            <a:r>
              <a:rPr lang="en-US" sz="1600" dirty="0"/>
              <a:t>Non-primitive (reference) data type</a:t>
            </a:r>
          </a:p>
          <a:p>
            <a:endParaRPr lang="en-US" sz="1600" dirty="0"/>
          </a:p>
          <a:p>
            <a:r>
              <a:rPr lang="en-US" b="1" u="sng" dirty="0"/>
              <a:t>JavaScript primitive data </a:t>
            </a:r>
            <a:r>
              <a:rPr lang="en-US" b="1" u="sng" dirty="0" smtClean="0"/>
              <a:t>types</a:t>
            </a:r>
          </a:p>
          <a:p>
            <a:endParaRPr lang="en-US" b="1" u="sng" dirty="0"/>
          </a:p>
        </p:txBody>
      </p:sp>
      <p:graphicFrame>
        <p:nvGraphicFramePr>
          <p:cNvPr id="2" name="Table 1"/>
          <p:cNvGraphicFramePr>
            <a:graphicFrameLocks noGrp="1"/>
          </p:cNvGraphicFramePr>
          <p:nvPr>
            <p:extLst>
              <p:ext uri="{D42A27DB-BD31-4B8C-83A1-F6EECF244321}">
                <p14:modId xmlns:p14="http://schemas.microsoft.com/office/powerpoint/2010/main" val="3076417414"/>
              </p:ext>
            </p:extLst>
          </p:nvPr>
        </p:nvGraphicFramePr>
        <p:xfrm>
          <a:off x="1278351" y="2127378"/>
          <a:ext cx="5906220" cy="2697480"/>
        </p:xfrm>
        <a:graphic>
          <a:graphicData uri="http://schemas.openxmlformats.org/drawingml/2006/table">
            <a:tbl>
              <a:tblPr/>
              <a:tblGrid>
                <a:gridCol w="2953110">
                  <a:extLst>
                    <a:ext uri="{9D8B030D-6E8A-4147-A177-3AD203B41FA5}">
                      <a16:colId xmlns:a16="http://schemas.microsoft.com/office/drawing/2014/main" val="20000"/>
                    </a:ext>
                  </a:extLst>
                </a:gridCol>
                <a:gridCol w="2953110">
                  <a:extLst>
                    <a:ext uri="{9D8B030D-6E8A-4147-A177-3AD203B41FA5}">
                      <a16:colId xmlns:a16="http://schemas.microsoft.com/office/drawing/2014/main" val="20001"/>
                    </a:ext>
                  </a:extLst>
                </a:gridCol>
              </a:tblGrid>
              <a:tr h="325775">
                <a:tc>
                  <a:txBody>
                    <a:bodyPr/>
                    <a:lstStyle/>
                    <a:p>
                      <a:pPr algn="l" fontAlgn="t"/>
                      <a:r>
                        <a:rPr lang="en-US" b="1" dirty="0">
                          <a:solidFill>
                            <a:srgbClr val="000000"/>
                          </a:solidFill>
                          <a:effectLst/>
                          <a:latin typeface="times new roman"/>
                        </a:rPr>
                        <a:t>Data Type</a:t>
                      </a:r>
                    </a:p>
                  </a:txBody>
                  <a:tcPr marL="114300" marR="114300" marT="114300" marB="114300">
                    <a:lnL w="9525" cap="flat" cmpd="sng" algn="ctr">
                      <a:solidFill>
                        <a:srgbClr val="E0D25D"/>
                      </a:solidFill>
                      <a:prstDash val="solid"/>
                      <a:round/>
                      <a:headEnd type="none" w="med" len="med"/>
                      <a:tailEnd type="none" w="med" len="med"/>
                    </a:lnL>
                    <a:lnR w="9525" cap="flat" cmpd="sng" algn="ctr">
                      <a:solidFill>
                        <a:srgbClr val="E0D25D"/>
                      </a:solidFill>
                      <a:prstDash val="solid"/>
                      <a:round/>
                      <a:headEnd type="none" w="med" len="med"/>
                      <a:tailEnd type="none" w="med" len="med"/>
                    </a:lnR>
                    <a:lnT w="9525" cap="flat" cmpd="sng" algn="ctr">
                      <a:solidFill>
                        <a:srgbClr val="E0D25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dirty="0">
                          <a:solidFill>
                            <a:srgbClr val="000000"/>
                          </a:solidFill>
                          <a:effectLst/>
                          <a:latin typeface="times new roman"/>
                        </a:rPr>
                        <a:t>Description</a:t>
                      </a:r>
                    </a:p>
                  </a:txBody>
                  <a:tcPr marL="114300" marR="114300" marT="114300" marB="114300">
                    <a:lnL w="9525" cap="flat" cmpd="sng" algn="ctr">
                      <a:solidFill>
                        <a:srgbClr val="E0D25D"/>
                      </a:solidFill>
                      <a:prstDash val="solid"/>
                      <a:round/>
                      <a:headEnd type="none" w="med" len="med"/>
                      <a:tailEnd type="none" w="med" len="med"/>
                    </a:lnL>
                    <a:lnR w="9525" cap="flat" cmpd="sng" algn="ctr">
                      <a:solidFill>
                        <a:srgbClr val="E0D25D"/>
                      </a:solidFill>
                      <a:prstDash val="solid"/>
                      <a:round/>
                      <a:headEnd type="none" w="med" len="med"/>
                      <a:tailEnd type="none" w="med" len="med"/>
                    </a:lnR>
                    <a:lnT w="9525" cap="flat" cmpd="sng" algn="ctr">
                      <a:solidFill>
                        <a:srgbClr val="E0D25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26878">
                <a:tc>
                  <a:txBody>
                    <a:bodyPr/>
                    <a:lstStyle/>
                    <a:p>
                      <a:pPr algn="just" fontAlgn="t"/>
                      <a:r>
                        <a:rPr lang="en-US">
                          <a:solidFill>
                            <a:srgbClr val="333333"/>
                          </a:solidFill>
                          <a:effectLst/>
                          <a:latin typeface="inter-regular"/>
                        </a:rPr>
                        <a:t>String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represents sequence of characters e.g. "hello"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69607">
                <a:tc>
                  <a:txBody>
                    <a:bodyPr/>
                    <a:lstStyle/>
                    <a:p>
                      <a:pPr algn="just" fontAlgn="t"/>
                      <a:r>
                        <a:rPr lang="en-US">
                          <a:solidFill>
                            <a:srgbClr val="333333"/>
                          </a:solidFill>
                          <a:effectLst/>
                          <a:latin typeface="inter-regular"/>
                        </a:rPr>
                        <a:t>Number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represents numeric values e.g. 100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26878">
                <a:tc>
                  <a:txBody>
                    <a:bodyPr/>
                    <a:lstStyle/>
                    <a:p>
                      <a:pPr algn="just" fontAlgn="t"/>
                      <a:r>
                        <a:rPr lang="en-US">
                          <a:solidFill>
                            <a:srgbClr val="333333"/>
                          </a:solidFill>
                          <a:effectLst/>
                          <a:latin typeface="inter-regular"/>
                        </a:rPr>
                        <a:t>Boolean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represents boolean value either false or true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69607">
                <a:tc>
                  <a:txBody>
                    <a:bodyPr/>
                    <a:lstStyle/>
                    <a:p>
                      <a:pPr algn="just" fontAlgn="t"/>
                      <a:r>
                        <a:rPr lang="en-US">
                          <a:solidFill>
                            <a:srgbClr val="333333"/>
                          </a:solidFill>
                          <a:effectLst/>
                          <a:latin typeface="inter-regular"/>
                        </a:rPr>
                        <a:t>Undefined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represents undefined 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269607">
                <a:tc>
                  <a:txBody>
                    <a:bodyPr/>
                    <a:lstStyle/>
                    <a:p>
                      <a:pPr algn="just" fontAlgn="t"/>
                      <a:r>
                        <a:rPr lang="en-US">
                          <a:solidFill>
                            <a:srgbClr val="333333"/>
                          </a:solidFill>
                          <a:effectLst/>
                          <a:latin typeface="inter-regular"/>
                        </a:rPr>
                        <a:t>Null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represents null i.e. no value at all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55294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DATA TYPES</a:t>
            </a:r>
            <a:endParaRPr sz="3300" b="1" dirty="0"/>
          </a:p>
        </p:txBody>
      </p:sp>
      <p:sp>
        <p:nvSpPr>
          <p:cNvPr id="104" name="Google Shape;104;p16"/>
          <p:cNvSpPr txBox="1"/>
          <p:nvPr/>
        </p:nvSpPr>
        <p:spPr>
          <a:xfrm>
            <a:off x="321600" y="526882"/>
            <a:ext cx="8500800" cy="861744"/>
          </a:xfrm>
          <a:prstGeom prst="rect">
            <a:avLst/>
          </a:prstGeom>
          <a:noFill/>
          <a:ln>
            <a:noFill/>
          </a:ln>
        </p:spPr>
        <p:txBody>
          <a:bodyPr spcFirstLastPara="1" wrap="square" lIns="91425" tIns="91425" rIns="91425" bIns="91425" anchor="t" anchorCtr="0">
            <a:spAutoFit/>
          </a:bodyPr>
          <a:lstStyle/>
          <a:p>
            <a:endParaRPr lang="en-US" sz="1600" dirty="0"/>
          </a:p>
          <a:p>
            <a:r>
              <a:rPr lang="en-US" b="1" u="sng" dirty="0"/>
              <a:t>JavaScript non-primitive data types</a:t>
            </a:r>
          </a:p>
          <a:p>
            <a:endParaRPr lang="en-US" b="1" u="sng" dirty="0"/>
          </a:p>
        </p:txBody>
      </p:sp>
      <p:graphicFrame>
        <p:nvGraphicFramePr>
          <p:cNvPr id="3" name="Table 2"/>
          <p:cNvGraphicFramePr>
            <a:graphicFrameLocks noGrp="1"/>
          </p:cNvGraphicFramePr>
          <p:nvPr>
            <p:extLst>
              <p:ext uri="{D42A27DB-BD31-4B8C-83A1-F6EECF244321}">
                <p14:modId xmlns:p14="http://schemas.microsoft.com/office/powerpoint/2010/main" val="2860676815"/>
              </p:ext>
            </p:extLst>
          </p:nvPr>
        </p:nvGraphicFramePr>
        <p:xfrm>
          <a:off x="942449" y="1724690"/>
          <a:ext cx="7016506" cy="1752600"/>
        </p:xfrm>
        <a:graphic>
          <a:graphicData uri="http://schemas.openxmlformats.org/drawingml/2006/table">
            <a:tbl>
              <a:tblPr/>
              <a:tblGrid>
                <a:gridCol w="3508253">
                  <a:extLst>
                    <a:ext uri="{9D8B030D-6E8A-4147-A177-3AD203B41FA5}">
                      <a16:colId xmlns:a16="http://schemas.microsoft.com/office/drawing/2014/main" val="20000"/>
                    </a:ext>
                  </a:extLst>
                </a:gridCol>
                <a:gridCol w="3508253">
                  <a:extLst>
                    <a:ext uri="{9D8B030D-6E8A-4147-A177-3AD203B41FA5}">
                      <a16:colId xmlns:a16="http://schemas.microsoft.com/office/drawing/2014/main" val="20001"/>
                    </a:ext>
                  </a:extLst>
                </a:gridCol>
              </a:tblGrid>
              <a:tr h="0">
                <a:tc>
                  <a:txBody>
                    <a:bodyPr/>
                    <a:lstStyle/>
                    <a:p>
                      <a:pPr algn="l" fontAlgn="t"/>
                      <a:r>
                        <a:rPr lang="en-US" b="1" dirty="0">
                          <a:solidFill>
                            <a:srgbClr val="000000"/>
                          </a:solidFill>
                          <a:effectLst/>
                          <a:latin typeface="times new roman"/>
                        </a:rPr>
                        <a:t>Data Type</a:t>
                      </a:r>
                    </a:p>
                  </a:txBody>
                  <a:tcPr marL="114300" marR="114300" marT="114300" marB="114300">
                    <a:lnL w="9525" cap="flat" cmpd="sng" algn="ctr">
                      <a:solidFill>
                        <a:srgbClr val="E0947A"/>
                      </a:solidFill>
                      <a:prstDash val="solid"/>
                      <a:round/>
                      <a:headEnd type="none" w="med" len="med"/>
                      <a:tailEnd type="none" w="med" len="med"/>
                    </a:lnL>
                    <a:lnR w="9525" cap="flat" cmpd="sng" algn="ctr">
                      <a:solidFill>
                        <a:srgbClr val="E0947A"/>
                      </a:solidFill>
                      <a:prstDash val="solid"/>
                      <a:round/>
                      <a:headEnd type="none" w="med" len="med"/>
                      <a:tailEnd type="none" w="med" len="med"/>
                    </a:lnR>
                    <a:lnT w="9525" cap="flat" cmpd="sng" algn="ctr">
                      <a:solidFill>
                        <a:srgbClr val="E0947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dirty="0">
                          <a:solidFill>
                            <a:srgbClr val="000000"/>
                          </a:solidFill>
                          <a:effectLst/>
                          <a:latin typeface="times new roman"/>
                        </a:rPr>
                        <a:t>Description</a:t>
                      </a:r>
                    </a:p>
                  </a:txBody>
                  <a:tcPr marL="114300" marR="114300" marT="114300" marB="114300">
                    <a:lnL w="9525" cap="flat" cmpd="sng" algn="ctr">
                      <a:solidFill>
                        <a:srgbClr val="E0947A"/>
                      </a:solidFill>
                      <a:prstDash val="solid"/>
                      <a:round/>
                      <a:headEnd type="none" w="med" len="med"/>
                      <a:tailEnd type="none" w="med" len="med"/>
                    </a:lnL>
                    <a:lnR w="9525" cap="flat" cmpd="sng" algn="ctr">
                      <a:solidFill>
                        <a:srgbClr val="E0947A"/>
                      </a:solidFill>
                      <a:prstDash val="solid"/>
                      <a:round/>
                      <a:headEnd type="none" w="med" len="med"/>
                      <a:tailEnd type="none" w="med" len="med"/>
                    </a:lnR>
                    <a:lnT w="9525" cap="flat" cmpd="sng" algn="ctr">
                      <a:solidFill>
                        <a:srgbClr val="E0947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just" fontAlgn="t"/>
                      <a:r>
                        <a:rPr lang="en-US">
                          <a:solidFill>
                            <a:srgbClr val="333333"/>
                          </a:solidFill>
                          <a:effectLst/>
                          <a:latin typeface="inter-regular"/>
                        </a:rPr>
                        <a:t>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represents instance through which we can access members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just" fontAlgn="t"/>
                      <a:r>
                        <a:rPr lang="en-US">
                          <a:solidFill>
                            <a:srgbClr val="333333"/>
                          </a:solidFill>
                          <a:effectLst/>
                          <a:latin typeface="inter-regular"/>
                        </a:rPr>
                        <a:t>Array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represents group of similar values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just" fontAlgn="t"/>
                      <a:r>
                        <a:rPr lang="en-US">
                          <a:solidFill>
                            <a:srgbClr val="333333"/>
                          </a:solidFill>
                          <a:effectLst/>
                          <a:latin typeface="inter-regular"/>
                        </a:rPr>
                        <a:t>RegExp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represents regular expression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61908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OPERATORS</a:t>
            </a:r>
            <a:endParaRPr sz="3300" b="1" dirty="0"/>
          </a:p>
        </p:txBody>
      </p:sp>
      <p:sp>
        <p:nvSpPr>
          <p:cNvPr id="104" name="Google Shape;104;p16"/>
          <p:cNvSpPr txBox="1"/>
          <p:nvPr/>
        </p:nvSpPr>
        <p:spPr>
          <a:xfrm>
            <a:off x="321600" y="526882"/>
            <a:ext cx="8500800" cy="2092850"/>
          </a:xfrm>
          <a:prstGeom prst="rect">
            <a:avLst/>
          </a:prstGeom>
          <a:noFill/>
          <a:ln>
            <a:noFill/>
          </a:ln>
        </p:spPr>
        <p:txBody>
          <a:bodyPr spcFirstLastPara="1" wrap="square" lIns="91425" tIns="91425" rIns="91425" bIns="91425" anchor="t" anchorCtr="0">
            <a:spAutoFit/>
          </a:bodyPr>
          <a:lstStyle/>
          <a:p>
            <a:endParaRPr lang="en-US" sz="1600" dirty="0"/>
          </a:p>
          <a:p>
            <a:pPr marL="342900" indent="-342900">
              <a:buFont typeface="+mj-lt"/>
              <a:buAutoNum type="arabicPeriod"/>
            </a:pPr>
            <a:r>
              <a:rPr lang="en-US" sz="1800" dirty="0" smtClean="0"/>
              <a:t>Arithmetic Operators</a:t>
            </a:r>
            <a:endParaRPr lang="en-US" sz="1800" dirty="0"/>
          </a:p>
          <a:p>
            <a:pPr marL="342900" indent="-342900">
              <a:buFont typeface="+mj-lt"/>
              <a:buAutoNum type="arabicPeriod"/>
            </a:pPr>
            <a:r>
              <a:rPr lang="en-US" sz="1800" dirty="0"/>
              <a:t>Comparison (Relational) </a:t>
            </a:r>
            <a:r>
              <a:rPr lang="en-US" sz="1800" dirty="0" smtClean="0"/>
              <a:t>Operators</a:t>
            </a:r>
            <a:endParaRPr lang="en-US" sz="1800" dirty="0"/>
          </a:p>
          <a:p>
            <a:pPr marL="342900" indent="-342900">
              <a:buFont typeface="+mj-lt"/>
              <a:buAutoNum type="arabicPeriod"/>
            </a:pPr>
            <a:r>
              <a:rPr lang="en-US" sz="1800" dirty="0"/>
              <a:t>Bitwise Operators</a:t>
            </a:r>
          </a:p>
          <a:p>
            <a:pPr marL="342900" indent="-342900">
              <a:buFont typeface="+mj-lt"/>
              <a:buAutoNum type="arabicPeriod"/>
            </a:pPr>
            <a:r>
              <a:rPr lang="en-US" sz="1800" dirty="0"/>
              <a:t>Logical Operators</a:t>
            </a:r>
          </a:p>
          <a:p>
            <a:pPr marL="342900" indent="-342900">
              <a:buFont typeface="+mj-lt"/>
              <a:buAutoNum type="arabicPeriod"/>
            </a:pPr>
            <a:r>
              <a:rPr lang="en-US" sz="1800" dirty="0"/>
              <a:t>Assignment Operators</a:t>
            </a:r>
          </a:p>
          <a:p>
            <a:pPr marL="342900" indent="-342900">
              <a:buFont typeface="+mj-lt"/>
              <a:buAutoNum type="arabicPeriod"/>
            </a:pPr>
            <a:r>
              <a:rPr lang="en-US" sz="1800" dirty="0"/>
              <a:t>Special </a:t>
            </a:r>
            <a:r>
              <a:rPr lang="en-US" sz="1800" dirty="0" smtClean="0"/>
              <a:t>Operators</a:t>
            </a:r>
            <a:endParaRPr lang="en-US" sz="1800" b="1" u="sng" dirty="0"/>
          </a:p>
        </p:txBody>
      </p:sp>
    </p:spTree>
    <p:extLst>
      <p:ext uri="{BB962C8B-B14F-4D97-AF65-F5344CB8AC3E}">
        <p14:creationId xmlns:p14="http://schemas.microsoft.com/office/powerpoint/2010/main" val="2291604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OPERATORS</a:t>
            </a:r>
            <a:endParaRPr sz="3300" b="1" dirty="0"/>
          </a:p>
        </p:txBody>
      </p:sp>
      <p:sp>
        <p:nvSpPr>
          <p:cNvPr id="104" name="Google Shape;104;p16"/>
          <p:cNvSpPr txBox="1"/>
          <p:nvPr/>
        </p:nvSpPr>
        <p:spPr>
          <a:xfrm>
            <a:off x="321600" y="526882"/>
            <a:ext cx="8500800" cy="430857"/>
          </a:xfrm>
          <a:prstGeom prst="rect">
            <a:avLst/>
          </a:prstGeom>
          <a:noFill/>
          <a:ln>
            <a:noFill/>
          </a:ln>
        </p:spPr>
        <p:txBody>
          <a:bodyPr spcFirstLastPara="1" wrap="square" lIns="91425" tIns="91425" rIns="91425" bIns="91425" anchor="t" anchorCtr="0">
            <a:spAutoFit/>
          </a:bodyPr>
          <a:lstStyle/>
          <a:p>
            <a:r>
              <a:rPr lang="en-US" sz="1600" b="1" u="sng" dirty="0"/>
              <a:t>JavaScript Arithmetic </a:t>
            </a:r>
            <a:r>
              <a:rPr lang="en-US" sz="1600" b="1" u="sng" dirty="0" smtClean="0"/>
              <a:t>Operators</a:t>
            </a:r>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2732778159"/>
              </p:ext>
            </p:extLst>
          </p:nvPr>
        </p:nvGraphicFramePr>
        <p:xfrm>
          <a:off x="321600" y="1153681"/>
          <a:ext cx="8146704" cy="3002280"/>
        </p:xfrm>
        <a:graphic>
          <a:graphicData uri="http://schemas.openxmlformats.org/drawingml/2006/table">
            <a:tbl>
              <a:tblPr/>
              <a:tblGrid>
                <a:gridCol w="2715568">
                  <a:extLst>
                    <a:ext uri="{9D8B030D-6E8A-4147-A177-3AD203B41FA5}">
                      <a16:colId xmlns:a16="http://schemas.microsoft.com/office/drawing/2014/main" val="20000"/>
                    </a:ext>
                  </a:extLst>
                </a:gridCol>
                <a:gridCol w="2715568">
                  <a:extLst>
                    <a:ext uri="{9D8B030D-6E8A-4147-A177-3AD203B41FA5}">
                      <a16:colId xmlns:a16="http://schemas.microsoft.com/office/drawing/2014/main" val="20001"/>
                    </a:ext>
                  </a:extLst>
                </a:gridCol>
                <a:gridCol w="2715568">
                  <a:extLst>
                    <a:ext uri="{9D8B030D-6E8A-4147-A177-3AD203B41FA5}">
                      <a16:colId xmlns:a16="http://schemas.microsoft.com/office/drawing/2014/main" val="20002"/>
                    </a:ext>
                  </a:extLst>
                </a:gridCol>
              </a:tblGrid>
              <a:tr h="0">
                <a:tc>
                  <a:txBody>
                    <a:bodyPr/>
                    <a:lstStyle/>
                    <a:p>
                      <a:pPr algn="l" fontAlgn="t"/>
                      <a:r>
                        <a:rPr lang="en-US" b="1" dirty="0">
                          <a:solidFill>
                            <a:srgbClr val="000000"/>
                          </a:solidFill>
                          <a:effectLst/>
                          <a:latin typeface="times new roman"/>
                        </a:rPr>
                        <a:t>Operator</a:t>
                      </a:r>
                    </a:p>
                  </a:txBody>
                  <a:tcPr marL="114300" marR="114300" marT="114300" marB="114300">
                    <a:lnL w="9525" cap="flat" cmpd="sng" algn="ctr">
                      <a:solidFill>
                        <a:srgbClr val="B09D81"/>
                      </a:solidFill>
                      <a:prstDash val="solid"/>
                      <a:round/>
                      <a:headEnd type="none" w="med" len="med"/>
                      <a:tailEnd type="none" w="med" len="med"/>
                    </a:lnL>
                    <a:lnR w="9525" cap="flat" cmpd="sng" algn="ctr">
                      <a:solidFill>
                        <a:srgbClr val="B09D81"/>
                      </a:solidFill>
                      <a:prstDash val="solid"/>
                      <a:round/>
                      <a:headEnd type="none" w="med" len="med"/>
                      <a:tailEnd type="none" w="med" len="med"/>
                    </a:lnR>
                    <a:lnT w="9525" cap="flat" cmpd="sng" algn="ctr">
                      <a:solidFill>
                        <a:srgbClr val="B09D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a:rPr>
                        <a:t>Description</a:t>
                      </a:r>
                    </a:p>
                  </a:txBody>
                  <a:tcPr marL="114300" marR="114300" marT="114300" marB="114300">
                    <a:lnL w="9525" cap="flat" cmpd="sng" algn="ctr">
                      <a:solidFill>
                        <a:srgbClr val="B09D81"/>
                      </a:solidFill>
                      <a:prstDash val="solid"/>
                      <a:round/>
                      <a:headEnd type="none" w="med" len="med"/>
                      <a:tailEnd type="none" w="med" len="med"/>
                    </a:lnL>
                    <a:lnR w="9525" cap="flat" cmpd="sng" algn="ctr">
                      <a:solidFill>
                        <a:srgbClr val="B09D81"/>
                      </a:solidFill>
                      <a:prstDash val="solid"/>
                      <a:round/>
                      <a:headEnd type="none" w="med" len="med"/>
                      <a:tailEnd type="none" w="med" len="med"/>
                    </a:lnR>
                    <a:lnT w="9525" cap="flat" cmpd="sng" algn="ctr">
                      <a:solidFill>
                        <a:srgbClr val="B09D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dirty="0">
                          <a:solidFill>
                            <a:srgbClr val="000000"/>
                          </a:solidFill>
                          <a:effectLst/>
                          <a:latin typeface="times new roman"/>
                        </a:rPr>
                        <a:t>Example</a:t>
                      </a:r>
                    </a:p>
                  </a:txBody>
                  <a:tcPr marL="114300" marR="114300" marT="114300" marB="114300">
                    <a:lnL w="9525" cap="flat" cmpd="sng" algn="ctr">
                      <a:solidFill>
                        <a:srgbClr val="B09D81"/>
                      </a:solidFill>
                      <a:prstDash val="solid"/>
                      <a:round/>
                      <a:headEnd type="none" w="med" len="med"/>
                      <a:tailEnd type="none" w="med" len="med"/>
                    </a:lnL>
                    <a:lnR w="9525" cap="flat" cmpd="sng" algn="ctr">
                      <a:solidFill>
                        <a:srgbClr val="B09D81"/>
                      </a:solidFill>
                      <a:prstDash val="solid"/>
                      <a:round/>
                      <a:headEnd type="none" w="med" len="med"/>
                      <a:tailEnd type="none" w="med" len="med"/>
                    </a:lnR>
                    <a:lnT w="9525" cap="flat" cmpd="sng" algn="ctr">
                      <a:solidFill>
                        <a:srgbClr val="B09D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Addition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10+20 = 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Subtraction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20-10 = 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Multiplication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10*20 = 200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Division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20/10 = 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Modulus (Remainder)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20%10 = 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Increment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var a=10; a++; Now a = 11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Decrement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var</a:t>
                      </a:r>
                      <a:r>
                        <a:rPr lang="en-US" dirty="0">
                          <a:solidFill>
                            <a:srgbClr val="333333"/>
                          </a:solidFill>
                          <a:effectLst/>
                          <a:latin typeface="inter-regular"/>
                        </a:rPr>
                        <a:t> a=10; a--; Now a = 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3" name="Rectangle 1"/>
          <p:cNvSpPr>
            <a:spLocks noChangeArrowheads="1"/>
          </p:cNvSpPr>
          <p:nvPr/>
        </p:nvSpPr>
        <p:spPr bwMode="auto">
          <a:xfrm>
            <a:off x="498475" y="1398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03590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OPERATORS</a:t>
            </a:r>
            <a:endParaRPr sz="3300" b="1" dirty="0"/>
          </a:p>
        </p:txBody>
      </p:sp>
      <p:sp>
        <p:nvSpPr>
          <p:cNvPr id="104" name="Google Shape;104;p16"/>
          <p:cNvSpPr txBox="1"/>
          <p:nvPr/>
        </p:nvSpPr>
        <p:spPr>
          <a:xfrm>
            <a:off x="321600" y="526882"/>
            <a:ext cx="8500800" cy="430857"/>
          </a:xfrm>
          <a:prstGeom prst="rect">
            <a:avLst/>
          </a:prstGeom>
          <a:noFill/>
          <a:ln>
            <a:noFill/>
          </a:ln>
        </p:spPr>
        <p:txBody>
          <a:bodyPr spcFirstLastPara="1" wrap="square" lIns="91425" tIns="91425" rIns="91425" bIns="91425" anchor="t" anchorCtr="0">
            <a:spAutoFit/>
          </a:bodyPr>
          <a:lstStyle/>
          <a:p>
            <a:r>
              <a:rPr lang="en-US" sz="1600" b="1" u="sng" dirty="0"/>
              <a:t>JavaScript Comparison Operators</a:t>
            </a:r>
          </a:p>
        </p:txBody>
      </p:sp>
      <p:sp>
        <p:nvSpPr>
          <p:cNvPr id="3" name="Rectangle 1"/>
          <p:cNvSpPr>
            <a:spLocks noChangeArrowheads="1"/>
          </p:cNvSpPr>
          <p:nvPr/>
        </p:nvSpPr>
        <p:spPr bwMode="auto">
          <a:xfrm>
            <a:off x="498475" y="1398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86706508"/>
              </p:ext>
            </p:extLst>
          </p:nvPr>
        </p:nvGraphicFramePr>
        <p:xfrm>
          <a:off x="396605" y="1165000"/>
          <a:ext cx="7758351" cy="3341683"/>
        </p:xfrm>
        <a:graphic>
          <a:graphicData uri="http://schemas.openxmlformats.org/drawingml/2006/table">
            <a:tbl>
              <a:tblPr/>
              <a:tblGrid>
                <a:gridCol w="2586117">
                  <a:extLst>
                    <a:ext uri="{9D8B030D-6E8A-4147-A177-3AD203B41FA5}">
                      <a16:colId xmlns:a16="http://schemas.microsoft.com/office/drawing/2014/main" val="20000"/>
                    </a:ext>
                  </a:extLst>
                </a:gridCol>
                <a:gridCol w="2586117">
                  <a:extLst>
                    <a:ext uri="{9D8B030D-6E8A-4147-A177-3AD203B41FA5}">
                      <a16:colId xmlns:a16="http://schemas.microsoft.com/office/drawing/2014/main" val="20001"/>
                    </a:ext>
                  </a:extLst>
                </a:gridCol>
                <a:gridCol w="2586117">
                  <a:extLst>
                    <a:ext uri="{9D8B030D-6E8A-4147-A177-3AD203B41FA5}">
                      <a16:colId xmlns:a16="http://schemas.microsoft.com/office/drawing/2014/main" val="20002"/>
                    </a:ext>
                  </a:extLst>
                </a:gridCol>
              </a:tblGrid>
              <a:tr h="412379">
                <a:tc>
                  <a:txBody>
                    <a:bodyPr/>
                    <a:lstStyle/>
                    <a:p>
                      <a:pPr algn="l" fontAlgn="t"/>
                      <a:r>
                        <a:rPr lang="en-US" sz="1300" b="1" dirty="0">
                          <a:solidFill>
                            <a:srgbClr val="000000"/>
                          </a:solidFill>
                          <a:effectLst/>
                          <a:latin typeface="times new roman"/>
                        </a:rPr>
                        <a:t>Operator</a:t>
                      </a:r>
                    </a:p>
                  </a:txBody>
                  <a:tcPr marL="106548" marR="106548" marT="106548" marB="106548">
                    <a:lnL w="9525" cap="flat" cmpd="sng" algn="ctr">
                      <a:solidFill>
                        <a:srgbClr val="505E93"/>
                      </a:solidFill>
                      <a:prstDash val="solid"/>
                      <a:round/>
                      <a:headEnd type="none" w="med" len="med"/>
                      <a:tailEnd type="none" w="med" len="med"/>
                    </a:lnL>
                    <a:lnR w="9525" cap="flat" cmpd="sng" algn="ctr">
                      <a:solidFill>
                        <a:srgbClr val="505E93"/>
                      </a:solidFill>
                      <a:prstDash val="solid"/>
                      <a:round/>
                      <a:headEnd type="none" w="med" len="med"/>
                      <a:tailEnd type="none" w="med" len="med"/>
                    </a:lnR>
                    <a:lnT w="9525" cap="flat" cmpd="sng" algn="ctr">
                      <a:solidFill>
                        <a:srgbClr val="505E9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b="1">
                          <a:solidFill>
                            <a:srgbClr val="000000"/>
                          </a:solidFill>
                          <a:effectLst/>
                          <a:latin typeface="times new roman"/>
                        </a:rPr>
                        <a:t>Description</a:t>
                      </a:r>
                    </a:p>
                  </a:txBody>
                  <a:tcPr marL="106548" marR="106548" marT="106548" marB="106548">
                    <a:lnL w="9525" cap="flat" cmpd="sng" algn="ctr">
                      <a:solidFill>
                        <a:srgbClr val="505E93"/>
                      </a:solidFill>
                      <a:prstDash val="solid"/>
                      <a:round/>
                      <a:headEnd type="none" w="med" len="med"/>
                      <a:tailEnd type="none" w="med" len="med"/>
                    </a:lnL>
                    <a:lnR w="9525" cap="flat" cmpd="sng" algn="ctr">
                      <a:solidFill>
                        <a:srgbClr val="505E93"/>
                      </a:solidFill>
                      <a:prstDash val="solid"/>
                      <a:round/>
                      <a:headEnd type="none" w="med" len="med"/>
                      <a:tailEnd type="none" w="med" len="med"/>
                    </a:lnR>
                    <a:lnT w="9525" cap="flat" cmpd="sng" algn="ctr">
                      <a:solidFill>
                        <a:srgbClr val="505E9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b="1" dirty="0">
                          <a:solidFill>
                            <a:srgbClr val="000000"/>
                          </a:solidFill>
                          <a:effectLst/>
                          <a:latin typeface="times new roman"/>
                        </a:rPr>
                        <a:t>Example</a:t>
                      </a:r>
                    </a:p>
                  </a:txBody>
                  <a:tcPr marL="106548" marR="106548" marT="106548" marB="106548">
                    <a:lnL w="9525" cap="flat" cmpd="sng" algn="ctr">
                      <a:solidFill>
                        <a:srgbClr val="505E93"/>
                      </a:solidFill>
                      <a:prstDash val="solid"/>
                      <a:round/>
                      <a:headEnd type="none" w="med" len="med"/>
                      <a:tailEnd type="none" w="med" len="med"/>
                    </a:lnL>
                    <a:lnR w="9525" cap="flat" cmpd="sng" algn="ctr">
                      <a:solidFill>
                        <a:srgbClr val="505E93"/>
                      </a:solidFill>
                      <a:prstDash val="solid"/>
                      <a:round/>
                      <a:headEnd type="none" w="med" len="med"/>
                      <a:tailEnd type="none" w="med" len="med"/>
                    </a:lnR>
                    <a:lnT w="9525" cap="flat" cmpd="sng" algn="ctr">
                      <a:solidFill>
                        <a:srgbClr val="505E9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41278">
                <a:tc>
                  <a:txBody>
                    <a:bodyPr/>
                    <a:lstStyle/>
                    <a:p>
                      <a:pPr algn="just" fontAlgn="t"/>
                      <a:r>
                        <a:rPr lang="en-US" sz="1300">
                          <a:solidFill>
                            <a:srgbClr val="333333"/>
                          </a:solidFill>
                          <a:effectLst/>
                          <a:latin typeface="inter-regular"/>
                        </a:rPr>
                        <a:t>==</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Is equal to</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10==20 = false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0358">
                <a:tc>
                  <a:txBody>
                    <a:bodyPr/>
                    <a:lstStyle/>
                    <a:p>
                      <a:pPr algn="just" fontAlgn="t"/>
                      <a:r>
                        <a:rPr lang="en-US" sz="1300">
                          <a:solidFill>
                            <a:srgbClr val="333333"/>
                          </a:solidFill>
                          <a:effectLst/>
                          <a:latin typeface="inter-regular"/>
                        </a:rPr>
                        <a:t>===</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Identical (equal and of same type)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10==20 = false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41278">
                <a:tc>
                  <a:txBody>
                    <a:bodyPr/>
                    <a:lstStyle/>
                    <a:p>
                      <a:pPr algn="just" fontAlgn="t"/>
                      <a:r>
                        <a:rPr lang="en-US" sz="1300">
                          <a:solidFill>
                            <a:srgbClr val="333333"/>
                          </a:solidFill>
                          <a:effectLst/>
                          <a:latin typeface="inter-regular"/>
                        </a:rPr>
                        <a:t>!=</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Not equal to</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10!=20 = true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1278">
                <a:tc>
                  <a:txBody>
                    <a:bodyPr/>
                    <a:lstStyle/>
                    <a:p>
                      <a:pPr algn="just" fontAlgn="t"/>
                      <a:r>
                        <a:rPr lang="en-US" sz="1300">
                          <a:solidFill>
                            <a:srgbClr val="333333"/>
                          </a:solidFill>
                          <a:effectLst/>
                          <a:latin typeface="inter-regular"/>
                        </a:rPr>
                        <a:t>!==</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Not Identical</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20!==20 = false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41278">
                <a:tc>
                  <a:txBody>
                    <a:bodyPr/>
                    <a:lstStyle/>
                    <a:p>
                      <a:pPr algn="just" fontAlgn="t"/>
                      <a:r>
                        <a:rPr lang="en-US" sz="1300">
                          <a:solidFill>
                            <a:srgbClr val="333333"/>
                          </a:solidFill>
                          <a:effectLst/>
                          <a:latin typeface="inter-regular"/>
                        </a:rPr>
                        <a:t>&gt;</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Greater than</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20&gt;10 = true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41278">
                <a:tc>
                  <a:txBody>
                    <a:bodyPr/>
                    <a:lstStyle/>
                    <a:p>
                      <a:pPr algn="just" fontAlgn="t"/>
                      <a:r>
                        <a:rPr lang="en-US" sz="1300">
                          <a:solidFill>
                            <a:srgbClr val="333333"/>
                          </a:solidFill>
                          <a:effectLst/>
                          <a:latin typeface="inter-regular"/>
                        </a:rPr>
                        <a:t>&gt;=</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Greater than or equal to</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20&gt;=10 = true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41278">
                <a:tc>
                  <a:txBody>
                    <a:bodyPr/>
                    <a:lstStyle/>
                    <a:p>
                      <a:pPr algn="just" fontAlgn="t"/>
                      <a:r>
                        <a:rPr lang="en-US" sz="1300">
                          <a:solidFill>
                            <a:srgbClr val="333333"/>
                          </a:solidFill>
                          <a:effectLst/>
                          <a:latin typeface="inter-regular"/>
                        </a:rPr>
                        <a:t>&lt;</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Less than</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20&lt;10 = false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41278">
                <a:tc>
                  <a:txBody>
                    <a:bodyPr/>
                    <a:lstStyle/>
                    <a:p>
                      <a:pPr algn="just" fontAlgn="t"/>
                      <a:r>
                        <a:rPr lang="en-US" sz="1300">
                          <a:solidFill>
                            <a:srgbClr val="333333"/>
                          </a:solidFill>
                          <a:effectLst/>
                          <a:latin typeface="inter-regular"/>
                        </a:rPr>
                        <a:t>&lt;=</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Less than or equal to</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20&lt;=10 = false</a:t>
                      </a:r>
                    </a:p>
                  </a:txBody>
                  <a:tcPr marL="71032" marR="71032" marT="71032" marB="710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73890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OPERATORS</a:t>
            </a:r>
            <a:endParaRPr sz="3300" b="1" dirty="0"/>
          </a:p>
        </p:txBody>
      </p:sp>
      <p:sp>
        <p:nvSpPr>
          <p:cNvPr id="104" name="Google Shape;104;p16"/>
          <p:cNvSpPr txBox="1"/>
          <p:nvPr/>
        </p:nvSpPr>
        <p:spPr>
          <a:xfrm>
            <a:off x="321600" y="526882"/>
            <a:ext cx="8500800" cy="430857"/>
          </a:xfrm>
          <a:prstGeom prst="rect">
            <a:avLst/>
          </a:prstGeom>
          <a:noFill/>
          <a:ln>
            <a:noFill/>
          </a:ln>
        </p:spPr>
        <p:txBody>
          <a:bodyPr spcFirstLastPara="1" wrap="square" lIns="91425" tIns="91425" rIns="91425" bIns="91425" anchor="t" anchorCtr="0">
            <a:spAutoFit/>
          </a:bodyPr>
          <a:lstStyle/>
          <a:p>
            <a:r>
              <a:rPr lang="en-US" sz="1600" b="1" u="sng" dirty="0"/>
              <a:t>JavaScript Bitwise Operators</a:t>
            </a:r>
          </a:p>
        </p:txBody>
      </p:sp>
      <p:sp>
        <p:nvSpPr>
          <p:cNvPr id="3" name="Rectangle 1"/>
          <p:cNvSpPr>
            <a:spLocks noChangeArrowheads="1"/>
          </p:cNvSpPr>
          <p:nvPr/>
        </p:nvSpPr>
        <p:spPr bwMode="auto">
          <a:xfrm>
            <a:off x="498475" y="1398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38349883"/>
              </p:ext>
            </p:extLst>
          </p:nvPr>
        </p:nvGraphicFramePr>
        <p:xfrm>
          <a:off x="419935" y="1245096"/>
          <a:ext cx="7809666" cy="3213833"/>
        </p:xfrm>
        <a:graphic>
          <a:graphicData uri="http://schemas.openxmlformats.org/drawingml/2006/table">
            <a:tbl>
              <a:tblPr/>
              <a:tblGrid>
                <a:gridCol w="2603222">
                  <a:extLst>
                    <a:ext uri="{9D8B030D-6E8A-4147-A177-3AD203B41FA5}">
                      <a16:colId xmlns:a16="http://schemas.microsoft.com/office/drawing/2014/main" val="20000"/>
                    </a:ext>
                  </a:extLst>
                </a:gridCol>
                <a:gridCol w="2603222">
                  <a:extLst>
                    <a:ext uri="{9D8B030D-6E8A-4147-A177-3AD203B41FA5}">
                      <a16:colId xmlns:a16="http://schemas.microsoft.com/office/drawing/2014/main" val="20001"/>
                    </a:ext>
                  </a:extLst>
                </a:gridCol>
                <a:gridCol w="2603222">
                  <a:extLst>
                    <a:ext uri="{9D8B030D-6E8A-4147-A177-3AD203B41FA5}">
                      <a16:colId xmlns:a16="http://schemas.microsoft.com/office/drawing/2014/main" val="20002"/>
                    </a:ext>
                  </a:extLst>
                </a:gridCol>
              </a:tblGrid>
              <a:tr h="440581">
                <a:tc>
                  <a:txBody>
                    <a:bodyPr/>
                    <a:lstStyle/>
                    <a:p>
                      <a:pPr algn="l" fontAlgn="t"/>
                      <a:r>
                        <a:rPr lang="en-US" b="1" dirty="0">
                          <a:solidFill>
                            <a:srgbClr val="000000"/>
                          </a:solidFill>
                          <a:effectLst/>
                          <a:latin typeface="times new roman"/>
                        </a:rPr>
                        <a:t>Operator</a:t>
                      </a:r>
                    </a:p>
                  </a:txBody>
                  <a:tcPr marL="114300" marR="114300" marT="114300" marB="114300">
                    <a:lnL w="9525" cap="flat" cmpd="sng" algn="ctr">
                      <a:solidFill>
                        <a:srgbClr val="609C7A"/>
                      </a:solidFill>
                      <a:prstDash val="solid"/>
                      <a:round/>
                      <a:headEnd type="none" w="med" len="med"/>
                      <a:tailEnd type="none" w="med" len="med"/>
                    </a:lnL>
                    <a:lnR w="9525" cap="flat" cmpd="sng" algn="ctr">
                      <a:solidFill>
                        <a:srgbClr val="609C7A"/>
                      </a:solidFill>
                      <a:prstDash val="solid"/>
                      <a:round/>
                      <a:headEnd type="none" w="med" len="med"/>
                      <a:tailEnd type="none" w="med" len="med"/>
                    </a:lnR>
                    <a:lnT w="9525" cap="flat" cmpd="sng" algn="ctr">
                      <a:solidFill>
                        <a:srgbClr val="609C7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a:rPr>
                        <a:t>Description</a:t>
                      </a:r>
                    </a:p>
                  </a:txBody>
                  <a:tcPr marL="114300" marR="114300" marT="114300" marB="114300">
                    <a:lnL w="9525" cap="flat" cmpd="sng" algn="ctr">
                      <a:solidFill>
                        <a:srgbClr val="609C7A"/>
                      </a:solidFill>
                      <a:prstDash val="solid"/>
                      <a:round/>
                      <a:headEnd type="none" w="med" len="med"/>
                      <a:tailEnd type="none" w="med" len="med"/>
                    </a:lnL>
                    <a:lnR w="9525" cap="flat" cmpd="sng" algn="ctr">
                      <a:solidFill>
                        <a:srgbClr val="609C7A"/>
                      </a:solidFill>
                      <a:prstDash val="solid"/>
                      <a:round/>
                      <a:headEnd type="none" w="med" len="med"/>
                      <a:tailEnd type="none" w="med" len="med"/>
                    </a:lnR>
                    <a:lnT w="9525" cap="flat" cmpd="sng" algn="ctr">
                      <a:solidFill>
                        <a:srgbClr val="609C7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dirty="0">
                          <a:solidFill>
                            <a:srgbClr val="000000"/>
                          </a:solidFill>
                          <a:effectLst/>
                          <a:latin typeface="times new roman"/>
                        </a:rPr>
                        <a:t>Example</a:t>
                      </a:r>
                    </a:p>
                  </a:txBody>
                  <a:tcPr marL="114300" marR="114300" marT="114300" marB="114300">
                    <a:lnL w="9525" cap="flat" cmpd="sng" algn="ctr">
                      <a:solidFill>
                        <a:srgbClr val="609C7A"/>
                      </a:solidFill>
                      <a:prstDash val="solid"/>
                      <a:round/>
                      <a:headEnd type="none" w="med" len="med"/>
                      <a:tailEnd type="none" w="med" len="med"/>
                    </a:lnL>
                    <a:lnR w="9525" cap="flat" cmpd="sng" algn="ctr">
                      <a:solidFill>
                        <a:srgbClr val="609C7A"/>
                      </a:solidFill>
                      <a:prstDash val="solid"/>
                      <a:round/>
                      <a:headEnd type="none" w="med" len="med"/>
                      <a:tailEnd type="none" w="med" len="med"/>
                    </a:lnR>
                    <a:lnT w="9525" cap="flat" cmpd="sng" algn="ctr">
                      <a:solidFill>
                        <a:srgbClr val="609C7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64619">
                <a:tc>
                  <a:txBody>
                    <a:bodyPr/>
                    <a:lstStyle/>
                    <a:p>
                      <a:pPr algn="just" fontAlgn="t"/>
                      <a:r>
                        <a:rPr lang="en-US">
                          <a:solidFill>
                            <a:srgbClr val="333333"/>
                          </a:solidFill>
                          <a:effectLst/>
                          <a:latin typeface="inter-regular"/>
                        </a:rPr>
                        <a:t>&amp;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Bitwise AND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da-DK">
                          <a:solidFill>
                            <a:srgbClr val="333333"/>
                          </a:solidFill>
                          <a:effectLst/>
                          <a:latin typeface="inter-regular"/>
                        </a:rPr>
                        <a:t>(10==20 &amp; 20==33) = 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4619">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Bitwise 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da-DK">
                          <a:solidFill>
                            <a:srgbClr val="333333"/>
                          </a:solidFill>
                          <a:effectLst/>
                          <a:latin typeface="inter-regular"/>
                        </a:rPr>
                        <a:t>(10==20 | 20==33) = 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64619">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Bitwise XOR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da-DK">
                          <a:solidFill>
                            <a:srgbClr val="333333"/>
                          </a:solidFill>
                          <a:effectLst/>
                          <a:latin typeface="inter-regular"/>
                        </a:rPr>
                        <a:t>(10==20 ^ 20==33) = 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4619">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Bitwise NOT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(~10) = -10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64619">
                <a:tc>
                  <a:txBody>
                    <a:bodyPr/>
                    <a:lstStyle/>
                    <a:p>
                      <a:pPr algn="just" fontAlgn="t"/>
                      <a:r>
                        <a:rPr lang="en-US">
                          <a:solidFill>
                            <a:srgbClr val="333333"/>
                          </a:solidFill>
                          <a:effectLst/>
                          <a:latin typeface="inter-regular"/>
                        </a:rPr>
                        <a:t>&lt;&lt;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Bitwise Left Shift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(10&lt;&lt;2) = 40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4619">
                <a:tc>
                  <a:txBody>
                    <a:bodyPr/>
                    <a:lstStyle/>
                    <a:p>
                      <a:pPr algn="just" fontAlgn="t"/>
                      <a:r>
                        <a:rPr lang="en-US">
                          <a:solidFill>
                            <a:srgbClr val="333333"/>
                          </a:solidFill>
                          <a:effectLst/>
                          <a:latin typeface="inter-regular"/>
                        </a:rPr>
                        <a:t>&gt;&gt;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Bitwise Right Shift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(10&gt;&gt;2) = 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577313">
                <a:tc>
                  <a:txBody>
                    <a:bodyPr/>
                    <a:lstStyle/>
                    <a:p>
                      <a:pPr algn="just" fontAlgn="t"/>
                      <a:r>
                        <a:rPr lang="en-US">
                          <a:solidFill>
                            <a:srgbClr val="333333"/>
                          </a:solidFill>
                          <a:effectLst/>
                          <a:latin typeface="inter-regular"/>
                        </a:rPr>
                        <a:t>&gt;&gt;&gt;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Bitwise Right Shift with Zero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(10&gt;&gt;&gt;2) = 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84130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OPERATORS</a:t>
            </a:r>
            <a:endParaRPr sz="3300" b="1" dirty="0"/>
          </a:p>
        </p:txBody>
      </p:sp>
      <p:sp>
        <p:nvSpPr>
          <p:cNvPr id="104" name="Google Shape;104;p16"/>
          <p:cNvSpPr txBox="1"/>
          <p:nvPr/>
        </p:nvSpPr>
        <p:spPr>
          <a:xfrm>
            <a:off x="321600" y="526882"/>
            <a:ext cx="8500800" cy="430857"/>
          </a:xfrm>
          <a:prstGeom prst="rect">
            <a:avLst/>
          </a:prstGeom>
          <a:noFill/>
          <a:ln>
            <a:noFill/>
          </a:ln>
        </p:spPr>
        <p:txBody>
          <a:bodyPr spcFirstLastPara="1" wrap="square" lIns="91425" tIns="91425" rIns="91425" bIns="91425" anchor="t" anchorCtr="0">
            <a:spAutoFit/>
          </a:bodyPr>
          <a:lstStyle/>
          <a:p>
            <a:r>
              <a:rPr lang="en-US" sz="1600" b="1" u="sng" dirty="0"/>
              <a:t>JavaScript Logical Operators</a:t>
            </a:r>
          </a:p>
        </p:txBody>
      </p:sp>
      <p:sp>
        <p:nvSpPr>
          <p:cNvPr id="3" name="Rectangle 1"/>
          <p:cNvSpPr>
            <a:spLocks noChangeArrowheads="1"/>
          </p:cNvSpPr>
          <p:nvPr/>
        </p:nvSpPr>
        <p:spPr bwMode="auto">
          <a:xfrm>
            <a:off x="498475" y="1398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66939772"/>
              </p:ext>
            </p:extLst>
          </p:nvPr>
        </p:nvGraphicFramePr>
        <p:xfrm>
          <a:off x="1063747" y="1528747"/>
          <a:ext cx="7016505" cy="1752600"/>
        </p:xfrm>
        <a:graphic>
          <a:graphicData uri="http://schemas.openxmlformats.org/drawingml/2006/table">
            <a:tbl>
              <a:tblPr/>
              <a:tblGrid>
                <a:gridCol w="2338835">
                  <a:extLst>
                    <a:ext uri="{9D8B030D-6E8A-4147-A177-3AD203B41FA5}">
                      <a16:colId xmlns:a16="http://schemas.microsoft.com/office/drawing/2014/main" val="20000"/>
                    </a:ext>
                  </a:extLst>
                </a:gridCol>
                <a:gridCol w="2338835">
                  <a:extLst>
                    <a:ext uri="{9D8B030D-6E8A-4147-A177-3AD203B41FA5}">
                      <a16:colId xmlns:a16="http://schemas.microsoft.com/office/drawing/2014/main" val="20001"/>
                    </a:ext>
                  </a:extLst>
                </a:gridCol>
                <a:gridCol w="2338835">
                  <a:extLst>
                    <a:ext uri="{9D8B030D-6E8A-4147-A177-3AD203B41FA5}">
                      <a16:colId xmlns:a16="http://schemas.microsoft.com/office/drawing/2014/main" val="20002"/>
                    </a:ext>
                  </a:extLst>
                </a:gridCol>
              </a:tblGrid>
              <a:tr h="0">
                <a:tc>
                  <a:txBody>
                    <a:bodyPr/>
                    <a:lstStyle/>
                    <a:p>
                      <a:pPr algn="l" fontAlgn="t"/>
                      <a:r>
                        <a:rPr lang="en-US" b="1" dirty="0">
                          <a:solidFill>
                            <a:srgbClr val="000000"/>
                          </a:solidFill>
                          <a:effectLst/>
                          <a:latin typeface="times new roman"/>
                        </a:rPr>
                        <a:t>Operator</a:t>
                      </a:r>
                    </a:p>
                  </a:txBody>
                  <a:tcPr marL="114300" marR="114300" marT="114300" marB="114300">
                    <a:lnL w="9525" cap="flat" cmpd="sng" algn="ctr">
                      <a:solidFill>
                        <a:srgbClr val="70A237"/>
                      </a:solidFill>
                      <a:prstDash val="solid"/>
                      <a:round/>
                      <a:headEnd type="none" w="med" len="med"/>
                      <a:tailEnd type="none" w="med" len="med"/>
                    </a:lnL>
                    <a:lnR w="9525" cap="flat" cmpd="sng" algn="ctr">
                      <a:solidFill>
                        <a:srgbClr val="70A237"/>
                      </a:solidFill>
                      <a:prstDash val="solid"/>
                      <a:round/>
                      <a:headEnd type="none" w="med" len="med"/>
                      <a:tailEnd type="none" w="med" len="med"/>
                    </a:lnR>
                    <a:lnT w="9525" cap="flat" cmpd="sng" algn="ctr">
                      <a:solidFill>
                        <a:srgbClr val="70A23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a:rPr>
                        <a:t>Description</a:t>
                      </a:r>
                    </a:p>
                  </a:txBody>
                  <a:tcPr marL="114300" marR="114300" marT="114300" marB="114300">
                    <a:lnL w="9525" cap="flat" cmpd="sng" algn="ctr">
                      <a:solidFill>
                        <a:srgbClr val="70A237"/>
                      </a:solidFill>
                      <a:prstDash val="solid"/>
                      <a:round/>
                      <a:headEnd type="none" w="med" len="med"/>
                      <a:tailEnd type="none" w="med" len="med"/>
                    </a:lnL>
                    <a:lnR w="9525" cap="flat" cmpd="sng" algn="ctr">
                      <a:solidFill>
                        <a:srgbClr val="70A237"/>
                      </a:solidFill>
                      <a:prstDash val="solid"/>
                      <a:round/>
                      <a:headEnd type="none" w="med" len="med"/>
                      <a:tailEnd type="none" w="med" len="med"/>
                    </a:lnR>
                    <a:lnT w="9525" cap="flat" cmpd="sng" algn="ctr">
                      <a:solidFill>
                        <a:srgbClr val="70A23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dirty="0">
                          <a:solidFill>
                            <a:srgbClr val="000000"/>
                          </a:solidFill>
                          <a:effectLst/>
                          <a:latin typeface="times new roman"/>
                        </a:rPr>
                        <a:t>Example</a:t>
                      </a:r>
                    </a:p>
                  </a:txBody>
                  <a:tcPr marL="114300" marR="114300" marT="114300" marB="114300">
                    <a:lnL w="9525" cap="flat" cmpd="sng" algn="ctr">
                      <a:solidFill>
                        <a:srgbClr val="70A237"/>
                      </a:solidFill>
                      <a:prstDash val="solid"/>
                      <a:round/>
                      <a:headEnd type="none" w="med" len="med"/>
                      <a:tailEnd type="none" w="med" len="med"/>
                    </a:lnL>
                    <a:lnR w="9525" cap="flat" cmpd="sng" algn="ctr">
                      <a:solidFill>
                        <a:srgbClr val="70A237"/>
                      </a:solidFill>
                      <a:prstDash val="solid"/>
                      <a:round/>
                      <a:headEnd type="none" w="med" len="med"/>
                      <a:tailEnd type="none" w="med" len="med"/>
                    </a:lnR>
                    <a:lnT w="9525" cap="flat" cmpd="sng" algn="ctr">
                      <a:solidFill>
                        <a:srgbClr val="70A23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just" fontAlgn="t"/>
                      <a:r>
                        <a:rPr lang="en-US">
                          <a:solidFill>
                            <a:srgbClr val="333333"/>
                          </a:solidFill>
                          <a:effectLst/>
                          <a:latin typeface="inter-regular"/>
                        </a:rPr>
                        <a:t>&amp;&amp;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Logical AND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da-DK">
                          <a:solidFill>
                            <a:srgbClr val="333333"/>
                          </a:solidFill>
                          <a:effectLst/>
                          <a:latin typeface="inter-regular"/>
                        </a:rPr>
                        <a:t>(10==20 &amp;&amp; 20==33) = 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Logical 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da-DK">
                          <a:solidFill>
                            <a:srgbClr val="333333"/>
                          </a:solidFill>
                          <a:effectLst/>
                          <a:latin typeface="inter-regular"/>
                        </a:rPr>
                        <a:t>(10==20 || 20==33) = 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Logical Not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!(10==20) = true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00290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OPERATORS</a:t>
            </a:r>
            <a:endParaRPr sz="3300" b="1" dirty="0"/>
          </a:p>
        </p:txBody>
      </p:sp>
      <p:sp>
        <p:nvSpPr>
          <p:cNvPr id="104" name="Google Shape;104;p16"/>
          <p:cNvSpPr txBox="1"/>
          <p:nvPr/>
        </p:nvSpPr>
        <p:spPr>
          <a:xfrm>
            <a:off x="321600" y="638854"/>
            <a:ext cx="8500800" cy="430857"/>
          </a:xfrm>
          <a:prstGeom prst="rect">
            <a:avLst/>
          </a:prstGeom>
          <a:noFill/>
          <a:ln>
            <a:noFill/>
          </a:ln>
        </p:spPr>
        <p:txBody>
          <a:bodyPr spcFirstLastPara="1" wrap="square" lIns="91425" tIns="91425" rIns="91425" bIns="91425" anchor="t" anchorCtr="0">
            <a:spAutoFit/>
          </a:bodyPr>
          <a:lstStyle/>
          <a:p>
            <a:r>
              <a:rPr lang="en-US" sz="1600" b="1" u="sng" dirty="0"/>
              <a:t>JavaScript Assignment Operators</a:t>
            </a:r>
          </a:p>
        </p:txBody>
      </p:sp>
      <p:sp>
        <p:nvSpPr>
          <p:cNvPr id="3" name="Rectangle 1"/>
          <p:cNvSpPr>
            <a:spLocks noChangeArrowheads="1"/>
          </p:cNvSpPr>
          <p:nvPr/>
        </p:nvSpPr>
        <p:spPr bwMode="auto">
          <a:xfrm>
            <a:off x="498475" y="1398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35159195"/>
              </p:ext>
            </p:extLst>
          </p:nvPr>
        </p:nvGraphicFramePr>
        <p:xfrm>
          <a:off x="597216" y="1287623"/>
          <a:ext cx="7902972" cy="3267284"/>
        </p:xfrm>
        <a:graphic>
          <a:graphicData uri="http://schemas.openxmlformats.org/drawingml/2006/table">
            <a:tbl>
              <a:tblPr/>
              <a:tblGrid>
                <a:gridCol w="2634324">
                  <a:extLst>
                    <a:ext uri="{9D8B030D-6E8A-4147-A177-3AD203B41FA5}">
                      <a16:colId xmlns:a16="http://schemas.microsoft.com/office/drawing/2014/main" val="20000"/>
                    </a:ext>
                  </a:extLst>
                </a:gridCol>
                <a:gridCol w="2634324">
                  <a:extLst>
                    <a:ext uri="{9D8B030D-6E8A-4147-A177-3AD203B41FA5}">
                      <a16:colId xmlns:a16="http://schemas.microsoft.com/office/drawing/2014/main" val="20001"/>
                    </a:ext>
                  </a:extLst>
                </a:gridCol>
                <a:gridCol w="2634324">
                  <a:extLst>
                    <a:ext uri="{9D8B030D-6E8A-4147-A177-3AD203B41FA5}">
                      <a16:colId xmlns:a16="http://schemas.microsoft.com/office/drawing/2014/main" val="20002"/>
                    </a:ext>
                  </a:extLst>
                </a:gridCol>
              </a:tblGrid>
              <a:tr h="441960">
                <a:tc>
                  <a:txBody>
                    <a:bodyPr/>
                    <a:lstStyle/>
                    <a:p>
                      <a:pPr algn="l" fontAlgn="t"/>
                      <a:r>
                        <a:rPr lang="en-US" b="1" dirty="0">
                          <a:solidFill>
                            <a:srgbClr val="000000"/>
                          </a:solidFill>
                          <a:effectLst/>
                          <a:latin typeface="times new roman"/>
                        </a:rPr>
                        <a:t>Operator</a:t>
                      </a:r>
                    </a:p>
                  </a:txBody>
                  <a:tcPr marL="114300" marR="114300" marT="114300" marB="114300">
                    <a:lnL w="9525" cap="flat" cmpd="sng" algn="ctr">
                      <a:solidFill>
                        <a:srgbClr val="A05093"/>
                      </a:solidFill>
                      <a:prstDash val="solid"/>
                      <a:round/>
                      <a:headEnd type="none" w="med" len="med"/>
                      <a:tailEnd type="none" w="med" len="med"/>
                    </a:lnL>
                    <a:lnR w="9525" cap="flat" cmpd="sng" algn="ctr">
                      <a:solidFill>
                        <a:srgbClr val="A05093"/>
                      </a:solidFill>
                      <a:prstDash val="solid"/>
                      <a:round/>
                      <a:headEnd type="none" w="med" len="med"/>
                      <a:tailEnd type="none" w="med" len="med"/>
                    </a:lnR>
                    <a:lnT w="9525" cap="flat" cmpd="sng" algn="ctr">
                      <a:solidFill>
                        <a:srgbClr val="A0509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a:rPr>
                        <a:t>Description</a:t>
                      </a:r>
                    </a:p>
                  </a:txBody>
                  <a:tcPr marL="114300" marR="114300" marT="114300" marB="114300">
                    <a:lnL w="9525" cap="flat" cmpd="sng" algn="ctr">
                      <a:solidFill>
                        <a:srgbClr val="A05093"/>
                      </a:solidFill>
                      <a:prstDash val="solid"/>
                      <a:round/>
                      <a:headEnd type="none" w="med" len="med"/>
                      <a:tailEnd type="none" w="med" len="med"/>
                    </a:lnL>
                    <a:lnR w="9525" cap="flat" cmpd="sng" algn="ctr">
                      <a:solidFill>
                        <a:srgbClr val="A05093"/>
                      </a:solidFill>
                      <a:prstDash val="solid"/>
                      <a:round/>
                      <a:headEnd type="none" w="med" len="med"/>
                      <a:tailEnd type="none" w="med" len="med"/>
                    </a:lnR>
                    <a:lnT w="9525" cap="flat" cmpd="sng" algn="ctr">
                      <a:solidFill>
                        <a:srgbClr val="A0509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dirty="0">
                          <a:solidFill>
                            <a:srgbClr val="000000"/>
                          </a:solidFill>
                          <a:effectLst/>
                          <a:latin typeface="times new roman"/>
                        </a:rPr>
                        <a:t>Example</a:t>
                      </a:r>
                    </a:p>
                  </a:txBody>
                  <a:tcPr marL="114300" marR="114300" marT="114300" marB="114300">
                    <a:lnL w="9525" cap="flat" cmpd="sng" algn="ctr">
                      <a:solidFill>
                        <a:srgbClr val="A05093"/>
                      </a:solidFill>
                      <a:prstDash val="solid"/>
                      <a:round/>
                      <a:headEnd type="none" w="med" len="med"/>
                      <a:tailEnd type="none" w="med" len="med"/>
                    </a:lnL>
                    <a:lnR w="9525" cap="flat" cmpd="sng" algn="ctr">
                      <a:solidFill>
                        <a:srgbClr val="A05093"/>
                      </a:solidFill>
                      <a:prstDash val="solid"/>
                      <a:round/>
                      <a:headEnd type="none" w="med" len="med"/>
                      <a:tailEnd type="none" w="med" len="med"/>
                    </a:lnR>
                    <a:lnT w="9525" cap="flat" cmpd="sng" algn="ctr">
                      <a:solidFill>
                        <a:srgbClr val="A0509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6576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Assign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10+10 = 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74462">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Add and assign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var a=10; a+=20; Now a = 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74462">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Subtract and assign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var a=20; a-=10; Now a = 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7912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Multiply and assign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var a=10; a*=20; Now a = 200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6576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Divide and assign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var a=10; a/=2; Now a = 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5760">
                <a:tc>
                  <a:txBody>
                    <a:bodyPr/>
                    <a:lstStyle/>
                    <a:p>
                      <a:pPr algn="just" fontAlgn="t"/>
                      <a:r>
                        <a:rPr lang="en-US">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Modulus and assign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err="1">
                          <a:solidFill>
                            <a:srgbClr val="333333"/>
                          </a:solidFill>
                          <a:effectLst/>
                          <a:latin typeface="inter-regular"/>
                        </a:rPr>
                        <a:t>var</a:t>
                      </a:r>
                      <a:r>
                        <a:rPr lang="en-US" dirty="0">
                          <a:solidFill>
                            <a:srgbClr val="333333"/>
                          </a:solidFill>
                          <a:effectLst/>
                          <a:latin typeface="inter-regular"/>
                        </a:rPr>
                        <a:t> a=10; a%=2; Now a = 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51355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OPERATORS</a:t>
            </a:r>
            <a:endParaRPr sz="3300" b="1" dirty="0"/>
          </a:p>
        </p:txBody>
      </p:sp>
      <p:sp>
        <p:nvSpPr>
          <p:cNvPr id="104" name="Google Shape;104;p16"/>
          <p:cNvSpPr txBox="1"/>
          <p:nvPr/>
        </p:nvSpPr>
        <p:spPr>
          <a:xfrm>
            <a:off x="321600" y="638854"/>
            <a:ext cx="8500800" cy="430857"/>
          </a:xfrm>
          <a:prstGeom prst="rect">
            <a:avLst/>
          </a:prstGeom>
          <a:noFill/>
          <a:ln>
            <a:noFill/>
          </a:ln>
        </p:spPr>
        <p:txBody>
          <a:bodyPr spcFirstLastPara="1" wrap="square" lIns="91425" tIns="91425" rIns="91425" bIns="91425" anchor="t" anchorCtr="0">
            <a:spAutoFit/>
          </a:bodyPr>
          <a:lstStyle/>
          <a:p>
            <a:r>
              <a:rPr lang="en-US" sz="1600" b="1" u="sng" dirty="0"/>
              <a:t>JavaScript Special Operators</a:t>
            </a:r>
          </a:p>
        </p:txBody>
      </p:sp>
      <p:sp>
        <p:nvSpPr>
          <p:cNvPr id="3" name="Rectangle 1"/>
          <p:cNvSpPr>
            <a:spLocks noChangeArrowheads="1"/>
          </p:cNvSpPr>
          <p:nvPr/>
        </p:nvSpPr>
        <p:spPr bwMode="auto">
          <a:xfrm>
            <a:off x="498475" y="1398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15161501"/>
              </p:ext>
            </p:extLst>
          </p:nvPr>
        </p:nvGraphicFramePr>
        <p:xfrm>
          <a:off x="866493" y="1209670"/>
          <a:ext cx="7008545" cy="3524870"/>
        </p:xfrm>
        <a:graphic>
          <a:graphicData uri="http://schemas.openxmlformats.org/drawingml/2006/table">
            <a:tbl>
              <a:tblPr/>
              <a:tblGrid>
                <a:gridCol w="2666616">
                  <a:extLst>
                    <a:ext uri="{9D8B030D-6E8A-4147-A177-3AD203B41FA5}">
                      <a16:colId xmlns:a16="http://schemas.microsoft.com/office/drawing/2014/main" val="20000"/>
                    </a:ext>
                  </a:extLst>
                </a:gridCol>
                <a:gridCol w="4341929">
                  <a:extLst>
                    <a:ext uri="{9D8B030D-6E8A-4147-A177-3AD203B41FA5}">
                      <a16:colId xmlns:a16="http://schemas.microsoft.com/office/drawing/2014/main" val="20001"/>
                    </a:ext>
                  </a:extLst>
                </a:gridCol>
              </a:tblGrid>
              <a:tr h="298487">
                <a:tc>
                  <a:txBody>
                    <a:bodyPr/>
                    <a:lstStyle/>
                    <a:p>
                      <a:pPr algn="l" fontAlgn="t"/>
                      <a:r>
                        <a:rPr lang="en-US" sz="900" b="1">
                          <a:solidFill>
                            <a:srgbClr val="000000"/>
                          </a:solidFill>
                          <a:effectLst/>
                          <a:latin typeface="times new roman"/>
                        </a:rPr>
                        <a:t>Operator</a:t>
                      </a:r>
                    </a:p>
                  </a:txBody>
                  <a:tcPr marL="73000" marR="73000" marT="73000" marB="73000">
                    <a:lnL w="9525" cap="flat" cmpd="sng" algn="ctr">
                      <a:solidFill>
                        <a:srgbClr val="50506A"/>
                      </a:solidFill>
                      <a:prstDash val="solid"/>
                      <a:round/>
                      <a:headEnd type="none" w="med" len="med"/>
                      <a:tailEnd type="none" w="med" len="med"/>
                    </a:lnL>
                    <a:lnR w="9525" cap="flat" cmpd="sng" algn="ctr">
                      <a:solidFill>
                        <a:srgbClr val="50506A"/>
                      </a:solidFill>
                      <a:prstDash val="solid"/>
                      <a:round/>
                      <a:headEnd type="none" w="med" len="med"/>
                      <a:tailEnd type="none" w="med" len="med"/>
                    </a:lnR>
                    <a:lnT w="9525" cap="flat" cmpd="sng" algn="ctr">
                      <a:solidFill>
                        <a:srgbClr val="50506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900" b="1" dirty="0">
                          <a:solidFill>
                            <a:srgbClr val="000000"/>
                          </a:solidFill>
                          <a:effectLst/>
                          <a:latin typeface="times new roman"/>
                        </a:rPr>
                        <a:t>Description</a:t>
                      </a:r>
                    </a:p>
                  </a:txBody>
                  <a:tcPr marL="73000" marR="73000" marT="73000" marB="73000">
                    <a:lnL w="9525" cap="flat" cmpd="sng" algn="ctr">
                      <a:solidFill>
                        <a:srgbClr val="50506A"/>
                      </a:solidFill>
                      <a:prstDash val="solid"/>
                      <a:round/>
                      <a:headEnd type="none" w="med" len="med"/>
                      <a:tailEnd type="none" w="med" len="med"/>
                    </a:lnL>
                    <a:lnR w="9525" cap="flat" cmpd="sng" algn="ctr">
                      <a:solidFill>
                        <a:srgbClr val="50506A"/>
                      </a:solidFill>
                      <a:prstDash val="solid"/>
                      <a:round/>
                      <a:headEnd type="none" w="med" len="med"/>
                      <a:tailEnd type="none" w="med" len="med"/>
                    </a:lnR>
                    <a:lnT w="9525" cap="flat" cmpd="sng" algn="ctr">
                      <a:solidFill>
                        <a:srgbClr val="50506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91769">
                <a:tc>
                  <a:txBody>
                    <a:bodyPr/>
                    <a:lstStyle/>
                    <a:p>
                      <a:pPr algn="just" fontAlgn="t"/>
                      <a:r>
                        <a:rPr lang="en-US" sz="900">
                          <a:solidFill>
                            <a:srgbClr val="333333"/>
                          </a:solidFill>
                          <a:effectLst/>
                          <a:latin typeface="inter-regular"/>
                        </a:rPr>
                        <a: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Conditional Operator returns value based on the condition. It is like if-else.</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3526">
                <a:tc>
                  <a:txBody>
                    <a:bodyPr/>
                    <a:lstStyle/>
                    <a:p>
                      <a:pPr algn="just" fontAlgn="t"/>
                      <a:r>
                        <a:rPr lang="en-US" sz="900">
                          <a:solidFill>
                            <a:srgbClr val="333333"/>
                          </a:solidFill>
                          <a:effectLst/>
                          <a:latin typeface="inter-regular"/>
                        </a:rPr>
                        <a: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Comma Operator allows multiple expressions to be evaluated as single statement.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89884">
                <a:tc>
                  <a:txBody>
                    <a:bodyPr/>
                    <a:lstStyle/>
                    <a:p>
                      <a:pPr algn="just" fontAlgn="t"/>
                      <a:r>
                        <a:rPr lang="en-US" sz="900">
                          <a:solidFill>
                            <a:srgbClr val="333333"/>
                          </a:solidFill>
                          <a:effectLst/>
                          <a:latin typeface="inter-regular"/>
                        </a:rPr>
                        <a:t>delete</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Delete Operator deletes a property from the object.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89884">
                <a:tc>
                  <a:txBody>
                    <a:bodyPr/>
                    <a:lstStyle/>
                    <a:p>
                      <a:pPr algn="just" fontAlgn="t"/>
                      <a:r>
                        <a:rPr lang="en-US" sz="900">
                          <a:solidFill>
                            <a:srgbClr val="333333"/>
                          </a:solidFill>
                          <a:effectLst/>
                          <a:latin typeface="inter-regular"/>
                        </a:rPr>
                        <a:t>in</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In Operator checks if object has the given property</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89884">
                <a:tc>
                  <a:txBody>
                    <a:bodyPr/>
                    <a:lstStyle/>
                    <a:p>
                      <a:pPr algn="just" fontAlgn="t"/>
                      <a:r>
                        <a:rPr lang="en-US" sz="900">
                          <a:solidFill>
                            <a:srgbClr val="333333"/>
                          </a:solidFill>
                          <a:effectLst/>
                          <a:latin typeface="inter-regular"/>
                        </a:rPr>
                        <a:t>instanceof</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checks if the object is an instance of given type</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47184">
                <a:tc>
                  <a:txBody>
                    <a:bodyPr/>
                    <a:lstStyle/>
                    <a:p>
                      <a:pPr algn="just" fontAlgn="t"/>
                      <a:r>
                        <a:rPr lang="en-US" sz="900">
                          <a:solidFill>
                            <a:srgbClr val="333333"/>
                          </a:solidFill>
                          <a:effectLst/>
                          <a:latin typeface="inter-regular"/>
                        </a:rPr>
                        <a:t>new</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creates an instance (object)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247184">
                <a:tc>
                  <a:txBody>
                    <a:bodyPr/>
                    <a:lstStyle/>
                    <a:p>
                      <a:pPr algn="just" fontAlgn="t"/>
                      <a:r>
                        <a:rPr lang="en-US" sz="900">
                          <a:solidFill>
                            <a:srgbClr val="333333"/>
                          </a:solidFill>
                          <a:effectLst/>
                          <a:latin typeface="inter-regular"/>
                        </a:rPr>
                        <a:t>typeof</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a:solidFill>
                            <a:srgbClr val="333333"/>
                          </a:solidFill>
                          <a:effectLst/>
                          <a:latin typeface="inter-regular"/>
                        </a:rPr>
                        <a:t>checks the type of object.</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47184">
                <a:tc>
                  <a:txBody>
                    <a:bodyPr/>
                    <a:lstStyle/>
                    <a:p>
                      <a:pPr algn="just" fontAlgn="t"/>
                      <a:r>
                        <a:rPr lang="en-US" sz="900">
                          <a:solidFill>
                            <a:srgbClr val="333333"/>
                          </a:solidFill>
                          <a:effectLst/>
                          <a:latin typeface="inter-regular"/>
                        </a:rPr>
                        <a:t>void</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900">
                          <a:solidFill>
                            <a:srgbClr val="333333"/>
                          </a:solidFill>
                          <a:effectLst/>
                          <a:latin typeface="inter-regular"/>
                        </a:rPr>
                        <a:t>it discards the expression's return value.</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89884">
                <a:tc>
                  <a:txBody>
                    <a:bodyPr/>
                    <a:lstStyle/>
                    <a:p>
                      <a:pPr algn="just" fontAlgn="t"/>
                      <a:r>
                        <a:rPr lang="en-US" sz="900">
                          <a:solidFill>
                            <a:srgbClr val="333333"/>
                          </a:solidFill>
                          <a:effectLst/>
                          <a:latin typeface="inter-regular"/>
                        </a:rPr>
                        <a:t>yield</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900" dirty="0">
                          <a:solidFill>
                            <a:srgbClr val="333333"/>
                          </a:solidFill>
                          <a:effectLst/>
                          <a:latin typeface="inter-regular"/>
                        </a:rPr>
                        <a:t>checks what is returned in a generator by the generator's iterator.</a:t>
                      </a:r>
                    </a:p>
                  </a:txBody>
                  <a:tcPr marL="48666" marR="48666" marT="48666" marB="4866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131901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CONDITIONAL STATEMENTS</a:t>
            </a:r>
            <a:endParaRPr sz="3300" b="1" dirty="0"/>
          </a:p>
        </p:txBody>
      </p:sp>
      <p:sp>
        <p:nvSpPr>
          <p:cNvPr id="104" name="Google Shape;104;p16"/>
          <p:cNvSpPr txBox="1"/>
          <p:nvPr/>
        </p:nvSpPr>
        <p:spPr>
          <a:xfrm>
            <a:off x="321600" y="638854"/>
            <a:ext cx="8500800" cy="677078"/>
          </a:xfrm>
          <a:prstGeom prst="rect">
            <a:avLst/>
          </a:prstGeom>
          <a:noFill/>
          <a:ln>
            <a:noFill/>
          </a:ln>
        </p:spPr>
        <p:txBody>
          <a:bodyPr spcFirstLastPara="1" wrap="square" lIns="91425" tIns="91425" rIns="91425" bIns="91425" anchor="t" anchorCtr="0">
            <a:spAutoFit/>
          </a:bodyPr>
          <a:lstStyle/>
          <a:p>
            <a:r>
              <a:rPr lang="en-US" sz="1600" b="1" u="sng" dirty="0"/>
              <a:t>Conditional </a:t>
            </a:r>
            <a:r>
              <a:rPr lang="en-US" sz="1600" b="1" u="sng" dirty="0" smtClean="0"/>
              <a:t>Statements</a:t>
            </a:r>
          </a:p>
          <a:p>
            <a:endParaRPr lang="en-US" sz="1600" b="1" u="sng" dirty="0"/>
          </a:p>
        </p:txBody>
      </p:sp>
      <p:sp>
        <p:nvSpPr>
          <p:cNvPr id="3" name="Rectangle 1"/>
          <p:cNvSpPr>
            <a:spLocks noChangeArrowheads="1"/>
          </p:cNvSpPr>
          <p:nvPr/>
        </p:nvSpPr>
        <p:spPr bwMode="auto">
          <a:xfrm>
            <a:off x="498475" y="1398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2"/>
          <p:cNvSpPr>
            <a:spLocks noChangeArrowheads="1"/>
          </p:cNvSpPr>
          <p:nvPr/>
        </p:nvSpPr>
        <p:spPr bwMode="auto">
          <a:xfrm>
            <a:off x="245400" y="1201855"/>
            <a:ext cx="8476036" cy="21852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In JavaScript we have the following conditional statements: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smtClean="0">
                <a:ln>
                  <a:noFill/>
                </a:ln>
                <a:solidFill>
                  <a:srgbClr val="000000"/>
                </a:solidFill>
                <a:effectLst/>
                <a:latin typeface="Verdana" panose="020B0604030504040204" pitchFamily="34" charset="0"/>
              </a:rPr>
              <a:t>Use </a:t>
            </a:r>
            <a:r>
              <a:rPr kumimoji="0" lang="en-US" altLang="en-US" b="0" i="0" u="none" strike="noStrike" cap="none" normalizeH="0" baseline="0" dirty="0" smtClean="0">
                <a:ln>
                  <a:noFill/>
                </a:ln>
                <a:solidFill>
                  <a:srgbClr val="DC143C"/>
                </a:solidFill>
                <a:effectLst/>
                <a:latin typeface="Consolas" panose="020B0609020204030204" pitchFamily="49" charset="0"/>
              </a:rPr>
              <a:t>if</a:t>
            </a:r>
            <a:r>
              <a:rPr kumimoji="0" lang="en-US" altLang="en-US" b="0" i="0" u="none" strike="noStrike" cap="none" normalizeH="0" baseline="0" dirty="0" smtClean="0">
                <a:ln>
                  <a:noFill/>
                </a:ln>
                <a:solidFill>
                  <a:srgbClr val="000000"/>
                </a:solidFill>
                <a:effectLst/>
                <a:latin typeface="Verdana" panose="020B0604030504040204" pitchFamily="34" charset="0"/>
              </a:rPr>
              <a:t> to specify a block of code to be executed, if a specified condition is true</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smtClean="0">
                <a:ln>
                  <a:noFill/>
                </a:ln>
                <a:solidFill>
                  <a:srgbClr val="000000"/>
                </a:solidFill>
                <a:effectLst/>
                <a:latin typeface="Verdana" panose="020B0604030504040204" pitchFamily="34" charset="0"/>
              </a:rPr>
              <a:t>Use </a:t>
            </a:r>
            <a:r>
              <a:rPr kumimoji="0" lang="en-US" altLang="en-US" b="0" i="0" u="none" strike="noStrike" cap="none" normalizeH="0" baseline="0" dirty="0" smtClean="0">
                <a:ln>
                  <a:noFill/>
                </a:ln>
                <a:solidFill>
                  <a:srgbClr val="DC143C"/>
                </a:solidFill>
                <a:effectLst/>
                <a:latin typeface="Consolas" panose="020B0609020204030204" pitchFamily="49" charset="0"/>
              </a:rPr>
              <a:t>else</a:t>
            </a:r>
            <a:r>
              <a:rPr kumimoji="0" lang="en-US" altLang="en-US" b="0" i="0" u="none" strike="noStrike" cap="none" normalizeH="0" baseline="0" dirty="0" smtClean="0">
                <a:ln>
                  <a:noFill/>
                </a:ln>
                <a:solidFill>
                  <a:srgbClr val="000000"/>
                </a:solidFill>
                <a:effectLst/>
                <a:latin typeface="Verdana" panose="020B0604030504040204" pitchFamily="34" charset="0"/>
              </a:rPr>
              <a:t> to specify a block of code to be executed, if the same condition is false</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smtClean="0">
                <a:ln>
                  <a:noFill/>
                </a:ln>
                <a:solidFill>
                  <a:srgbClr val="000000"/>
                </a:solidFill>
                <a:effectLst/>
                <a:latin typeface="Verdana" panose="020B0604030504040204" pitchFamily="34" charset="0"/>
              </a:rPr>
              <a:t>Use </a:t>
            </a:r>
            <a:r>
              <a:rPr kumimoji="0" lang="en-US" altLang="en-US" b="0" i="0" u="none" strike="noStrike" cap="none" normalizeH="0" baseline="0" dirty="0" smtClean="0">
                <a:ln>
                  <a:noFill/>
                </a:ln>
                <a:solidFill>
                  <a:srgbClr val="DC143C"/>
                </a:solidFill>
                <a:effectLst/>
                <a:latin typeface="Consolas" panose="020B0609020204030204" pitchFamily="49" charset="0"/>
              </a:rPr>
              <a:t>else if</a:t>
            </a:r>
            <a:r>
              <a:rPr kumimoji="0" lang="en-US" altLang="en-US" b="0" i="0" u="none" strike="noStrike" cap="none" normalizeH="0" baseline="0" dirty="0" smtClean="0">
                <a:ln>
                  <a:noFill/>
                </a:ln>
                <a:solidFill>
                  <a:srgbClr val="000000"/>
                </a:solidFill>
                <a:effectLst/>
                <a:latin typeface="Verdana" panose="020B0604030504040204" pitchFamily="34" charset="0"/>
              </a:rPr>
              <a:t> to specify a new condition to test, if the first condition is false</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smtClean="0">
                <a:ln>
                  <a:noFill/>
                </a:ln>
                <a:solidFill>
                  <a:srgbClr val="000000"/>
                </a:solidFill>
                <a:effectLst/>
                <a:latin typeface="Verdana" panose="020B0604030504040204" pitchFamily="34" charset="0"/>
              </a:rPr>
              <a:t>Use </a:t>
            </a:r>
            <a:r>
              <a:rPr kumimoji="0" lang="en-US" altLang="en-US" b="0" i="0" u="none" strike="noStrike" cap="none" normalizeH="0" baseline="0" dirty="0" smtClean="0">
                <a:ln>
                  <a:noFill/>
                </a:ln>
                <a:solidFill>
                  <a:srgbClr val="DC143C"/>
                </a:solidFill>
                <a:effectLst/>
                <a:latin typeface="Consolas" panose="020B0609020204030204" pitchFamily="49" charset="0"/>
              </a:rPr>
              <a:t>switch</a:t>
            </a:r>
            <a:r>
              <a:rPr kumimoji="0" lang="en-US" altLang="en-US" b="0" i="0" u="none" strike="noStrike" cap="none" normalizeH="0" baseline="0" dirty="0" smtClean="0">
                <a:ln>
                  <a:noFill/>
                </a:ln>
                <a:solidFill>
                  <a:srgbClr val="000000"/>
                </a:solidFill>
                <a:effectLst/>
                <a:latin typeface="Verdana" panose="020B0604030504040204" pitchFamily="34" charset="0"/>
              </a:rPr>
              <a:t> to specify many alternative blocks of code to be executed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2476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dirty="0" smtClean="0"/>
              <a:t>CSS </a:t>
            </a:r>
            <a:r>
              <a:rPr lang="en" sz="3300" b="1" dirty="0"/>
              <a:t>DEVELOPMENT ENVIRONMENT</a:t>
            </a:r>
            <a:endParaRPr sz="3300" b="1" dirty="0"/>
          </a:p>
        </p:txBody>
      </p:sp>
      <p:sp>
        <p:nvSpPr>
          <p:cNvPr id="98" name="Google Shape;98;p15"/>
          <p:cNvSpPr txBox="1"/>
          <p:nvPr/>
        </p:nvSpPr>
        <p:spPr>
          <a:xfrm>
            <a:off x="321600" y="642547"/>
            <a:ext cx="8500800" cy="4124176"/>
          </a:xfrm>
          <a:prstGeom prst="rect">
            <a:avLst/>
          </a:prstGeom>
          <a:noFill/>
          <a:ln>
            <a:noFill/>
          </a:ln>
        </p:spPr>
        <p:txBody>
          <a:bodyPr spcFirstLastPara="1" wrap="square" lIns="91425" tIns="91425" rIns="91425" bIns="91425" anchor="t" anchorCtr="0">
            <a:spAutoFit/>
          </a:bodyPr>
          <a:lstStyle/>
          <a:p>
            <a:pPr marL="457200" lvl="0" indent="-431800" algn="just" rtl="0">
              <a:spcBef>
                <a:spcPts val="0"/>
              </a:spcBef>
              <a:spcAft>
                <a:spcPts val="0"/>
              </a:spcAft>
              <a:buClr>
                <a:srgbClr val="370E00"/>
              </a:buClr>
              <a:buSzPts val="3200"/>
              <a:buFont typeface="Roboto"/>
              <a:buChar char="❖"/>
            </a:pPr>
            <a:r>
              <a:rPr lang="en" sz="3200" dirty="0">
                <a:solidFill>
                  <a:srgbClr val="370E00"/>
                </a:solidFill>
                <a:highlight>
                  <a:srgbClr val="FFFFFF"/>
                </a:highlight>
                <a:latin typeface="Roboto"/>
                <a:ea typeface="Roboto"/>
                <a:cs typeface="Roboto"/>
                <a:sym typeface="Roboto"/>
              </a:rPr>
              <a:t>Visual Studio </a:t>
            </a:r>
            <a:r>
              <a:rPr lang="en" sz="3200" dirty="0" smtClean="0">
                <a:solidFill>
                  <a:srgbClr val="370E00"/>
                </a:solidFill>
                <a:highlight>
                  <a:srgbClr val="FFFFFF"/>
                </a:highlight>
                <a:latin typeface="Roboto"/>
                <a:ea typeface="Roboto"/>
                <a:cs typeface="Roboto"/>
                <a:sym typeface="Roboto"/>
              </a:rPr>
              <a:t>Code</a:t>
            </a:r>
          </a:p>
          <a:p>
            <a:pPr marL="25400" lvl="0" algn="just" rtl="0">
              <a:spcBef>
                <a:spcPts val="0"/>
              </a:spcBef>
              <a:spcAft>
                <a:spcPts val="0"/>
              </a:spcAft>
              <a:buClr>
                <a:srgbClr val="370E00"/>
              </a:buClr>
              <a:buSzPts val="3200"/>
            </a:pPr>
            <a:endParaRPr lang="en" sz="3200" dirty="0" smtClean="0">
              <a:solidFill>
                <a:srgbClr val="370E00"/>
              </a:solidFill>
              <a:highlight>
                <a:srgbClr val="FFFFFF"/>
              </a:highlight>
              <a:latin typeface="Roboto"/>
              <a:ea typeface="Roboto"/>
              <a:cs typeface="Roboto"/>
              <a:sym typeface="Roboto"/>
            </a:endParaRPr>
          </a:p>
          <a:p>
            <a:pPr marL="457200" lvl="0" indent="-431800" algn="just" rtl="0">
              <a:spcBef>
                <a:spcPts val="0"/>
              </a:spcBef>
              <a:spcAft>
                <a:spcPts val="0"/>
              </a:spcAft>
              <a:buClr>
                <a:srgbClr val="370E00"/>
              </a:buClr>
              <a:buSzPts val="3200"/>
              <a:buFont typeface="Roboto"/>
              <a:buChar char="❖"/>
            </a:pPr>
            <a:r>
              <a:rPr lang="en" sz="3200" dirty="0">
                <a:solidFill>
                  <a:srgbClr val="370E00"/>
                </a:solidFill>
                <a:highlight>
                  <a:srgbClr val="FFFFFF"/>
                </a:highlight>
                <a:latin typeface="Roboto"/>
                <a:ea typeface="Roboto"/>
                <a:cs typeface="Roboto"/>
                <a:sym typeface="Roboto"/>
              </a:rPr>
              <a:t> </a:t>
            </a:r>
            <a:r>
              <a:rPr lang="en" sz="3200" dirty="0" smtClean="0">
                <a:solidFill>
                  <a:srgbClr val="370E00"/>
                </a:solidFill>
                <a:highlight>
                  <a:srgbClr val="FFFFFF"/>
                </a:highlight>
                <a:latin typeface="Roboto"/>
                <a:ea typeface="Roboto"/>
                <a:cs typeface="Roboto"/>
                <a:sym typeface="Roboto"/>
              </a:rPr>
              <a:t>Node JS </a:t>
            </a:r>
            <a:endParaRPr sz="3200" dirty="0">
              <a:solidFill>
                <a:srgbClr val="370E00"/>
              </a:solidFill>
              <a:highlight>
                <a:srgbClr val="FFFFFF"/>
              </a:highlight>
              <a:latin typeface="Roboto"/>
              <a:ea typeface="Roboto"/>
              <a:cs typeface="Roboto"/>
              <a:sym typeface="Roboto"/>
            </a:endParaRPr>
          </a:p>
          <a:p>
            <a:pPr marL="457200" lvl="0" indent="0" algn="just" rtl="0">
              <a:spcBef>
                <a:spcPts val="0"/>
              </a:spcBef>
              <a:spcAft>
                <a:spcPts val="0"/>
              </a:spcAft>
              <a:buNone/>
            </a:pPr>
            <a:endParaRPr sz="3200" dirty="0">
              <a:solidFill>
                <a:srgbClr val="370E00"/>
              </a:solidFill>
              <a:highlight>
                <a:srgbClr val="FFFFFF"/>
              </a:highlight>
              <a:latin typeface="Roboto"/>
              <a:ea typeface="Roboto"/>
              <a:cs typeface="Roboto"/>
              <a:sym typeface="Roboto"/>
            </a:endParaRPr>
          </a:p>
          <a:p>
            <a:pPr marL="457200" lvl="0" indent="-431800" algn="just">
              <a:buClr>
                <a:srgbClr val="370E00"/>
              </a:buClr>
              <a:buSzPts val="3200"/>
              <a:buFont typeface="Roboto"/>
              <a:buChar char="❖"/>
            </a:pPr>
            <a:r>
              <a:rPr lang="en" sz="3200" dirty="0">
                <a:solidFill>
                  <a:srgbClr val="370E00"/>
                </a:solidFill>
                <a:highlight>
                  <a:srgbClr val="FFFFFF"/>
                </a:highlight>
                <a:latin typeface="Roboto"/>
                <a:ea typeface="Roboto"/>
                <a:cs typeface="Roboto"/>
                <a:sym typeface="Roboto"/>
              </a:rPr>
              <a:t>VS Code Extension </a:t>
            </a:r>
            <a:r>
              <a:rPr lang="en" sz="3200" dirty="0" smtClean="0">
                <a:solidFill>
                  <a:srgbClr val="370E00"/>
                </a:solidFill>
                <a:highlight>
                  <a:srgbClr val="FFFFFF"/>
                </a:highlight>
                <a:latin typeface="Roboto"/>
                <a:ea typeface="Roboto"/>
                <a:cs typeface="Roboto"/>
                <a:sym typeface="Roboto"/>
              </a:rPr>
              <a:t>(CSS Peek, </a:t>
            </a:r>
            <a:r>
              <a:rPr lang="en-US" sz="3200" dirty="0"/>
              <a:t>CSS </a:t>
            </a:r>
            <a:r>
              <a:rPr lang="en-US" sz="3200" dirty="0" smtClean="0"/>
              <a:t>Snippets, </a:t>
            </a:r>
            <a:r>
              <a:rPr lang="en" sz="3200" dirty="0" smtClean="0">
                <a:solidFill>
                  <a:srgbClr val="370E00"/>
                </a:solidFill>
                <a:highlight>
                  <a:srgbClr val="FFFFFF"/>
                </a:highlight>
                <a:latin typeface="Roboto"/>
                <a:ea typeface="Roboto"/>
                <a:cs typeface="Roboto"/>
                <a:sym typeface="Roboto"/>
              </a:rPr>
              <a:t>Colorize)</a:t>
            </a:r>
            <a:endParaRPr sz="3200" dirty="0">
              <a:solidFill>
                <a:srgbClr val="370E00"/>
              </a:solidFill>
              <a:highlight>
                <a:srgbClr val="FFFFFF"/>
              </a:highlight>
              <a:latin typeface="Roboto"/>
              <a:ea typeface="Roboto"/>
              <a:cs typeface="Roboto"/>
              <a:sym typeface="Roboto"/>
            </a:endParaRPr>
          </a:p>
          <a:p>
            <a:pPr marL="457200" lvl="0" indent="0" algn="just" rtl="0">
              <a:spcBef>
                <a:spcPts val="0"/>
              </a:spcBef>
              <a:spcAft>
                <a:spcPts val="0"/>
              </a:spcAft>
              <a:buNone/>
            </a:pPr>
            <a:endParaRPr sz="3200" dirty="0">
              <a:solidFill>
                <a:srgbClr val="370E00"/>
              </a:solidFill>
              <a:highlight>
                <a:srgbClr val="FFFFFF"/>
              </a:highlight>
              <a:latin typeface="Roboto"/>
              <a:ea typeface="Roboto"/>
              <a:cs typeface="Roboto"/>
              <a:sym typeface="Roboto"/>
            </a:endParaRPr>
          </a:p>
          <a:p>
            <a:pPr marL="457200" lvl="0" indent="-431800" algn="just" rtl="0">
              <a:spcBef>
                <a:spcPts val="0"/>
              </a:spcBef>
              <a:spcAft>
                <a:spcPts val="0"/>
              </a:spcAft>
              <a:buClr>
                <a:srgbClr val="370E00"/>
              </a:buClr>
              <a:buSzPts val="3200"/>
              <a:buFont typeface="Roboto"/>
              <a:buChar char="❖"/>
            </a:pPr>
            <a:r>
              <a:rPr lang="en" sz="3200" dirty="0" smtClean="0">
                <a:solidFill>
                  <a:srgbClr val="370E00"/>
                </a:solidFill>
                <a:highlight>
                  <a:srgbClr val="FFFFFF"/>
                </a:highlight>
                <a:latin typeface="Roboto"/>
                <a:ea typeface="Roboto"/>
                <a:cs typeface="Roboto"/>
                <a:sym typeface="Roboto"/>
              </a:rPr>
              <a:t>CSS Libraries / Components</a:t>
            </a:r>
            <a:endParaRPr sz="3200" dirty="0">
              <a:solidFill>
                <a:srgbClr val="370E00"/>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CONDITIONAL STATEMENTS</a:t>
            </a:r>
            <a:endParaRPr sz="3300" b="1" dirty="0"/>
          </a:p>
        </p:txBody>
      </p:sp>
      <p:sp>
        <p:nvSpPr>
          <p:cNvPr id="104" name="Google Shape;104;p16"/>
          <p:cNvSpPr txBox="1"/>
          <p:nvPr/>
        </p:nvSpPr>
        <p:spPr>
          <a:xfrm>
            <a:off x="321600" y="541875"/>
            <a:ext cx="8500800" cy="400079"/>
          </a:xfrm>
          <a:prstGeom prst="rect">
            <a:avLst/>
          </a:prstGeom>
          <a:noFill/>
          <a:ln>
            <a:noFill/>
          </a:ln>
        </p:spPr>
        <p:txBody>
          <a:bodyPr spcFirstLastPara="1" wrap="square" lIns="91425" tIns="91425" rIns="91425" bIns="91425" anchor="t" anchorCtr="0">
            <a:spAutoFit/>
          </a:bodyPr>
          <a:lstStyle/>
          <a:p>
            <a:r>
              <a:rPr lang="en-US" b="1" u="sng" dirty="0"/>
              <a:t>The if </a:t>
            </a:r>
            <a:r>
              <a:rPr lang="en-US" b="1" u="sng" dirty="0" smtClean="0"/>
              <a:t>Statement</a:t>
            </a:r>
            <a:endParaRPr lang="en-US" sz="1600" b="1" u="sng" dirty="0"/>
          </a:p>
        </p:txBody>
      </p:sp>
      <p:sp>
        <p:nvSpPr>
          <p:cNvPr id="2" name="Rectangle 1"/>
          <p:cNvSpPr/>
          <p:nvPr/>
        </p:nvSpPr>
        <p:spPr>
          <a:xfrm>
            <a:off x="321600" y="899400"/>
            <a:ext cx="8500800" cy="646331"/>
          </a:xfrm>
          <a:prstGeom prst="rect">
            <a:avLst/>
          </a:prstGeom>
        </p:spPr>
        <p:txBody>
          <a:bodyPr wrap="square">
            <a:spAutoFit/>
          </a:bodyPr>
          <a:lstStyle/>
          <a:p>
            <a:r>
              <a:rPr lang="en-US" sz="1200" dirty="0" smtClean="0">
                <a:solidFill>
                  <a:srgbClr val="0000CD"/>
                </a:solidFill>
                <a:latin typeface="Consolas" panose="020B0609020204030204" pitchFamily="49" charset="0"/>
              </a:rPr>
              <a:t>if</a:t>
            </a:r>
            <a:r>
              <a:rPr lang="en-US" sz="1200" dirty="0">
                <a:latin typeface="Consolas" panose="020B0609020204030204" pitchFamily="49" charset="0"/>
              </a:rPr>
              <a:t> (</a:t>
            </a:r>
            <a:r>
              <a:rPr lang="en-US" sz="1200" i="1" dirty="0">
                <a:latin typeface="Consolas" panose="020B0609020204030204" pitchFamily="49" charset="0"/>
              </a:rPr>
              <a:t>condition</a:t>
            </a:r>
            <a:r>
              <a:rPr lang="en-US" sz="1200" dirty="0">
                <a:latin typeface="Consolas" panose="020B0609020204030204" pitchFamily="49" charset="0"/>
              </a:rPr>
              <a:t>) {</a:t>
            </a:r>
            <a:br>
              <a:rPr lang="en-US" sz="1200" dirty="0">
                <a:latin typeface="Consolas" panose="020B0609020204030204" pitchFamily="49" charset="0"/>
              </a:rPr>
            </a:br>
            <a:r>
              <a:rPr lang="en-US" sz="1200" dirty="0">
                <a:latin typeface="Consolas" panose="020B0609020204030204" pitchFamily="49" charset="0"/>
              </a:rPr>
              <a:t>  </a:t>
            </a:r>
            <a:r>
              <a:rPr lang="en-US" sz="1200" dirty="0">
                <a:solidFill>
                  <a:srgbClr val="008000"/>
                </a:solidFill>
                <a:latin typeface="Consolas" panose="020B0609020204030204" pitchFamily="49" charset="0"/>
              </a:rPr>
              <a:t>//</a:t>
            </a:r>
            <a:r>
              <a:rPr lang="en-US" sz="1200" i="1" dirty="0">
                <a:solidFill>
                  <a:srgbClr val="008000"/>
                </a:solidFill>
                <a:latin typeface="Consolas" panose="020B0609020204030204" pitchFamily="49" charset="0"/>
              </a:rPr>
              <a:t>  block of code to be executed if the condition is true</a:t>
            </a:r>
            <a:br>
              <a:rPr lang="en-US" sz="1200" i="1" dirty="0">
                <a:solidFill>
                  <a:srgbClr val="008000"/>
                </a:solidFill>
                <a:latin typeface="Consolas" panose="020B0609020204030204" pitchFamily="49" charset="0"/>
              </a:rPr>
            </a:br>
            <a:r>
              <a:rPr lang="en-US" sz="1200" dirty="0">
                <a:latin typeface="Consolas" panose="020B0609020204030204" pitchFamily="49" charset="0"/>
              </a:rPr>
              <a:t>}</a:t>
            </a:r>
          </a:p>
        </p:txBody>
      </p:sp>
      <p:sp>
        <p:nvSpPr>
          <p:cNvPr id="4" name="Rectangle 3"/>
          <p:cNvSpPr/>
          <p:nvPr/>
        </p:nvSpPr>
        <p:spPr>
          <a:xfrm>
            <a:off x="321600" y="1558886"/>
            <a:ext cx="1915909" cy="307777"/>
          </a:xfrm>
          <a:prstGeom prst="rect">
            <a:avLst/>
          </a:prstGeom>
        </p:spPr>
        <p:txBody>
          <a:bodyPr wrap="square">
            <a:spAutoFit/>
          </a:bodyPr>
          <a:lstStyle/>
          <a:p>
            <a:r>
              <a:rPr lang="en-US" b="1" u="sng" dirty="0">
                <a:latin typeface="+mj-lt"/>
              </a:rPr>
              <a:t>The else Statement</a:t>
            </a:r>
          </a:p>
        </p:txBody>
      </p:sp>
      <p:sp>
        <p:nvSpPr>
          <p:cNvPr id="6" name="Rectangle 5"/>
          <p:cNvSpPr/>
          <p:nvPr/>
        </p:nvSpPr>
        <p:spPr>
          <a:xfrm>
            <a:off x="321600" y="1889296"/>
            <a:ext cx="6155400" cy="1015663"/>
          </a:xfrm>
          <a:prstGeom prst="rect">
            <a:avLst/>
          </a:prstGeom>
        </p:spPr>
        <p:txBody>
          <a:bodyPr wrap="square">
            <a:spAutoFit/>
          </a:bodyPr>
          <a:lstStyle/>
          <a:p>
            <a:r>
              <a:rPr lang="en-US" sz="1200" dirty="0">
                <a:solidFill>
                  <a:srgbClr val="0000CD"/>
                </a:solidFill>
                <a:latin typeface="Consolas" panose="020B0609020204030204" pitchFamily="49" charset="0"/>
              </a:rPr>
              <a:t>if</a:t>
            </a:r>
            <a:r>
              <a:rPr lang="en-US" sz="1200" dirty="0">
                <a:latin typeface="Consolas" panose="020B0609020204030204" pitchFamily="49" charset="0"/>
              </a:rPr>
              <a:t> (</a:t>
            </a:r>
            <a:r>
              <a:rPr lang="en-US" sz="1200" i="1" dirty="0">
                <a:latin typeface="Consolas" panose="020B0609020204030204" pitchFamily="49" charset="0"/>
              </a:rPr>
              <a:t>condition</a:t>
            </a:r>
            <a:r>
              <a:rPr lang="en-US" sz="1200" dirty="0">
                <a:latin typeface="Consolas" panose="020B0609020204030204" pitchFamily="49" charset="0"/>
              </a:rPr>
              <a:t>) {</a:t>
            </a:r>
            <a:r>
              <a:rPr lang="en-US" sz="1200" dirty="0"/>
              <a:t/>
            </a:r>
            <a:br>
              <a:rPr lang="en-US" sz="1200" dirty="0"/>
            </a:br>
            <a:r>
              <a:rPr lang="en-US" sz="1200" dirty="0">
                <a:latin typeface="Consolas" panose="020B0609020204030204" pitchFamily="49" charset="0"/>
              </a:rPr>
              <a:t>  </a:t>
            </a:r>
            <a:r>
              <a:rPr lang="en-US" sz="1200" dirty="0">
                <a:solidFill>
                  <a:srgbClr val="008000"/>
                </a:solidFill>
                <a:latin typeface="Consolas" panose="020B0609020204030204" pitchFamily="49" charset="0"/>
              </a:rPr>
              <a:t>//</a:t>
            </a:r>
            <a:r>
              <a:rPr lang="en-US" sz="1200" i="1" dirty="0">
                <a:solidFill>
                  <a:srgbClr val="008000"/>
                </a:solidFill>
                <a:latin typeface="Consolas" panose="020B0609020204030204" pitchFamily="49" charset="0"/>
              </a:rPr>
              <a:t>  block of code to be executed if the condition is true</a:t>
            </a:r>
            <a:br>
              <a:rPr lang="en-US" sz="1200" i="1" dirty="0">
                <a:solidFill>
                  <a:srgbClr val="008000"/>
                </a:solidFill>
                <a:latin typeface="Consolas" panose="020B0609020204030204" pitchFamily="49" charset="0"/>
              </a:rPr>
            </a:br>
            <a:r>
              <a:rPr lang="en-US" sz="1200" dirty="0">
                <a:latin typeface="Consolas" panose="020B0609020204030204" pitchFamily="49" charset="0"/>
              </a:rPr>
              <a:t>} </a:t>
            </a:r>
            <a:r>
              <a:rPr lang="en-US" sz="1200" dirty="0">
                <a:solidFill>
                  <a:srgbClr val="0000CD"/>
                </a:solidFill>
                <a:latin typeface="Consolas" panose="020B0609020204030204" pitchFamily="49" charset="0"/>
              </a:rPr>
              <a:t>else</a:t>
            </a:r>
            <a:r>
              <a:rPr lang="en-US" sz="1200" dirty="0">
                <a:latin typeface="Consolas" panose="020B0609020204030204" pitchFamily="49" charset="0"/>
              </a:rPr>
              <a:t> {</a:t>
            </a:r>
            <a:r>
              <a:rPr lang="en-US" sz="1200" dirty="0"/>
              <a:t/>
            </a:r>
            <a:br>
              <a:rPr lang="en-US" sz="1200" dirty="0"/>
            </a:br>
            <a:r>
              <a:rPr lang="en-US" sz="1200" dirty="0">
                <a:latin typeface="Consolas" panose="020B0609020204030204" pitchFamily="49" charset="0"/>
              </a:rPr>
              <a:t>  </a:t>
            </a:r>
            <a:r>
              <a:rPr lang="en-US" sz="1200" dirty="0">
                <a:solidFill>
                  <a:srgbClr val="008000"/>
                </a:solidFill>
                <a:latin typeface="Consolas" panose="020B0609020204030204" pitchFamily="49" charset="0"/>
              </a:rPr>
              <a:t>//</a:t>
            </a:r>
            <a:r>
              <a:rPr lang="en-US" sz="1200" i="1" dirty="0">
                <a:solidFill>
                  <a:srgbClr val="008000"/>
                </a:solidFill>
                <a:latin typeface="Consolas" panose="020B0609020204030204" pitchFamily="49" charset="0"/>
              </a:rPr>
              <a:t>  block of code to be executed if the condition is false</a:t>
            </a:r>
            <a:br>
              <a:rPr lang="en-US" sz="1200" i="1" dirty="0">
                <a:solidFill>
                  <a:srgbClr val="008000"/>
                </a:solidFill>
                <a:latin typeface="Consolas" panose="020B0609020204030204" pitchFamily="49" charset="0"/>
              </a:rPr>
            </a:br>
            <a:r>
              <a:rPr lang="en-US" sz="1200" dirty="0">
                <a:latin typeface="Consolas" panose="020B0609020204030204" pitchFamily="49" charset="0"/>
              </a:rPr>
              <a:t>}</a:t>
            </a:r>
            <a:endParaRPr lang="en-US" sz="1200" dirty="0"/>
          </a:p>
        </p:txBody>
      </p:sp>
      <p:sp>
        <p:nvSpPr>
          <p:cNvPr id="9" name="Rectangle 8"/>
          <p:cNvSpPr/>
          <p:nvPr/>
        </p:nvSpPr>
        <p:spPr>
          <a:xfrm>
            <a:off x="300825" y="2902778"/>
            <a:ext cx="2373102" cy="307777"/>
          </a:xfrm>
          <a:prstGeom prst="rect">
            <a:avLst/>
          </a:prstGeom>
        </p:spPr>
        <p:txBody>
          <a:bodyPr wrap="square">
            <a:spAutoFit/>
          </a:bodyPr>
          <a:lstStyle/>
          <a:p>
            <a:r>
              <a:rPr lang="en-US" b="1" u="sng" dirty="0">
                <a:latin typeface="+mj-lt"/>
              </a:rPr>
              <a:t>The </a:t>
            </a:r>
            <a:r>
              <a:rPr lang="en-US" b="1" u="sng" dirty="0" smtClean="0">
                <a:latin typeface="+mj-lt"/>
              </a:rPr>
              <a:t>else if  </a:t>
            </a:r>
            <a:r>
              <a:rPr lang="en-US" b="1" u="sng" dirty="0">
                <a:latin typeface="+mj-lt"/>
              </a:rPr>
              <a:t>Statement</a:t>
            </a:r>
          </a:p>
        </p:txBody>
      </p:sp>
      <p:sp>
        <p:nvSpPr>
          <p:cNvPr id="7" name="Rectangle 6"/>
          <p:cNvSpPr/>
          <p:nvPr/>
        </p:nvSpPr>
        <p:spPr>
          <a:xfrm>
            <a:off x="311725" y="3202140"/>
            <a:ext cx="6733309" cy="1754326"/>
          </a:xfrm>
          <a:prstGeom prst="rect">
            <a:avLst/>
          </a:prstGeom>
        </p:spPr>
        <p:txBody>
          <a:bodyPr wrap="square">
            <a:spAutoFit/>
          </a:bodyPr>
          <a:lstStyle/>
          <a:p>
            <a:r>
              <a:rPr lang="en-US" sz="1200" dirty="0">
                <a:solidFill>
                  <a:srgbClr val="0000CD"/>
                </a:solidFill>
                <a:latin typeface="Consolas" panose="020B0609020204030204" pitchFamily="49" charset="0"/>
              </a:rPr>
              <a:t>if</a:t>
            </a:r>
            <a:r>
              <a:rPr lang="en-US" sz="1200" dirty="0">
                <a:latin typeface="Consolas" panose="020B0609020204030204" pitchFamily="49" charset="0"/>
              </a:rPr>
              <a:t> (</a:t>
            </a:r>
            <a:r>
              <a:rPr lang="en-US" sz="1200" i="1" dirty="0">
                <a:latin typeface="Consolas" panose="020B0609020204030204" pitchFamily="49" charset="0"/>
              </a:rPr>
              <a:t>condition1</a:t>
            </a:r>
            <a:r>
              <a:rPr lang="en-US" sz="1200" dirty="0">
                <a:latin typeface="Consolas" panose="020B0609020204030204" pitchFamily="49" charset="0"/>
              </a:rPr>
              <a:t>) {</a:t>
            </a:r>
            <a:r>
              <a:rPr lang="en-US" sz="1200" dirty="0"/>
              <a:t/>
            </a:r>
            <a:br>
              <a:rPr lang="en-US" sz="1200" dirty="0"/>
            </a:br>
            <a:r>
              <a:rPr lang="en-US" sz="1200" dirty="0">
                <a:latin typeface="Consolas" panose="020B0609020204030204" pitchFamily="49" charset="0"/>
              </a:rPr>
              <a:t>  </a:t>
            </a:r>
            <a:r>
              <a:rPr lang="en-US" sz="1200" dirty="0">
                <a:solidFill>
                  <a:srgbClr val="008000"/>
                </a:solidFill>
                <a:latin typeface="Consolas" panose="020B0609020204030204" pitchFamily="49" charset="0"/>
              </a:rPr>
              <a:t>//</a:t>
            </a:r>
            <a:r>
              <a:rPr lang="en-US" sz="1200" i="1" dirty="0">
                <a:solidFill>
                  <a:srgbClr val="008000"/>
                </a:solidFill>
                <a:latin typeface="Consolas" panose="020B0609020204030204" pitchFamily="49" charset="0"/>
              </a:rPr>
              <a:t>  block of code to be executed if condition1 is true</a:t>
            </a:r>
            <a:br>
              <a:rPr lang="en-US" sz="1200" i="1" dirty="0">
                <a:solidFill>
                  <a:srgbClr val="008000"/>
                </a:solidFill>
                <a:latin typeface="Consolas" panose="020B0609020204030204" pitchFamily="49" charset="0"/>
              </a:rPr>
            </a:br>
            <a:r>
              <a:rPr lang="en-US" sz="1200" dirty="0">
                <a:latin typeface="Consolas" panose="020B0609020204030204" pitchFamily="49" charset="0"/>
              </a:rPr>
              <a:t>} </a:t>
            </a:r>
            <a:r>
              <a:rPr lang="en-US" sz="1200" dirty="0">
                <a:solidFill>
                  <a:srgbClr val="0000CD"/>
                </a:solidFill>
                <a:latin typeface="Consolas" panose="020B0609020204030204" pitchFamily="49" charset="0"/>
              </a:rPr>
              <a:t>else</a:t>
            </a:r>
            <a:r>
              <a:rPr lang="en-US" sz="1200" dirty="0">
                <a:latin typeface="Consolas" panose="020B0609020204030204" pitchFamily="49" charset="0"/>
              </a:rPr>
              <a:t> </a:t>
            </a:r>
            <a:r>
              <a:rPr lang="en-US" sz="1200" dirty="0">
                <a:solidFill>
                  <a:srgbClr val="0000CD"/>
                </a:solidFill>
                <a:latin typeface="Consolas" panose="020B0609020204030204" pitchFamily="49" charset="0"/>
              </a:rPr>
              <a:t>if</a:t>
            </a:r>
            <a:r>
              <a:rPr lang="en-US" sz="1200" dirty="0">
                <a:latin typeface="Consolas" panose="020B0609020204030204" pitchFamily="49" charset="0"/>
              </a:rPr>
              <a:t> (</a:t>
            </a:r>
            <a:r>
              <a:rPr lang="en-US" sz="1200" i="1" dirty="0">
                <a:latin typeface="Consolas" panose="020B0609020204030204" pitchFamily="49" charset="0"/>
              </a:rPr>
              <a:t>condition2</a:t>
            </a:r>
            <a:r>
              <a:rPr lang="en-US" sz="1200" dirty="0">
                <a:latin typeface="Consolas" panose="020B0609020204030204" pitchFamily="49" charset="0"/>
              </a:rPr>
              <a:t>) {</a:t>
            </a:r>
            <a:r>
              <a:rPr lang="en-US" sz="1200" dirty="0"/>
              <a:t/>
            </a:r>
            <a:br>
              <a:rPr lang="en-US" sz="1200" dirty="0"/>
            </a:br>
            <a:r>
              <a:rPr lang="en-US" sz="1200" dirty="0">
                <a:latin typeface="Consolas" panose="020B0609020204030204" pitchFamily="49" charset="0"/>
              </a:rPr>
              <a:t>  </a:t>
            </a:r>
            <a:r>
              <a:rPr lang="en-US" sz="1200" dirty="0">
                <a:solidFill>
                  <a:srgbClr val="008000"/>
                </a:solidFill>
                <a:latin typeface="Consolas" panose="020B0609020204030204" pitchFamily="49" charset="0"/>
              </a:rPr>
              <a:t>//</a:t>
            </a:r>
            <a:r>
              <a:rPr lang="en-US" sz="1200" i="1" dirty="0">
                <a:solidFill>
                  <a:srgbClr val="008000"/>
                </a:solidFill>
                <a:latin typeface="Consolas" panose="020B0609020204030204" pitchFamily="49" charset="0"/>
              </a:rPr>
              <a:t>  block of code to be executed if the condition1 is false and condition2 is true</a:t>
            </a:r>
            <a:r>
              <a:rPr lang="en-US" sz="1200" dirty="0">
                <a:solidFill>
                  <a:srgbClr val="008000"/>
                </a:solidFill>
                <a:latin typeface="Consolas" panose="020B0609020204030204" pitchFamily="49" charset="0"/>
              </a:rPr>
              <a:t/>
            </a:r>
            <a:br>
              <a:rPr lang="en-US" sz="1200" dirty="0">
                <a:solidFill>
                  <a:srgbClr val="008000"/>
                </a:solidFill>
                <a:latin typeface="Consolas" panose="020B0609020204030204" pitchFamily="49" charset="0"/>
              </a:rPr>
            </a:br>
            <a:r>
              <a:rPr lang="en-US" sz="1200" dirty="0">
                <a:latin typeface="Consolas" panose="020B0609020204030204" pitchFamily="49" charset="0"/>
              </a:rPr>
              <a:t>} </a:t>
            </a:r>
            <a:r>
              <a:rPr lang="en-US" sz="1200" dirty="0">
                <a:solidFill>
                  <a:srgbClr val="0000CD"/>
                </a:solidFill>
                <a:latin typeface="Consolas" panose="020B0609020204030204" pitchFamily="49" charset="0"/>
              </a:rPr>
              <a:t>else</a:t>
            </a:r>
            <a:r>
              <a:rPr lang="en-US" sz="1200" dirty="0">
                <a:latin typeface="Consolas" panose="020B0609020204030204" pitchFamily="49" charset="0"/>
              </a:rPr>
              <a:t> {</a:t>
            </a:r>
            <a:r>
              <a:rPr lang="en-US" sz="1200" dirty="0"/>
              <a:t/>
            </a:r>
            <a:br>
              <a:rPr lang="en-US" sz="1200" dirty="0"/>
            </a:br>
            <a:r>
              <a:rPr lang="en-US" sz="1200" dirty="0">
                <a:latin typeface="Consolas" panose="020B0609020204030204" pitchFamily="49" charset="0"/>
              </a:rPr>
              <a:t>  </a:t>
            </a:r>
            <a:r>
              <a:rPr lang="en-US" sz="1200" dirty="0">
                <a:solidFill>
                  <a:srgbClr val="008000"/>
                </a:solidFill>
                <a:latin typeface="Consolas" panose="020B0609020204030204" pitchFamily="49" charset="0"/>
              </a:rPr>
              <a:t>//</a:t>
            </a:r>
            <a:r>
              <a:rPr lang="en-US" sz="1200" i="1" dirty="0">
                <a:solidFill>
                  <a:srgbClr val="008000"/>
                </a:solidFill>
                <a:latin typeface="Consolas" panose="020B0609020204030204" pitchFamily="49" charset="0"/>
              </a:rPr>
              <a:t>  block of code to be executed if the condition1 is false and condition2 is false</a:t>
            </a:r>
            <a:br>
              <a:rPr lang="en-US" sz="1200" i="1" dirty="0">
                <a:solidFill>
                  <a:srgbClr val="008000"/>
                </a:solidFill>
                <a:latin typeface="Consolas" panose="020B0609020204030204" pitchFamily="49" charset="0"/>
              </a:rPr>
            </a:br>
            <a:r>
              <a:rPr lang="en-US" sz="1200" dirty="0">
                <a:latin typeface="Consolas" panose="020B0609020204030204" pitchFamily="49" charset="0"/>
              </a:rPr>
              <a:t>}</a:t>
            </a:r>
            <a:endParaRPr lang="en-US" sz="1200" dirty="0"/>
          </a:p>
        </p:txBody>
      </p:sp>
    </p:spTree>
    <p:extLst>
      <p:ext uri="{BB962C8B-B14F-4D97-AF65-F5344CB8AC3E}">
        <p14:creationId xmlns:p14="http://schemas.microsoft.com/office/powerpoint/2010/main" val="3523702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CONDITIONAL STATEMENTS</a:t>
            </a:r>
            <a:endParaRPr sz="3300" b="1" dirty="0"/>
          </a:p>
        </p:txBody>
      </p:sp>
      <p:sp>
        <p:nvSpPr>
          <p:cNvPr id="104" name="Google Shape;104;p16"/>
          <p:cNvSpPr txBox="1"/>
          <p:nvPr/>
        </p:nvSpPr>
        <p:spPr>
          <a:xfrm>
            <a:off x="321600" y="770476"/>
            <a:ext cx="8500800" cy="400079"/>
          </a:xfrm>
          <a:prstGeom prst="rect">
            <a:avLst/>
          </a:prstGeom>
          <a:noFill/>
          <a:ln>
            <a:noFill/>
          </a:ln>
        </p:spPr>
        <p:txBody>
          <a:bodyPr spcFirstLastPara="1" wrap="square" lIns="91425" tIns="91425" rIns="91425" bIns="91425" anchor="t" anchorCtr="0">
            <a:spAutoFit/>
          </a:bodyPr>
          <a:lstStyle/>
          <a:p>
            <a:r>
              <a:rPr lang="en-US" b="1" u="sng" dirty="0"/>
              <a:t>The </a:t>
            </a:r>
            <a:r>
              <a:rPr lang="en-US" b="1" u="sng" dirty="0" smtClean="0"/>
              <a:t>Switch Statement</a:t>
            </a:r>
            <a:endParaRPr lang="en-US" sz="1600" b="1" u="sng" dirty="0"/>
          </a:p>
        </p:txBody>
      </p:sp>
      <p:sp>
        <p:nvSpPr>
          <p:cNvPr id="3" name="Rectangle 2"/>
          <p:cNvSpPr/>
          <p:nvPr/>
        </p:nvSpPr>
        <p:spPr>
          <a:xfrm>
            <a:off x="321599" y="1170555"/>
            <a:ext cx="7859509" cy="2246769"/>
          </a:xfrm>
          <a:prstGeom prst="rect">
            <a:avLst/>
          </a:prstGeom>
        </p:spPr>
        <p:txBody>
          <a:bodyPr wrap="square">
            <a:spAutoFit/>
          </a:bodyPr>
          <a:lstStyle/>
          <a:p>
            <a:r>
              <a:rPr lang="en-US" dirty="0">
                <a:solidFill>
                  <a:srgbClr val="0000CD"/>
                </a:solidFill>
                <a:latin typeface="Consolas" panose="020B0609020204030204" pitchFamily="49" charset="0"/>
              </a:rPr>
              <a:t>switch</a:t>
            </a:r>
            <a:r>
              <a:rPr lang="en-US" dirty="0">
                <a:latin typeface="Consolas" panose="020B0609020204030204" pitchFamily="49" charset="0"/>
              </a:rPr>
              <a:t>(</a:t>
            </a:r>
            <a:r>
              <a:rPr lang="en-US" i="1" dirty="0">
                <a:latin typeface="Consolas" panose="020B0609020204030204" pitchFamily="49" charset="0"/>
              </a:rPr>
              <a:t>expression</a:t>
            </a:r>
            <a:r>
              <a:rPr lang="en-US" dirty="0">
                <a:latin typeface="Consolas" panose="020B0609020204030204" pitchFamily="49" charset="0"/>
              </a:rPr>
              <a:t>) {</a:t>
            </a:r>
            <a:r>
              <a:rPr lang="en-US" dirty="0"/>
              <a:t/>
            </a:r>
            <a:br>
              <a:rPr lang="en-US" dirty="0"/>
            </a:br>
            <a:r>
              <a:rPr lang="en-US" dirty="0">
                <a:latin typeface="Consolas" panose="020B0609020204030204" pitchFamily="49" charset="0"/>
              </a:rPr>
              <a:t>  </a:t>
            </a:r>
            <a:r>
              <a:rPr lang="en-US" dirty="0">
                <a:solidFill>
                  <a:srgbClr val="0000CD"/>
                </a:solidFill>
                <a:latin typeface="Consolas" panose="020B0609020204030204" pitchFamily="49" charset="0"/>
              </a:rPr>
              <a:t>case</a:t>
            </a:r>
            <a:r>
              <a:rPr lang="en-US" dirty="0">
                <a:latin typeface="Consolas" panose="020B0609020204030204" pitchFamily="49" charset="0"/>
              </a:rPr>
              <a:t> </a:t>
            </a:r>
            <a:r>
              <a:rPr lang="en-US" i="1" dirty="0">
                <a:latin typeface="Consolas" panose="020B0609020204030204" pitchFamily="49" charset="0"/>
              </a:rPr>
              <a:t>x</a:t>
            </a:r>
            <a:r>
              <a:rPr lang="en-US" dirty="0">
                <a:latin typeface="Consolas" panose="020B0609020204030204" pitchFamily="49" charset="0"/>
              </a:rPr>
              <a:t>:</a:t>
            </a:r>
            <a:r>
              <a:rPr lang="en-US" dirty="0"/>
              <a:t/>
            </a:r>
            <a:br>
              <a:rPr lang="en-US" dirty="0"/>
            </a:br>
            <a:r>
              <a:rPr lang="en-US" i="1" dirty="0">
                <a:latin typeface="Consolas" panose="020B0609020204030204" pitchFamily="49" charset="0"/>
              </a:rPr>
              <a:t>    </a:t>
            </a:r>
            <a:r>
              <a:rPr lang="en-US" i="1" dirty="0">
                <a:solidFill>
                  <a:srgbClr val="008000"/>
                </a:solidFill>
                <a:latin typeface="Consolas" panose="020B0609020204030204" pitchFamily="49" charset="0"/>
              </a:rPr>
              <a:t>// code block</a:t>
            </a:r>
            <a:br>
              <a:rPr lang="en-US" i="1" dirty="0">
                <a:solidFill>
                  <a:srgbClr val="008000"/>
                </a:solidFill>
                <a:latin typeface="Consolas" panose="020B0609020204030204" pitchFamily="49" charset="0"/>
              </a:rPr>
            </a:br>
            <a:r>
              <a:rPr lang="en-US" dirty="0">
                <a:latin typeface="Consolas" panose="020B0609020204030204" pitchFamily="49" charset="0"/>
              </a:rPr>
              <a:t>    </a:t>
            </a:r>
            <a:r>
              <a:rPr lang="en-US" dirty="0">
                <a:solidFill>
                  <a:srgbClr val="0000CD"/>
                </a:solidFill>
                <a:latin typeface="Consolas" panose="020B0609020204030204" pitchFamily="49" charset="0"/>
              </a:rPr>
              <a:t>break</a:t>
            </a:r>
            <a:r>
              <a:rPr lang="en-US" dirty="0">
                <a:latin typeface="Consolas" panose="020B0609020204030204" pitchFamily="49" charset="0"/>
              </a:rPr>
              <a:t>;</a:t>
            </a:r>
            <a:r>
              <a:rPr lang="en-US" dirty="0"/>
              <a:t/>
            </a:r>
            <a:br>
              <a:rPr lang="en-US" dirty="0"/>
            </a:br>
            <a:r>
              <a:rPr lang="en-US" dirty="0">
                <a:latin typeface="Consolas" panose="020B0609020204030204" pitchFamily="49" charset="0"/>
              </a:rPr>
              <a:t>  </a:t>
            </a:r>
            <a:r>
              <a:rPr lang="en-US" dirty="0">
                <a:solidFill>
                  <a:srgbClr val="0000CD"/>
                </a:solidFill>
                <a:latin typeface="Consolas" panose="020B0609020204030204" pitchFamily="49" charset="0"/>
              </a:rPr>
              <a:t>case</a:t>
            </a:r>
            <a:r>
              <a:rPr lang="en-US" dirty="0">
                <a:latin typeface="Consolas" panose="020B0609020204030204" pitchFamily="49" charset="0"/>
              </a:rPr>
              <a:t> </a:t>
            </a:r>
            <a:r>
              <a:rPr lang="en-US" i="1" dirty="0">
                <a:latin typeface="Consolas" panose="020B0609020204030204" pitchFamily="49" charset="0"/>
              </a:rPr>
              <a:t>y</a:t>
            </a:r>
            <a:r>
              <a:rPr lang="en-US" dirty="0">
                <a:latin typeface="Consolas" panose="020B0609020204030204" pitchFamily="49" charset="0"/>
              </a:rPr>
              <a:t>:</a:t>
            </a:r>
            <a:r>
              <a:rPr lang="en-US" dirty="0"/>
              <a:t/>
            </a:r>
            <a:br>
              <a:rPr lang="en-US" dirty="0"/>
            </a:br>
            <a:r>
              <a:rPr lang="en-US" i="1" dirty="0">
                <a:latin typeface="Consolas" panose="020B0609020204030204" pitchFamily="49" charset="0"/>
              </a:rPr>
              <a:t>    </a:t>
            </a:r>
            <a:r>
              <a:rPr lang="en-US" i="1" dirty="0">
                <a:solidFill>
                  <a:srgbClr val="008000"/>
                </a:solidFill>
                <a:latin typeface="Consolas" panose="020B0609020204030204" pitchFamily="49" charset="0"/>
              </a:rPr>
              <a:t>// code block</a:t>
            </a:r>
            <a:br>
              <a:rPr lang="en-US" i="1" dirty="0">
                <a:solidFill>
                  <a:srgbClr val="008000"/>
                </a:solidFill>
                <a:latin typeface="Consolas" panose="020B0609020204030204" pitchFamily="49" charset="0"/>
              </a:rPr>
            </a:br>
            <a:r>
              <a:rPr lang="en-US" dirty="0">
                <a:latin typeface="Consolas" panose="020B0609020204030204" pitchFamily="49" charset="0"/>
              </a:rPr>
              <a:t>    </a:t>
            </a:r>
            <a:r>
              <a:rPr lang="en-US" dirty="0">
                <a:solidFill>
                  <a:srgbClr val="0000CD"/>
                </a:solidFill>
                <a:latin typeface="Consolas" panose="020B0609020204030204" pitchFamily="49" charset="0"/>
              </a:rPr>
              <a:t>break</a:t>
            </a:r>
            <a:r>
              <a:rPr lang="en-US" dirty="0">
                <a:latin typeface="Consolas" panose="020B0609020204030204" pitchFamily="49" charset="0"/>
              </a:rPr>
              <a:t>;</a:t>
            </a:r>
            <a:r>
              <a:rPr lang="en-US" dirty="0"/>
              <a:t/>
            </a:r>
            <a:br>
              <a:rPr lang="en-US" dirty="0"/>
            </a:br>
            <a:r>
              <a:rPr lang="en-US" dirty="0">
                <a:latin typeface="Consolas" panose="020B0609020204030204" pitchFamily="49" charset="0"/>
              </a:rPr>
              <a:t>  </a:t>
            </a:r>
            <a:r>
              <a:rPr lang="en-US" dirty="0">
                <a:solidFill>
                  <a:srgbClr val="0000CD"/>
                </a:solidFill>
                <a:latin typeface="Consolas" panose="020B0609020204030204" pitchFamily="49" charset="0"/>
              </a:rPr>
              <a:t>default</a:t>
            </a:r>
            <a:r>
              <a:rPr lang="en-US" dirty="0">
                <a:latin typeface="Consolas" panose="020B0609020204030204" pitchFamily="49" charset="0"/>
              </a:rPr>
              <a:t>:</a:t>
            </a:r>
            <a:r>
              <a:rPr lang="en-US" dirty="0"/>
              <a:t/>
            </a:r>
            <a:br>
              <a:rPr lang="en-US" dirty="0"/>
            </a:br>
            <a:r>
              <a:rPr lang="en-US" dirty="0">
                <a:latin typeface="Consolas" panose="020B0609020204030204" pitchFamily="49" charset="0"/>
              </a:rPr>
              <a:t>    </a:t>
            </a:r>
            <a:r>
              <a:rPr lang="en-US" dirty="0">
                <a:solidFill>
                  <a:srgbClr val="008000"/>
                </a:solidFill>
                <a:latin typeface="Consolas" panose="020B0609020204030204" pitchFamily="49" charset="0"/>
              </a:rPr>
              <a:t>// </a:t>
            </a:r>
            <a:r>
              <a:rPr lang="en-US" i="1" dirty="0">
                <a:solidFill>
                  <a:srgbClr val="008000"/>
                </a:solidFill>
                <a:latin typeface="Consolas" panose="020B0609020204030204" pitchFamily="49" charset="0"/>
              </a:rPr>
              <a:t>code block</a:t>
            </a:r>
            <a:r>
              <a:rPr lang="en-US" dirty="0">
                <a:solidFill>
                  <a:srgbClr val="008000"/>
                </a:solidFill>
                <a:latin typeface="Consolas" panose="020B0609020204030204" pitchFamily="49" charset="0"/>
              </a:rPr>
              <a:t/>
            </a:r>
            <a:br>
              <a:rPr lang="en-US" dirty="0">
                <a:solidFill>
                  <a:srgbClr val="008000"/>
                </a:solidFill>
                <a:latin typeface="Consolas" panose="020B0609020204030204" pitchFamily="49" charset="0"/>
              </a:rPr>
            </a:br>
            <a:r>
              <a:rPr lang="en-US" dirty="0">
                <a:latin typeface="Consolas" panose="020B0609020204030204" pitchFamily="49" charset="0"/>
              </a:rPr>
              <a:t>}</a:t>
            </a:r>
            <a:endParaRPr lang="en-US" dirty="0"/>
          </a:p>
        </p:txBody>
      </p:sp>
    </p:spTree>
    <p:extLst>
      <p:ext uri="{BB962C8B-B14F-4D97-AF65-F5344CB8AC3E}">
        <p14:creationId xmlns:p14="http://schemas.microsoft.com/office/powerpoint/2010/main" val="297808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LOOPS</a:t>
            </a:r>
            <a:endParaRPr sz="3300" b="1" dirty="0"/>
          </a:p>
        </p:txBody>
      </p:sp>
      <p:sp>
        <p:nvSpPr>
          <p:cNvPr id="2" name="Rectangle 1"/>
          <p:cNvSpPr>
            <a:spLocks noChangeArrowheads="1"/>
          </p:cNvSpPr>
          <p:nvPr/>
        </p:nvSpPr>
        <p:spPr bwMode="auto">
          <a:xfrm>
            <a:off x="235528" y="826893"/>
            <a:ext cx="8222672" cy="28969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rgbClr val="000000"/>
                </a:solidFill>
                <a:effectLst/>
                <a:latin typeface="+mj-lt"/>
                <a:cs typeface="Segoe UI" panose="020B0502040204020203" pitchFamily="34" charset="0"/>
              </a:rPr>
              <a:t>Different Kinds of Loops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sng" strike="noStrike" cap="none" normalizeH="0" baseline="0" dirty="0" smtClean="0">
              <a:ln>
                <a:noFill/>
              </a:ln>
              <a:solidFill>
                <a:srgbClr val="000000"/>
              </a:solidFill>
              <a:effectLst/>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JavaScript supports different kinds of loops: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smtClean="0">
                <a:ln>
                  <a:noFill/>
                </a:ln>
                <a:solidFill>
                  <a:srgbClr val="DC143C"/>
                </a:solidFill>
                <a:effectLst/>
                <a:latin typeface="Consolas" panose="020B0609020204030204" pitchFamily="49" charset="0"/>
              </a:rPr>
              <a:t>for</a:t>
            </a:r>
            <a:r>
              <a:rPr kumimoji="0" lang="en-US" altLang="en-US" b="0" i="0" u="none" strike="noStrike" cap="none" normalizeH="0" baseline="0" dirty="0" smtClean="0">
                <a:ln>
                  <a:noFill/>
                </a:ln>
                <a:solidFill>
                  <a:srgbClr val="000000"/>
                </a:solidFill>
                <a:effectLst/>
                <a:latin typeface="Verdana" panose="020B0604030504040204" pitchFamily="34" charset="0"/>
              </a:rPr>
              <a:t> - loops through a block of code a number of times</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rgbClr val="000000"/>
              </a:solidFill>
              <a:effectLst/>
              <a:latin typeface="Verdan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smtClean="0">
                <a:ln>
                  <a:noFill/>
                </a:ln>
                <a:solidFill>
                  <a:srgbClr val="DC143C"/>
                </a:solidFill>
                <a:effectLst/>
                <a:latin typeface="Consolas" panose="020B0609020204030204" pitchFamily="49" charset="0"/>
              </a:rPr>
              <a:t>for/in</a:t>
            </a:r>
            <a:r>
              <a:rPr kumimoji="0" lang="en-US" altLang="en-US" b="0" i="0" u="none" strike="noStrike" cap="none" normalizeH="0" baseline="0" dirty="0" smtClean="0">
                <a:ln>
                  <a:noFill/>
                </a:ln>
                <a:solidFill>
                  <a:srgbClr val="000000"/>
                </a:solidFill>
                <a:effectLst/>
                <a:latin typeface="Verdana" panose="020B0604030504040204" pitchFamily="34" charset="0"/>
              </a:rPr>
              <a:t> - loops through the properties of an object</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rgbClr val="000000"/>
              </a:solidFill>
              <a:effectLst/>
              <a:latin typeface="Verdan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smtClean="0">
                <a:ln>
                  <a:noFill/>
                </a:ln>
                <a:solidFill>
                  <a:srgbClr val="DC143C"/>
                </a:solidFill>
                <a:effectLst/>
                <a:latin typeface="Consolas" panose="020B0609020204030204" pitchFamily="49" charset="0"/>
              </a:rPr>
              <a:t>while</a:t>
            </a:r>
            <a:r>
              <a:rPr kumimoji="0" lang="en-US" altLang="en-US" b="0" i="0" u="none" strike="noStrike" cap="none" normalizeH="0" baseline="0" dirty="0" smtClean="0">
                <a:ln>
                  <a:noFill/>
                </a:ln>
                <a:solidFill>
                  <a:srgbClr val="000000"/>
                </a:solidFill>
                <a:effectLst/>
                <a:latin typeface="Verdana" panose="020B0604030504040204" pitchFamily="34" charset="0"/>
              </a:rPr>
              <a:t> - loops through a block of code while a specified condition is true</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rgbClr val="000000"/>
              </a:solidFill>
              <a:effectLst/>
              <a:latin typeface="Verdana" panose="020B060403050404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smtClean="0">
                <a:ln>
                  <a:noFill/>
                </a:ln>
                <a:solidFill>
                  <a:srgbClr val="DC143C"/>
                </a:solidFill>
                <a:effectLst/>
                <a:latin typeface="Consolas" panose="020B0609020204030204" pitchFamily="49" charset="0"/>
              </a:rPr>
              <a:t>do/while</a:t>
            </a:r>
            <a:r>
              <a:rPr kumimoji="0" lang="en-US" altLang="en-US" b="0" i="0" u="none" strike="noStrike" cap="none" normalizeH="0" baseline="0" dirty="0" smtClean="0">
                <a:ln>
                  <a:noFill/>
                </a:ln>
                <a:solidFill>
                  <a:srgbClr val="000000"/>
                </a:solidFill>
                <a:effectLst/>
                <a:latin typeface="Verdana" panose="020B0604030504040204" pitchFamily="34" charset="0"/>
              </a:rPr>
              <a:t> - also loops through a block of code while a specified condition is true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2871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LOOPS</a:t>
            </a:r>
            <a:endParaRPr sz="3300" b="1" dirty="0"/>
          </a:p>
        </p:txBody>
      </p:sp>
      <p:sp>
        <p:nvSpPr>
          <p:cNvPr id="2" name="Rectangle 1"/>
          <p:cNvSpPr>
            <a:spLocks noChangeArrowheads="1"/>
          </p:cNvSpPr>
          <p:nvPr/>
        </p:nvSpPr>
        <p:spPr bwMode="auto">
          <a:xfrm>
            <a:off x="214746" y="705646"/>
            <a:ext cx="8222672" cy="4654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rgbClr val="000000"/>
                </a:solidFill>
                <a:effectLst/>
                <a:latin typeface="+mj-lt"/>
                <a:cs typeface="Segoe UI" panose="020B0502040204020203" pitchFamily="34" charset="0"/>
              </a:rPr>
              <a:t>The</a:t>
            </a:r>
            <a:r>
              <a:rPr kumimoji="0" lang="en-US" altLang="en-US" sz="2400" b="1" i="0" u="sng" strike="noStrike" cap="none" normalizeH="0" dirty="0" smtClean="0">
                <a:ln>
                  <a:noFill/>
                </a:ln>
                <a:solidFill>
                  <a:srgbClr val="000000"/>
                </a:solidFill>
                <a:effectLst/>
                <a:latin typeface="+mj-lt"/>
                <a:cs typeface="Segoe UI" panose="020B0502040204020203" pitchFamily="34" charset="0"/>
              </a:rPr>
              <a:t> For Loop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110836" y="1141638"/>
            <a:ext cx="8278091"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Verdana" panose="020B0604030504040204" pitchFamily="34" charset="0"/>
              </a:rPr>
              <a:t>The </a:t>
            </a:r>
            <a:r>
              <a:rPr kumimoji="0" lang="en-US" altLang="en-US" sz="1200" b="0" i="0" u="none" strike="noStrike" cap="none" normalizeH="0" baseline="0" dirty="0" smtClean="0">
                <a:ln>
                  <a:noFill/>
                </a:ln>
                <a:solidFill>
                  <a:srgbClr val="DC143C"/>
                </a:solidFill>
                <a:effectLst/>
                <a:latin typeface="Consolas" panose="020B0609020204030204" pitchFamily="49" charset="0"/>
              </a:rPr>
              <a:t>for</a:t>
            </a:r>
            <a:r>
              <a:rPr kumimoji="0" lang="en-US" altLang="en-US" sz="1200" b="0" i="0" u="none" strike="noStrike" cap="none" normalizeH="0" baseline="0" dirty="0" smtClean="0">
                <a:ln>
                  <a:noFill/>
                </a:ln>
                <a:solidFill>
                  <a:srgbClr val="000000"/>
                </a:solidFill>
                <a:effectLst/>
                <a:latin typeface="Verdana" panose="020B0604030504040204" pitchFamily="34" charset="0"/>
              </a:rPr>
              <a:t> statement creates a loop with 3 optional expressions: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CD"/>
                </a:solidFill>
                <a:effectLst/>
                <a:latin typeface="Consolas" panose="020B0609020204030204" pitchFamily="49" charset="0"/>
              </a:rPr>
              <a:t>for</a:t>
            </a:r>
            <a:r>
              <a:rPr kumimoji="0" lang="en-US" altLang="en-US" sz="1200" b="0" i="0" u="none" strike="noStrike" cap="none" normalizeH="0" baseline="0" dirty="0" smtClean="0">
                <a:ln>
                  <a:noFill/>
                </a:ln>
                <a:solidFill>
                  <a:srgbClr val="000000"/>
                </a:solidFill>
                <a:effectLst/>
                <a:latin typeface="Consolas" panose="020B0609020204030204" pitchFamily="49" charset="0"/>
              </a:rPr>
              <a:t> (</a:t>
            </a:r>
            <a:r>
              <a:rPr kumimoji="0" lang="en-US" altLang="en-US" sz="1200" b="0" i="1" u="none" strike="noStrike" cap="none" normalizeH="0" baseline="0" dirty="0" smtClean="0">
                <a:ln>
                  <a:noFill/>
                </a:ln>
                <a:solidFill>
                  <a:srgbClr val="000000"/>
                </a:solidFill>
                <a:effectLst/>
                <a:latin typeface="Consolas" panose="020B0609020204030204" pitchFamily="49" charset="0"/>
              </a:rPr>
              <a:t>expression 1</a:t>
            </a:r>
            <a:r>
              <a:rPr kumimoji="0" lang="en-US" altLang="en-US" sz="1200" b="0" i="0" u="none" strike="noStrike" cap="none" normalizeH="0" baseline="0" dirty="0" smtClean="0">
                <a:ln>
                  <a:noFill/>
                </a:ln>
                <a:solidFill>
                  <a:srgbClr val="000000"/>
                </a:solidFill>
                <a:effectLst/>
                <a:latin typeface="Consolas" panose="020B0609020204030204" pitchFamily="49" charset="0"/>
              </a:rPr>
              <a:t>;</a:t>
            </a:r>
            <a:r>
              <a:rPr kumimoji="0" lang="en-US" altLang="en-US" sz="1200" b="0" i="1" u="none" strike="noStrike" cap="none" normalizeH="0" baseline="0" dirty="0" smtClean="0">
                <a:ln>
                  <a:noFill/>
                </a:ln>
                <a:solidFill>
                  <a:srgbClr val="000000"/>
                </a:solidFill>
                <a:effectLst/>
                <a:latin typeface="Consolas" panose="020B0609020204030204" pitchFamily="49" charset="0"/>
              </a:rPr>
              <a:t> expression 2</a:t>
            </a:r>
            <a:r>
              <a:rPr kumimoji="0" lang="en-US" altLang="en-US" sz="1200" b="0" i="0" u="none" strike="noStrike" cap="none" normalizeH="0" baseline="0" dirty="0" smtClean="0">
                <a:ln>
                  <a:noFill/>
                </a:ln>
                <a:solidFill>
                  <a:srgbClr val="000000"/>
                </a:solidFill>
                <a:effectLst/>
                <a:latin typeface="Consolas" panose="020B0609020204030204" pitchFamily="49" charset="0"/>
              </a:rPr>
              <a:t>;</a:t>
            </a:r>
            <a:r>
              <a:rPr kumimoji="0" lang="en-US" altLang="en-US" sz="1200" b="0" i="1" u="none" strike="noStrike" cap="none" normalizeH="0" baseline="0" dirty="0" smtClean="0">
                <a:ln>
                  <a:noFill/>
                </a:ln>
                <a:solidFill>
                  <a:srgbClr val="000000"/>
                </a:solidFill>
                <a:effectLst/>
                <a:latin typeface="Consolas" panose="020B0609020204030204" pitchFamily="49" charset="0"/>
              </a:rPr>
              <a:t> expression 3</a:t>
            </a:r>
            <a:r>
              <a:rPr kumimoji="0" lang="en-US" altLang="en-US" sz="1200" b="0" i="0" u="none" strike="noStrike" cap="none" normalizeH="0" baseline="0" dirty="0" smtClean="0">
                <a:ln>
                  <a:noFill/>
                </a:ln>
                <a:solidFill>
                  <a:srgbClr val="000000"/>
                </a:solidFill>
                <a:effectLst/>
                <a:latin typeface="Consolas" panose="020B0609020204030204" pitchFamily="49" charset="0"/>
              </a:rPr>
              <a:t>) {</a:t>
            </a:r>
            <a:br>
              <a:rPr kumimoji="0" lang="en-US" altLang="en-US" sz="1200" b="0" i="0" u="none" strike="noStrike" cap="none" normalizeH="0" baseline="0" dirty="0" smtClean="0">
                <a:ln>
                  <a:noFill/>
                </a:ln>
                <a:solidFill>
                  <a:srgbClr val="000000"/>
                </a:solidFill>
                <a:effectLst/>
                <a:latin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rPr>
              <a:t>  </a:t>
            </a:r>
            <a:r>
              <a:rPr kumimoji="0" lang="en-US" altLang="en-US" sz="1200" b="0" i="0" u="none" strike="noStrike" cap="none" normalizeH="0" baseline="0" dirty="0" smtClean="0">
                <a:ln>
                  <a:noFill/>
                </a:ln>
                <a:solidFill>
                  <a:srgbClr val="008000"/>
                </a:solidFill>
                <a:effectLst/>
                <a:latin typeface="Consolas" panose="020B0609020204030204" pitchFamily="49" charset="0"/>
              </a:rPr>
              <a:t>// </a:t>
            </a:r>
            <a:r>
              <a:rPr kumimoji="0" lang="en-US" altLang="en-US" sz="1200" b="0" i="1" u="none" strike="noStrike" cap="none" normalizeH="0" baseline="0" dirty="0" smtClean="0">
                <a:ln>
                  <a:noFill/>
                </a:ln>
                <a:solidFill>
                  <a:srgbClr val="008000"/>
                </a:solidFill>
                <a:effectLst/>
                <a:latin typeface="Consolas" panose="020B0609020204030204" pitchFamily="49" charset="0"/>
              </a:rPr>
              <a:t>code block to be executed</a:t>
            </a:r>
            <a:r>
              <a:rPr kumimoji="0" lang="en-US" altLang="en-US" sz="1200" b="0" i="0" u="none" strike="noStrike" cap="none" normalizeH="0" baseline="0" dirty="0" smtClean="0">
                <a:ln>
                  <a:noFill/>
                </a:ln>
                <a:solidFill>
                  <a:srgbClr val="008000"/>
                </a:solidFill>
                <a:effectLst/>
                <a:latin typeface="Consolas" panose="020B0609020204030204" pitchFamily="49" charset="0"/>
              </a:rPr>
              <a:t/>
            </a:r>
            <a:br>
              <a:rPr kumimoji="0" lang="en-US" altLang="en-US" sz="1200" b="0" i="0" u="none" strike="noStrike" cap="none" normalizeH="0" baseline="0" dirty="0" smtClean="0">
                <a:ln>
                  <a:noFill/>
                </a:ln>
                <a:solidFill>
                  <a:srgbClr val="008000"/>
                </a:solidFill>
                <a:effectLst/>
                <a:latin typeface="Consolas" panose="020B0609020204030204" pitchFamily="49" charset="0"/>
              </a:rPr>
            </a:br>
            <a:r>
              <a:rPr kumimoji="0" lang="en-US" altLang="en-US" sz="1200" b="0" i="0" u="none" strike="noStrike" cap="none" normalizeH="0" baseline="0" dirty="0" smtClean="0">
                <a:ln>
                  <a:noFill/>
                </a:ln>
                <a:solidFill>
                  <a:srgbClr val="000000"/>
                </a:solidFill>
                <a:effectLst/>
                <a:latin typeface="Consolas" panose="020B0609020204030204" pitchFamily="49" charset="0"/>
              </a:rPr>
              <a:t>}</a:t>
            </a:r>
            <a:br>
              <a:rPr kumimoji="0" lang="en-US" altLang="en-US" sz="1200" b="0" i="0" u="none" strike="noStrike" cap="none" normalizeH="0" baseline="0" dirty="0" smtClean="0">
                <a:ln>
                  <a:noFill/>
                </a:ln>
                <a:solidFill>
                  <a:srgbClr val="000000"/>
                </a:solidFill>
                <a:effectLst/>
                <a:latin typeface="Consolas" panose="020B0609020204030204" pitchFamily="49" charset="0"/>
              </a:rPr>
            </a:b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Verdana" panose="020B0604030504040204" pitchFamily="34" charset="0"/>
              </a:rPr>
              <a:t>Expression 1</a:t>
            </a:r>
            <a:r>
              <a:rPr kumimoji="0" lang="en-US" altLang="en-US" sz="1200" b="0" i="0" u="none" strike="noStrike" cap="none" normalizeH="0" baseline="0" dirty="0" smtClean="0">
                <a:ln>
                  <a:noFill/>
                </a:ln>
                <a:solidFill>
                  <a:srgbClr val="000000"/>
                </a:solidFill>
                <a:effectLst/>
                <a:latin typeface="Verdana" panose="020B0604030504040204" pitchFamily="34" charset="0"/>
              </a:rPr>
              <a:t> is executed (one time) before the execution of the code block.</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Verdana" panose="020B0604030504040204" pitchFamily="34" charset="0"/>
              </a:rPr>
              <a:t>Expression 2</a:t>
            </a:r>
            <a:r>
              <a:rPr kumimoji="0" lang="en-US" altLang="en-US" sz="1200" b="0" i="0" u="none" strike="noStrike" cap="none" normalizeH="0" baseline="0" dirty="0" smtClean="0">
                <a:ln>
                  <a:noFill/>
                </a:ln>
                <a:solidFill>
                  <a:srgbClr val="000000"/>
                </a:solidFill>
                <a:effectLst/>
                <a:latin typeface="Verdana" panose="020B0604030504040204" pitchFamily="34" charset="0"/>
              </a:rPr>
              <a:t> defines the condition for executing the code block.</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00"/>
                </a:solidFill>
                <a:effectLst/>
                <a:latin typeface="Verdana" panose="020B0604030504040204" pitchFamily="34" charset="0"/>
              </a:rPr>
              <a:t>Expression 3</a:t>
            </a:r>
            <a:r>
              <a:rPr kumimoji="0" lang="en-US" altLang="en-US" sz="1200" b="0" i="0" u="none" strike="noStrike" cap="none" normalizeH="0" baseline="0" dirty="0" smtClean="0">
                <a:ln>
                  <a:noFill/>
                </a:ln>
                <a:solidFill>
                  <a:srgbClr val="000000"/>
                </a:solidFill>
                <a:effectLst/>
                <a:latin typeface="Verdana" panose="020B0604030504040204" pitchFamily="34" charset="0"/>
              </a:rPr>
              <a:t> is executed (every time) after the code block has been executed.</a:t>
            </a:r>
            <a:endParaRPr kumimoji="0" lang="en-US" alt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798102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LOOPS</a:t>
            </a:r>
            <a:endParaRPr sz="3300" b="1" dirty="0"/>
          </a:p>
        </p:txBody>
      </p:sp>
      <p:sp>
        <p:nvSpPr>
          <p:cNvPr id="2" name="Rectangle 1"/>
          <p:cNvSpPr>
            <a:spLocks noChangeArrowheads="1"/>
          </p:cNvSpPr>
          <p:nvPr/>
        </p:nvSpPr>
        <p:spPr bwMode="auto">
          <a:xfrm>
            <a:off x="214746" y="767201"/>
            <a:ext cx="8222672" cy="3423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smtClean="0">
                <a:ln>
                  <a:noFill/>
                </a:ln>
                <a:solidFill>
                  <a:srgbClr val="000000"/>
                </a:solidFill>
                <a:effectLst/>
                <a:latin typeface="+mj-lt"/>
                <a:cs typeface="Segoe UI" panose="020B0502040204020203" pitchFamily="34" charset="0"/>
              </a:rPr>
              <a:t>The</a:t>
            </a:r>
            <a:r>
              <a:rPr kumimoji="0" lang="en-US" altLang="en-US" sz="1600" b="1" i="0" u="sng" strike="noStrike" cap="none" normalizeH="0" dirty="0" smtClean="0">
                <a:ln>
                  <a:noFill/>
                </a:ln>
                <a:solidFill>
                  <a:srgbClr val="000000"/>
                </a:solidFill>
                <a:effectLst/>
                <a:latin typeface="+mj-lt"/>
                <a:cs typeface="Segoe UI" panose="020B0502040204020203" pitchFamily="34" charset="0"/>
              </a:rPr>
              <a:t> For In Loop</a:t>
            </a:r>
            <a:endParaRPr kumimoji="0" lang="en-US" altLang="en-US" sz="1600" b="0" i="0" u="none" strike="noStrike" cap="none" normalizeH="0" baseline="0" dirty="0" smtClean="0">
              <a:ln>
                <a:noFill/>
              </a:ln>
              <a:solidFill>
                <a:schemeClr val="tx1"/>
              </a:solidFill>
              <a:effectLst/>
            </a:endParaRPr>
          </a:p>
        </p:txBody>
      </p:sp>
      <p:sp>
        <p:nvSpPr>
          <p:cNvPr id="3" name="Rectangle 1"/>
          <p:cNvSpPr>
            <a:spLocks noChangeArrowheads="1"/>
          </p:cNvSpPr>
          <p:nvPr/>
        </p:nvSpPr>
        <p:spPr bwMode="auto">
          <a:xfrm>
            <a:off x="214746" y="1265323"/>
            <a:ext cx="8042564" cy="34624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altLang="en-US" dirty="0">
                <a:solidFill>
                  <a:srgbClr val="000000"/>
                </a:solidFill>
                <a:latin typeface="Verdana" panose="020B0604030504040204" pitchFamily="34" charset="0"/>
              </a:rPr>
              <a:t>The JavaScript </a:t>
            </a:r>
            <a:r>
              <a:rPr lang="en-US" altLang="en-US" dirty="0">
                <a:solidFill>
                  <a:srgbClr val="DC143C"/>
                </a:solidFill>
                <a:latin typeface="Consolas" panose="020B0609020204030204" pitchFamily="49" charset="0"/>
              </a:rPr>
              <a:t>for in</a:t>
            </a:r>
            <a:r>
              <a:rPr lang="en-US" altLang="en-US" dirty="0">
                <a:solidFill>
                  <a:srgbClr val="000000"/>
                </a:solidFill>
                <a:latin typeface="Verdana" panose="020B0604030504040204" pitchFamily="34" charset="0"/>
              </a:rPr>
              <a:t> statement loops through the properties of an Object</a:t>
            </a:r>
            <a:r>
              <a:rPr lang="en-US" altLang="en-US" dirty="0" smtClean="0">
                <a:solidFill>
                  <a:srgbClr val="000000"/>
                </a:solidFill>
                <a:latin typeface="Verdana" panose="020B0604030504040204" pitchFamily="34" charset="0"/>
              </a:rPr>
              <a:t>:</a:t>
            </a:r>
          </a:p>
          <a:p>
            <a:pPr lvl="0">
              <a:buClrTx/>
            </a:pPr>
            <a:r>
              <a:rPr lang="en-US" altLang="en-US" dirty="0" smtClean="0"/>
              <a:t> </a:t>
            </a: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2060"/>
                </a:solidFill>
                <a:effectLst/>
              </a:rPr>
              <a:t>Syntax</a:t>
            </a:r>
            <a:r>
              <a:rPr kumimoji="0" lang="en-US" altLang="en-US" b="1" i="0" u="none" strike="noStrike" cap="none" normalizeH="0" dirty="0" smtClean="0">
                <a:ln>
                  <a:noFill/>
                </a:ln>
                <a:solidFill>
                  <a:srgbClr val="002060"/>
                </a:solidFill>
                <a:effectLst/>
              </a:rPr>
              <a:t> for Any Object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endParaRPr>
          </a:p>
          <a:p>
            <a:pPr lvl="0">
              <a:buClrTx/>
            </a:pPr>
            <a:r>
              <a:rPr lang="en-US" dirty="0"/>
              <a:t>for (key in object) {</a:t>
            </a:r>
            <a:br>
              <a:rPr lang="en-US" dirty="0"/>
            </a:br>
            <a:r>
              <a:rPr lang="en-US" dirty="0"/>
              <a:t>  // </a:t>
            </a:r>
            <a:r>
              <a:rPr lang="en-US" i="1" dirty="0"/>
              <a:t>code block to be executed</a:t>
            </a:r>
            <a:r>
              <a:rPr lang="en-US" dirty="0"/>
              <a:t/>
            </a:r>
            <a:br>
              <a:rPr lang="en-US" dirty="0"/>
            </a:br>
            <a:r>
              <a:rPr lang="en-US" dirty="0"/>
              <a:t>}</a:t>
            </a:r>
            <a:r>
              <a:rPr kumimoji="0" lang="en-US" altLang="en-US" b="0" i="0" u="none" strike="noStrike" cap="none" normalizeH="0" baseline="0" dirty="0" smtClean="0">
                <a:ln>
                  <a:noFill/>
                </a:ln>
                <a:solidFill>
                  <a:srgbClr val="000000"/>
                </a:solidFill>
                <a:effectLst/>
                <a:latin typeface="Consolas" panose="020B0609020204030204" pitchFamily="49" charset="0"/>
              </a:rPr>
              <a:t/>
            </a:r>
            <a:br>
              <a:rPr kumimoji="0" lang="en-US" altLang="en-US" b="0" i="0" u="none" strike="noStrike" cap="none" normalizeH="0" baseline="0" dirty="0" smtClean="0">
                <a:ln>
                  <a:noFill/>
                </a:ln>
                <a:solidFill>
                  <a:srgbClr val="000000"/>
                </a:solidFill>
                <a:effectLst/>
                <a:latin typeface="Consolas" panose="020B0609020204030204" pitchFamily="49" charset="0"/>
              </a:rPr>
            </a:br>
            <a:endParaRPr kumimoji="0" lang="en-US" altLang="en-US" b="0" i="0" u="none" strike="noStrike" cap="none" normalizeH="0" baseline="0" dirty="0" smtClean="0">
              <a:ln>
                <a:noFill/>
              </a:ln>
              <a:solidFill>
                <a:srgbClr val="000000"/>
              </a:solidFill>
              <a:effectLst/>
              <a:latin typeface="Consolas" panose="020B0609020204030204" pitchFamily="49" charset="0"/>
            </a:endParaRPr>
          </a:p>
          <a:p>
            <a:pPr lvl="0">
              <a:buClrTx/>
            </a:pPr>
            <a:r>
              <a:rPr lang="en-US" altLang="en-US" b="1" dirty="0" smtClean="0">
                <a:solidFill>
                  <a:srgbClr val="000000"/>
                </a:solidFill>
                <a:latin typeface="Consolas" panose="020B0609020204030204" pitchFamily="49" charset="0"/>
              </a:rPr>
              <a:t>Example Code:</a:t>
            </a:r>
          </a:p>
          <a:p>
            <a:pPr lvl="0">
              <a:buClrTx/>
            </a:pPr>
            <a:r>
              <a:rPr lang="en-US" dirty="0" err="1"/>
              <a:t>const</a:t>
            </a:r>
            <a:r>
              <a:rPr lang="en-US" dirty="0"/>
              <a:t> person = {</a:t>
            </a:r>
            <a:r>
              <a:rPr lang="en-US" dirty="0" err="1"/>
              <a:t>fname</a:t>
            </a:r>
            <a:r>
              <a:rPr lang="en-US" dirty="0"/>
              <a:t>:"John", </a:t>
            </a:r>
            <a:r>
              <a:rPr lang="en-US" dirty="0" err="1"/>
              <a:t>lname</a:t>
            </a:r>
            <a:r>
              <a:rPr lang="en-US" dirty="0"/>
              <a:t>:"Doe", age:25};</a:t>
            </a:r>
            <a:br>
              <a:rPr lang="en-US" dirty="0"/>
            </a:br>
            <a:r>
              <a:rPr lang="en-US" dirty="0"/>
              <a:t/>
            </a:r>
            <a:br>
              <a:rPr lang="en-US" dirty="0"/>
            </a:br>
            <a:r>
              <a:rPr lang="en-US" dirty="0"/>
              <a:t>let text = "";</a:t>
            </a:r>
            <a:br>
              <a:rPr lang="en-US" dirty="0"/>
            </a:br>
            <a:r>
              <a:rPr lang="en-US" dirty="0"/>
              <a:t>for (let x in person) {</a:t>
            </a:r>
            <a:br>
              <a:rPr lang="en-US" dirty="0"/>
            </a:br>
            <a:r>
              <a:rPr lang="en-US" dirty="0"/>
              <a:t>  text += person[x];</a:t>
            </a:r>
            <a:br>
              <a:rPr lang="en-US" dirty="0"/>
            </a:br>
            <a:r>
              <a:rPr lang="en-US" dirty="0" smtClean="0"/>
              <a:t>}</a:t>
            </a:r>
          </a:p>
          <a:p>
            <a:pPr lvl="0">
              <a:buClrTx/>
            </a:pPr>
            <a:endParaRPr kumimoji="0" lang="en-US" altLang="en-US" sz="9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88973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LOOPS</a:t>
            </a:r>
            <a:endParaRPr sz="3300" b="1" dirty="0"/>
          </a:p>
        </p:txBody>
      </p:sp>
      <p:sp>
        <p:nvSpPr>
          <p:cNvPr id="2" name="Rectangle 1"/>
          <p:cNvSpPr>
            <a:spLocks noChangeArrowheads="1"/>
          </p:cNvSpPr>
          <p:nvPr/>
        </p:nvSpPr>
        <p:spPr bwMode="auto">
          <a:xfrm>
            <a:off x="214746" y="767201"/>
            <a:ext cx="8222672" cy="3423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smtClean="0">
                <a:ln>
                  <a:noFill/>
                </a:ln>
                <a:solidFill>
                  <a:srgbClr val="000000"/>
                </a:solidFill>
                <a:effectLst/>
                <a:latin typeface="+mj-lt"/>
                <a:cs typeface="Segoe UI" panose="020B0502040204020203" pitchFamily="34" charset="0"/>
              </a:rPr>
              <a:t>The</a:t>
            </a:r>
            <a:r>
              <a:rPr kumimoji="0" lang="en-US" altLang="en-US" sz="1600" b="1" i="0" u="sng" strike="noStrike" cap="none" normalizeH="0" dirty="0" smtClean="0">
                <a:ln>
                  <a:noFill/>
                </a:ln>
                <a:solidFill>
                  <a:srgbClr val="000000"/>
                </a:solidFill>
                <a:effectLst/>
                <a:latin typeface="+mj-lt"/>
                <a:cs typeface="Segoe UI" panose="020B0502040204020203" pitchFamily="34" charset="0"/>
              </a:rPr>
              <a:t> For In Loop</a:t>
            </a:r>
            <a:endParaRPr kumimoji="0" lang="en-US" altLang="en-US" sz="1600" b="0" i="0" u="none" strike="noStrike" cap="none" normalizeH="0" baseline="0" dirty="0" smtClean="0">
              <a:ln>
                <a:noFill/>
              </a:ln>
              <a:solidFill>
                <a:schemeClr val="tx1"/>
              </a:solidFill>
              <a:effectLst/>
            </a:endParaRPr>
          </a:p>
        </p:txBody>
      </p:sp>
      <p:sp>
        <p:nvSpPr>
          <p:cNvPr id="3" name="Rectangle 1"/>
          <p:cNvSpPr>
            <a:spLocks noChangeArrowheads="1"/>
          </p:cNvSpPr>
          <p:nvPr/>
        </p:nvSpPr>
        <p:spPr bwMode="auto">
          <a:xfrm>
            <a:off x="131619" y="1265323"/>
            <a:ext cx="8042564" cy="31854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altLang="en-US" sz="1200" dirty="0">
                <a:solidFill>
                  <a:srgbClr val="000000"/>
                </a:solidFill>
                <a:latin typeface="Verdana" panose="020B0604030504040204" pitchFamily="34" charset="0"/>
              </a:rPr>
              <a:t>The JavaScript </a:t>
            </a:r>
            <a:r>
              <a:rPr lang="en-US" altLang="en-US" sz="1200" dirty="0">
                <a:solidFill>
                  <a:srgbClr val="DC143C"/>
                </a:solidFill>
                <a:latin typeface="Consolas" panose="020B0609020204030204" pitchFamily="49" charset="0"/>
              </a:rPr>
              <a:t>for in</a:t>
            </a:r>
            <a:r>
              <a:rPr lang="en-US" altLang="en-US" sz="1200" dirty="0">
                <a:solidFill>
                  <a:srgbClr val="000000"/>
                </a:solidFill>
                <a:latin typeface="Verdana" panose="020B0604030504040204" pitchFamily="34" charset="0"/>
              </a:rPr>
              <a:t> statement loops through the properties of an </a:t>
            </a:r>
            <a:r>
              <a:rPr lang="en-US" altLang="en-US" sz="1200" dirty="0" smtClean="0">
                <a:solidFill>
                  <a:srgbClr val="000000"/>
                </a:solidFill>
                <a:latin typeface="Verdana" panose="020B0604030504040204" pitchFamily="34" charset="0"/>
              </a:rPr>
              <a:t>Array:</a:t>
            </a:r>
          </a:p>
          <a:p>
            <a:pPr lvl="0">
              <a:buClrTx/>
            </a:pPr>
            <a:r>
              <a:rPr lang="en-US" altLang="en-US" sz="1200" dirty="0" smtClean="0"/>
              <a:t> </a:t>
            </a:r>
            <a:endParaRPr lang="en-US" altLang="en-US" sz="1200" dirty="0"/>
          </a:p>
          <a:p>
            <a:pPr>
              <a:buClrTx/>
            </a:pPr>
            <a:r>
              <a:rPr lang="en-US" altLang="en-US" sz="1200" b="1" dirty="0">
                <a:solidFill>
                  <a:srgbClr val="002060"/>
                </a:solidFill>
              </a:rPr>
              <a:t>Syntax for Any Array Values:</a:t>
            </a:r>
          </a:p>
          <a:p>
            <a:pPr lvl="0">
              <a:buClrTx/>
            </a:pPr>
            <a:endParaRPr lang="en-US" altLang="en-US" sz="1200" dirty="0"/>
          </a:p>
          <a:p>
            <a:pPr lvl="0">
              <a:buClrTx/>
            </a:pPr>
            <a:r>
              <a:rPr lang="en-US" sz="1200" dirty="0"/>
              <a:t>for (variable in array) {</a:t>
            </a:r>
            <a:br>
              <a:rPr lang="en-US" sz="1200" dirty="0"/>
            </a:br>
            <a:r>
              <a:rPr lang="en-US" sz="1200" dirty="0"/>
              <a:t>  code</a:t>
            </a:r>
            <a:br>
              <a:rPr lang="en-US" sz="1200" dirty="0"/>
            </a:br>
            <a:r>
              <a:rPr lang="en-US" sz="1200" dirty="0"/>
              <a:t>}</a:t>
            </a:r>
          </a:p>
          <a:p>
            <a:pPr lvl="0">
              <a:buClrTx/>
            </a:pPr>
            <a:endParaRPr lang="en-US" altLang="en-US" sz="1200" dirty="0"/>
          </a:p>
          <a:p>
            <a:pPr>
              <a:buClrTx/>
            </a:pPr>
            <a:r>
              <a:rPr lang="en-US" altLang="en-US" sz="1200" b="1" dirty="0">
                <a:solidFill>
                  <a:srgbClr val="000000"/>
                </a:solidFill>
                <a:latin typeface="Consolas" panose="020B0609020204030204" pitchFamily="49" charset="0"/>
              </a:rPr>
              <a:t>Example Code:</a:t>
            </a:r>
          </a:p>
          <a:p>
            <a:pPr lvl="0">
              <a:buClrTx/>
            </a:pPr>
            <a:endParaRPr lang="en-US" altLang="en-US" sz="1200" dirty="0"/>
          </a:p>
          <a:p>
            <a:pPr lvl="0">
              <a:buClrTx/>
            </a:pPr>
            <a:r>
              <a:rPr lang="en-US" sz="1200" dirty="0" err="1"/>
              <a:t>const</a:t>
            </a:r>
            <a:r>
              <a:rPr lang="en-US" sz="1200" dirty="0"/>
              <a:t> numbers = [45, 4, 9, 16, 25];</a:t>
            </a:r>
            <a:br>
              <a:rPr lang="en-US" sz="1200" dirty="0"/>
            </a:br>
            <a:r>
              <a:rPr lang="en-US" sz="1200" dirty="0"/>
              <a:t/>
            </a:r>
            <a:br>
              <a:rPr lang="en-US" sz="1200" dirty="0"/>
            </a:br>
            <a:r>
              <a:rPr lang="en-US" sz="1200" dirty="0"/>
              <a:t>let txt = "";</a:t>
            </a:r>
            <a:br>
              <a:rPr lang="en-US" sz="1200" dirty="0"/>
            </a:br>
            <a:r>
              <a:rPr lang="en-US" sz="1200" dirty="0"/>
              <a:t>for (let x in numbers) {</a:t>
            </a:r>
            <a:br>
              <a:rPr lang="en-US" sz="1200" dirty="0"/>
            </a:br>
            <a:r>
              <a:rPr lang="en-US" sz="1200" dirty="0"/>
              <a:t>  txt += numbers[x];</a:t>
            </a:r>
            <a:br>
              <a:rPr lang="en-US" sz="1200" dirty="0"/>
            </a:br>
            <a:r>
              <a:rPr lang="en-US" sz="1200" dirty="0"/>
              <a:t>}</a:t>
            </a:r>
            <a:endParaRPr lang="en-US" altLang="en-US" sz="1200" dirty="0"/>
          </a:p>
          <a:p>
            <a:pPr lvl="0">
              <a:buClrTx/>
            </a:pPr>
            <a:endParaRPr kumimoji="0" lang="en-US" altLang="en-US" sz="9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986892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LOOPS</a:t>
            </a:r>
            <a:endParaRPr sz="3300" b="1" dirty="0"/>
          </a:p>
        </p:txBody>
      </p:sp>
      <p:sp>
        <p:nvSpPr>
          <p:cNvPr id="2" name="Rectangle 1"/>
          <p:cNvSpPr>
            <a:spLocks noChangeArrowheads="1"/>
          </p:cNvSpPr>
          <p:nvPr/>
        </p:nvSpPr>
        <p:spPr bwMode="auto">
          <a:xfrm>
            <a:off x="214746" y="611450"/>
            <a:ext cx="8222672" cy="4654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rgbClr val="000000"/>
                </a:solidFill>
                <a:effectLst/>
                <a:latin typeface="+mj-lt"/>
                <a:cs typeface="Segoe UI" panose="020B0502040204020203" pitchFamily="34" charset="0"/>
              </a:rPr>
              <a:t>The</a:t>
            </a:r>
            <a:r>
              <a:rPr kumimoji="0" lang="en-US" altLang="en-US" sz="2400" b="1" i="0" u="sng" strike="noStrike" cap="none" normalizeH="0" dirty="0" smtClean="0">
                <a:ln>
                  <a:noFill/>
                </a:ln>
                <a:solidFill>
                  <a:srgbClr val="000000"/>
                </a:solidFill>
                <a:effectLst/>
                <a:latin typeface="+mj-lt"/>
                <a:cs typeface="Segoe UI" panose="020B0502040204020203" pitchFamily="34" charset="0"/>
              </a:rPr>
              <a:t> While Loop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84018" y="1309627"/>
            <a:ext cx="7897090" cy="34970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The </a:t>
            </a:r>
            <a:r>
              <a:rPr kumimoji="0" lang="en-US" altLang="en-US" sz="1100" b="0" i="0" u="none" strike="noStrike" cap="none" normalizeH="0" baseline="0" dirty="0" smtClean="0">
                <a:ln>
                  <a:noFill/>
                </a:ln>
                <a:solidFill>
                  <a:srgbClr val="DC143C"/>
                </a:solidFill>
                <a:effectLst/>
                <a:latin typeface="Consolas" panose="020B0609020204030204" pitchFamily="49" charset="0"/>
              </a:rPr>
              <a:t>while</a:t>
            </a:r>
            <a:r>
              <a:rPr kumimoji="0" lang="en-US" altLang="en-US" sz="1100" b="0" i="0" u="none" strike="noStrike" cap="none" normalizeH="0" baseline="0" dirty="0" smtClean="0">
                <a:ln>
                  <a:noFill/>
                </a:ln>
                <a:solidFill>
                  <a:srgbClr val="000000"/>
                </a:solidFill>
                <a:effectLst/>
                <a:latin typeface="Verdana" panose="020B0604030504040204" pitchFamily="34" charset="0"/>
              </a:rPr>
              <a:t> loop loops through a block of code as long as a specified condition is true.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206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CD"/>
                </a:solidFill>
                <a:effectLst/>
                <a:latin typeface="Consolas" panose="020B0609020204030204" pitchFamily="49" charset="0"/>
              </a:rPr>
              <a:t>while</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1" u="none" strike="noStrike" cap="none" normalizeH="0" baseline="0" dirty="0" smtClean="0">
                <a:ln>
                  <a:noFill/>
                </a:ln>
                <a:solidFill>
                  <a:srgbClr val="000000"/>
                </a:solidFill>
                <a:effectLst/>
                <a:latin typeface="Consolas" panose="020B0609020204030204" pitchFamily="49" charset="0"/>
              </a:rPr>
              <a:t>condition</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rPr>
            </a:br>
            <a:r>
              <a:rPr kumimoji="0" lang="en-US" altLang="en-US" sz="1600" b="0" i="1" u="none" strike="noStrike" cap="none" normalizeH="0" baseline="0" dirty="0" smtClean="0">
                <a:ln>
                  <a:noFill/>
                </a:ln>
                <a:solidFill>
                  <a:srgbClr val="000000"/>
                </a:solidFill>
                <a:effectLst/>
                <a:latin typeface="Consolas" panose="020B0609020204030204" pitchFamily="49" charset="0"/>
              </a:rPr>
              <a:t>  </a:t>
            </a:r>
            <a:r>
              <a:rPr kumimoji="0" lang="en-US" altLang="en-US" sz="1600" b="0" i="1" u="none" strike="noStrike" cap="none" normalizeH="0" baseline="0" dirty="0" smtClean="0">
                <a:ln>
                  <a:noFill/>
                </a:ln>
                <a:solidFill>
                  <a:srgbClr val="008000"/>
                </a:solidFill>
                <a:effectLst/>
                <a:latin typeface="Consolas" panose="020B0609020204030204" pitchFamily="49" charset="0"/>
              </a:rPr>
              <a:t>// code block to be executed</a:t>
            </a:r>
            <a:r>
              <a:rPr kumimoji="0" lang="en-US" altLang="en-US" sz="1600" b="0" i="0" u="none" strike="noStrike" cap="none" normalizeH="0" baseline="0" dirty="0" smtClean="0">
                <a:ln>
                  <a:noFill/>
                </a:ln>
                <a:solidFill>
                  <a:srgbClr val="000000"/>
                </a:solidFill>
                <a:effectLst/>
                <a:latin typeface="Consolas" panose="020B0609020204030204" pitchFamily="49" charset="0"/>
              </a:rPr>
              <a:t/>
            </a:r>
            <a:br>
              <a:rPr kumimoji="0" lang="en-US" altLang="en-US" sz="1600" b="0" i="0" u="none" strike="noStrike" cap="none" normalizeH="0" baseline="0" dirty="0" smtClean="0">
                <a:ln>
                  <a:noFill/>
                </a:ln>
                <a:solidFill>
                  <a:srgbClr val="000000"/>
                </a:solidFill>
                <a:effectLst/>
                <a:latin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nsolas" panose="020B0609020204030204" pitchFamily="49" charset="0"/>
            </a:endParaRPr>
          </a:p>
          <a:p>
            <a:r>
              <a:rPr lang="en-US" sz="1600" b="1" dirty="0" smtClean="0">
                <a:solidFill>
                  <a:srgbClr val="002060"/>
                </a:solidFill>
              </a:rPr>
              <a:t>Example Code:</a:t>
            </a:r>
          </a:p>
          <a:p>
            <a:endParaRPr lang="en-US" sz="1600" dirty="0"/>
          </a:p>
          <a:p>
            <a:r>
              <a:rPr lang="en-US" sz="1600" dirty="0"/>
              <a:t>while (</a:t>
            </a:r>
            <a:r>
              <a:rPr lang="en-US" sz="1600" dirty="0" err="1"/>
              <a:t>i</a:t>
            </a:r>
            <a:r>
              <a:rPr lang="en-US" sz="1600" dirty="0"/>
              <a:t> &lt; 10) {</a:t>
            </a:r>
            <a:br>
              <a:rPr lang="en-US" sz="1600" dirty="0"/>
            </a:br>
            <a:r>
              <a:rPr lang="en-US" sz="1600" dirty="0"/>
              <a:t>  text += "The number is " + </a:t>
            </a:r>
            <a:r>
              <a:rPr lang="en-US" sz="1600" dirty="0" err="1"/>
              <a:t>i</a:t>
            </a:r>
            <a:r>
              <a:rPr lang="en-US" sz="1600" dirty="0"/>
              <a:t>;</a:t>
            </a:r>
            <a:br>
              <a:rPr lang="en-US" sz="1600" dirty="0"/>
            </a:br>
            <a:r>
              <a:rPr lang="en-US" sz="1600" dirty="0"/>
              <a:t>  </a:t>
            </a:r>
            <a:r>
              <a:rPr lang="en-US" sz="1600" dirty="0" err="1"/>
              <a:t>i</a:t>
            </a:r>
            <a:r>
              <a:rPr lang="en-US" sz="1600" dirty="0"/>
              <a:t>++;</a:t>
            </a:r>
            <a:br>
              <a:rPr lang="en-US" sz="1600" dirty="0"/>
            </a:br>
            <a:r>
              <a:rPr lang="en-US" sz="1600" dirty="0" smtClean="0"/>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7850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LOOPS</a:t>
            </a:r>
            <a:endParaRPr sz="3300" b="1" dirty="0"/>
          </a:p>
        </p:txBody>
      </p:sp>
      <p:sp>
        <p:nvSpPr>
          <p:cNvPr id="2" name="Rectangle 1"/>
          <p:cNvSpPr>
            <a:spLocks noChangeArrowheads="1"/>
          </p:cNvSpPr>
          <p:nvPr/>
        </p:nvSpPr>
        <p:spPr bwMode="auto">
          <a:xfrm>
            <a:off x="214746" y="673005"/>
            <a:ext cx="8222672" cy="3423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smtClean="0">
                <a:ln>
                  <a:noFill/>
                </a:ln>
                <a:solidFill>
                  <a:srgbClr val="000000"/>
                </a:solidFill>
                <a:effectLst/>
                <a:latin typeface="+mj-lt"/>
                <a:cs typeface="Segoe UI" panose="020B0502040204020203" pitchFamily="34" charset="0"/>
              </a:rPr>
              <a:t>The</a:t>
            </a:r>
            <a:r>
              <a:rPr kumimoji="0" lang="en-US" altLang="en-US" sz="1600" b="1" i="0" u="sng" strike="noStrike" cap="none" normalizeH="0" dirty="0" smtClean="0">
                <a:ln>
                  <a:noFill/>
                </a:ln>
                <a:solidFill>
                  <a:srgbClr val="000000"/>
                </a:solidFill>
                <a:effectLst/>
                <a:latin typeface="+mj-lt"/>
                <a:cs typeface="Segoe UI" panose="020B0502040204020203" pitchFamily="34" charset="0"/>
              </a:rPr>
              <a:t> Do While Loop</a:t>
            </a:r>
            <a:endParaRPr kumimoji="0" lang="en-US" altLang="en-US" sz="1600" b="0" i="0" u="none" strike="noStrike" cap="none" normalizeH="0" baseline="0" dirty="0" smtClean="0">
              <a:ln>
                <a:noFill/>
              </a:ln>
              <a:solidFill>
                <a:schemeClr val="tx1"/>
              </a:solidFill>
              <a:effectLst/>
            </a:endParaRPr>
          </a:p>
        </p:txBody>
      </p:sp>
      <p:sp>
        <p:nvSpPr>
          <p:cNvPr id="5" name="Rectangle 2"/>
          <p:cNvSpPr>
            <a:spLocks noChangeArrowheads="1"/>
          </p:cNvSpPr>
          <p:nvPr/>
        </p:nvSpPr>
        <p:spPr bwMode="auto">
          <a:xfrm>
            <a:off x="235527" y="957941"/>
            <a:ext cx="7897090" cy="38818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altLang="en-US" sz="1100" dirty="0">
                <a:solidFill>
                  <a:srgbClr val="000000"/>
                </a:solidFill>
                <a:latin typeface="Verdana" panose="020B0604030504040204" pitchFamily="34" charset="0"/>
              </a:rPr>
              <a:t>The </a:t>
            </a:r>
            <a:r>
              <a:rPr lang="en-US" altLang="en-US" sz="1100" dirty="0">
                <a:solidFill>
                  <a:srgbClr val="DC143C"/>
                </a:solidFill>
                <a:latin typeface="Consolas" panose="020B0609020204030204" pitchFamily="49" charset="0"/>
              </a:rPr>
              <a:t>do while</a:t>
            </a:r>
            <a:r>
              <a:rPr lang="en-US" altLang="en-US" sz="1100" dirty="0">
                <a:solidFill>
                  <a:srgbClr val="000000"/>
                </a:solidFill>
                <a:latin typeface="Verdana" panose="020B0604030504040204" pitchFamily="34" charset="0"/>
              </a:rPr>
              <a:t> loop is a variant of the while loop. This loop will execute the code block once, before checking if the condition is true, then it will repeat the loop as long as the condition is true</a:t>
            </a:r>
            <a:r>
              <a:rPr lang="en-US" altLang="en-US" sz="1100">
                <a:solidFill>
                  <a:srgbClr val="000000"/>
                </a:solidFill>
                <a:latin typeface="Verdana" panose="020B0604030504040204" pitchFamily="34" charset="0"/>
              </a:rPr>
              <a:t>.</a:t>
            </a:r>
            <a:r>
              <a:rPr lang="en-US" altLang="en-US" sz="600"/>
              <a:t> </a:t>
            </a:r>
            <a:endParaRPr lang="en-US" altLang="en-US" sz="600" smtClean="0"/>
          </a:p>
          <a:p>
            <a:pPr lvl="0">
              <a:buClrTx/>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206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lvl="0">
              <a:buClrTx/>
            </a:pPr>
            <a:r>
              <a:rPr lang="en-US" dirty="0"/>
              <a:t>do {</a:t>
            </a:r>
            <a:r>
              <a:rPr lang="en-US" sz="1600" dirty="0"/>
              <a:t/>
            </a:r>
            <a:br>
              <a:rPr lang="en-US" sz="1600" dirty="0"/>
            </a:br>
            <a:r>
              <a:rPr lang="en-US" i="1" dirty="0"/>
              <a:t>  // code block to be executed</a:t>
            </a:r>
            <a:br>
              <a:rPr lang="en-US" i="1" dirty="0"/>
            </a:br>
            <a:r>
              <a:rPr lang="en-US" dirty="0"/>
              <a:t>}</a:t>
            </a:r>
            <a:r>
              <a:rPr lang="en-US" sz="1600" dirty="0"/>
              <a:t/>
            </a:r>
            <a:br>
              <a:rPr lang="en-US" sz="1600" dirty="0"/>
            </a:br>
            <a:r>
              <a:rPr lang="en-US" dirty="0"/>
              <a:t>while (</a:t>
            </a:r>
            <a:r>
              <a:rPr lang="en-US" i="1" dirty="0"/>
              <a:t>condition</a:t>
            </a:r>
            <a:r>
              <a:rPr lang="en-US" dirty="0" smtClean="0"/>
              <a:t>);</a:t>
            </a:r>
          </a:p>
          <a:p>
            <a:pPr lvl="0">
              <a:buClrTx/>
            </a:pPr>
            <a:endParaRPr lang="en-US" altLang="en-US" sz="1600" dirty="0">
              <a:solidFill>
                <a:srgbClr val="000000"/>
              </a:solidFill>
              <a:latin typeface="Consolas" panose="020B0609020204030204" pitchFamily="49" charset="0"/>
            </a:endParaRPr>
          </a:p>
          <a:p>
            <a:r>
              <a:rPr lang="en-US" sz="1600" b="1" dirty="0" smtClean="0">
                <a:solidFill>
                  <a:srgbClr val="002060"/>
                </a:solidFill>
              </a:rPr>
              <a:t>Example Code:</a:t>
            </a:r>
          </a:p>
          <a:p>
            <a:endParaRPr lang="en-US" sz="1600" dirty="0"/>
          </a:p>
          <a:p>
            <a:r>
              <a:rPr lang="en-US" dirty="0"/>
              <a:t>do {</a:t>
            </a:r>
            <a:r>
              <a:rPr lang="en-US" sz="1600" dirty="0"/>
              <a:t/>
            </a:r>
            <a:br>
              <a:rPr lang="en-US" sz="1600" dirty="0"/>
            </a:br>
            <a:r>
              <a:rPr lang="en-US" dirty="0"/>
              <a:t>  text += "The number is " + </a:t>
            </a:r>
            <a:r>
              <a:rPr lang="en-US" dirty="0" err="1"/>
              <a:t>i</a:t>
            </a:r>
            <a:r>
              <a:rPr lang="en-US" dirty="0"/>
              <a:t>;</a:t>
            </a:r>
            <a:r>
              <a:rPr lang="en-US" sz="1600" dirty="0"/>
              <a:t/>
            </a:r>
            <a:br>
              <a:rPr lang="en-US" sz="1600" dirty="0"/>
            </a:br>
            <a:r>
              <a:rPr lang="en-US" dirty="0"/>
              <a:t>  </a:t>
            </a:r>
            <a:r>
              <a:rPr lang="en-US" dirty="0" err="1"/>
              <a:t>i</a:t>
            </a:r>
            <a:r>
              <a:rPr lang="en-US" dirty="0"/>
              <a:t>++;</a:t>
            </a:r>
            <a:r>
              <a:rPr lang="en-US" sz="1600" dirty="0"/>
              <a:t/>
            </a:r>
            <a:br>
              <a:rPr lang="en-US" sz="1600" dirty="0"/>
            </a:br>
            <a:r>
              <a:rPr lang="en-US" dirty="0"/>
              <a:t>}</a:t>
            </a:r>
            <a:r>
              <a:rPr lang="en-US" sz="1600" dirty="0"/>
              <a:t/>
            </a:r>
            <a:br>
              <a:rPr lang="en-US" sz="1600" dirty="0"/>
            </a:br>
            <a:r>
              <a:rPr lang="en-US" dirty="0"/>
              <a:t>while (</a:t>
            </a:r>
            <a:r>
              <a:rPr lang="en-US" dirty="0" err="1"/>
              <a:t>i</a:t>
            </a:r>
            <a:r>
              <a:rPr lang="en-US" dirty="0"/>
              <a:t> &lt; 10);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1355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a:t>
            </a:r>
            <a:r>
              <a:rPr lang="en" sz="3300" b="1" dirty="0" smtClean="0"/>
              <a:t>OBJECTS</a:t>
            </a:r>
            <a:endParaRPr sz="3300" b="1" dirty="0"/>
          </a:p>
        </p:txBody>
      </p:sp>
      <p:sp>
        <p:nvSpPr>
          <p:cNvPr id="2" name="Rectangle 1"/>
          <p:cNvSpPr>
            <a:spLocks noChangeArrowheads="1"/>
          </p:cNvSpPr>
          <p:nvPr/>
        </p:nvSpPr>
        <p:spPr bwMode="auto">
          <a:xfrm>
            <a:off x="235527" y="611450"/>
            <a:ext cx="8222672" cy="3423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smtClean="0">
                <a:ln>
                  <a:noFill/>
                </a:ln>
                <a:solidFill>
                  <a:srgbClr val="000000"/>
                </a:solidFill>
                <a:effectLst/>
                <a:latin typeface="+mj-lt"/>
                <a:cs typeface="Segoe UI" panose="020B0502040204020203" pitchFamily="34" charset="0"/>
              </a:rPr>
              <a:t>DEFINING</a:t>
            </a:r>
            <a:r>
              <a:rPr kumimoji="0" lang="en-US" altLang="en-US" sz="1600" b="1" i="0" u="sng" strike="noStrike" cap="none" normalizeH="0" dirty="0" smtClean="0">
                <a:ln>
                  <a:noFill/>
                </a:ln>
                <a:solidFill>
                  <a:srgbClr val="000000"/>
                </a:solidFill>
                <a:effectLst/>
                <a:latin typeface="+mj-lt"/>
                <a:cs typeface="Segoe UI" panose="020B0502040204020203" pitchFamily="34" charset="0"/>
              </a:rPr>
              <a:t> JAVA OBJECTS</a:t>
            </a:r>
            <a:endParaRPr kumimoji="0" lang="en-US" altLang="en-US" sz="1600" b="0" i="0" u="none" strike="noStrike" cap="none" normalizeH="0" baseline="0" dirty="0" smtClean="0">
              <a:ln>
                <a:noFill/>
              </a:ln>
              <a:solidFill>
                <a:schemeClr val="tx1"/>
              </a:solidFill>
              <a:effectLst/>
            </a:endParaRPr>
          </a:p>
        </p:txBody>
      </p:sp>
      <p:sp>
        <p:nvSpPr>
          <p:cNvPr id="5" name="Rectangle 2"/>
          <p:cNvSpPr>
            <a:spLocks noChangeArrowheads="1"/>
          </p:cNvSpPr>
          <p:nvPr/>
        </p:nvSpPr>
        <p:spPr bwMode="auto">
          <a:xfrm>
            <a:off x="235527" y="953821"/>
            <a:ext cx="7897090" cy="39587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altLang="en-US" sz="1100" b="1" u="sng" dirty="0" smtClean="0">
                <a:solidFill>
                  <a:srgbClr val="000000"/>
                </a:solidFill>
                <a:latin typeface="Verdana" panose="020B0604030504040204" pitchFamily="34" charset="0"/>
              </a:rPr>
              <a:t>USING AN OBJECT LITERAL</a:t>
            </a:r>
            <a:endParaRPr lang="en-US" altLang="en-US" sz="1200" b="1" u="sng"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2060"/>
                </a:solidFill>
                <a:effectLst/>
                <a:latin typeface="Segoe UI" panose="020B0502040204020203" pitchFamily="34" charset="0"/>
                <a:cs typeface="Segoe UI" panose="020B0502040204020203" pitchFamily="34" charset="0"/>
              </a:rPr>
              <a:t>Syntax:</a:t>
            </a:r>
          </a:p>
          <a:p>
            <a:pPr lvl="0">
              <a:buClrTx/>
            </a:pPr>
            <a:r>
              <a:rPr lang="en-US" sz="1200" dirty="0"/>
              <a:t>// Create an Object</a:t>
            </a:r>
            <a:br>
              <a:rPr lang="en-US" sz="1200" dirty="0"/>
            </a:br>
            <a:r>
              <a:rPr lang="en-US" sz="1200" dirty="0" err="1"/>
              <a:t>const</a:t>
            </a:r>
            <a:r>
              <a:rPr lang="en-US" sz="1200" dirty="0"/>
              <a:t> person = {</a:t>
            </a:r>
            <a:r>
              <a:rPr lang="en-US" sz="1200" dirty="0" err="1"/>
              <a:t>firstName</a:t>
            </a:r>
            <a:r>
              <a:rPr lang="en-US" sz="1200" dirty="0"/>
              <a:t>:"John", </a:t>
            </a:r>
            <a:r>
              <a:rPr lang="en-US" sz="1200" dirty="0" err="1"/>
              <a:t>lastName</a:t>
            </a:r>
            <a:r>
              <a:rPr lang="en-US" sz="1200" dirty="0"/>
              <a:t>:"Doe", age:50, </a:t>
            </a:r>
            <a:r>
              <a:rPr lang="en-US" sz="1200" dirty="0" err="1"/>
              <a:t>eyeColor</a:t>
            </a:r>
            <a:r>
              <a:rPr lang="en-US" sz="1200" dirty="0"/>
              <a:t>:"blue</a:t>
            </a:r>
            <a:r>
              <a:rPr lang="en-US" sz="1200" dirty="0" smtClean="0"/>
              <a:t>"};</a:t>
            </a:r>
          </a:p>
          <a:p>
            <a:pPr lvl="0">
              <a:buClrTx/>
            </a:pPr>
            <a:endParaRPr kumimoji="0" lang="en-US" altLang="en-US" sz="1200" b="0" i="0" u="none" strike="noStrike" cap="none" normalizeH="0" baseline="0" dirty="0">
              <a:ln>
                <a:noFill/>
              </a:ln>
              <a:solidFill>
                <a:schemeClr val="tx1"/>
              </a:solidFill>
              <a:effectLst/>
            </a:endParaRPr>
          </a:p>
          <a:p>
            <a:pPr lvl="0">
              <a:buClrTx/>
            </a:pPr>
            <a:r>
              <a:rPr lang="en-US" sz="1200" dirty="0"/>
              <a:t>// Create an Object</a:t>
            </a:r>
            <a:br>
              <a:rPr lang="en-US" sz="1200" dirty="0"/>
            </a:br>
            <a:r>
              <a:rPr lang="en-US" sz="1200" dirty="0" err="1"/>
              <a:t>const</a:t>
            </a:r>
            <a:r>
              <a:rPr lang="en-US" sz="1200" dirty="0"/>
              <a:t> person = {</a:t>
            </a:r>
            <a:r>
              <a:rPr lang="en-US" sz="1200" dirty="0"/>
              <a:t/>
            </a:r>
            <a:br>
              <a:rPr lang="en-US" sz="1200" dirty="0"/>
            </a:br>
            <a:r>
              <a:rPr lang="en-US" sz="1200" dirty="0"/>
              <a:t>  </a:t>
            </a:r>
            <a:r>
              <a:rPr lang="en-US" sz="1200" dirty="0" err="1"/>
              <a:t>firstName</a:t>
            </a:r>
            <a:r>
              <a:rPr lang="en-US" sz="1200" dirty="0"/>
              <a:t>: "John",</a:t>
            </a:r>
            <a:r>
              <a:rPr lang="en-US" sz="1200" dirty="0"/>
              <a:t/>
            </a:r>
            <a:br>
              <a:rPr lang="en-US" sz="1200" dirty="0"/>
            </a:br>
            <a:r>
              <a:rPr lang="en-US" sz="1200" dirty="0"/>
              <a:t>  </a:t>
            </a:r>
            <a:r>
              <a:rPr lang="en-US" sz="1200" dirty="0" err="1"/>
              <a:t>lastName</a:t>
            </a:r>
            <a:r>
              <a:rPr lang="en-US" sz="1200" dirty="0"/>
              <a:t>: "Doe",</a:t>
            </a:r>
            <a:r>
              <a:rPr lang="en-US" sz="1200" dirty="0"/>
              <a:t/>
            </a:r>
            <a:br>
              <a:rPr lang="en-US" sz="1200" dirty="0"/>
            </a:br>
            <a:r>
              <a:rPr lang="en-US" sz="1200" dirty="0"/>
              <a:t>  age: 50,</a:t>
            </a:r>
            <a:r>
              <a:rPr lang="en-US" sz="1200" dirty="0"/>
              <a:t/>
            </a:r>
            <a:br>
              <a:rPr lang="en-US" sz="1200" dirty="0"/>
            </a:br>
            <a:r>
              <a:rPr lang="en-US" sz="1200" dirty="0"/>
              <a:t>  </a:t>
            </a:r>
            <a:r>
              <a:rPr lang="en-US" sz="1200" dirty="0" err="1"/>
              <a:t>eyeColor</a:t>
            </a:r>
            <a:r>
              <a:rPr lang="en-US" sz="1200" dirty="0"/>
              <a:t>: "blue"</a:t>
            </a:r>
            <a:r>
              <a:rPr lang="en-US" sz="1200" dirty="0"/>
              <a:t/>
            </a:r>
            <a:br>
              <a:rPr lang="en-US" sz="1200" dirty="0"/>
            </a:br>
            <a:r>
              <a:rPr lang="en-US" sz="1200" dirty="0" smtClean="0"/>
              <a:t>};</a:t>
            </a:r>
          </a:p>
          <a:p>
            <a:pPr lvl="0">
              <a:buClrTx/>
            </a:pPr>
            <a:endParaRPr kumimoji="0" lang="en-US" altLang="en-US" sz="1200" b="0" i="0" u="none" strike="noStrike" cap="none" normalizeH="0" baseline="0" dirty="0">
              <a:ln>
                <a:noFill/>
              </a:ln>
              <a:solidFill>
                <a:schemeClr val="tx1"/>
              </a:solidFill>
              <a:effectLst/>
            </a:endParaRPr>
          </a:p>
          <a:p>
            <a:pPr lvl="0">
              <a:buClrTx/>
            </a:pPr>
            <a:r>
              <a:rPr lang="en-US" sz="1200" dirty="0"/>
              <a:t>// Create an Object</a:t>
            </a:r>
            <a:br>
              <a:rPr lang="en-US" sz="1200" dirty="0"/>
            </a:br>
            <a:r>
              <a:rPr lang="en-US" sz="1200" dirty="0" err="1"/>
              <a:t>const</a:t>
            </a:r>
            <a:r>
              <a:rPr lang="en-US" sz="1200" dirty="0"/>
              <a:t> person = {};</a:t>
            </a:r>
            <a:r>
              <a:rPr lang="en-US" sz="1200" dirty="0"/>
              <a:t/>
            </a:r>
            <a:br>
              <a:rPr lang="en-US" sz="1200" dirty="0"/>
            </a:br>
            <a:r>
              <a:rPr lang="en-US" sz="1200" dirty="0"/>
              <a:t/>
            </a:r>
            <a:br>
              <a:rPr lang="en-US" sz="1200" dirty="0"/>
            </a:br>
            <a:r>
              <a:rPr lang="en-US" sz="1200" dirty="0"/>
              <a:t>// Add Properties</a:t>
            </a:r>
            <a:br>
              <a:rPr lang="en-US" sz="1200" dirty="0"/>
            </a:br>
            <a:r>
              <a:rPr lang="en-US" sz="1200" dirty="0" err="1"/>
              <a:t>person.firstName</a:t>
            </a:r>
            <a:r>
              <a:rPr lang="en-US" sz="1200" dirty="0"/>
              <a:t> = "John";</a:t>
            </a:r>
            <a:r>
              <a:rPr lang="en-US" sz="1200" dirty="0"/>
              <a:t/>
            </a:r>
            <a:br>
              <a:rPr lang="en-US" sz="1200" dirty="0"/>
            </a:br>
            <a:r>
              <a:rPr lang="en-US" sz="1200" dirty="0" err="1"/>
              <a:t>person.lastName</a:t>
            </a:r>
            <a:r>
              <a:rPr lang="en-US" sz="1200" dirty="0"/>
              <a:t> = "Doe";</a:t>
            </a:r>
            <a:r>
              <a:rPr lang="en-US" sz="1200" dirty="0"/>
              <a:t/>
            </a:r>
            <a:br>
              <a:rPr lang="en-US" sz="1200" dirty="0"/>
            </a:br>
            <a:r>
              <a:rPr lang="en-US" sz="1200" dirty="0" err="1"/>
              <a:t>person.age</a:t>
            </a:r>
            <a:r>
              <a:rPr lang="en-US" sz="1200" dirty="0"/>
              <a:t> = 50;</a:t>
            </a:r>
            <a:r>
              <a:rPr lang="en-US" sz="1200" dirty="0"/>
              <a:t/>
            </a:r>
            <a:br>
              <a:rPr lang="en-US" sz="1200" dirty="0"/>
            </a:br>
            <a:r>
              <a:rPr lang="en-US" sz="1200" dirty="0" err="1"/>
              <a:t>person.eyeColor</a:t>
            </a:r>
            <a:r>
              <a:rPr lang="en-US" sz="1200" dirty="0"/>
              <a:t> = "blue";</a:t>
            </a:r>
            <a:endParaRPr kumimoji="0" lang="en-US" alt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163186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a:t>
            </a:r>
            <a:r>
              <a:rPr lang="en" sz="3300" b="1" dirty="0" smtClean="0"/>
              <a:t>OBJECTS</a:t>
            </a:r>
            <a:endParaRPr sz="3300" b="1" dirty="0"/>
          </a:p>
        </p:txBody>
      </p:sp>
      <p:sp>
        <p:nvSpPr>
          <p:cNvPr id="2" name="Rectangle 1"/>
          <p:cNvSpPr>
            <a:spLocks noChangeArrowheads="1"/>
          </p:cNvSpPr>
          <p:nvPr/>
        </p:nvSpPr>
        <p:spPr bwMode="auto">
          <a:xfrm>
            <a:off x="235527" y="611450"/>
            <a:ext cx="8222672" cy="3423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smtClean="0">
                <a:ln>
                  <a:noFill/>
                </a:ln>
                <a:solidFill>
                  <a:srgbClr val="000000"/>
                </a:solidFill>
                <a:effectLst/>
                <a:latin typeface="+mj-lt"/>
                <a:cs typeface="Segoe UI" panose="020B0502040204020203" pitchFamily="34" charset="0"/>
              </a:rPr>
              <a:t>DEFINING</a:t>
            </a:r>
            <a:r>
              <a:rPr kumimoji="0" lang="en-US" altLang="en-US" sz="1600" b="1" i="0" u="sng" strike="noStrike" cap="none" normalizeH="0" dirty="0" smtClean="0">
                <a:ln>
                  <a:noFill/>
                </a:ln>
                <a:solidFill>
                  <a:srgbClr val="000000"/>
                </a:solidFill>
                <a:effectLst/>
                <a:latin typeface="+mj-lt"/>
                <a:cs typeface="Segoe UI" panose="020B0502040204020203" pitchFamily="34" charset="0"/>
              </a:rPr>
              <a:t> JAVA OBJECTS</a:t>
            </a:r>
            <a:endParaRPr kumimoji="0" lang="en-US" altLang="en-US" sz="1600" b="0" i="0" u="none" strike="noStrike" cap="none" normalizeH="0" baseline="0" dirty="0" smtClean="0">
              <a:ln>
                <a:noFill/>
              </a:ln>
              <a:solidFill>
                <a:schemeClr val="tx1"/>
              </a:solidFill>
              <a:effectLst/>
            </a:endParaRPr>
          </a:p>
        </p:txBody>
      </p:sp>
      <p:sp>
        <p:nvSpPr>
          <p:cNvPr id="5" name="Rectangle 2"/>
          <p:cNvSpPr>
            <a:spLocks noChangeArrowheads="1"/>
          </p:cNvSpPr>
          <p:nvPr/>
        </p:nvSpPr>
        <p:spPr bwMode="auto">
          <a:xfrm>
            <a:off x="235527" y="1013336"/>
            <a:ext cx="7897090" cy="26814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altLang="en-US" sz="1200" b="1" u="sng" dirty="0" smtClean="0">
                <a:solidFill>
                  <a:srgbClr val="000000"/>
                </a:solidFill>
                <a:latin typeface="Verdana" panose="020B0604030504040204" pitchFamily="34" charset="0"/>
              </a:rPr>
              <a:t>USING THE new KEYWORD</a:t>
            </a:r>
          </a:p>
          <a:p>
            <a:pPr lvl="0">
              <a:buClrTx/>
            </a:pPr>
            <a:endParaRPr lang="en-US" altLang="en-US" sz="1200" b="1" u="sng"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2060"/>
                </a:solidFill>
                <a:effectLst/>
                <a:latin typeface="Segoe UI" panose="020B0502040204020203" pitchFamily="34" charset="0"/>
                <a:cs typeface="Segoe UI" panose="020B0502040204020203" pitchFamily="34" charset="0"/>
              </a:rPr>
              <a:t>Syntax:</a:t>
            </a:r>
          </a:p>
          <a:p>
            <a:pPr lvl="0">
              <a:buClrTx/>
            </a:pPr>
            <a:r>
              <a:rPr lang="en-US" sz="1200" dirty="0"/>
              <a:t>// Create an Object</a:t>
            </a:r>
            <a:br>
              <a:rPr lang="en-US" sz="1200" dirty="0"/>
            </a:br>
            <a:r>
              <a:rPr lang="en-US" sz="1200" dirty="0" err="1"/>
              <a:t>const</a:t>
            </a:r>
            <a:r>
              <a:rPr lang="en-US" sz="1200" dirty="0"/>
              <a:t> person = new Object();</a:t>
            </a:r>
            <a:r>
              <a:rPr lang="en-US" sz="1200" dirty="0"/>
              <a:t/>
            </a:r>
            <a:br>
              <a:rPr lang="en-US" sz="1200" dirty="0"/>
            </a:br>
            <a:r>
              <a:rPr lang="en-US" sz="1200" dirty="0"/>
              <a:t/>
            </a:r>
            <a:br>
              <a:rPr lang="en-US" sz="1200" dirty="0"/>
            </a:br>
            <a:r>
              <a:rPr lang="en-US" sz="1200" dirty="0"/>
              <a:t>// Add Properties</a:t>
            </a:r>
            <a:br>
              <a:rPr lang="en-US" sz="1200" dirty="0"/>
            </a:br>
            <a:r>
              <a:rPr lang="en-US" sz="1200" dirty="0" err="1"/>
              <a:t>person.firstName</a:t>
            </a:r>
            <a:r>
              <a:rPr lang="en-US" sz="1200" dirty="0"/>
              <a:t> = "John";</a:t>
            </a:r>
            <a:r>
              <a:rPr lang="en-US" sz="1200" dirty="0"/>
              <a:t/>
            </a:r>
            <a:br>
              <a:rPr lang="en-US" sz="1200" dirty="0"/>
            </a:br>
            <a:r>
              <a:rPr lang="en-US" sz="1200" dirty="0" err="1"/>
              <a:t>person.lastName</a:t>
            </a:r>
            <a:r>
              <a:rPr lang="en-US" sz="1200" dirty="0"/>
              <a:t> = "Doe";</a:t>
            </a:r>
            <a:r>
              <a:rPr lang="en-US" sz="1200" dirty="0"/>
              <a:t/>
            </a:r>
            <a:br>
              <a:rPr lang="en-US" sz="1200" dirty="0"/>
            </a:br>
            <a:r>
              <a:rPr lang="en-US" sz="1200" dirty="0" err="1"/>
              <a:t>person.age</a:t>
            </a:r>
            <a:r>
              <a:rPr lang="en-US" sz="1200" dirty="0"/>
              <a:t> = 50;</a:t>
            </a:r>
            <a:r>
              <a:rPr lang="en-US" sz="1200" dirty="0"/>
              <a:t/>
            </a:r>
            <a:br>
              <a:rPr lang="en-US" sz="1200" dirty="0"/>
            </a:br>
            <a:r>
              <a:rPr lang="en-US" sz="1200" dirty="0" err="1"/>
              <a:t>person.eyeColor</a:t>
            </a:r>
            <a:r>
              <a:rPr lang="en-US" sz="1200" dirty="0"/>
              <a:t> = "blue</a:t>
            </a:r>
            <a:r>
              <a:rPr lang="en-US" sz="1200" dirty="0" smtClean="0"/>
              <a:t>";</a:t>
            </a:r>
          </a:p>
          <a:p>
            <a:pPr lvl="0">
              <a:buClrTx/>
            </a:pPr>
            <a:endParaRPr kumimoji="0" lang="en-US" altLang="en-US" sz="1200" b="0" i="0" u="none" strike="noStrike" cap="none" normalizeH="0" baseline="0" dirty="0" smtClean="0">
              <a:ln>
                <a:noFill/>
              </a:ln>
              <a:solidFill>
                <a:schemeClr val="tx1"/>
              </a:solidFill>
              <a:effectLst/>
            </a:endParaRPr>
          </a:p>
          <a:p>
            <a:pPr lvl="0">
              <a:buClrTx/>
            </a:pPr>
            <a:endParaRPr kumimoji="0" lang="en-US" altLang="en-US" sz="1200" b="0" i="0" u="none" strike="noStrike" cap="none" normalizeH="0" baseline="0" dirty="0">
              <a:ln>
                <a:noFill/>
              </a:ln>
              <a:solidFill>
                <a:schemeClr val="tx1"/>
              </a:solidFill>
              <a:effectLst/>
            </a:endParaRPr>
          </a:p>
          <a:p>
            <a:pPr lvl="0">
              <a:buClrTx/>
            </a:pP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44843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dirty="0" smtClean="0"/>
              <a:t>JAVA SCRIPT</a:t>
            </a:r>
            <a:endParaRPr sz="3300" b="1" dirty="0"/>
          </a:p>
        </p:txBody>
      </p:sp>
      <p:sp>
        <p:nvSpPr>
          <p:cNvPr id="104" name="Google Shape;104;p16"/>
          <p:cNvSpPr txBox="1"/>
          <p:nvPr/>
        </p:nvSpPr>
        <p:spPr>
          <a:xfrm>
            <a:off x="321600" y="763850"/>
            <a:ext cx="8500800" cy="4185731"/>
          </a:xfrm>
          <a:prstGeom prst="rect">
            <a:avLst/>
          </a:prstGeom>
          <a:noFill/>
          <a:ln>
            <a:noFill/>
          </a:ln>
        </p:spPr>
        <p:txBody>
          <a:bodyPr spcFirstLastPara="1" wrap="square" lIns="91425" tIns="91425" rIns="91425" bIns="91425" anchor="t" anchorCtr="0">
            <a:spAutoFit/>
          </a:bodyPr>
          <a:lstStyle/>
          <a:p>
            <a:pPr lvl="0" algn="just"/>
            <a:r>
              <a:rPr lang="en-US" sz="2600" dirty="0"/>
              <a:t>JavaScript is a </a:t>
            </a:r>
            <a:r>
              <a:rPr lang="en-US" sz="2600" b="1" dirty="0"/>
              <a:t>programming language used for creating dynamic content on websites</a:t>
            </a:r>
            <a:r>
              <a:rPr lang="en-US" sz="2600" dirty="0"/>
              <a:t>. It is a </a:t>
            </a:r>
            <a:r>
              <a:rPr lang="en-US" sz="2600" b="1" dirty="0"/>
              <a:t>lightweight</a:t>
            </a:r>
            <a:r>
              <a:rPr lang="en-US" sz="2600" dirty="0"/>
              <a:t>, </a:t>
            </a:r>
            <a:r>
              <a:rPr lang="en-US" sz="2600" b="1" dirty="0"/>
              <a:t>cross-platform</a:t>
            </a:r>
            <a:r>
              <a:rPr lang="en-US" sz="2600" dirty="0"/>
              <a:t> and </a:t>
            </a:r>
            <a:r>
              <a:rPr lang="en-US" sz="2600" b="1" dirty="0"/>
              <a:t>single-threaded</a:t>
            </a:r>
            <a:r>
              <a:rPr lang="en-US" sz="2600" dirty="0"/>
              <a:t> programming language</a:t>
            </a:r>
            <a:r>
              <a:rPr lang="en-US" sz="2600" dirty="0" smtClean="0"/>
              <a:t>.</a:t>
            </a:r>
          </a:p>
          <a:p>
            <a:pPr lvl="0" algn="just"/>
            <a:r>
              <a:rPr lang="en-US" sz="2600" dirty="0"/>
              <a:t> </a:t>
            </a:r>
          </a:p>
          <a:p>
            <a:pPr lvl="0" algn="just"/>
            <a:r>
              <a:rPr lang="en-US" sz="2600" dirty="0"/>
              <a:t>JavaScript is an </a:t>
            </a:r>
            <a:r>
              <a:rPr lang="en-US" sz="2600" b="1" dirty="0"/>
              <a:t>interpreted </a:t>
            </a:r>
            <a:r>
              <a:rPr lang="en-US" sz="2600" dirty="0"/>
              <a:t>language that executes code line by line providing more flexibility. It is a commonly used programming language to</a:t>
            </a:r>
            <a:r>
              <a:rPr lang="en-US" sz="2600" b="1" dirty="0"/>
              <a:t> create dynamic and interactive elements in web applications</a:t>
            </a:r>
            <a:r>
              <a:rPr lang="en-US" sz="2600" dirty="0"/>
              <a:t>.</a:t>
            </a:r>
            <a:endParaRPr sz="2600" dirty="0">
              <a:solidFill>
                <a:srgbClr val="370E00"/>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a:t>
            </a:r>
            <a:r>
              <a:rPr lang="en" sz="3300" b="1" dirty="0" smtClean="0"/>
              <a:t>OBJECTS</a:t>
            </a:r>
            <a:endParaRPr sz="3300" b="1" dirty="0"/>
          </a:p>
        </p:txBody>
      </p:sp>
      <p:sp>
        <p:nvSpPr>
          <p:cNvPr id="5" name="Rectangle 2"/>
          <p:cNvSpPr>
            <a:spLocks noChangeArrowheads="1"/>
          </p:cNvSpPr>
          <p:nvPr/>
        </p:nvSpPr>
        <p:spPr bwMode="auto">
          <a:xfrm>
            <a:off x="334587" y="555722"/>
            <a:ext cx="7897090" cy="43434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altLang="en-US" sz="1200" b="1" u="sng" dirty="0" smtClean="0">
                <a:solidFill>
                  <a:srgbClr val="000000"/>
                </a:solidFill>
                <a:latin typeface="Verdana" panose="020B0604030504040204" pitchFamily="34" charset="0"/>
              </a:rPr>
              <a:t>JS OBJECT METHODS</a:t>
            </a:r>
          </a:p>
          <a:p>
            <a:pPr lvl="0">
              <a:buClrTx/>
            </a:pPr>
            <a:endParaRPr lang="en-US" altLang="en-US" sz="1200" b="1" u="sng" dirty="0"/>
          </a:p>
          <a:p>
            <a:r>
              <a:rPr lang="en-US" b="1" dirty="0"/>
              <a:t>Object methods</a:t>
            </a:r>
            <a:r>
              <a:rPr lang="en-US" dirty="0"/>
              <a:t> are actions that can be performed on objects.</a:t>
            </a:r>
          </a:p>
          <a:p>
            <a:r>
              <a:rPr lang="en-US" dirty="0"/>
              <a:t>A method is a </a:t>
            </a:r>
            <a:r>
              <a:rPr lang="en-US" b="1" dirty="0"/>
              <a:t>function definition</a:t>
            </a:r>
            <a:r>
              <a:rPr lang="en-US" dirty="0"/>
              <a:t> stored as a </a:t>
            </a:r>
            <a:r>
              <a:rPr lang="en-US" b="1" dirty="0"/>
              <a:t>property value</a:t>
            </a:r>
            <a:r>
              <a:rPr lang="en-US" dirty="0" smtClean="0"/>
              <a:t>.</a:t>
            </a:r>
          </a:p>
          <a:p>
            <a:endParaRPr lang="en-US" dirty="0" smtClean="0"/>
          </a:p>
          <a:p>
            <a:r>
              <a:rPr lang="en-US" altLang="en-US" b="1" dirty="0">
                <a:solidFill>
                  <a:srgbClr val="002060"/>
                </a:solidFill>
                <a:latin typeface="Segoe UI" panose="020B0502040204020203" pitchFamily="34" charset="0"/>
                <a:cs typeface="Segoe UI" panose="020B0502040204020203" pitchFamily="34" charset="0"/>
              </a:rPr>
              <a:t>Syntax:</a:t>
            </a:r>
          </a:p>
          <a:p>
            <a:r>
              <a:rPr lang="en-US" dirty="0" err="1" smtClean="0"/>
              <a:t>const</a:t>
            </a:r>
            <a:r>
              <a:rPr lang="en-US" dirty="0"/>
              <a:t> </a:t>
            </a:r>
            <a:r>
              <a:rPr lang="en-US" b="1" dirty="0"/>
              <a:t>person</a:t>
            </a:r>
            <a:r>
              <a:rPr lang="en-US" dirty="0"/>
              <a:t> = {</a:t>
            </a:r>
            <a:r>
              <a:rPr lang="en-US" dirty="0"/>
              <a:t/>
            </a:r>
            <a:br>
              <a:rPr lang="en-US" dirty="0"/>
            </a:br>
            <a:r>
              <a:rPr lang="en-US" dirty="0"/>
              <a:t>  </a:t>
            </a:r>
            <a:r>
              <a:rPr lang="en-US" dirty="0" err="1"/>
              <a:t>firstName</a:t>
            </a:r>
            <a:r>
              <a:rPr lang="en-US" dirty="0"/>
              <a:t>: "John",</a:t>
            </a:r>
            <a:r>
              <a:rPr lang="en-US" dirty="0"/>
              <a:t/>
            </a:r>
            <a:br>
              <a:rPr lang="en-US" dirty="0"/>
            </a:br>
            <a:r>
              <a:rPr lang="en-US" dirty="0"/>
              <a:t>  </a:t>
            </a:r>
            <a:r>
              <a:rPr lang="en-US" dirty="0" err="1"/>
              <a:t>lastName</a:t>
            </a:r>
            <a:r>
              <a:rPr lang="en-US" dirty="0"/>
              <a:t>: "Doe",</a:t>
            </a:r>
            <a:r>
              <a:rPr lang="en-US" dirty="0"/>
              <a:t/>
            </a:r>
            <a:br>
              <a:rPr lang="en-US" dirty="0"/>
            </a:br>
            <a:r>
              <a:rPr lang="en-US" dirty="0"/>
              <a:t>  id: 5566,</a:t>
            </a:r>
            <a:r>
              <a:rPr lang="en-US" dirty="0"/>
              <a:t/>
            </a:r>
            <a:br>
              <a:rPr lang="en-US" dirty="0"/>
            </a:br>
            <a:r>
              <a:rPr lang="en-US" dirty="0"/>
              <a:t>  </a:t>
            </a:r>
            <a:r>
              <a:rPr lang="en-US" dirty="0" err="1"/>
              <a:t>fullName</a:t>
            </a:r>
            <a:r>
              <a:rPr lang="en-US" dirty="0"/>
              <a:t>: function() {</a:t>
            </a:r>
            <a:r>
              <a:rPr lang="en-US" dirty="0"/>
              <a:t/>
            </a:r>
            <a:br>
              <a:rPr lang="en-US" dirty="0"/>
            </a:br>
            <a:r>
              <a:rPr lang="en-US" dirty="0"/>
              <a:t>    return </a:t>
            </a:r>
            <a:r>
              <a:rPr lang="en-US" b="1" dirty="0" err="1"/>
              <a:t>this</a:t>
            </a:r>
            <a:r>
              <a:rPr lang="en-US" dirty="0" err="1"/>
              <a:t>.firstName</a:t>
            </a:r>
            <a:r>
              <a:rPr lang="en-US" dirty="0"/>
              <a:t> + " " + </a:t>
            </a:r>
            <a:r>
              <a:rPr lang="en-US" b="1" dirty="0" err="1"/>
              <a:t>this</a:t>
            </a:r>
            <a:r>
              <a:rPr lang="en-US" dirty="0" err="1"/>
              <a:t>.lastName</a:t>
            </a:r>
            <a:r>
              <a:rPr lang="en-US" dirty="0"/>
              <a:t>;</a:t>
            </a:r>
            <a:r>
              <a:rPr lang="en-US" dirty="0"/>
              <a:t/>
            </a:r>
            <a:br>
              <a:rPr lang="en-US" dirty="0"/>
            </a:br>
            <a:r>
              <a:rPr lang="en-US" dirty="0"/>
              <a:t>  }</a:t>
            </a:r>
            <a:r>
              <a:rPr lang="en-US" dirty="0"/>
              <a:t/>
            </a:r>
            <a:br>
              <a:rPr lang="en-US" dirty="0"/>
            </a:br>
            <a:r>
              <a:rPr lang="en-US" dirty="0" smtClean="0"/>
              <a:t>};</a:t>
            </a:r>
          </a:p>
          <a:p>
            <a:endParaRPr lang="en-US" dirty="0"/>
          </a:p>
          <a:p>
            <a:r>
              <a:rPr lang="en-US" b="1" u="sng" dirty="0"/>
              <a:t>Adding a Method to an Object</a:t>
            </a:r>
          </a:p>
          <a:p>
            <a:endParaRPr lang="en-US" dirty="0" smtClean="0"/>
          </a:p>
          <a:p>
            <a:r>
              <a:rPr lang="en-US" dirty="0"/>
              <a:t>person.name = function () {</a:t>
            </a:r>
            <a:r>
              <a:rPr lang="en-US" dirty="0"/>
              <a:t/>
            </a:r>
            <a:br>
              <a:rPr lang="en-US" dirty="0"/>
            </a:br>
            <a:r>
              <a:rPr lang="en-US" dirty="0"/>
              <a:t>  return </a:t>
            </a:r>
            <a:r>
              <a:rPr lang="en-US" dirty="0" err="1"/>
              <a:t>this.firstName</a:t>
            </a:r>
            <a:r>
              <a:rPr lang="en-US" dirty="0"/>
              <a:t> + " " + </a:t>
            </a:r>
            <a:r>
              <a:rPr lang="en-US" dirty="0" err="1"/>
              <a:t>this.lastName</a:t>
            </a:r>
            <a:r>
              <a:rPr lang="en-US" dirty="0"/>
              <a:t>;</a:t>
            </a:r>
            <a:r>
              <a:rPr lang="en-US" dirty="0"/>
              <a:t/>
            </a:r>
            <a:br>
              <a:rPr lang="en-US" dirty="0"/>
            </a:br>
            <a:r>
              <a:rPr lang="en-US" dirty="0" smtClean="0"/>
              <a:t>};</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09287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90519"/>
          </a:xfrm>
          <a:prstGeom prst="rect">
            <a:avLst/>
          </a:prstGeom>
        </p:spPr>
        <p:txBody>
          <a:bodyPr spcFirstLastPara="1" wrap="square" lIns="91425" tIns="91425" rIns="91425" bIns="91425" anchor="t" anchorCtr="0">
            <a:noAutofit/>
          </a:bodyPr>
          <a:lstStyle/>
          <a:p>
            <a:pPr lvl="0" algn="ctr">
              <a:buSzPts val="990"/>
            </a:pPr>
            <a:r>
              <a:rPr lang="en" sz="2600" b="1" dirty="0" smtClean="0"/>
              <a:t>JAVA SCRIPT </a:t>
            </a:r>
            <a:r>
              <a:rPr lang="en" sz="2600" b="1" dirty="0" smtClean="0"/>
              <a:t>ARRAY</a:t>
            </a:r>
            <a:endParaRPr sz="2600" b="1" dirty="0"/>
          </a:p>
        </p:txBody>
      </p:sp>
      <p:sp>
        <p:nvSpPr>
          <p:cNvPr id="5" name="Rectangle 2"/>
          <p:cNvSpPr>
            <a:spLocks noChangeArrowheads="1"/>
          </p:cNvSpPr>
          <p:nvPr/>
        </p:nvSpPr>
        <p:spPr bwMode="auto">
          <a:xfrm>
            <a:off x="326967" y="410349"/>
            <a:ext cx="7897090" cy="44665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r>
              <a:rPr lang="en-US" sz="1200" dirty="0"/>
              <a:t>An array is a special variable, which can hold more than one value</a:t>
            </a:r>
            <a:r>
              <a:rPr lang="en-US" sz="1200" dirty="0" smtClean="0"/>
              <a:t>:</a:t>
            </a:r>
          </a:p>
          <a:p>
            <a:endParaRPr lang="en-US" sz="1200" dirty="0" smtClean="0"/>
          </a:p>
          <a:p>
            <a:r>
              <a:rPr lang="en-US" altLang="en-US" sz="1200" b="1" dirty="0">
                <a:solidFill>
                  <a:srgbClr val="002060"/>
                </a:solidFill>
                <a:latin typeface="Segoe UI" panose="020B0502040204020203" pitchFamily="34" charset="0"/>
                <a:cs typeface="Segoe UI" panose="020B0502040204020203" pitchFamily="34" charset="0"/>
              </a:rPr>
              <a:t>Syntax</a:t>
            </a:r>
            <a:r>
              <a:rPr lang="en-US" altLang="en-US" sz="1200" b="1" dirty="0" smtClean="0">
                <a:solidFill>
                  <a:srgbClr val="002060"/>
                </a:solidFill>
                <a:latin typeface="Segoe UI" panose="020B0502040204020203" pitchFamily="34" charset="0"/>
                <a:cs typeface="Segoe UI" panose="020B0502040204020203" pitchFamily="34" charset="0"/>
              </a:rPr>
              <a:t>:</a:t>
            </a:r>
          </a:p>
          <a:p>
            <a:r>
              <a:rPr lang="en-US" sz="1200" dirty="0" err="1"/>
              <a:t>const</a:t>
            </a:r>
            <a:r>
              <a:rPr lang="en-US" sz="1200" dirty="0"/>
              <a:t> </a:t>
            </a:r>
            <a:r>
              <a:rPr lang="en-US" sz="1200" i="1" dirty="0" err="1"/>
              <a:t>array_name</a:t>
            </a:r>
            <a:r>
              <a:rPr lang="en-US" sz="1200" dirty="0"/>
              <a:t> = [</a:t>
            </a:r>
            <a:r>
              <a:rPr lang="en-US" sz="1200" i="1" dirty="0"/>
              <a:t>item1</a:t>
            </a:r>
            <a:r>
              <a:rPr lang="en-US" sz="1200" dirty="0"/>
              <a:t>, </a:t>
            </a:r>
            <a:r>
              <a:rPr lang="en-US" sz="1200" i="1" dirty="0"/>
              <a:t>item2</a:t>
            </a:r>
            <a:r>
              <a:rPr lang="en-US" sz="1200" dirty="0"/>
              <a:t>, ...];  </a:t>
            </a:r>
            <a:endParaRPr lang="en-US" sz="1200" dirty="0" smtClean="0"/>
          </a:p>
          <a:p>
            <a:endParaRPr lang="en-US" altLang="en-US" sz="1200" b="1" dirty="0" smtClean="0">
              <a:solidFill>
                <a:srgbClr val="002060"/>
              </a:solidFill>
              <a:latin typeface="Segoe UI" panose="020B0502040204020203" pitchFamily="34" charset="0"/>
              <a:cs typeface="Segoe UI" panose="020B0502040204020203" pitchFamily="34" charset="0"/>
            </a:endParaRPr>
          </a:p>
          <a:p>
            <a:r>
              <a:rPr lang="en-US" altLang="en-US" sz="1200" b="1" dirty="0" smtClean="0">
                <a:solidFill>
                  <a:srgbClr val="002060"/>
                </a:solidFill>
                <a:latin typeface="Segoe UI" panose="020B0502040204020203" pitchFamily="34" charset="0"/>
                <a:cs typeface="Segoe UI" panose="020B0502040204020203" pitchFamily="34" charset="0"/>
              </a:rPr>
              <a:t>Example:</a:t>
            </a:r>
            <a:endParaRPr lang="en-US" altLang="en-US" sz="1200" b="1" dirty="0">
              <a:solidFill>
                <a:srgbClr val="002060"/>
              </a:solidFill>
              <a:latin typeface="Segoe UI" panose="020B0502040204020203" pitchFamily="34" charset="0"/>
              <a:cs typeface="Segoe UI" panose="020B0502040204020203" pitchFamily="34" charset="0"/>
            </a:endParaRPr>
          </a:p>
          <a:p>
            <a:r>
              <a:rPr lang="en-US" sz="1200" dirty="0" err="1"/>
              <a:t>const</a:t>
            </a:r>
            <a:r>
              <a:rPr lang="en-US" sz="1200" dirty="0"/>
              <a:t> cars = ["Saab", "Volvo", "BMW</a:t>
            </a:r>
            <a:r>
              <a:rPr lang="en-US" sz="1200" dirty="0" smtClean="0"/>
              <a:t>"];</a:t>
            </a:r>
          </a:p>
          <a:p>
            <a:endParaRPr lang="en-US" sz="1200" dirty="0"/>
          </a:p>
          <a:p>
            <a:r>
              <a:rPr lang="en-US" sz="1200" dirty="0" err="1"/>
              <a:t>const</a:t>
            </a:r>
            <a:r>
              <a:rPr lang="en-US" sz="1200" dirty="0"/>
              <a:t> cars = [];</a:t>
            </a:r>
            <a:r>
              <a:rPr lang="en-US" sz="1200" dirty="0"/>
              <a:t/>
            </a:r>
            <a:br>
              <a:rPr lang="en-US" sz="1200" dirty="0"/>
            </a:br>
            <a:r>
              <a:rPr lang="en-US" sz="1200" dirty="0"/>
              <a:t>cars[0]= "Saab";</a:t>
            </a:r>
            <a:r>
              <a:rPr lang="en-US" sz="1200" dirty="0"/>
              <a:t/>
            </a:r>
            <a:br>
              <a:rPr lang="en-US" sz="1200" dirty="0"/>
            </a:br>
            <a:r>
              <a:rPr lang="en-US" sz="1200" dirty="0"/>
              <a:t>cars[1]= "Volvo";</a:t>
            </a:r>
            <a:r>
              <a:rPr lang="en-US" sz="1200" dirty="0"/>
              <a:t/>
            </a:r>
            <a:br>
              <a:rPr lang="en-US" sz="1200" dirty="0"/>
            </a:br>
            <a:r>
              <a:rPr lang="en-US" sz="1200" dirty="0"/>
              <a:t>cars[2]= "BMW</a:t>
            </a:r>
            <a:r>
              <a:rPr lang="en-US" sz="1200" dirty="0" smtClean="0"/>
              <a:t>";</a:t>
            </a:r>
          </a:p>
          <a:p>
            <a:endParaRPr lang="en-US" sz="1200" dirty="0"/>
          </a:p>
          <a:p>
            <a:r>
              <a:rPr lang="en-US" sz="1200" b="1" u="sng" dirty="0"/>
              <a:t>Accessing the First Array </a:t>
            </a:r>
            <a:r>
              <a:rPr lang="en-US" sz="1200" b="1" u="sng" dirty="0" smtClean="0"/>
              <a:t>Element</a:t>
            </a:r>
          </a:p>
          <a:p>
            <a:endParaRPr lang="en-US" sz="1200" b="1" u="sng" dirty="0"/>
          </a:p>
          <a:p>
            <a:r>
              <a:rPr lang="fr-FR" sz="1200" dirty="0" err="1"/>
              <a:t>const</a:t>
            </a:r>
            <a:r>
              <a:rPr lang="fr-FR" sz="1200" dirty="0"/>
              <a:t> fruits = ["Banana", "Orange", "Apple", "Mango"];</a:t>
            </a:r>
            <a:r>
              <a:rPr lang="fr-FR" sz="1200" dirty="0"/>
              <a:t/>
            </a:r>
            <a:br>
              <a:rPr lang="fr-FR" sz="1200" dirty="0"/>
            </a:br>
            <a:r>
              <a:rPr lang="fr-FR" sz="1200" dirty="0"/>
              <a:t>let fruit = fruits[0];</a:t>
            </a:r>
            <a:endParaRPr lang="en-US" sz="1200" b="1" u="sng" dirty="0"/>
          </a:p>
          <a:p>
            <a:endParaRPr lang="en-US" sz="1200" dirty="0" smtClean="0"/>
          </a:p>
          <a:p>
            <a:endParaRPr lang="en-US" sz="1200" dirty="0"/>
          </a:p>
          <a:p>
            <a:r>
              <a:rPr lang="en-US" sz="1200" b="1" u="sng" dirty="0"/>
              <a:t>Converting an Array to a </a:t>
            </a:r>
            <a:r>
              <a:rPr lang="en-US" sz="1200" b="1" u="sng" dirty="0" smtClean="0"/>
              <a:t>String:</a:t>
            </a:r>
          </a:p>
          <a:p>
            <a:endParaRPr lang="en-US" sz="1200" b="1" u="sng" dirty="0"/>
          </a:p>
          <a:p>
            <a:r>
              <a:rPr lang="en-US" sz="1200" dirty="0" err="1"/>
              <a:t>const</a:t>
            </a:r>
            <a:r>
              <a:rPr lang="en-US" sz="1200" dirty="0"/>
              <a:t> fruits = ["Banana", "Orange", "Apple", "Mango"];</a:t>
            </a:r>
            <a:r>
              <a:rPr lang="en-US" sz="1200" dirty="0"/>
              <a:t/>
            </a:r>
            <a:br>
              <a:rPr lang="en-US" sz="1200" dirty="0"/>
            </a:br>
            <a:r>
              <a:rPr lang="en-US" sz="1200" dirty="0" err="1"/>
              <a:t>document.getElementById</a:t>
            </a:r>
            <a:r>
              <a:rPr lang="en-US" sz="1200" dirty="0"/>
              <a:t>("demo").</a:t>
            </a:r>
            <a:r>
              <a:rPr lang="en-US" sz="1200" dirty="0" err="1"/>
              <a:t>innerHTML</a:t>
            </a:r>
            <a:r>
              <a:rPr lang="en-US" sz="1200" dirty="0"/>
              <a:t> = </a:t>
            </a:r>
            <a:r>
              <a:rPr lang="en-US" sz="1200" dirty="0" err="1"/>
              <a:t>fruits.toString</a:t>
            </a:r>
            <a:r>
              <a:rPr lang="en-US" sz="1200" dirty="0" smtClean="0"/>
              <a:t>();</a:t>
            </a:r>
          </a:p>
        </p:txBody>
      </p:sp>
    </p:spTree>
    <p:extLst>
      <p:ext uri="{BB962C8B-B14F-4D97-AF65-F5344CB8AC3E}">
        <p14:creationId xmlns:p14="http://schemas.microsoft.com/office/powerpoint/2010/main" val="1166768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90519"/>
          </a:xfrm>
          <a:prstGeom prst="rect">
            <a:avLst/>
          </a:prstGeom>
        </p:spPr>
        <p:txBody>
          <a:bodyPr spcFirstLastPara="1" wrap="square" lIns="91425" tIns="91425" rIns="91425" bIns="91425" anchor="t" anchorCtr="0">
            <a:noAutofit/>
          </a:bodyPr>
          <a:lstStyle/>
          <a:p>
            <a:pPr lvl="0" algn="ctr">
              <a:buSzPts val="990"/>
            </a:pPr>
            <a:r>
              <a:rPr lang="en" sz="2600" b="1" dirty="0" smtClean="0"/>
              <a:t>JAVA SCRIPT </a:t>
            </a:r>
            <a:r>
              <a:rPr lang="en" sz="2600" b="1" dirty="0" smtClean="0"/>
              <a:t>ARRAY METHODS</a:t>
            </a:r>
            <a:endParaRPr sz="2600" b="1" dirty="0"/>
          </a:p>
        </p:txBody>
      </p:sp>
      <p:sp>
        <p:nvSpPr>
          <p:cNvPr id="3" name="Rectangle 1"/>
          <p:cNvSpPr>
            <a:spLocks noChangeArrowheads="1"/>
          </p:cNvSpPr>
          <p:nvPr/>
        </p:nvSpPr>
        <p:spPr bwMode="auto">
          <a:xfrm>
            <a:off x="384810" y="890188"/>
            <a:ext cx="65" cy="742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433556642"/>
              </p:ext>
            </p:extLst>
          </p:nvPr>
        </p:nvGraphicFramePr>
        <p:xfrm>
          <a:off x="323503" y="581688"/>
          <a:ext cx="8603674" cy="1828800"/>
        </p:xfrm>
        <a:graphic>
          <a:graphicData uri="http://schemas.openxmlformats.org/drawingml/2006/table">
            <a:tbl>
              <a:tblPr/>
              <a:tblGrid>
                <a:gridCol w="4301837">
                  <a:extLst>
                    <a:ext uri="{9D8B030D-6E8A-4147-A177-3AD203B41FA5}">
                      <a16:colId xmlns:a16="http://schemas.microsoft.com/office/drawing/2014/main" val="1652986624"/>
                    </a:ext>
                  </a:extLst>
                </a:gridCol>
                <a:gridCol w="4301837">
                  <a:extLst>
                    <a:ext uri="{9D8B030D-6E8A-4147-A177-3AD203B41FA5}">
                      <a16:colId xmlns:a16="http://schemas.microsoft.com/office/drawing/2014/main" val="3024529786"/>
                    </a:ext>
                  </a:extLst>
                </a:gridCol>
              </a:tblGrid>
              <a:tr h="957677">
                <a:tc>
                  <a:txBody>
                    <a:bodyPr/>
                    <a:lstStyle/>
                    <a:p>
                      <a:pPr algn="l" fontAlgn="t"/>
                      <a:r>
                        <a:rPr lang="en-US" dirty="0" smtClean="0">
                          <a:effectLst/>
                          <a:hlinkClick r:id="rId3"/>
                        </a:rPr>
                        <a:t>Array length</a:t>
                      </a:r>
                      <a:r>
                        <a:rPr lang="en-US" dirty="0" smtClean="0">
                          <a:effectLst/>
                        </a:rPr>
                        <a:t/>
                      </a:r>
                      <a:br>
                        <a:rPr lang="en-US" dirty="0" smtClean="0">
                          <a:effectLst/>
                        </a:rPr>
                      </a:br>
                      <a:r>
                        <a:rPr lang="en-US" dirty="0" smtClean="0">
                          <a:effectLst/>
                          <a:hlinkClick r:id="rId4"/>
                        </a:rPr>
                        <a:t>Array </a:t>
                      </a:r>
                      <a:r>
                        <a:rPr lang="en-US" dirty="0" err="1" smtClean="0">
                          <a:effectLst/>
                          <a:hlinkClick r:id="rId4"/>
                        </a:rPr>
                        <a:t>toString</a:t>
                      </a:r>
                      <a:r>
                        <a:rPr lang="en-US" dirty="0" smtClean="0">
                          <a:effectLst/>
                        </a:rPr>
                        <a:t>()</a:t>
                      </a:r>
                      <a:br>
                        <a:rPr lang="en-US" dirty="0" smtClean="0">
                          <a:effectLst/>
                        </a:rPr>
                      </a:br>
                      <a:r>
                        <a:rPr lang="en-US" dirty="0" smtClean="0">
                          <a:effectLst/>
                          <a:hlinkClick r:id="rId5"/>
                        </a:rPr>
                        <a:t>Array at()</a:t>
                      </a:r>
                      <a:r>
                        <a:rPr lang="en-US" dirty="0" smtClean="0">
                          <a:effectLst/>
                        </a:rPr>
                        <a:t/>
                      </a:r>
                      <a:br>
                        <a:rPr lang="en-US" dirty="0" smtClean="0">
                          <a:effectLst/>
                        </a:rPr>
                      </a:br>
                      <a:r>
                        <a:rPr lang="en-US" dirty="0" smtClean="0">
                          <a:effectLst/>
                          <a:hlinkClick r:id="rId6"/>
                        </a:rPr>
                        <a:t>Array join()</a:t>
                      </a:r>
                      <a:r>
                        <a:rPr lang="en-US" dirty="0" smtClean="0">
                          <a:effectLst/>
                        </a:rPr>
                        <a:t/>
                      </a:r>
                      <a:br>
                        <a:rPr lang="en-US" dirty="0" smtClean="0">
                          <a:effectLst/>
                        </a:rPr>
                      </a:br>
                      <a:r>
                        <a:rPr lang="en-US" dirty="0" smtClean="0">
                          <a:effectLst/>
                          <a:hlinkClick r:id="rId7"/>
                        </a:rPr>
                        <a:t>Array pop()</a:t>
                      </a:r>
                      <a:r>
                        <a:rPr lang="en-US" dirty="0" smtClean="0">
                          <a:effectLst/>
                        </a:rPr>
                        <a:t/>
                      </a:r>
                      <a:br>
                        <a:rPr lang="en-US" dirty="0" smtClean="0">
                          <a:effectLst/>
                        </a:rPr>
                      </a:br>
                      <a:r>
                        <a:rPr lang="en-US" dirty="0" smtClean="0">
                          <a:effectLst/>
                          <a:hlinkClick r:id="rId8"/>
                        </a:rPr>
                        <a:t>Array push()</a:t>
                      </a:r>
                      <a:r>
                        <a:rPr lang="en-US" dirty="0" smtClean="0">
                          <a:effectLst/>
                        </a:rPr>
                        <a:t/>
                      </a:r>
                      <a:br>
                        <a:rPr lang="en-US" dirty="0" smtClean="0">
                          <a:effectLst/>
                        </a:rPr>
                      </a:br>
                      <a:r>
                        <a:rPr lang="en-US" dirty="0" smtClean="0">
                          <a:effectLst/>
                          <a:hlinkClick r:id="rId9"/>
                        </a:rPr>
                        <a:t>Array delete()</a:t>
                      </a:r>
                      <a:r>
                        <a:rPr lang="en-US" dirty="0" smtClean="0">
                          <a:effectLst/>
                        </a:rPr>
                        <a:t/>
                      </a:r>
                      <a:br>
                        <a:rPr lang="en-US" dirty="0" smtClean="0">
                          <a:effectLst/>
                        </a:rPr>
                      </a:br>
                      <a:endParaRPr lang="en-US" dirty="0">
                        <a:effectLst/>
                      </a:endParaRPr>
                    </a:p>
                  </a:txBody>
                  <a:tcPr marL="121920" marR="60960" marT="60960" marB="60960">
                    <a:lnL>
                      <a:noFill/>
                    </a:lnL>
                    <a:lnR>
                      <a:noFill/>
                    </a:lnR>
                    <a:lnT>
                      <a:noFill/>
                    </a:lnT>
                    <a:lnB>
                      <a:noFill/>
                    </a:lnB>
                    <a:solidFill>
                      <a:srgbClr val="D9EEE1"/>
                    </a:solidFill>
                  </a:tcPr>
                </a:tc>
                <a:tc>
                  <a:txBody>
                    <a:bodyPr/>
                    <a:lstStyle/>
                    <a:p>
                      <a:pPr algn="l" fontAlgn="t"/>
                      <a:r>
                        <a:rPr lang="en-US" dirty="0" smtClean="0">
                          <a:effectLst/>
                          <a:hlinkClick r:id="rId10"/>
                        </a:rPr>
                        <a:t>Array </a:t>
                      </a:r>
                      <a:r>
                        <a:rPr lang="en-US" dirty="0" err="1" smtClean="0">
                          <a:effectLst/>
                          <a:hlinkClick r:id="rId10"/>
                        </a:rPr>
                        <a:t>concat</a:t>
                      </a:r>
                      <a:r>
                        <a:rPr lang="en-US" dirty="0" smtClean="0">
                          <a:effectLst/>
                          <a:hlinkClick r:id="rId10"/>
                        </a:rPr>
                        <a:t>()</a:t>
                      </a:r>
                      <a:r>
                        <a:rPr lang="en-US" dirty="0" smtClean="0">
                          <a:effectLst/>
                        </a:rPr>
                        <a:t/>
                      </a:r>
                      <a:br>
                        <a:rPr lang="en-US" dirty="0" smtClean="0">
                          <a:effectLst/>
                        </a:rPr>
                      </a:br>
                      <a:r>
                        <a:rPr lang="en-US" dirty="0" smtClean="0">
                          <a:effectLst/>
                          <a:hlinkClick r:id="rId11"/>
                        </a:rPr>
                        <a:t>Array </a:t>
                      </a:r>
                      <a:r>
                        <a:rPr lang="en-US" dirty="0" err="1" smtClean="0">
                          <a:effectLst/>
                          <a:hlinkClick r:id="rId11"/>
                        </a:rPr>
                        <a:t>copyWithin</a:t>
                      </a:r>
                      <a:r>
                        <a:rPr lang="en-US" dirty="0" smtClean="0">
                          <a:effectLst/>
                          <a:hlinkClick r:id="rId11"/>
                        </a:rPr>
                        <a:t>()</a:t>
                      </a:r>
                      <a:r>
                        <a:rPr lang="en-US" dirty="0" smtClean="0">
                          <a:effectLst/>
                        </a:rPr>
                        <a:t/>
                      </a:r>
                      <a:br>
                        <a:rPr lang="en-US" dirty="0" smtClean="0">
                          <a:effectLst/>
                        </a:rPr>
                      </a:br>
                      <a:r>
                        <a:rPr lang="en-US" dirty="0" smtClean="0">
                          <a:effectLst/>
                          <a:hlinkClick r:id="rId12"/>
                        </a:rPr>
                        <a:t>Array flat()</a:t>
                      </a:r>
                      <a:r>
                        <a:rPr lang="en-US" dirty="0" smtClean="0">
                          <a:effectLst/>
                        </a:rPr>
                        <a:t/>
                      </a:r>
                      <a:br>
                        <a:rPr lang="en-US" dirty="0" smtClean="0">
                          <a:effectLst/>
                        </a:rPr>
                      </a:br>
                      <a:r>
                        <a:rPr lang="en-US" dirty="0" smtClean="0">
                          <a:effectLst/>
                          <a:hlinkClick r:id="rId13"/>
                        </a:rPr>
                        <a:t>Array splice()</a:t>
                      </a:r>
                      <a:r>
                        <a:rPr lang="en-US" dirty="0" smtClean="0">
                          <a:effectLst/>
                        </a:rPr>
                        <a:t/>
                      </a:r>
                      <a:br>
                        <a:rPr lang="en-US" dirty="0" smtClean="0">
                          <a:effectLst/>
                        </a:rPr>
                      </a:br>
                      <a:r>
                        <a:rPr lang="en-US" dirty="0" smtClean="0">
                          <a:effectLst/>
                          <a:hlinkClick r:id="rId14"/>
                        </a:rPr>
                        <a:t>Array </a:t>
                      </a:r>
                      <a:r>
                        <a:rPr lang="en-US" dirty="0" err="1" smtClean="0">
                          <a:effectLst/>
                          <a:hlinkClick r:id="rId14"/>
                        </a:rPr>
                        <a:t>toSpliced</a:t>
                      </a:r>
                      <a:r>
                        <a:rPr lang="en-US" dirty="0" smtClean="0">
                          <a:effectLst/>
                          <a:hlinkClick r:id="rId14"/>
                        </a:rPr>
                        <a:t>()</a:t>
                      </a:r>
                      <a:r>
                        <a:rPr lang="en-US" dirty="0" smtClean="0">
                          <a:effectLst/>
                        </a:rPr>
                        <a:t/>
                      </a:r>
                      <a:br>
                        <a:rPr lang="en-US" dirty="0" smtClean="0">
                          <a:effectLst/>
                        </a:rPr>
                      </a:br>
                      <a:r>
                        <a:rPr lang="en-US" dirty="0" smtClean="0">
                          <a:effectLst/>
                          <a:hlinkClick r:id="rId15"/>
                        </a:rPr>
                        <a:t>Array slice()</a:t>
                      </a:r>
                      <a:endParaRPr lang="en-US" dirty="0">
                        <a:effectLst/>
                      </a:endParaRPr>
                    </a:p>
                  </a:txBody>
                  <a:tcPr marL="60960" marR="60960" marT="60960" marB="60960">
                    <a:lnL>
                      <a:noFill/>
                    </a:lnL>
                    <a:lnR>
                      <a:noFill/>
                    </a:lnR>
                    <a:lnT>
                      <a:noFill/>
                    </a:lnT>
                    <a:lnB>
                      <a:noFill/>
                    </a:lnB>
                    <a:solidFill>
                      <a:srgbClr val="D9EEE1"/>
                    </a:solidFill>
                  </a:tcPr>
                </a:tc>
                <a:extLst>
                  <a:ext uri="{0D108BD9-81ED-4DB2-BD59-A6C34878D82A}">
                    <a16:rowId xmlns:a16="http://schemas.microsoft.com/office/drawing/2014/main" val="3537535830"/>
                  </a:ext>
                </a:extLst>
              </a:tr>
            </a:tbl>
          </a:graphicData>
        </a:graphic>
      </p:graphicFrame>
      <p:sp>
        <p:nvSpPr>
          <p:cNvPr id="7" name="Rectangle 2"/>
          <p:cNvSpPr>
            <a:spLocks noChangeArrowheads="1"/>
          </p:cNvSpPr>
          <p:nvPr/>
        </p:nvSpPr>
        <p:spPr bwMode="auto">
          <a:xfrm>
            <a:off x="323503" y="2410615"/>
            <a:ext cx="7897090" cy="21274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sz="1200" b="1" u="sng" dirty="0" smtClean="0"/>
              <a:t>Array length Method:</a:t>
            </a:r>
            <a:endParaRPr lang="en-US" altLang="en-US" sz="1200" b="1" u="sng" dirty="0" smtClean="0">
              <a:solidFill>
                <a:srgbClr val="000000"/>
              </a:solidFill>
              <a:latin typeface="Verdana" panose="020B0604030504040204" pitchFamily="34" charset="0"/>
            </a:endParaRPr>
          </a:p>
          <a:p>
            <a:pPr lvl="0">
              <a:buClrTx/>
            </a:pPr>
            <a:r>
              <a:rPr lang="en-US" altLang="en-US" sz="1200" dirty="0" smtClean="0">
                <a:solidFill>
                  <a:srgbClr val="000000"/>
                </a:solidFill>
                <a:latin typeface="Verdana" panose="020B0604030504040204" pitchFamily="34" charset="0"/>
              </a:rPr>
              <a:t>The</a:t>
            </a:r>
            <a:r>
              <a:rPr lang="en-US" altLang="en-US" sz="1200" dirty="0">
                <a:solidFill>
                  <a:srgbClr val="000000"/>
                </a:solidFill>
                <a:latin typeface="Verdana" panose="020B0604030504040204" pitchFamily="34" charset="0"/>
              </a:rPr>
              <a:t> </a:t>
            </a:r>
            <a:r>
              <a:rPr lang="en-US" altLang="en-US" sz="1200" dirty="0">
                <a:solidFill>
                  <a:srgbClr val="DC143C"/>
                </a:solidFill>
                <a:latin typeface="Consolas" panose="020B0609020204030204" pitchFamily="49" charset="0"/>
              </a:rPr>
              <a:t>length</a:t>
            </a:r>
            <a:r>
              <a:rPr lang="en-US" altLang="en-US" sz="1200" dirty="0">
                <a:solidFill>
                  <a:srgbClr val="000000"/>
                </a:solidFill>
                <a:latin typeface="Verdana" panose="020B0604030504040204" pitchFamily="34" charset="0"/>
              </a:rPr>
              <a:t> property returns the length of a </a:t>
            </a:r>
            <a:r>
              <a:rPr lang="en-US" altLang="en-US" sz="1200" dirty="0" smtClean="0">
                <a:solidFill>
                  <a:srgbClr val="000000"/>
                </a:solidFill>
                <a:latin typeface="Verdana" panose="020B0604030504040204" pitchFamily="34" charset="0"/>
              </a:rPr>
              <a:t>Array:</a:t>
            </a:r>
          </a:p>
          <a:p>
            <a:pPr lvl="0">
              <a:buClrTx/>
            </a:pPr>
            <a:endParaRPr lang="en-US" altLang="en-US" sz="1200" dirty="0" smtClean="0">
              <a:solidFill>
                <a:srgbClr val="000000"/>
              </a:solidFill>
              <a:latin typeface="Verdana" panose="020B0604030504040204" pitchFamily="34" charset="0"/>
            </a:endParaRPr>
          </a:p>
          <a:p>
            <a:pPr lvl="0">
              <a:buClrTx/>
            </a:pPr>
            <a:r>
              <a:rPr lang="en-US" sz="1200" dirty="0" err="1"/>
              <a:t>const</a:t>
            </a:r>
            <a:r>
              <a:rPr lang="en-US" sz="1200" dirty="0"/>
              <a:t> fruits = ["Banana", "Orange", "Apple", "Mango"];</a:t>
            </a:r>
            <a:r>
              <a:rPr lang="en-US" sz="1200" dirty="0"/>
              <a:t/>
            </a:r>
            <a:br>
              <a:rPr lang="en-US" sz="1200" dirty="0"/>
            </a:br>
            <a:r>
              <a:rPr lang="en-US" sz="1200" dirty="0"/>
              <a:t>let size = </a:t>
            </a:r>
            <a:r>
              <a:rPr lang="en-US" sz="1200" dirty="0" err="1"/>
              <a:t>fruits.length</a:t>
            </a:r>
            <a:r>
              <a:rPr lang="en-US" sz="1200" dirty="0" smtClean="0"/>
              <a:t>;</a:t>
            </a:r>
          </a:p>
          <a:p>
            <a:pPr lvl="0">
              <a:buClrTx/>
            </a:pPr>
            <a:endParaRPr lang="en-US" altLang="en-US" sz="1200" b="1" dirty="0">
              <a:solidFill>
                <a:srgbClr val="000000"/>
              </a:solidFill>
              <a:latin typeface="Verdana" panose="020B0604030504040204" pitchFamily="34" charset="0"/>
            </a:endParaRPr>
          </a:p>
          <a:p>
            <a:pPr lvl="0">
              <a:buClrTx/>
            </a:pPr>
            <a:r>
              <a:rPr lang="en-US" sz="1200" b="1" u="sng" dirty="0"/>
              <a:t>Array </a:t>
            </a:r>
            <a:r>
              <a:rPr lang="en-US" sz="1200" b="1" u="sng" dirty="0" err="1" smtClean="0"/>
              <a:t>toString</a:t>
            </a:r>
            <a:r>
              <a:rPr lang="en-US" sz="1200" b="1" u="sng" dirty="0" smtClean="0"/>
              <a:t>() </a:t>
            </a:r>
            <a:r>
              <a:rPr lang="en-US" sz="1200" b="1" u="sng" dirty="0"/>
              <a:t>Method:</a:t>
            </a:r>
            <a:endParaRPr lang="en-US" altLang="en-US" sz="1200" b="1" u="sng" dirty="0">
              <a:solidFill>
                <a:srgbClr val="000000"/>
              </a:solidFill>
              <a:latin typeface="Verdana" panose="020B0604030504040204" pitchFamily="34" charset="0"/>
            </a:endParaRPr>
          </a:p>
          <a:p>
            <a:pPr>
              <a:buClrTx/>
            </a:pPr>
            <a:r>
              <a:rPr lang="en-US" altLang="en-US" sz="1200" dirty="0">
                <a:solidFill>
                  <a:srgbClr val="000000"/>
                </a:solidFill>
                <a:latin typeface="Verdana" panose="020B0604030504040204" pitchFamily="34" charset="0"/>
              </a:rPr>
              <a:t>The JavaScript method </a:t>
            </a:r>
            <a:r>
              <a:rPr lang="en-US" altLang="en-US" sz="1200" dirty="0" err="1">
                <a:solidFill>
                  <a:srgbClr val="DC143C"/>
                </a:solidFill>
                <a:latin typeface="Consolas" panose="020B0609020204030204" pitchFamily="49" charset="0"/>
              </a:rPr>
              <a:t>toString</a:t>
            </a:r>
            <a:r>
              <a:rPr lang="en-US" altLang="en-US" sz="1200" dirty="0">
                <a:solidFill>
                  <a:srgbClr val="DC143C"/>
                </a:solidFill>
                <a:latin typeface="Consolas" panose="020B0609020204030204" pitchFamily="49" charset="0"/>
              </a:rPr>
              <a:t>()</a:t>
            </a:r>
            <a:r>
              <a:rPr lang="en-US" altLang="en-US" sz="1200" dirty="0">
                <a:solidFill>
                  <a:srgbClr val="000000"/>
                </a:solidFill>
                <a:latin typeface="Verdana" panose="020B0604030504040204" pitchFamily="34" charset="0"/>
              </a:rPr>
              <a:t> converts an array to a string of (comma separated) array values.</a:t>
            </a:r>
            <a:r>
              <a:rPr lang="en-US" altLang="en-US" sz="1200" dirty="0"/>
              <a:t> </a:t>
            </a:r>
          </a:p>
          <a:p>
            <a:pPr lvl="0">
              <a:buClrTx/>
            </a:pPr>
            <a:endParaRPr lang="en-US" altLang="en-US" sz="1200" dirty="0">
              <a:solidFill>
                <a:srgbClr val="000000"/>
              </a:solidFill>
              <a:latin typeface="Verdana" panose="020B0604030504040204" pitchFamily="34" charset="0"/>
            </a:endParaRPr>
          </a:p>
          <a:p>
            <a:pPr lvl="0">
              <a:buClrTx/>
            </a:pPr>
            <a:r>
              <a:rPr lang="en-US" sz="1200" dirty="0" err="1"/>
              <a:t>const</a:t>
            </a:r>
            <a:r>
              <a:rPr lang="en-US" sz="1200" dirty="0"/>
              <a:t> fruits = ["Banana", "Orange", "Apple", "Mango"];</a:t>
            </a:r>
            <a:r>
              <a:rPr lang="en-US" sz="1200" dirty="0"/>
              <a:t/>
            </a:r>
            <a:br>
              <a:rPr lang="en-US" sz="1200" dirty="0"/>
            </a:br>
            <a:r>
              <a:rPr lang="en-US" sz="1200" dirty="0" err="1"/>
              <a:t>document.getElementById</a:t>
            </a:r>
            <a:r>
              <a:rPr lang="en-US" sz="1200" dirty="0"/>
              <a:t>("demo").</a:t>
            </a:r>
            <a:r>
              <a:rPr lang="en-US" sz="1200" dirty="0" err="1"/>
              <a:t>innerHTML</a:t>
            </a:r>
            <a:r>
              <a:rPr lang="en-US" sz="1200" dirty="0"/>
              <a:t> = </a:t>
            </a:r>
            <a:r>
              <a:rPr lang="en-US" sz="1200" dirty="0" err="1"/>
              <a:t>fruits.toString</a:t>
            </a:r>
            <a:r>
              <a:rPr lang="en-US" sz="1200" dirty="0"/>
              <a:t>();</a:t>
            </a:r>
            <a:endParaRPr lang="en-US" altLang="en-US" sz="1200" b="1"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411281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90519"/>
          </a:xfrm>
          <a:prstGeom prst="rect">
            <a:avLst/>
          </a:prstGeom>
        </p:spPr>
        <p:txBody>
          <a:bodyPr spcFirstLastPara="1" wrap="square" lIns="91425" tIns="91425" rIns="91425" bIns="91425" anchor="t" anchorCtr="0">
            <a:noAutofit/>
          </a:bodyPr>
          <a:lstStyle/>
          <a:p>
            <a:pPr lvl="0" algn="ctr">
              <a:buSzPts val="990"/>
            </a:pPr>
            <a:r>
              <a:rPr lang="en" sz="2600" b="1" dirty="0" smtClean="0"/>
              <a:t>JAVA SCRIPT </a:t>
            </a:r>
            <a:r>
              <a:rPr lang="en" sz="2600" b="1" dirty="0" smtClean="0"/>
              <a:t>ARRAYS</a:t>
            </a:r>
            <a:endParaRPr sz="2600" b="1" dirty="0"/>
          </a:p>
        </p:txBody>
      </p:sp>
      <p:sp>
        <p:nvSpPr>
          <p:cNvPr id="3" name="Rectangle 1"/>
          <p:cNvSpPr>
            <a:spLocks noChangeArrowheads="1"/>
          </p:cNvSpPr>
          <p:nvPr/>
        </p:nvSpPr>
        <p:spPr bwMode="auto">
          <a:xfrm>
            <a:off x="384810" y="890188"/>
            <a:ext cx="65" cy="742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84810" y="538246"/>
            <a:ext cx="7897090" cy="38971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sz="1300" b="1" u="sng" dirty="0" smtClean="0"/>
              <a:t>Array pop() Method:</a:t>
            </a:r>
            <a:endParaRPr lang="en-US" altLang="en-US" sz="1300" b="1" u="sng" dirty="0" smtClean="0">
              <a:solidFill>
                <a:srgbClr val="000000"/>
              </a:solidFill>
              <a:latin typeface="Verdana" panose="020B0604030504040204" pitchFamily="34" charset="0"/>
            </a:endParaRPr>
          </a:p>
          <a:p>
            <a:pPr lvl="0">
              <a:buClrTx/>
            </a:pPr>
            <a:r>
              <a:rPr lang="en-US" altLang="en-US" sz="1300" dirty="0">
                <a:solidFill>
                  <a:srgbClr val="000000"/>
                </a:solidFill>
                <a:latin typeface="Verdana" panose="020B0604030504040204" pitchFamily="34" charset="0"/>
              </a:rPr>
              <a:t>The </a:t>
            </a:r>
            <a:r>
              <a:rPr lang="en-US" altLang="en-US" sz="1300" dirty="0">
                <a:solidFill>
                  <a:srgbClr val="DC143C"/>
                </a:solidFill>
                <a:latin typeface="Consolas" panose="020B0609020204030204" pitchFamily="49" charset="0"/>
              </a:rPr>
              <a:t>pop()</a:t>
            </a:r>
            <a:r>
              <a:rPr lang="en-US" altLang="en-US" sz="1300" dirty="0">
                <a:solidFill>
                  <a:srgbClr val="000000"/>
                </a:solidFill>
                <a:latin typeface="Verdana" panose="020B0604030504040204" pitchFamily="34" charset="0"/>
              </a:rPr>
              <a:t> method removes the last element from an array:</a:t>
            </a:r>
            <a:r>
              <a:rPr lang="en-US" altLang="en-US" sz="1300" dirty="0"/>
              <a:t> </a:t>
            </a:r>
          </a:p>
          <a:p>
            <a:pPr lvl="0">
              <a:buClrTx/>
            </a:pPr>
            <a:endParaRPr lang="en-US" altLang="en-US" sz="1300" dirty="0" smtClean="0">
              <a:solidFill>
                <a:srgbClr val="000000"/>
              </a:solidFill>
              <a:latin typeface="Verdana" panose="020B0604030504040204" pitchFamily="34" charset="0"/>
            </a:endParaRPr>
          </a:p>
          <a:p>
            <a:pPr lvl="0">
              <a:buClrTx/>
            </a:pPr>
            <a:r>
              <a:rPr lang="en-US" sz="1300" dirty="0" err="1"/>
              <a:t>const</a:t>
            </a:r>
            <a:r>
              <a:rPr lang="en-US" sz="1300" dirty="0"/>
              <a:t> fruits = ["Banana", "Orange", "Apple", "Mango"];</a:t>
            </a:r>
            <a:r>
              <a:rPr lang="en-US" sz="1300" dirty="0"/>
              <a:t/>
            </a:r>
            <a:br>
              <a:rPr lang="en-US" sz="1300" dirty="0"/>
            </a:br>
            <a:r>
              <a:rPr lang="en-US" sz="1300" dirty="0" err="1"/>
              <a:t>fruits.pop</a:t>
            </a:r>
            <a:r>
              <a:rPr lang="en-US" sz="1300" dirty="0" smtClean="0"/>
              <a:t>();</a:t>
            </a:r>
          </a:p>
          <a:p>
            <a:pPr lvl="0">
              <a:buClrTx/>
            </a:pPr>
            <a:endParaRPr lang="en-US" altLang="en-US" sz="1300" b="1" dirty="0">
              <a:solidFill>
                <a:srgbClr val="000000"/>
              </a:solidFill>
              <a:latin typeface="Verdana" panose="020B0604030504040204" pitchFamily="34" charset="0"/>
            </a:endParaRPr>
          </a:p>
          <a:p>
            <a:pPr lvl="0">
              <a:buClrTx/>
            </a:pPr>
            <a:r>
              <a:rPr lang="en-US" sz="1300" b="1" u="sng" dirty="0"/>
              <a:t>Array </a:t>
            </a:r>
            <a:r>
              <a:rPr lang="en-US" sz="1300" b="1" u="sng" dirty="0" smtClean="0"/>
              <a:t>push() </a:t>
            </a:r>
            <a:r>
              <a:rPr lang="en-US" sz="1300" b="1" u="sng" dirty="0"/>
              <a:t>Method:</a:t>
            </a:r>
            <a:endParaRPr lang="en-US" altLang="en-US" sz="1300" b="1" u="sng" dirty="0">
              <a:solidFill>
                <a:srgbClr val="000000"/>
              </a:solidFill>
              <a:latin typeface="Verdana" panose="020B0604030504040204" pitchFamily="34" charset="0"/>
            </a:endParaRPr>
          </a:p>
          <a:p>
            <a:pPr>
              <a:buClrTx/>
            </a:pPr>
            <a:r>
              <a:rPr lang="en-US" altLang="en-US" sz="1300" dirty="0">
                <a:solidFill>
                  <a:srgbClr val="000000"/>
                </a:solidFill>
                <a:latin typeface="Verdana" panose="020B0604030504040204" pitchFamily="34" charset="0"/>
              </a:rPr>
              <a:t>The </a:t>
            </a:r>
            <a:r>
              <a:rPr lang="en-US" altLang="en-US" sz="1300" dirty="0">
                <a:solidFill>
                  <a:srgbClr val="DC143C"/>
                </a:solidFill>
                <a:latin typeface="Consolas" panose="020B0609020204030204" pitchFamily="49" charset="0"/>
              </a:rPr>
              <a:t>push()</a:t>
            </a:r>
            <a:r>
              <a:rPr lang="en-US" altLang="en-US" sz="1300" dirty="0">
                <a:solidFill>
                  <a:srgbClr val="000000"/>
                </a:solidFill>
                <a:latin typeface="Verdana" panose="020B0604030504040204" pitchFamily="34" charset="0"/>
              </a:rPr>
              <a:t> method adds a new element to an array (at the end):</a:t>
            </a:r>
            <a:r>
              <a:rPr lang="en-US" altLang="en-US" sz="1300" dirty="0"/>
              <a:t> </a:t>
            </a:r>
          </a:p>
          <a:p>
            <a:pPr lvl="0">
              <a:buClrTx/>
            </a:pPr>
            <a:endParaRPr lang="en-US" altLang="en-US" sz="1300" dirty="0">
              <a:solidFill>
                <a:srgbClr val="000000"/>
              </a:solidFill>
              <a:latin typeface="Verdana" panose="020B0604030504040204" pitchFamily="34" charset="0"/>
            </a:endParaRPr>
          </a:p>
          <a:p>
            <a:pPr lvl="0">
              <a:buClrTx/>
            </a:pPr>
            <a:r>
              <a:rPr lang="en-US" sz="1300" dirty="0" err="1"/>
              <a:t>const</a:t>
            </a:r>
            <a:r>
              <a:rPr lang="en-US" sz="1300" dirty="0"/>
              <a:t> fruits = ["Banana", "Orange", "Apple", "Mango"];</a:t>
            </a:r>
            <a:r>
              <a:rPr lang="en-US" sz="1300" dirty="0"/>
              <a:t/>
            </a:r>
            <a:br>
              <a:rPr lang="en-US" sz="1300" dirty="0"/>
            </a:br>
            <a:r>
              <a:rPr lang="en-US" sz="1300" dirty="0" err="1"/>
              <a:t>fruits.push</a:t>
            </a:r>
            <a:r>
              <a:rPr lang="en-US" sz="1300" dirty="0"/>
              <a:t>("Kiwi</a:t>
            </a:r>
            <a:r>
              <a:rPr lang="en-US" sz="1300" dirty="0" smtClean="0"/>
              <a:t>");</a:t>
            </a:r>
          </a:p>
          <a:p>
            <a:pPr lvl="0">
              <a:buClrTx/>
            </a:pPr>
            <a:endParaRPr lang="en-US" altLang="en-US" sz="1300" b="1" dirty="0">
              <a:solidFill>
                <a:srgbClr val="000000"/>
              </a:solidFill>
              <a:latin typeface="Verdana" panose="020B0604030504040204" pitchFamily="34" charset="0"/>
            </a:endParaRPr>
          </a:p>
          <a:p>
            <a:pPr lvl="0">
              <a:buClrTx/>
            </a:pPr>
            <a:r>
              <a:rPr lang="en-US" sz="1300" b="1" u="sng" dirty="0"/>
              <a:t>Array </a:t>
            </a:r>
            <a:r>
              <a:rPr lang="en-US" sz="1300" b="1" u="sng" dirty="0" err="1" smtClean="0"/>
              <a:t>concat</a:t>
            </a:r>
            <a:r>
              <a:rPr lang="en-US" sz="1300" b="1" u="sng" dirty="0" smtClean="0"/>
              <a:t>() </a:t>
            </a:r>
            <a:r>
              <a:rPr lang="en-US" sz="1300" b="1" u="sng" dirty="0"/>
              <a:t>Method:</a:t>
            </a:r>
            <a:endParaRPr lang="en-US" altLang="en-US" sz="1300" b="1" u="sng" dirty="0">
              <a:solidFill>
                <a:srgbClr val="000000"/>
              </a:solidFill>
              <a:latin typeface="Verdana" panose="020B0604030504040204" pitchFamily="34" charset="0"/>
            </a:endParaRPr>
          </a:p>
          <a:p>
            <a:pPr lvl="0">
              <a:buClrTx/>
            </a:pPr>
            <a:r>
              <a:rPr lang="en-US" altLang="en-US" sz="1300" dirty="0">
                <a:solidFill>
                  <a:srgbClr val="000000"/>
                </a:solidFill>
                <a:latin typeface="Verdana" panose="020B0604030504040204" pitchFamily="34" charset="0"/>
              </a:rPr>
              <a:t>The </a:t>
            </a:r>
            <a:r>
              <a:rPr lang="en-US" altLang="en-US" sz="1300" dirty="0" err="1">
                <a:solidFill>
                  <a:srgbClr val="DC143C"/>
                </a:solidFill>
                <a:latin typeface="Consolas" panose="020B0609020204030204" pitchFamily="49" charset="0"/>
              </a:rPr>
              <a:t>concat</a:t>
            </a:r>
            <a:r>
              <a:rPr lang="en-US" altLang="en-US" sz="1300" dirty="0">
                <a:solidFill>
                  <a:srgbClr val="DC143C"/>
                </a:solidFill>
                <a:latin typeface="Consolas" panose="020B0609020204030204" pitchFamily="49" charset="0"/>
              </a:rPr>
              <a:t>()</a:t>
            </a:r>
            <a:r>
              <a:rPr lang="en-US" altLang="en-US" sz="1300" dirty="0">
                <a:solidFill>
                  <a:srgbClr val="000000"/>
                </a:solidFill>
                <a:latin typeface="Verdana" panose="020B0604030504040204" pitchFamily="34" charset="0"/>
              </a:rPr>
              <a:t> method creates a new array by merging (concatenating) existing arrays:</a:t>
            </a:r>
            <a:r>
              <a:rPr lang="en-US" altLang="en-US" sz="1300" dirty="0"/>
              <a:t> </a:t>
            </a:r>
          </a:p>
          <a:p>
            <a:pPr lvl="0">
              <a:buClrTx/>
            </a:pPr>
            <a:endParaRPr lang="en-US" altLang="en-US" sz="1300" dirty="0">
              <a:solidFill>
                <a:srgbClr val="000000"/>
              </a:solidFill>
              <a:latin typeface="Verdana" panose="020B0604030504040204" pitchFamily="34" charset="0"/>
            </a:endParaRPr>
          </a:p>
          <a:p>
            <a:pPr lvl="0">
              <a:buClrTx/>
            </a:pPr>
            <a:r>
              <a:rPr lang="en-US" sz="1300" dirty="0" err="1"/>
              <a:t>const</a:t>
            </a:r>
            <a:r>
              <a:rPr lang="en-US" sz="1300" dirty="0"/>
              <a:t> </a:t>
            </a:r>
            <a:r>
              <a:rPr lang="en-US" sz="1300" dirty="0" err="1"/>
              <a:t>myGirls</a:t>
            </a:r>
            <a:r>
              <a:rPr lang="en-US" sz="1300" dirty="0"/>
              <a:t> = ["</a:t>
            </a:r>
            <a:r>
              <a:rPr lang="en-US" sz="1300" dirty="0" err="1"/>
              <a:t>Cecilie</a:t>
            </a:r>
            <a:r>
              <a:rPr lang="en-US" sz="1300" dirty="0"/>
              <a:t>", "Lone"];</a:t>
            </a:r>
            <a:r>
              <a:rPr lang="en-US" sz="1300" dirty="0"/>
              <a:t/>
            </a:r>
            <a:br>
              <a:rPr lang="en-US" sz="1300" dirty="0"/>
            </a:br>
            <a:r>
              <a:rPr lang="en-US" sz="1300" dirty="0" err="1"/>
              <a:t>const</a:t>
            </a:r>
            <a:r>
              <a:rPr lang="en-US" sz="1300" dirty="0"/>
              <a:t> </a:t>
            </a:r>
            <a:r>
              <a:rPr lang="en-US" sz="1300" dirty="0" err="1"/>
              <a:t>myBoys</a:t>
            </a:r>
            <a:r>
              <a:rPr lang="en-US" sz="1300" dirty="0"/>
              <a:t> = ["Emil", "Tobias", "Linus"];</a:t>
            </a:r>
            <a:r>
              <a:rPr lang="en-US" sz="1300" dirty="0"/>
              <a:t/>
            </a:r>
            <a:br>
              <a:rPr lang="en-US" sz="1300" dirty="0"/>
            </a:br>
            <a:r>
              <a:rPr lang="en-US" sz="1300" dirty="0"/>
              <a:t/>
            </a:r>
            <a:br>
              <a:rPr lang="en-US" sz="1300" dirty="0"/>
            </a:br>
            <a:r>
              <a:rPr lang="en-US" sz="1300" dirty="0" err="1"/>
              <a:t>const</a:t>
            </a:r>
            <a:r>
              <a:rPr lang="en-US" sz="1300" dirty="0"/>
              <a:t> </a:t>
            </a:r>
            <a:r>
              <a:rPr lang="en-US" sz="1300" dirty="0" err="1"/>
              <a:t>myChildren</a:t>
            </a:r>
            <a:r>
              <a:rPr lang="en-US" sz="1300" dirty="0"/>
              <a:t> = </a:t>
            </a:r>
            <a:r>
              <a:rPr lang="en-US" sz="1300" dirty="0" err="1"/>
              <a:t>myGirls.concat</a:t>
            </a:r>
            <a:r>
              <a:rPr lang="en-US" sz="1300" dirty="0"/>
              <a:t>(</a:t>
            </a:r>
            <a:r>
              <a:rPr lang="en-US" sz="1300" dirty="0" err="1"/>
              <a:t>myBoys</a:t>
            </a:r>
            <a:r>
              <a:rPr lang="en-US" sz="1300" dirty="0"/>
              <a:t>);</a:t>
            </a:r>
            <a:endParaRPr lang="en-US" altLang="en-US" sz="1300" b="1"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8152290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a:t>
            </a:r>
            <a:r>
              <a:rPr lang="en" sz="3300" b="1" dirty="0" smtClean="0"/>
              <a:t>STRING METHODS</a:t>
            </a:r>
            <a:endParaRPr sz="3300" b="1" dirty="0"/>
          </a:p>
        </p:txBody>
      </p:sp>
      <p:sp>
        <p:nvSpPr>
          <p:cNvPr id="5" name="Rectangle 2"/>
          <p:cNvSpPr>
            <a:spLocks noChangeArrowheads="1"/>
          </p:cNvSpPr>
          <p:nvPr/>
        </p:nvSpPr>
        <p:spPr bwMode="auto">
          <a:xfrm>
            <a:off x="270163" y="788903"/>
            <a:ext cx="7897090" cy="10194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gn="just">
              <a:buClrTx/>
            </a:pPr>
            <a:r>
              <a:rPr lang="en-US" dirty="0" err="1"/>
              <a:t>Javascript</a:t>
            </a:r>
            <a:r>
              <a:rPr lang="en-US" dirty="0"/>
              <a:t> strings are primitive and immutable: All string methods produce a new string without altering the original string.</a:t>
            </a:r>
            <a:endParaRPr lang="en-US" alt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rgbClr val="00206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2060"/>
                </a:solidFill>
                <a:effectLst/>
                <a:latin typeface="Segoe UI" panose="020B0502040204020203" pitchFamily="34" charset="0"/>
                <a:cs typeface="Segoe UI" panose="020B0502040204020203" pitchFamily="34" charset="0"/>
              </a:rPr>
              <a:t>STRING MEHTODS</a:t>
            </a:r>
            <a:endParaRPr kumimoji="0" lang="en-US" altLang="en-US" sz="1600" b="1" i="0" u="none" strike="noStrike" cap="none" normalizeH="0" baseline="0" dirty="0" smtClean="0">
              <a:ln>
                <a:noFill/>
              </a:ln>
              <a:solidFill>
                <a:srgbClr val="002060"/>
              </a:solidFill>
              <a:effectLst/>
              <a:latin typeface="Segoe UI" panose="020B0502040204020203" pitchFamily="34" charset="0"/>
              <a:cs typeface="Segoe UI"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383767424"/>
              </p:ext>
            </p:extLst>
          </p:nvPr>
        </p:nvGraphicFramePr>
        <p:xfrm>
          <a:off x="270161" y="1808383"/>
          <a:ext cx="8603674" cy="2895600"/>
        </p:xfrm>
        <a:graphic>
          <a:graphicData uri="http://schemas.openxmlformats.org/drawingml/2006/table">
            <a:tbl>
              <a:tblPr/>
              <a:tblGrid>
                <a:gridCol w="4301837">
                  <a:extLst>
                    <a:ext uri="{9D8B030D-6E8A-4147-A177-3AD203B41FA5}">
                      <a16:colId xmlns:a16="http://schemas.microsoft.com/office/drawing/2014/main" val="1652986624"/>
                    </a:ext>
                  </a:extLst>
                </a:gridCol>
                <a:gridCol w="4301837">
                  <a:extLst>
                    <a:ext uri="{9D8B030D-6E8A-4147-A177-3AD203B41FA5}">
                      <a16:colId xmlns:a16="http://schemas.microsoft.com/office/drawing/2014/main" val="3024529786"/>
                    </a:ext>
                  </a:extLst>
                </a:gridCol>
              </a:tblGrid>
              <a:tr h="2750961">
                <a:tc>
                  <a:txBody>
                    <a:bodyPr/>
                    <a:lstStyle/>
                    <a:p>
                      <a:pPr algn="l" fontAlgn="t"/>
                      <a:r>
                        <a:rPr lang="en-US" dirty="0">
                          <a:effectLst/>
                          <a:hlinkClick r:id="rId3"/>
                        </a:rPr>
                        <a:t>String length</a:t>
                      </a:r>
                      <a:r>
                        <a:rPr lang="en-US" dirty="0">
                          <a:effectLst/>
                        </a:rPr>
                        <a:t/>
                      </a:r>
                      <a:br>
                        <a:rPr lang="en-US" dirty="0">
                          <a:effectLst/>
                        </a:rPr>
                      </a:br>
                      <a:r>
                        <a:rPr lang="en-US" dirty="0">
                          <a:effectLst/>
                          <a:hlinkClick r:id="rId4"/>
                        </a:rPr>
                        <a:t>String </a:t>
                      </a:r>
                      <a:r>
                        <a:rPr lang="en-US" dirty="0" err="1">
                          <a:effectLst/>
                          <a:hlinkClick r:id="rId4"/>
                        </a:rPr>
                        <a:t>charAt</a:t>
                      </a:r>
                      <a:r>
                        <a:rPr lang="en-US" dirty="0">
                          <a:effectLst/>
                          <a:hlinkClick r:id="rId4"/>
                        </a:rPr>
                        <a:t>()</a:t>
                      </a:r>
                      <a:r>
                        <a:rPr lang="en-US" dirty="0">
                          <a:effectLst/>
                        </a:rPr>
                        <a:t/>
                      </a:r>
                      <a:br>
                        <a:rPr lang="en-US" dirty="0">
                          <a:effectLst/>
                        </a:rPr>
                      </a:br>
                      <a:r>
                        <a:rPr lang="en-US" dirty="0">
                          <a:effectLst/>
                          <a:hlinkClick r:id="rId5"/>
                        </a:rPr>
                        <a:t>String </a:t>
                      </a:r>
                      <a:r>
                        <a:rPr lang="en-US" dirty="0" err="1">
                          <a:effectLst/>
                          <a:hlinkClick r:id="rId5"/>
                        </a:rPr>
                        <a:t>charCodeAt</a:t>
                      </a:r>
                      <a:r>
                        <a:rPr lang="en-US" dirty="0">
                          <a:effectLst/>
                          <a:hlinkClick r:id="rId5"/>
                        </a:rPr>
                        <a:t>()</a:t>
                      </a:r>
                      <a:r>
                        <a:rPr lang="en-US" dirty="0">
                          <a:effectLst/>
                        </a:rPr>
                        <a:t/>
                      </a:r>
                      <a:br>
                        <a:rPr lang="en-US" dirty="0">
                          <a:effectLst/>
                        </a:rPr>
                      </a:br>
                      <a:r>
                        <a:rPr lang="en-US" dirty="0">
                          <a:effectLst/>
                          <a:hlinkClick r:id="rId6"/>
                        </a:rPr>
                        <a:t>String at()</a:t>
                      </a:r>
                      <a:r>
                        <a:rPr lang="en-US" dirty="0">
                          <a:effectLst/>
                        </a:rPr>
                        <a:t/>
                      </a:r>
                      <a:br>
                        <a:rPr lang="en-US" dirty="0">
                          <a:effectLst/>
                        </a:rPr>
                      </a:br>
                      <a:r>
                        <a:rPr lang="en-US" dirty="0">
                          <a:effectLst/>
                          <a:hlinkClick r:id="rId7"/>
                        </a:rPr>
                        <a:t>String [ ]</a:t>
                      </a:r>
                      <a:r>
                        <a:rPr lang="en-US" dirty="0">
                          <a:effectLst/>
                        </a:rPr>
                        <a:t/>
                      </a:r>
                      <a:br>
                        <a:rPr lang="en-US" dirty="0">
                          <a:effectLst/>
                        </a:rPr>
                      </a:br>
                      <a:r>
                        <a:rPr lang="en-US" dirty="0">
                          <a:effectLst/>
                          <a:hlinkClick r:id="rId8"/>
                        </a:rPr>
                        <a:t>String slice()</a:t>
                      </a:r>
                      <a:r>
                        <a:rPr lang="en-US" dirty="0">
                          <a:effectLst/>
                        </a:rPr>
                        <a:t/>
                      </a:r>
                      <a:br>
                        <a:rPr lang="en-US" dirty="0">
                          <a:effectLst/>
                        </a:rPr>
                      </a:br>
                      <a:r>
                        <a:rPr lang="en-US" dirty="0">
                          <a:effectLst/>
                          <a:hlinkClick r:id="rId9"/>
                        </a:rPr>
                        <a:t>String substring()</a:t>
                      </a:r>
                      <a:r>
                        <a:rPr lang="en-US" dirty="0">
                          <a:effectLst/>
                        </a:rPr>
                        <a:t/>
                      </a:r>
                      <a:br>
                        <a:rPr lang="en-US" dirty="0">
                          <a:effectLst/>
                        </a:rPr>
                      </a:br>
                      <a:r>
                        <a:rPr lang="en-US" dirty="0">
                          <a:effectLst/>
                          <a:hlinkClick r:id="rId10"/>
                        </a:rPr>
                        <a:t>String </a:t>
                      </a:r>
                      <a:r>
                        <a:rPr lang="en-US" dirty="0" err="1">
                          <a:effectLst/>
                          <a:hlinkClick r:id="rId10"/>
                        </a:rPr>
                        <a:t>substr</a:t>
                      </a:r>
                      <a:r>
                        <a:rPr lang="en-US" dirty="0">
                          <a:effectLst/>
                          <a:hlinkClick r:id="rId10"/>
                        </a:rPr>
                        <a:t>()</a:t>
                      </a:r>
                      <a:r>
                        <a:rPr lang="en-US" dirty="0">
                          <a:effectLst/>
                        </a:rPr>
                        <a:t/>
                      </a:r>
                      <a:br>
                        <a:rPr lang="en-US" dirty="0">
                          <a:effectLst/>
                        </a:rPr>
                      </a:br>
                      <a:r>
                        <a:rPr lang="en-US" dirty="0" smtClean="0">
                          <a:effectLst/>
                          <a:hlinkClick r:id="rId11"/>
                        </a:rPr>
                        <a:t>String </a:t>
                      </a:r>
                      <a:r>
                        <a:rPr lang="en-US" dirty="0" err="1" smtClean="0">
                          <a:effectLst/>
                          <a:hlinkClick r:id="rId11"/>
                        </a:rPr>
                        <a:t>toUpperCase</a:t>
                      </a:r>
                      <a:r>
                        <a:rPr lang="en-US" dirty="0" smtClean="0">
                          <a:effectLst/>
                          <a:hlinkClick r:id="rId11"/>
                        </a:rPr>
                        <a:t>()</a:t>
                      </a:r>
                      <a:r>
                        <a:rPr lang="en-US" dirty="0" smtClean="0">
                          <a:effectLst/>
                        </a:rPr>
                        <a:t/>
                      </a:r>
                      <a:br>
                        <a:rPr lang="en-US" dirty="0" smtClean="0">
                          <a:effectLst/>
                        </a:rPr>
                      </a:br>
                      <a:r>
                        <a:rPr lang="en-US" dirty="0" smtClean="0">
                          <a:effectLst/>
                          <a:hlinkClick r:id="rId12"/>
                        </a:rPr>
                        <a:t>String </a:t>
                      </a:r>
                      <a:r>
                        <a:rPr lang="en-US" dirty="0" err="1" smtClean="0">
                          <a:effectLst/>
                          <a:hlinkClick r:id="rId12"/>
                        </a:rPr>
                        <a:t>toLowerCase</a:t>
                      </a:r>
                      <a:r>
                        <a:rPr lang="en-US" dirty="0" smtClean="0">
                          <a:effectLst/>
                          <a:hlinkClick r:id="rId12"/>
                        </a:rPr>
                        <a:t>()</a:t>
                      </a:r>
                      <a:r>
                        <a:rPr lang="en-US" dirty="0" smtClean="0">
                          <a:effectLst/>
                        </a:rPr>
                        <a:t/>
                      </a:r>
                      <a:br>
                        <a:rPr lang="en-US" dirty="0" smtClean="0">
                          <a:effectLst/>
                        </a:rPr>
                      </a:br>
                      <a:r>
                        <a:rPr lang="en-US" dirty="0" smtClean="0">
                          <a:effectLst/>
                          <a:hlinkClick r:id="rId13"/>
                        </a:rPr>
                        <a:t>String </a:t>
                      </a:r>
                      <a:r>
                        <a:rPr lang="en-US" dirty="0" err="1" smtClean="0">
                          <a:effectLst/>
                          <a:hlinkClick r:id="rId13"/>
                        </a:rPr>
                        <a:t>concat</a:t>
                      </a:r>
                      <a:r>
                        <a:rPr lang="en-US" dirty="0" smtClean="0">
                          <a:effectLst/>
                          <a:hlinkClick r:id="rId13"/>
                        </a:rPr>
                        <a:t>()</a:t>
                      </a:r>
                      <a:r>
                        <a:rPr lang="en-US" dirty="0" smtClean="0">
                          <a:effectLst/>
                        </a:rPr>
                        <a:t/>
                      </a:r>
                      <a:br>
                        <a:rPr lang="en-US" dirty="0" smtClean="0">
                          <a:effectLst/>
                        </a:rPr>
                      </a:br>
                      <a:r>
                        <a:rPr lang="en-US" dirty="0" smtClean="0">
                          <a:effectLst/>
                          <a:hlinkClick r:id="rId14"/>
                        </a:rPr>
                        <a:t>String trim()</a:t>
                      </a:r>
                      <a:r>
                        <a:rPr lang="en-US" dirty="0" smtClean="0">
                          <a:effectLst/>
                        </a:rPr>
                        <a:t/>
                      </a:r>
                      <a:br>
                        <a:rPr lang="en-US" dirty="0" smtClean="0">
                          <a:effectLst/>
                        </a:rPr>
                      </a:br>
                      <a:endParaRPr lang="en-US" dirty="0">
                        <a:effectLst/>
                      </a:endParaRPr>
                    </a:p>
                  </a:txBody>
                  <a:tcPr marL="121920" marR="60960" marT="60960" marB="60960">
                    <a:lnL>
                      <a:noFill/>
                    </a:lnL>
                    <a:lnR>
                      <a:noFill/>
                    </a:lnR>
                    <a:lnT>
                      <a:noFill/>
                    </a:lnT>
                    <a:lnB>
                      <a:noFill/>
                    </a:lnB>
                    <a:solidFill>
                      <a:srgbClr val="D9EEE1"/>
                    </a:solidFill>
                  </a:tcPr>
                </a:tc>
                <a:tc>
                  <a:txBody>
                    <a:bodyPr/>
                    <a:lstStyle/>
                    <a:p>
                      <a:pPr algn="l" fontAlgn="t"/>
                      <a:r>
                        <a:rPr lang="en-US" dirty="0" smtClean="0">
                          <a:effectLst/>
                          <a:hlinkClick r:id="rId15"/>
                        </a:rPr>
                        <a:t>String </a:t>
                      </a:r>
                      <a:r>
                        <a:rPr lang="en-US" dirty="0" err="1">
                          <a:effectLst/>
                          <a:hlinkClick r:id="rId15"/>
                        </a:rPr>
                        <a:t>trimStart</a:t>
                      </a:r>
                      <a:r>
                        <a:rPr lang="en-US" dirty="0">
                          <a:effectLst/>
                          <a:hlinkClick r:id="rId15"/>
                        </a:rPr>
                        <a:t>()</a:t>
                      </a:r>
                      <a:r>
                        <a:rPr lang="en-US" dirty="0">
                          <a:effectLst/>
                        </a:rPr>
                        <a:t/>
                      </a:r>
                      <a:br>
                        <a:rPr lang="en-US" dirty="0">
                          <a:effectLst/>
                        </a:rPr>
                      </a:br>
                      <a:r>
                        <a:rPr lang="en-US" dirty="0">
                          <a:effectLst/>
                          <a:hlinkClick r:id="rId16"/>
                        </a:rPr>
                        <a:t>String </a:t>
                      </a:r>
                      <a:r>
                        <a:rPr lang="en-US" dirty="0" err="1">
                          <a:effectLst/>
                          <a:hlinkClick r:id="rId16"/>
                        </a:rPr>
                        <a:t>trimEnd</a:t>
                      </a:r>
                      <a:r>
                        <a:rPr lang="en-US" dirty="0">
                          <a:effectLst/>
                          <a:hlinkClick r:id="rId16"/>
                        </a:rPr>
                        <a:t>()</a:t>
                      </a:r>
                      <a:r>
                        <a:rPr lang="en-US" dirty="0">
                          <a:effectLst/>
                        </a:rPr>
                        <a:t/>
                      </a:r>
                      <a:br>
                        <a:rPr lang="en-US" dirty="0">
                          <a:effectLst/>
                        </a:rPr>
                      </a:br>
                      <a:r>
                        <a:rPr lang="en-US" dirty="0">
                          <a:effectLst/>
                          <a:hlinkClick r:id="rId17"/>
                        </a:rPr>
                        <a:t>String </a:t>
                      </a:r>
                      <a:r>
                        <a:rPr lang="en-US" dirty="0" err="1">
                          <a:effectLst/>
                          <a:hlinkClick r:id="rId17"/>
                        </a:rPr>
                        <a:t>padStart</a:t>
                      </a:r>
                      <a:r>
                        <a:rPr lang="en-US" dirty="0">
                          <a:effectLst/>
                          <a:hlinkClick r:id="rId17"/>
                        </a:rPr>
                        <a:t>()</a:t>
                      </a:r>
                      <a:r>
                        <a:rPr lang="en-US" dirty="0">
                          <a:effectLst/>
                        </a:rPr>
                        <a:t/>
                      </a:r>
                      <a:br>
                        <a:rPr lang="en-US" dirty="0">
                          <a:effectLst/>
                        </a:rPr>
                      </a:br>
                      <a:r>
                        <a:rPr lang="en-US" dirty="0">
                          <a:effectLst/>
                          <a:hlinkClick r:id="rId18"/>
                        </a:rPr>
                        <a:t>String </a:t>
                      </a:r>
                      <a:r>
                        <a:rPr lang="en-US" dirty="0" err="1">
                          <a:effectLst/>
                          <a:hlinkClick r:id="rId18"/>
                        </a:rPr>
                        <a:t>padEnd</a:t>
                      </a:r>
                      <a:r>
                        <a:rPr lang="en-US" dirty="0">
                          <a:effectLst/>
                          <a:hlinkClick r:id="rId18"/>
                        </a:rPr>
                        <a:t>()</a:t>
                      </a:r>
                      <a:r>
                        <a:rPr lang="en-US" dirty="0">
                          <a:effectLst/>
                        </a:rPr>
                        <a:t/>
                      </a:r>
                      <a:br>
                        <a:rPr lang="en-US" dirty="0">
                          <a:effectLst/>
                        </a:rPr>
                      </a:br>
                      <a:r>
                        <a:rPr lang="en-US" dirty="0">
                          <a:effectLst/>
                          <a:hlinkClick r:id="rId19"/>
                        </a:rPr>
                        <a:t>String repeat()</a:t>
                      </a:r>
                      <a:r>
                        <a:rPr lang="en-US" dirty="0">
                          <a:effectLst/>
                        </a:rPr>
                        <a:t/>
                      </a:r>
                      <a:br>
                        <a:rPr lang="en-US" dirty="0">
                          <a:effectLst/>
                        </a:rPr>
                      </a:br>
                      <a:r>
                        <a:rPr lang="en-US" dirty="0">
                          <a:effectLst/>
                          <a:hlinkClick r:id="rId20"/>
                        </a:rPr>
                        <a:t>String replace()</a:t>
                      </a:r>
                      <a:r>
                        <a:rPr lang="en-US" dirty="0">
                          <a:effectLst/>
                        </a:rPr>
                        <a:t/>
                      </a:r>
                      <a:br>
                        <a:rPr lang="en-US" dirty="0">
                          <a:effectLst/>
                        </a:rPr>
                      </a:br>
                      <a:r>
                        <a:rPr lang="en-US" dirty="0">
                          <a:effectLst/>
                          <a:hlinkClick r:id="rId21"/>
                        </a:rPr>
                        <a:t>String </a:t>
                      </a:r>
                      <a:r>
                        <a:rPr lang="en-US" dirty="0" err="1">
                          <a:effectLst/>
                          <a:hlinkClick r:id="rId21"/>
                        </a:rPr>
                        <a:t>replaceAll</a:t>
                      </a:r>
                      <a:r>
                        <a:rPr lang="en-US" dirty="0">
                          <a:effectLst/>
                          <a:hlinkClick r:id="rId21"/>
                        </a:rPr>
                        <a:t>()</a:t>
                      </a:r>
                      <a:r>
                        <a:rPr lang="en-US" dirty="0">
                          <a:effectLst/>
                        </a:rPr>
                        <a:t/>
                      </a:r>
                      <a:br>
                        <a:rPr lang="en-US" dirty="0">
                          <a:effectLst/>
                        </a:rPr>
                      </a:br>
                      <a:r>
                        <a:rPr lang="en-US" dirty="0">
                          <a:effectLst/>
                          <a:hlinkClick r:id="rId22"/>
                        </a:rPr>
                        <a:t>String split()</a:t>
                      </a:r>
                      <a:endParaRPr lang="en-US" dirty="0">
                        <a:effectLst/>
                      </a:endParaRPr>
                    </a:p>
                  </a:txBody>
                  <a:tcPr marL="60960" marR="60960" marT="60960" marB="60960">
                    <a:lnL>
                      <a:noFill/>
                    </a:lnL>
                    <a:lnR>
                      <a:noFill/>
                    </a:lnR>
                    <a:lnT>
                      <a:noFill/>
                    </a:lnT>
                    <a:lnB>
                      <a:noFill/>
                    </a:lnB>
                    <a:solidFill>
                      <a:srgbClr val="D9EEE1"/>
                    </a:solidFill>
                  </a:tcPr>
                </a:tc>
                <a:extLst>
                  <a:ext uri="{0D108BD9-81ED-4DB2-BD59-A6C34878D82A}">
                    <a16:rowId xmlns:a16="http://schemas.microsoft.com/office/drawing/2014/main" val="3537535830"/>
                  </a:ext>
                </a:extLst>
              </a:tr>
            </a:tbl>
          </a:graphicData>
        </a:graphic>
      </p:graphicFrame>
    </p:spTree>
    <p:extLst>
      <p:ext uri="{BB962C8B-B14F-4D97-AF65-F5344CB8AC3E}">
        <p14:creationId xmlns:p14="http://schemas.microsoft.com/office/powerpoint/2010/main" val="42909106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a:t>
            </a:r>
            <a:r>
              <a:rPr lang="en" sz="3300" b="1" dirty="0" smtClean="0"/>
              <a:t>STRING METHODS</a:t>
            </a:r>
            <a:endParaRPr sz="3300" b="1" dirty="0"/>
          </a:p>
        </p:txBody>
      </p:sp>
      <p:sp>
        <p:nvSpPr>
          <p:cNvPr id="5" name="Rectangle 2"/>
          <p:cNvSpPr>
            <a:spLocks noChangeArrowheads="1"/>
          </p:cNvSpPr>
          <p:nvPr/>
        </p:nvSpPr>
        <p:spPr bwMode="auto">
          <a:xfrm>
            <a:off x="450273" y="774820"/>
            <a:ext cx="7897090" cy="39741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b="1" u="sng" dirty="0"/>
              <a:t>String </a:t>
            </a:r>
            <a:r>
              <a:rPr lang="en-US" b="1" u="sng" dirty="0" smtClean="0"/>
              <a:t>length Method:</a:t>
            </a:r>
            <a:endParaRPr lang="en-US" altLang="en-US" b="1" u="sng" dirty="0" smtClean="0">
              <a:solidFill>
                <a:srgbClr val="000000"/>
              </a:solidFill>
              <a:latin typeface="Verdana" panose="020B0604030504040204" pitchFamily="34" charset="0"/>
            </a:endParaRPr>
          </a:p>
          <a:p>
            <a:pPr lvl="0">
              <a:buClrTx/>
            </a:pPr>
            <a:r>
              <a:rPr lang="en-US" altLang="en-US" dirty="0" smtClean="0">
                <a:solidFill>
                  <a:srgbClr val="000000"/>
                </a:solidFill>
                <a:latin typeface="Verdana" panose="020B0604030504040204" pitchFamily="34" charset="0"/>
              </a:rPr>
              <a:t>The</a:t>
            </a:r>
            <a:r>
              <a:rPr lang="en-US" altLang="en-US" dirty="0">
                <a:solidFill>
                  <a:srgbClr val="000000"/>
                </a:solidFill>
                <a:latin typeface="Verdana" panose="020B0604030504040204" pitchFamily="34" charset="0"/>
              </a:rPr>
              <a:t> </a:t>
            </a:r>
            <a:r>
              <a:rPr lang="en-US" altLang="en-US" dirty="0">
                <a:solidFill>
                  <a:srgbClr val="DC143C"/>
                </a:solidFill>
                <a:latin typeface="Consolas" panose="020B0609020204030204" pitchFamily="49" charset="0"/>
              </a:rPr>
              <a:t>length</a:t>
            </a:r>
            <a:r>
              <a:rPr lang="en-US" altLang="en-US" dirty="0">
                <a:solidFill>
                  <a:srgbClr val="000000"/>
                </a:solidFill>
                <a:latin typeface="Verdana" panose="020B0604030504040204" pitchFamily="34" charset="0"/>
              </a:rPr>
              <a:t> property returns the length of a string</a:t>
            </a:r>
            <a:r>
              <a:rPr lang="en-US" altLang="en-US" dirty="0" smtClean="0">
                <a:solidFill>
                  <a:srgbClr val="000000"/>
                </a:solidFill>
                <a:latin typeface="Verdana" panose="020B0604030504040204" pitchFamily="34" charset="0"/>
              </a:rPr>
              <a:t>:</a:t>
            </a:r>
          </a:p>
          <a:p>
            <a:pPr lvl="0">
              <a:buClrTx/>
            </a:pPr>
            <a:endParaRPr lang="en-US" altLang="en-US" dirty="0" smtClean="0">
              <a:solidFill>
                <a:srgbClr val="000000"/>
              </a:solidFill>
              <a:latin typeface="Verdana" panose="020B0604030504040204" pitchFamily="34" charset="0"/>
            </a:endParaRPr>
          </a:p>
          <a:p>
            <a:pPr lvl="0">
              <a:buClrTx/>
            </a:pPr>
            <a:r>
              <a:rPr lang="en-US" dirty="0"/>
              <a:t>let text = "ABCDEFGHIJKLMNOPQRSTUVWXYZ";</a:t>
            </a:r>
            <a:r>
              <a:rPr lang="en-US" dirty="0"/>
              <a:t/>
            </a:r>
            <a:br>
              <a:rPr lang="en-US" dirty="0"/>
            </a:br>
            <a:r>
              <a:rPr lang="en-US" dirty="0"/>
              <a:t>let length = </a:t>
            </a:r>
            <a:r>
              <a:rPr lang="en-US" dirty="0" err="1"/>
              <a:t>text.length</a:t>
            </a:r>
            <a:r>
              <a:rPr lang="en-US" dirty="0" smtClean="0"/>
              <a:t>;</a:t>
            </a:r>
          </a:p>
          <a:p>
            <a:pPr lvl="0">
              <a:buClrTx/>
            </a:pPr>
            <a:endParaRPr lang="en-US" altLang="en-US" b="1" dirty="0">
              <a:solidFill>
                <a:srgbClr val="000000"/>
              </a:solidFill>
              <a:latin typeface="Verdana" panose="020B0604030504040204" pitchFamily="34" charset="0"/>
            </a:endParaRPr>
          </a:p>
          <a:p>
            <a:pPr lvl="0">
              <a:buClrTx/>
            </a:pPr>
            <a:r>
              <a:rPr lang="en-US" b="1" u="sng" dirty="0"/>
              <a:t>String </a:t>
            </a:r>
            <a:r>
              <a:rPr lang="en-US" b="1" u="sng" dirty="0" err="1" smtClean="0"/>
              <a:t>charAt</a:t>
            </a:r>
            <a:r>
              <a:rPr lang="en-US" b="1" u="sng" dirty="0" smtClean="0"/>
              <a:t>(0) </a:t>
            </a:r>
            <a:r>
              <a:rPr lang="en-US" b="1" u="sng" dirty="0"/>
              <a:t>Method:</a:t>
            </a:r>
            <a:endParaRPr lang="en-US" altLang="en-US" b="1" u="sng" dirty="0">
              <a:solidFill>
                <a:srgbClr val="000000"/>
              </a:solidFill>
              <a:latin typeface="Verdana" panose="020B0604030504040204" pitchFamily="34" charset="0"/>
            </a:endParaRPr>
          </a:p>
          <a:p>
            <a:pPr lvl="0">
              <a:buClrTx/>
            </a:pPr>
            <a:r>
              <a:rPr lang="en-US" altLang="en-US" dirty="0">
                <a:solidFill>
                  <a:srgbClr val="000000"/>
                </a:solidFill>
                <a:latin typeface="Verdana" panose="020B0604030504040204" pitchFamily="34" charset="0"/>
              </a:rPr>
              <a:t>The </a:t>
            </a:r>
            <a:r>
              <a:rPr lang="en-US" altLang="en-US" dirty="0" err="1">
                <a:solidFill>
                  <a:srgbClr val="DC143C"/>
                </a:solidFill>
                <a:latin typeface="Consolas" panose="020B0609020204030204" pitchFamily="49" charset="0"/>
              </a:rPr>
              <a:t>charAt</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 method returns the character at a specified index (position) in a string:</a:t>
            </a:r>
            <a:r>
              <a:rPr lang="en-US" altLang="en-US" dirty="0"/>
              <a:t> </a:t>
            </a:r>
          </a:p>
          <a:p>
            <a:pPr lvl="0">
              <a:buClrTx/>
            </a:pPr>
            <a:r>
              <a:rPr lang="en-US" altLang="en-US" dirty="0" smtClean="0"/>
              <a:t> </a:t>
            </a:r>
            <a:endParaRPr lang="en-US" altLang="en-US" dirty="0"/>
          </a:p>
          <a:p>
            <a:pPr lvl="0">
              <a:buClrTx/>
            </a:pPr>
            <a:r>
              <a:rPr lang="en-US" dirty="0"/>
              <a:t>let text = "HELLO WORLD";</a:t>
            </a:r>
            <a:r>
              <a:rPr lang="en-US" dirty="0"/>
              <a:t/>
            </a:r>
            <a:br>
              <a:rPr lang="en-US" dirty="0"/>
            </a:br>
            <a:r>
              <a:rPr lang="en-US" dirty="0"/>
              <a:t>let char = </a:t>
            </a:r>
            <a:r>
              <a:rPr lang="en-US" dirty="0" err="1"/>
              <a:t>text.charAt</a:t>
            </a:r>
            <a:r>
              <a:rPr lang="en-US" dirty="0"/>
              <a:t>(0</a:t>
            </a:r>
            <a:r>
              <a:rPr lang="en-US" dirty="0" smtClean="0"/>
              <a:t>);</a:t>
            </a:r>
          </a:p>
          <a:p>
            <a:pPr lvl="0">
              <a:buClrTx/>
            </a:pPr>
            <a:endParaRPr lang="en-US" dirty="0"/>
          </a:p>
          <a:p>
            <a:pPr lvl="0">
              <a:buClrTx/>
            </a:pPr>
            <a:r>
              <a:rPr lang="en-US" b="1" u="sng" dirty="0"/>
              <a:t>String </a:t>
            </a:r>
            <a:r>
              <a:rPr lang="en-US" b="1" u="sng" dirty="0" err="1" smtClean="0"/>
              <a:t>charCodeAt</a:t>
            </a:r>
            <a:r>
              <a:rPr lang="en-US" b="1" u="sng" dirty="0" smtClean="0"/>
              <a:t>(0</a:t>
            </a:r>
            <a:r>
              <a:rPr lang="en-US" b="1" u="sng" dirty="0"/>
              <a:t>) Method:</a:t>
            </a:r>
            <a:endParaRPr lang="en-US" altLang="en-US" b="1" u="sng" dirty="0">
              <a:solidFill>
                <a:srgbClr val="000000"/>
              </a:solidFill>
              <a:latin typeface="Verdana" panose="020B0604030504040204" pitchFamily="34" charset="0"/>
            </a:endParaRPr>
          </a:p>
          <a:p>
            <a:pPr lvl="0">
              <a:buClrTx/>
            </a:pPr>
            <a:r>
              <a:rPr lang="en-US" altLang="en-US" dirty="0">
                <a:solidFill>
                  <a:srgbClr val="000000"/>
                </a:solidFill>
                <a:latin typeface="Verdana" panose="020B0604030504040204" pitchFamily="34" charset="0"/>
              </a:rPr>
              <a:t>The </a:t>
            </a:r>
            <a:r>
              <a:rPr lang="en-US" altLang="en-US" dirty="0" err="1">
                <a:solidFill>
                  <a:srgbClr val="DC143C"/>
                </a:solidFill>
                <a:latin typeface="Consolas" panose="020B0609020204030204" pitchFamily="49" charset="0"/>
              </a:rPr>
              <a:t>charCodeAt</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 method returns the code of the character at a specified index in a string:</a:t>
            </a:r>
            <a:r>
              <a:rPr lang="en-US" altLang="en-US" dirty="0"/>
              <a:t> </a:t>
            </a:r>
          </a:p>
          <a:p>
            <a:pPr lvl="0">
              <a:buClrTx/>
            </a:pPr>
            <a:r>
              <a:rPr lang="en-US" altLang="en-US" dirty="0" smtClean="0"/>
              <a:t> </a:t>
            </a:r>
            <a:endParaRPr lang="en-US" altLang="en-US" dirty="0"/>
          </a:p>
          <a:p>
            <a:pPr lvl="0">
              <a:buClrTx/>
            </a:pPr>
            <a:r>
              <a:rPr lang="en-US" dirty="0"/>
              <a:t>let text = "HELLO WORLD";</a:t>
            </a:r>
            <a:r>
              <a:rPr lang="en-US" dirty="0"/>
              <a:t/>
            </a:r>
            <a:br>
              <a:rPr lang="en-US" dirty="0"/>
            </a:br>
            <a:r>
              <a:rPr lang="en-US" dirty="0"/>
              <a:t>let char = </a:t>
            </a:r>
            <a:r>
              <a:rPr lang="en-US" dirty="0" err="1"/>
              <a:t>text.charCodeAt</a:t>
            </a:r>
            <a:r>
              <a:rPr lang="en-US" dirty="0"/>
              <a:t>(0</a:t>
            </a:r>
            <a:r>
              <a:rPr lang="en-US" dirty="0" smtClean="0"/>
              <a:t>);</a:t>
            </a:r>
            <a:endParaRPr kumimoji="0" lang="en-US" altLang="en-US" b="1" i="0" u="none" strike="noStrike" cap="none" normalizeH="0" baseline="0" dirty="0" smtClean="0">
              <a:ln>
                <a:noFill/>
              </a:ln>
              <a:solidFill>
                <a:srgbClr val="00206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64886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67405"/>
          </a:xfrm>
          <a:prstGeom prst="rect">
            <a:avLst/>
          </a:prstGeom>
        </p:spPr>
        <p:txBody>
          <a:bodyPr spcFirstLastPara="1" wrap="square" lIns="91425" tIns="91425" rIns="91425" bIns="91425" anchor="t" anchorCtr="0">
            <a:noAutofit/>
          </a:bodyPr>
          <a:lstStyle/>
          <a:p>
            <a:pPr lvl="0" algn="ctr">
              <a:buSzPts val="990"/>
            </a:pPr>
            <a:r>
              <a:rPr lang="en" sz="2400" b="1" dirty="0" smtClean="0"/>
              <a:t>JAVA SCRIPT </a:t>
            </a:r>
            <a:r>
              <a:rPr lang="en" sz="2400" b="1" dirty="0" smtClean="0"/>
              <a:t>STRING METHODS</a:t>
            </a:r>
            <a:endParaRPr sz="2400" b="1" dirty="0"/>
          </a:p>
        </p:txBody>
      </p:sp>
      <p:sp>
        <p:nvSpPr>
          <p:cNvPr id="5" name="Rectangle 2"/>
          <p:cNvSpPr>
            <a:spLocks noChangeArrowheads="1"/>
          </p:cNvSpPr>
          <p:nvPr/>
        </p:nvSpPr>
        <p:spPr bwMode="auto">
          <a:xfrm>
            <a:off x="298188" y="524316"/>
            <a:ext cx="8118448" cy="41588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r>
              <a:rPr lang="en-US" sz="1200" b="1" u="sng" dirty="0"/>
              <a:t>Extracting String </a:t>
            </a:r>
            <a:r>
              <a:rPr lang="en-US" sz="1200" b="1" u="sng" dirty="0" smtClean="0"/>
              <a:t>Parts</a:t>
            </a:r>
          </a:p>
          <a:p>
            <a:endParaRPr lang="en-US" sz="1200" b="1" u="sng" dirty="0"/>
          </a:p>
          <a:p>
            <a:pPr lvl="0">
              <a:buClrTx/>
            </a:pPr>
            <a:r>
              <a:rPr lang="en-US" altLang="en-US" sz="1200" dirty="0">
                <a:solidFill>
                  <a:srgbClr val="000000"/>
                </a:solidFill>
                <a:latin typeface="Verdana" panose="020B0604030504040204" pitchFamily="34" charset="0"/>
              </a:rPr>
              <a:t>There are 3 methods for extracting a part of a string:</a:t>
            </a:r>
            <a:endParaRPr lang="en-US" altLang="en-US" sz="1200" dirty="0"/>
          </a:p>
          <a:p>
            <a:pPr lvl="0">
              <a:buClrTx/>
              <a:buFontTx/>
              <a:buChar char="•"/>
            </a:pPr>
            <a:r>
              <a:rPr lang="en-US" altLang="en-US" sz="1200" dirty="0">
                <a:solidFill>
                  <a:srgbClr val="DC143C"/>
                </a:solidFill>
                <a:latin typeface="Consolas" panose="020B0609020204030204" pitchFamily="49" charset="0"/>
              </a:rPr>
              <a:t>slice(</a:t>
            </a:r>
            <a:r>
              <a:rPr lang="en-US" altLang="en-US" sz="1200" i="1" dirty="0">
                <a:solidFill>
                  <a:srgbClr val="DC143C"/>
                </a:solidFill>
                <a:latin typeface="Consolas" panose="020B0609020204030204" pitchFamily="49" charset="0"/>
              </a:rPr>
              <a:t>start</a:t>
            </a:r>
            <a:r>
              <a:rPr lang="en-US" altLang="en-US" sz="1200" dirty="0">
                <a:solidFill>
                  <a:srgbClr val="DC143C"/>
                </a:solidFill>
                <a:latin typeface="Consolas" panose="020B0609020204030204" pitchFamily="49" charset="0"/>
              </a:rPr>
              <a:t>, </a:t>
            </a:r>
            <a:r>
              <a:rPr lang="en-US" altLang="en-US" sz="1200" i="1" dirty="0">
                <a:solidFill>
                  <a:srgbClr val="DC143C"/>
                </a:solidFill>
                <a:latin typeface="Consolas" panose="020B0609020204030204" pitchFamily="49" charset="0"/>
              </a:rPr>
              <a:t>end</a:t>
            </a:r>
            <a:r>
              <a:rPr lang="en-US" altLang="en-US" sz="1200" dirty="0">
                <a:solidFill>
                  <a:srgbClr val="DC143C"/>
                </a:solidFill>
                <a:latin typeface="Consolas" panose="020B0609020204030204" pitchFamily="49" charset="0"/>
              </a:rPr>
              <a:t>)</a:t>
            </a:r>
            <a:endParaRPr lang="en-US" altLang="en-US" sz="1200" dirty="0">
              <a:solidFill>
                <a:srgbClr val="000000"/>
              </a:solidFill>
              <a:latin typeface="Verdana" panose="020B0604030504040204" pitchFamily="34" charset="0"/>
            </a:endParaRPr>
          </a:p>
          <a:p>
            <a:pPr lvl="0">
              <a:buClrTx/>
              <a:buFontTx/>
              <a:buChar char="•"/>
            </a:pPr>
            <a:r>
              <a:rPr lang="en-US" altLang="en-US" sz="1200" dirty="0">
                <a:solidFill>
                  <a:srgbClr val="DC143C"/>
                </a:solidFill>
                <a:latin typeface="Consolas" panose="020B0609020204030204" pitchFamily="49" charset="0"/>
              </a:rPr>
              <a:t>substring(</a:t>
            </a:r>
            <a:r>
              <a:rPr lang="en-US" altLang="en-US" sz="1200" i="1" dirty="0">
                <a:solidFill>
                  <a:srgbClr val="DC143C"/>
                </a:solidFill>
                <a:latin typeface="Consolas" panose="020B0609020204030204" pitchFamily="49" charset="0"/>
              </a:rPr>
              <a:t>start</a:t>
            </a:r>
            <a:r>
              <a:rPr lang="en-US" altLang="en-US" sz="1200" dirty="0">
                <a:solidFill>
                  <a:srgbClr val="DC143C"/>
                </a:solidFill>
                <a:latin typeface="Consolas" panose="020B0609020204030204" pitchFamily="49" charset="0"/>
              </a:rPr>
              <a:t>, </a:t>
            </a:r>
            <a:r>
              <a:rPr lang="en-US" altLang="en-US" sz="1200" i="1" dirty="0">
                <a:solidFill>
                  <a:srgbClr val="DC143C"/>
                </a:solidFill>
                <a:latin typeface="Consolas" panose="020B0609020204030204" pitchFamily="49" charset="0"/>
              </a:rPr>
              <a:t>end</a:t>
            </a:r>
            <a:r>
              <a:rPr lang="en-US" altLang="en-US" sz="1200" dirty="0">
                <a:solidFill>
                  <a:srgbClr val="DC143C"/>
                </a:solidFill>
                <a:latin typeface="Consolas" panose="020B0609020204030204" pitchFamily="49" charset="0"/>
              </a:rPr>
              <a:t>)</a:t>
            </a:r>
            <a:endParaRPr lang="en-US" altLang="en-US" sz="1200" dirty="0">
              <a:solidFill>
                <a:srgbClr val="000000"/>
              </a:solidFill>
              <a:latin typeface="Verdana" panose="020B0604030504040204" pitchFamily="34" charset="0"/>
            </a:endParaRPr>
          </a:p>
          <a:p>
            <a:pPr lvl="0">
              <a:buClrTx/>
              <a:buFontTx/>
              <a:buChar char="•"/>
            </a:pPr>
            <a:r>
              <a:rPr lang="en-US" altLang="en-US" sz="1200" dirty="0" err="1" smtClean="0">
                <a:solidFill>
                  <a:srgbClr val="DC143C"/>
                </a:solidFill>
                <a:latin typeface="Consolas" panose="020B0609020204030204" pitchFamily="49" charset="0"/>
              </a:rPr>
              <a:t>substr</a:t>
            </a:r>
            <a:r>
              <a:rPr lang="en-US" altLang="en-US" sz="1200" dirty="0" smtClean="0">
                <a:solidFill>
                  <a:srgbClr val="DC143C"/>
                </a:solidFill>
                <a:latin typeface="Consolas" panose="020B0609020204030204" pitchFamily="49" charset="0"/>
              </a:rPr>
              <a:t>(</a:t>
            </a:r>
            <a:r>
              <a:rPr lang="en-US" altLang="en-US" sz="1200" i="1" dirty="0" smtClean="0">
                <a:solidFill>
                  <a:srgbClr val="DC143C"/>
                </a:solidFill>
                <a:latin typeface="Consolas" panose="020B0609020204030204" pitchFamily="49" charset="0"/>
              </a:rPr>
              <a:t>start</a:t>
            </a:r>
            <a:r>
              <a:rPr lang="en-US" altLang="en-US" sz="1200" dirty="0" smtClean="0">
                <a:solidFill>
                  <a:srgbClr val="DC143C"/>
                </a:solidFill>
                <a:latin typeface="Consolas" panose="020B0609020204030204" pitchFamily="49" charset="0"/>
              </a:rPr>
              <a:t>, </a:t>
            </a:r>
            <a:r>
              <a:rPr lang="en-US" altLang="en-US" sz="1200" i="1" dirty="0" smtClean="0">
                <a:solidFill>
                  <a:srgbClr val="DC143C"/>
                </a:solidFill>
                <a:latin typeface="Consolas" panose="020B0609020204030204" pitchFamily="49" charset="0"/>
              </a:rPr>
              <a:t>length</a:t>
            </a:r>
            <a:r>
              <a:rPr lang="en-US" altLang="en-US" sz="1200" dirty="0" smtClean="0">
                <a:solidFill>
                  <a:srgbClr val="DC143C"/>
                </a:solidFill>
                <a:latin typeface="Consolas" panose="020B0609020204030204" pitchFamily="49" charset="0"/>
              </a:rPr>
              <a:t>)</a:t>
            </a:r>
          </a:p>
          <a:p>
            <a:pPr lvl="0">
              <a:buClrTx/>
            </a:pPr>
            <a:endParaRPr lang="en-US" altLang="en-US" sz="1200" dirty="0">
              <a:solidFill>
                <a:srgbClr val="DC143C"/>
              </a:solidFill>
              <a:latin typeface="Consolas" panose="020B0609020204030204" pitchFamily="49" charset="0"/>
            </a:endParaRPr>
          </a:p>
          <a:p>
            <a:pPr>
              <a:buClrTx/>
            </a:pPr>
            <a:r>
              <a:rPr lang="en-US" sz="1200" b="1" u="sng" dirty="0"/>
              <a:t>String slice</a:t>
            </a:r>
            <a:r>
              <a:rPr lang="en-US" sz="1200" b="1" u="sng" dirty="0" smtClean="0"/>
              <a:t>() Method:</a:t>
            </a:r>
          </a:p>
          <a:p>
            <a:pPr>
              <a:buClrTx/>
            </a:pPr>
            <a:r>
              <a:rPr lang="en-US" altLang="en-US" sz="1200" dirty="0">
                <a:solidFill>
                  <a:srgbClr val="DC143C"/>
                </a:solidFill>
                <a:latin typeface="Consolas" panose="020B0609020204030204" pitchFamily="49" charset="0"/>
              </a:rPr>
              <a:t>slice()</a:t>
            </a:r>
            <a:r>
              <a:rPr lang="en-US" altLang="en-US" sz="1200" dirty="0">
                <a:solidFill>
                  <a:srgbClr val="000000"/>
                </a:solidFill>
                <a:latin typeface="Verdana" panose="020B0604030504040204" pitchFamily="34" charset="0"/>
              </a:rPr>
              <a:t> extracts a part of a string and returns the extracted part in a new string.</a:t>
            </a:r>
            <a:r>
              <a:rPr lang="en-US" altLang="en-US" sz="1200" dirty="0"/>
              <a:t> </a:t>
            </a:r>
          </a:p>
          <a:p>
            <a:pPr>
              <a:buClrTx/>
            </a:pPr>
            <a:endParaRPr lang="en-US" sz="1200" dirty="0" smtClean="0"/>
          </a:p>
          <a:p>
            <a:pPr lvl="0">
              <a:buClrTx/>
            </a:pPr>
            <a:r>
              <a:rPr lang="en-US" sz="1200" dirty="0" smtClean="0"/>
              <a:t>let</a:t>
            </a:r>
            <a:r>
              <a:rPr lang="en-US" sz="1200" dirty="0"/>
              <a:t> text = "Apple, Banana, Kiwi";</a:t>
            </a:r>
            <a:r>
              <a:rPr lang="en-US" sz="1200" dirty="0"/>
              <a:t/>
            </a:r>
            <a:br>
              <a:rPr lang="en-US" sz="1200" dirty="0"/>
            </a:br>
            <a:r>
              <a:rPr lang="en-US" sz="1200" dirty="0"/>
              <a:t>let part = </a:t>
            </a:r>
            <a:r>
              <a:rPr lang="en-US" sz="1200" dirty="0" err="1"/>
              <a:t>text.slice</a:t>
            </a:r>
            <a:r>
              <a:rPr lang="en-US" sz="1200" dirty="0"/>
              <a:t>(7, 13</a:t>
            </a:r>
            <a:r>
              <a:rPr lang="en-US" sz="1200" dirty="0" smtClean="0"/>
              <a:t>);</a:t>
            </a:r>
          </a:p>
          <a:p>
            <a:pPr lvl="0">
              <a:buClrTx/>
            </a:pPr>
            <a:endParaRPr lang="en-US" altLang="en-US" sz="1200" dirty="0">
              <a:solidFill>
                <a:srgbClr val="000000"/>
              </a:solidFill>
              <a:latin typeface="Verdana" panose="020B0604030504040204" pitchFamily="34" charset="0"/>
            </a:endParaRPr>
          </a:p>
          <a:p>
            <a:pPr lvl="0">
              <a:buClrTx/>
            </a:pPr>
            <a:r>
              <a:rPr lang="en-US" sz="1200" dirty="0"/>
              <a:t>let text = "Apple, Banana, Kiwi";</a:t>
            </a:r>
            <a:r>
              <a:rPr lang="en-US" sz="1200" dirty="0"/>
              <a:t/>
            </a:r>
            <a:br>
              <a:rPr lang="en-US" sz="1200" dirty="0"/>
            </a:br>
            <a:r>
              <a:rPr lang="en-US" sz="1200" dirty="0"/>
              <a:t>let part = </a:t>
            </a:r>
            <a:r>
              <a:rPr lang="en-US" sz="1200" dirty="0" err="1"/>
              <a:t>text.slice</a:t>
            </a:r>
            <a:r>
              <a:rPr lang="en-US" sz="1200" dirty="0"/>
              <a:t>(7</a:t>
            </a:r>
            <a:r>
              <a:rPr lang="en-US" sz="1200" dirty="0" smtClean="0"/>
              <a:t>);</a:t>
            </a:r>
          </a:p>
          <a:p>
            <a:pPr lvl="0">
              <a:buClrTx/>
            </a:pPr>
            <a:endParaRPr lang="en-US" altLang="en-US" sz="1200" dirty="0">
              <a:solidFill>
                <a:srgbClr val="000000"/>
              </a:solidFill>
              <a:latin typeface="Verdana" panose="020B0604030504040204" pitchFamily="34" charset="0"/>
            </a:endParaRPr>
          </a:p>
          <a:p>
            <a:pPr>
              <a:buClrTx/>
            </a:pPr>
            <a:r>
              <a:rPr lang="en-US" sz="1200" b="1" u="sng" dirty="0"/>
              <a:t>String substring</a:t>
            </a:r>
            <a:r>
              <a:rPr lang="en-US" sz="1200" b="1" u="sng" dirty="0" smtClean="0"/>
              <a:t>() Method:</a:t>
            </a:r>
          </a:p>
          <a:p>
            <a:pPr lvl="0">
              <a:buClrTx/>
            </a:pPr>
            <a:r>
              <a:rPr lang="en-US" altLang="en-US" sz="1200" dirty="0">
                <a:solidFill>
                  <a:srgbClr val="DC143C"/>
                </a:solidFill>
                <a:latin typeface="Consolas" panose="020B0609020204030204" pitchFamily="49" charset="0"/>
              </a:rPr>
              <a:t>substring()</a:t>
            </a:r>
            <a:r>
              <a:rPr lang="en-US" altLang="en-US" sz="1200" dirty="0">
                <a:solidFill>
                  <a:srgbClr val="000000"/>
                </a:solidFill>
                <a:latin typeface="Verdana" panose="020B0604030504040204" pitchFamily="34" charset="0"/>
              </a:rPr>
              <a:t> is similar to </a:t>
            </a:r>
            <a:r>
              <a:rPr lang="en-US" altLang="en-US" sz="1200" dirty="0">
                <a:solidFill>
                  <a:srgbClr val="DC143C"/>
                </a:solidFill>
                <a:latin typeface="Consolas" panose="020B0609020204030204" pitchFamily="49" charset="0"/>
              </a:rPr>
              <a:t>slice()</a:t>
            </a:r>
            <a:r>
              <a:rPr lang="en-US" altLang="en-US" sz="1200" dirty="0">
                <a:solidFill>
                  <a:srgbClr val="000000"/>
                </a:solidFill>
                <a:latin typeface="Verdana" panose="020B0604030504040204" pitchFamily="34" charset="0"/>
              </a:rPr>
              <a:t>.</a:t>
            </a:r>
            <a:endParaRPr lang="en-US" altLang="en-US" sz="1200" dirty="0"/>
          </a:p>
          <a:p>
            <a:pPr lvl="0">
              <a:buClrTx/>
            </a:pPr>
            <a:r>
              <a:rPr lang="en-US" altLang="en-US" sz="1200" dirty="0">
                <a:solidFill>
                  <a:srgbClr val="000000"/>
                </a:solidFill>
                <a:latin typeface="Verdana" panose="020B0604030504040204" pitchFamily="34" charset="0"/>
              </a:rPr>
              <a:t>The difference is that start and end values less than 0 are treated as 0 in </a:t>
            </a:r>
            <a:r>
              <a:rPr lang="en-US" altLang="en-US" sz="1200" dirty="0">
                <a:solidFill>
                  <a:srgbClr val="DC143C"/>
                </a:solidFill>
                <a:latin typeface="Consolas" panose="020B0609020204030204" pitchFamily="49" charset="0"/>
              </a:rPr>
              <a:t>substring</a:t>
            </a:r>
            <a:r>
              <a:rPr lang="en-US" altLang="en-US" sz="1200" dirty="0" smtClean="0">
                <a:solidFill>
                  <a:srgbClr val="DC143C"/>
                </a:solidFill>
                <a:latin typeface="Consolas" panose="020B0609020204030204" pitchFamily="49" charset="0"/>
              </a:rPr>
              <a:t>()</a:t>
            </a:r>
            <a:r>
              <a:rPr lang="en-US" altLang="en-US" sz="1200" dirty="0" smtClean="0">
                <a:solidFill>
                  <a:srgbClr val="000000"/>
                </a:solidFill>
                <a:latin typeface="Verdana" panose="020B0604030504040204" pitchFamily="34" charset="0"/>
              </a:rPr>
              <a:t>.</a:t>
            </a:r>
          </a:p>
          <a:p>
            <a:pPr lvl="0">
              <a:buClrTx/>
            </a:pPr>
            <a:endParaRPr lang="en-US" altLang="en-US" sz="1200" dirty="0" smtClean="0">
              <a:solidFill>
                <a:srgbClr val="000000"/>
              </a:solidFill>
              <a:latin typeface="Verdana" panose="020B0604030504040204" pitchFamily="34" charset="0"/>
            </a:endParaRPr>
          </a:p>
          <a:p>
            <a:pPr lvl="0">
              <a:buClrTx/>
            </a:pPr>
            <a:r>
              <a:rPr lang="en-US" sz="1200" dirty="0"/>
              <a:t>let </a:t>
            </a:r>
            <a:r>
              <a:rPr lang="en-US" sz="1200" dirty="0" err="1"/>
              <a:t>str</a:t>
            </a:r>
            <a:r>
              <a:rPr lang="en-US" sz="1200" dirty="0"/>
              <a:t> = "Apple, Banana, Kiwi";</a:t>
            </a:r>
            <a:r>
              <a:rPr lang="en-US" sz="1200" dirty="0"/>
              <a:t/>
            </a:r>
            <a:br>
              <a:rPr lang="en-US" sz="1200" dirty="0"/>
            </a:br>
            <a:r>
              <a:rPr lang="en-US" sz="1200" dirty="0"/>
              <a:t>let part = </a:t>
            </a:r>
            <a:r>
              <a:rPr lang="en-US" sz="1200" dirty="0" err="1"/>
              <a:t>str.substring</a:t>
            </a:r>
            <a:r>
              <a:rPr lang="en-US" sz="1200" dirty="0"/>
              <a:t>(7, 13);</a:t>
            </a:r>
            <a:endParaRPr lang="en-US" altLang="en-US" sz="12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5403017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67405"/>
          </a:xfrm>
          <a:prstGeom prst="rect">
            <a:avLst/>
          </a:prstGeom>
        </p:spPr>
        <p:txBody>
          <a:bodyPr spcFirstLastPara="1" wrap="square" lIns="91425" tIns="91425" rIns="91425" bIns="91425" anchor="t" anchorCtr="0">
            <a:noAutofit/>
          </a:bodyPr>
          <a:lstStyle/>
          <a:p>
            <a:pPr lvl="0" algn="ctr">
              <a:buSzPts val="990"/>
            </a:pPr>
            <a:r>
              <a:rPr lang="en" sz="2400" b="1" dirty="0" smtClean="0"/>
              <a:t>JAVA SCRIPT </a:t>
            </a:r>
            <a:r>
              <a:rPr lang="en" sz="2400" b="1" dirty="0" smtClean="0"/>
              <a:t>STRING METHODS</a:t>
            </a:r>
            <a:endParaRPr sz="2400" b="1" dirty="0"/>
          </a:p>
        </p:txBody>
      </p:sp>
      <p:sp>
        <p:nvSpPr>
          <p:cNvPr id="5" name="Rectangle 2"/>
          <p:cNvSpPr>
            <a:spLocks noChangeArrowheads="1"/>
          </p:cNvSpPr>
          <p:nvPr/>
        </p:nvSpPr>
        <p:spPr bwMode="auto">
          <a:xfrm>
            <a:off x="242770" y="621990"/>
            <a:ext cx="8118448" cy="41588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n-US" sz="1200" b="1" u="sng" dirty="0" smtClean="0"/>
              <a:t>String </a:t>
            </a:r>
            <a:r>
              <a:rPr lang="en-US" sz="1200" b="1" u="sng" dirty="0" err="1" smtClean="0"/>
              <a:t>substr</a:t>
            </a:r>
            <a:r>
              <a:rPr lang="en-US" sz="1200" b="1" u="sng" dirty="0" smtClean="0"/>
              <a:t>() Method:</a:t>
            </a:r>
          </a:p>
          <a:p>
            <a:pPr lvl="0">
              <a:buClrTx/>
            </a:pPr>
            <a:r>
              <a:rPr lang="en-US" altLang="en-US" sz="1200" dirty="0" err="1">
                <a:solidFill>
                  <a:srgbClr val="DC143C"/>
                </a:solidFill>
                <a:latin typeface="Consolas" panose="020B0609020204030204" pitchFamily="49" charset="0"/>
              </a:rPr>
              <a:t>substr</a:t>
            </a:r>
            <a:r>
              <a:rPr lang="en-US" altLang="en-US" sz="1200" dirty="0">
                <a:solidFill>
                  <a:srgbClr val="DC143C"/>
                </a:solidFill>
                <a:latin typeface="Consolas" panose="020B0609020204030204" pitchFamily="49" charset="0"/>
              </a:rPr>
              <a:t>()</a:t>
            </a:r>
            <a:r>
              <a:rPr lang="en-US" altLang="en-US" sz="1200" dirty="0">
                <a:solidFill>
                  <a:srgbClr val="000000"/>
                </a:solidFill>
                <a:latin typeface="Verdana" panose="020B0604030504040204" pitchFamily="34" charset="0"/>
              </a:rPr>
              <a:t> is similar to </a:t>
            </a:r>
            <a:r>
              <a:rPr lang="en-US" altLang="en-US" sz="1200" dirty="0">
                <a:solidFill>
                  <a:srgbClr val="DC143C"/>
                </a:solidFill>
                <a:latin typeface="Consolas" panose="020B0609020204030204" pitchFamily="49" charset="0"/>
              </a:rPr>
              <a:t>slice()</a:t>
            </a:r>
            <a:r>
              <a:rPr lang="en-US" altLang="en-US" sz="1200" dirty="0">
                <a:solidFill>
                  <a:srgbClr val="000000"/>
                </a:solidFill>
                <a:latin typeface="Verdana" panose="020B0604030504040204" pitchFamily="34" charset="0"/>
              </a:rPr>
              <a:t>.</a:t>
            </a:r>
            <a:endParaRPr lang="en-US" altLang="en-US" sz="1200" dirty="0"/>
          </a:p>
          <a:p>
            <a:pPr lvl="0">
              <a:buClrTx/>
            </a:pPr>
            <a:r>
              <a:rPr lang="en-US" altLang="en-US" sz="1200" dirty="0">
                <a:solidFill>
                  <a:srgbClr val="000000"/>
                </a:solidFill>
                <a:latin typeface="Verdana" panose="020B0604030504040204" pitchFamily="34" charset="0"/>
              </a:rPr>
              <a:t>The difference is that the second parameter specifies the </a:t>
            </a:r>
            <a:r>
              <a:rPr lang="en-US" altLang="en-US" sz="1200" b="1" dirty="0">
                <a:solidFill>
                  <a:srgbClr val="000000"/>
                </a:solidFill>
                <a:latin typeface="Verdana" panose="020B0604030504040204" pitchFamily="34" charset="0"/>
              </a:rPr>
              <a:t>length</a:t>
            </a:r>
            <a:r>
              <a:rPr lang="en-US" altLang="en-US" sz="1200" dirty="0">
                <a:solidFill>
                  <a:srgbClr val="000000"/>
                </a:solidFill>
                <a:latin typeface="Verdana" panose="020B0604030504040204" pitchFamily="34" charset="0"/>
              </a:rPr>
              <a:t> of the extracted part.</a:t>
            </a:r>
            <a:endParaRPr lang="en-US" altLang="en-US" sz="1200" dirty="0"/>
          </a:p>
          <a:p>
            <a:pPr>
              <a:buClrTx/>
            </a:pPr>
            <a:endParaRPr lang="en-US" sz="1200" dirty="0" smtClean="0"/>
          </a:p>
          <a:p>
            <a:pPr lvl="0">
              <a:buClrTx/>
            </a:pPr>
            <a:r>
              <a:rPr lang="en-US" sz="1200" dirty="0"/>
              <a:t>let </a:t>
            </a:r>
            <a:r>
              <a:rPr lang="en-US" sz="1200" dirty="0" err="1"/>
              <a:t>str</a:t>
            </a:r>
            <a:r>
              <a:rPr lang="en-US" sz="1200" dirty="0"/>
              <a:t> = "Apple, Banana, Kiwi";</a:t>
            </a:r>
            <a:r>
              <a:rPr lang="en-US" sz="1200" dirty="0"/>
              <a:t/>
            </a:r>
            <a:br>
              <a:rPr lang="en-US" sz="1200" dirty="0"/>
            </a:br>
            <a:r>
              <a:rPr lang="en-US" sz="1200" dirty="0"/>
              <a:t>let part = </a:t>
            </a:r>
            <a:r>
              <a:rPr lang="en-US" sz="1200" dirty="0" err="1"/>
              <a:t>str.substr</a:t>
            </a:r>
            <a:r>
              <a:rPr lang="en-US" sz="1200" dirty="0"/>
              <a:t>(7, 6</a:t>
            </a:r>
            <a:r>
              <a:rPr lang="en-US" sz="1200" dirty="0" smtClean="0"/>
              <a:t>);</a:t>
            </a:r>
          </a:p>
          <a:p>
            <a:pPr lvl="0">
              <a:buClrTx/>
            </a:pPr>
            <a:endParaRPr lang="en-US" altLang="en-US" sz="1200" dirty="0">
              <a:solidFill>
                <a:srgbClr val="000000"/>
              </a:solidFill>
              <a:latin typeface="Verdana" panose="020B0604030504040204" pitchFamily="34" charset="0"/>
            </a:endParaRPr>
          </a:p>
          <a:p>
            <a:pPr>
              <a:buClrTx/>
            </a:pPr>
            <a:r>
              <a:rPr lang="en-US" sz="1200" b="1" u="sng" dirty="0"/>
              <a:t>String </a:t>
            </a:r>
            <a:r>
              <a:rPr lang="en-US" sz="1200" b="1" u="sng" dirty="0" err="1" smtClean="0"/>
              <a:t>toUpperCase</a:t>
            </a:r>
            <a:r>
              <a:rPr lang="en-US" sz="1200" b="1" u="sng" dirty="0" smtClean="0"/>
              <a:t>() </a:t>
            </a:r>
            <a:r>
              <a:rPr lang="en-US" sz="1200" b="1" u="sng" dirty="0"/>
              <a:t>Method:</a:t>
            </a:r>
          </a:p>
          <a:p>
            <a:pPr lvl="0">
              <a:buClrTx/>
            </a:pPr>
            <a:r>
              <a:rPr lang="en-US" sz="1200" dirty="0"/>
              <a:t>let text1 = "Hello World!";</a:t>
            </a:r>
            <a:r>
              <a:rPr lang="en-US" sz="1200" dirty="0"/>
              <a:t/>
            </a:r>
            <a:br>
              <a:rPr lang="en-US" sz="1200" dirty="0"/>
            </a:br>
            <a:r>
              <a:rPr lang="en-US" sz="1200" dirty="0"/>
              <a:t>let text2 = text1.toUpperCase();</a:t>
            </a:r>
            <a:endParaRPr lang="en-US" altLang="en-US" sz="1200" dirty="0" smtClean="0">
              <a:solidFill>
                <a:srgbClr val="000000"/>
              </a:solidFill>
              <a:latin typeface="Verdana" panose="020B0604030504040204" pitchFamily="34" charset="0"/>
            </a:endParaRPr>
          </a:p>
          <a:p>
            <a:pPr lvl="0">
              <a:buClrTx/>
            </a:pPr>
            <a:endParaRPr lang="en-US" altLang="en-US" sz="1200" dirty="0">
              <a:solidFill>
                <a:srgbClr val="000000"/>
              </a:solidFill>
              <a:latin typeface="Verdana" panose="020B0604030504040204" pitchFamily="34" charset="0"/>
            </a:endParaRPr>
          </a:p>
          <a:p>
            <a:pPr>
              <a:buClrTx/>
            </a:pPr>
            <a:r>
              <a:rPr lang="en-US" sz="1200" b="1" u="sng" dirty="0"/>
              <a:t>String </a:t>
            </a:r>
            <a:r>
              <a:rPr lang="en-US" sz="1200" b="1" u="sng" dirty="0" err="1" smtClean="0"/>
              <a:t>toLowerCase</a:t>
            </a:r>
            <a:r>
              <a:rPr lang="en-US" sz="1200" b="1" u="sng" dirty="0" smtClean="0"/>
              <a:t>() </a:t>
            </a:r>
            <a:r>
              <a:rPr lang="en-US" sz="1200" b="1" u="sng" dirty="0"/>
              <a:t>Method:</a:t>
            </a:r>
          </a:p>
          <a:p>
            <a:pPr lvl="0">
              <a:buClrTx/>
            </a:pPr>
            <a:r>
              <a:rPr lang="en-US" sz="1200" dirty="0"/>
              <a:t>let text1 = "Hello World!";       // String</a:t>
            </a:r>
            <a:br>
              <a:rPr lang="en-US" sz="1200" dirty="0"/>
            </a:br>
            <a:r>
              <a:rPr lang="en-US" sz="1200" dirty="0"/>
              <a:t>let text2 = text1.toLowerCase();  // text2 is text1 converted to </a:t>
            </a:r>
            <a:r>
              <a:rPr lang="en-US" sz="1200" dirty="0" smtClean="0"/>
              <a:t>lower</a:t>
            </a:r>
          </a:p>
          <a:p>
            <a:pPr lvl="0">
              <a:buClrTx/>
            </a:pPr>
            <a:endParaRPr lang="en-US" sz="1200" dirty="0"/>
          </a:p>
          <a:p>
            <a:pPr>
              <a:buClrTx/>
            </a:pPr>
            <a:r>
              <a:rPr lang="en-US" sz="1200" b="1" u="sng" dirty="0"/>
              <a:t>String </a:t>
            </a:r>
            <a:r>
              <a:rPr lang="en-US" sz="1200" b="1" u="sng" dirty="0" err="1" smtClean="0"/>
              <a:t>concat</a:t>
            </a:r>
            <a:r>
              <a:rPr lang="en-US" sz="1200" b="1" u="sng" dirty="0" smtClean="0"/>
              <a:t>() </a:t>
            </a:r>
            <a:r>
              <a:rPr lang="en-US" sz="1200" b="1" u="sng" dirty="0"/>
              <a:t>Method:</a:t>
            </a:r>
          </a:p>
          <a:p>
            <a:pPr lvl="0">
              <a:buClrTx/>
            </a:pPr>
            <a:r>
              <a:rPr lang="en-US" sz="1200" dirty="0"/>
              <a:t>let text1 = "Hello";</a:t>
            </a:r>
            <a:r>
              <a:rPr lang="en-US" sz="1200" dirty="0"/>
              <a:t/>
            </a:r>
            <a:br>
              <a:rPr lang="en-US" sz="1200" dirty="0"/>
            </a:br>
            <a:r>
              <a:rPr lang="en-US" sz="1200" dirty="0"/>
              <a:t>let text2 = "World";</a:t>
            </a:r>
            <a:r>
              <a:rPr lang="en-US" sz="1200" dirty="0"/>
              <a:t/>
            </a:r>
            <a:br>
              <a:rPr lang="en-US" sz="1200" dirty="0"/>
            </a:br>
            <a:r>
              <a:rPr lang="en-US" sz="1200" dirty="0"/>
              <a:t>let text3 = text1.concat(" ", text2</a:t>
            </a:r>
            <a:r>
              <a:rPr lang="en-US" sz="1200" dirty="0" smtClean="0"/>
              <a:t>);</a:t>
            </a:r>
          </a:p>
          <a:p>
            <a:pPr lvl="0">
              <a:buClrTx/>
            </a:pPr>
            <a:endParaRPr lang="en-US" sz="1200" dirty="0"/>
          </a:p>
          <a:p>
            <a:pPr lvl="0">
              <a:buClrTx/>
            </a:pPr>
            <a:r>
              <a:rPr lang="en-US" sz="1200" dirty="0"/>
              <a:t>text = "Hello" + " " + "World!";</a:t>
            </a:r>
            <a:r>
              <a:rPr lang="en-US" sz="1200" dirty="0"/>
              <a:t/>
            </a:r>
            <a:br>
              <a:rPr lang="en-US" sz="1200" dirty="0"/>
            </a:br>
            <a:r>
              <a:rPr lang="en-US" sz="1200" dirty="0"/>
              <a:t>text = "Hello".</a:t>
            </a:r>
            <a:r>
              <a:rPr lang="en-US" sz="1200" dirty="0" err="1"/>
              <a:t>concat</a:t>
            </a:r>
            <a:r>
              <a:rPr lang="en-US" sz="1200" dirty="0"/>
              <a:t>(" ", "World</a:t>
            </a:r>
            <a:r>
              <a:rPr lang="en-US" sz="1200" dirty="0" smtClean="0"/>
              <a:t>!");</a:t>
            </a:r>
            <a:endParaRPr lang="en-US" altLang="en-US" sz="12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0462932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67405"/>
          </a:xfrm>
          <a:prstGeom prst="rect">
            <a:avLst/>
          </a:prstGeom>
        </p:spPr>
        <p:txBody>
          <a:bodyPr spcFirstLastPara="1" wrap="square" lIns="91425" tIns="91425" rIns="91425" bIns="91425" anchor="t" anchorCtr="0">
            <a:noAutofit/>
          </a:bodyPr>
          <a:lstStyle/>
          <a:p>
            <a:pPr lvl="0" algn="ctr">
              <a:buSzPts val="990"/>
            </a:pPr>
            <a:r>
              <a:rPr lang="en" sz="2400" b="1" dirty="0" smtClean="0"/>
              <a:t>JAVA SCRIPT </a:t>
            </a:r>
            <a:r>
              <a:rPr lang="en" sz="2400" b="1" dirty="0" smtClean="0"/>
              <a:t>STRING METHODS</a:t>
            </a:r>
            <a:endParaRPr sz="2400" b="1" dirty="0"/>
          </a:p>
        </p:txBody>
      </p:sp>
      <p:sp>
        <p:nvSpPr>
          <p:cNvPr id="5" name="Rectangle 2"/>
          <p:cNvSpPr>
            <a:spLocks noChangeArrowheads="1"/>
          </p:cNvSpPr>
          <p:nvPr/>
        </p:nvSpPr>
        <p:spPr bwMode="auto">
          <a:xfrm>
            <a:off x="296110" y="653365"/>
            <a:ext cx="8118448" cy="39741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n-US" sz="1200" b="1" u="sng" dirty="0" smtClean="0"/>
              <a:t>String trim() Method:</a:t>
            </a:r>
          </a:p>
          <a:p>
            <a:pPr>
              <a:buClrTx/>
            </a:pPr>
            <a:r>
              <a:rPr lang="en-US" altLang="en-US" sz="1200" dirty="0">
                <a:solidFill>
                  <a:srgbClr val="000000"/>
                </a:solidFill>
                <a:latin typeface="Verdana" panose="020B0604030504040204" pitchFamily="34" charset="0"/>
              </a:rPr>
              <a:t>The </a:t>
            </a:r>
            <a:r>
              <a:rPr lang="en-US" altLang="en-US" sz="1200" dirty="0">
                <a:solidFill>
                  <a:srgbClr val="DC143C"/>
                </a:solidFill>
                <a:latin typeface="Consolas" panose="020B0609020204030204" pitchFamily="49" charset="0"/>
              </a:rPr>
              <a:t>trim()</a:t>
            </a:r>
            <a:r>
              <a:rPr lang="en-US" altLang="en-US" sz="1200" dirty="0">
                <a:solidFill>
                  <a:srgbClr val="000000"/>
                </a:solidFill>
                <a:latin typeface="Verdana" panose="020B0604030504040204" pitchFamily="34" charset="0"/>
              </a:rPr>
              <a:t> method removes whitespace from both sides of a string:</a:t>
            </a:r>
            <a:r>
              <a:rPr lang="en-US" altLang="en-US" sz="1200" dirty="0"/>
              <a:t> </a:t>
            </a:r>
          </a:p>
          <a:p>
            <a:pPr lvl="0">
              <a:buClrTx/>
            </a:pPr>
            <a:endParaRPr lang="en-US" altLang="en-US" sz="1200" dirty="0"/>
          </a:p>
          <a:p>
            <a:pPr lvl="0">
              <a:buClrTx/>
            </a:pPr>
            <a:r>
              <a:rPr lang="en-US" sz="1200" dirty="0"/>
              <a:t>let text1 = "      Hello World!      ";</a:t>
            </a:r>
            <a:r>
              <a:rPr lang="en-US" sz="1200" dirty="0"/>
              <a:t/>
            </a:r>
            <a:br>
              <a:rPr lang="en-US" sz="1200" dirty="0"/>
            </a:br>
            <a:r>
              <a:rPr lang="en-US" sz="1200" dirty="0"/>
              <a:t>let text2 = text1.trim</a:t>
            </a:r>
            <a:r>
              <a:rPr lang="en-US" sz="1200" dirty="0" smtClean="0"/>
              <a:t>();</a:t>
            </a:r>
          </a:p>
          <a:p>
            <a:pPr lvl="0">
              <a:buClrTx/>
            </a:pPr>
            <a:endParaRPr lang="en-US" altLang="en-US" sz="1200" dirty="0">
              <a:solidFill>
                <a:srgbClr val="000000"/>
              </a:solidFill>
              <a:latin typeface="Verdana" panose="020B0604030504040204" pitchFamily="34" charset="0"/>
            </a:endParaRPr>
          </a:p>
          <a:p>
            <a:pPr lvl="0">
              <a:buClrTx/>
            </a:pPr>
            <a:endParaRPr lang="en-US" altLang="en-US" sz="1200" dirty="0">
              <a:solidFill>
                <a:srgbClr val="000000"/>
              </a:solidFill>
              <a:latin typeface="Verdana" panose="020B0604030504040204" pitchFamily="34" charset="0"/>
            </a:endParaRPr>
          </a:p>
          <a:p>
            <a:pPr>
              <a:buClrTx/>
            </a:pPr>
            <a:r>
              <a:rPr lang="en-US" sz="1200" b="1" u="sng" dirty="0"/>
              <a:t>String </a:t>
            </a:r>
            <a:r>
              <a:rPr lang="en-US" sz="1200" b="1" u="sng" dirty="0" err="1" smtClean="0"/>
              <a:t>trimStart</a:t>
            </a:r>
            <a:r>
              <a:rPr lang="en-US" sz="1200" b="1" u="sng" dirty="0" smtClean="0"/>
              <a:t>() </a:t>
            </a:r>
            <a:r>
              <a:rPr lang="en-US" sz="1200" b="1" u="sng" dirty="0"/>
              <a:t>Method:</a:t>
            </a:r>
          </a:p>
          <a:p>
            <a:pPr lvl="0">
              <a:buClrTx/>
            </a:pPr>
            <a:r>
              <a:rPr lang="en-US" sz="1200" dirty="0"/>
              <a:t>let text1 = "     Hello World!     ";</a:t>
            </a:r>
            <a:r>
              <a:rPr lang="en-US" sz="1200" dirty="0"/>
              <a:t/>
            </a:r>
            <a:br>
              <a:rPr lang="en-US" sz="1200" dirty="0"/>
            </a:br>
            <a:r>
              <a:rPr lang="en-US" sz="1200" dirty="0"/>
              <a:t>let text2 = text1.trimStart</a:t>
            </a:r>
            <a:r>
              <a:rPr lang="en-US" sz="1200" dirty="0" smtClean="0"/>
              <a:t>();</a:t>
            </a:r>
          </a:p>
          <a:p>
            <a:pPr lvl="0">
              <a:buClrTx/>
            </a:pPr>
            <a:endParaRPr lang="en-US" altLang="en-US" sz="1200" dirty="0">
              <a:solidFill>
                <a:srgbClr val="000000"/>
              </a:solidFill>
              <a:latin typeface="Verdana" panose="020B0604030504040204" pitchFamily="34" charset="0"/>
            </a:endParaRPr>
          </a:p>
          <a:p>
            <a:pPr lvl="0">
              <a:buClrTx/>
            </a:pPr>
            <a:endParaRPr lang="en-US" altLang="en-US" sz="1200" dirty="0">
              <a:solidFill>
                <a:srgbClr val="000000"/>
              </a:solidFill>
              <a:latin typeface="Verdana" panose="020B0604030504040204" pitchFamily="34" charset="0"/>
            </a:endParaRPr>
          </a:p>
          <a:p>
            <a:pPr>
              <a:buClrTx/>
            </a:pPr>
            <a:r>
              <a:rPr lang="en-US" sz="1200" b="1" dirty="0"/>
              <a:t>String </a:t>
            </a:r>
            <a:r>
              <a:rPr lang="en-US" sz="1200" b="1" dirty="0" err="1" smtClean="0"/>
              <a:t>trimEnd</a:t>
            </a:r>
            <a:r>
              <a:rPr lang="en-US" sz="1200" b="1" dirty="0" smtClean="0"/>
              <a:t>() </a:t>
            </a:r>
            <a:r>
              <a:rPr lang="en-US" sz="1200" b="1" dirty="0"/>
              <a:t>Method:</a:t>
            </a:r>
          </a:p>
          <a:p>
            <a:pPr lvl="0">
              <a:buClrTx/>
            </a:pPr>
            <a:r>
              <a:rPr lang="en-US" sz="1200" dirty="0"/>
              <a:t>let text1 = "     Hello World!     ";</a:t>
            </a:r>
            <a:r>
              <a:rPr lang="en-US" sz="1200" dirty="0"/>
              <a:t/>
            </a:r>
            <a:br>
              <a:rPr lang="en-US" sz="1200" dirty="0"/>
            </a:br>
            <a:r>
              <a:rPr lang="en-US" sz="1200" dirty="0"/>
              <a:t>let text2 = text1.trimEnd</a:t>
            </a:r>
            <a:r>
              <a:rPr lang="en-US" sz="1200" dirty="0" smtClean="0"/>
              <a:t>();</a:t>
            </a:r>
          </a:p>
          <a:p>
            <a:pPr lvl="0">
              <a:buClrTx/>
            </a:pPr>
            <a:endParaRPr lang="en-US" sz="1200" dirty="0"/>
          </a:p>
          <a:p>
            <a:pPr>
              <a:buClrTx/>
            </a:pPr>
            <a:r>
              <a:rPr lang="en-US" sz="1200" b="1" u="sng" dirty="0"/>
              <a:t>String </a:t>
            </a:r>
            <a:r>
              <a:rPr lang="en-US" sz="1200" b="1" u="sng" dirty="0" smtClean="0"/>
              <a:t>replace() </a:t>
            </a:r>
            <a:r>
              <a:rPr lang="en-US" sz="1200" b="1" u="sng" dirty="0"/>
              <a:t>Method</a:t>
            </a:r>
            <a:r>
              <a:rPr lang="en-US" sz="1200" b="1" u="sng" dirty="0" smtClean="0"/>
              <a:t>:</a:t>
            </a:r>
          </a:p>
          <a:p>
            <a:pPr>
              <a:buClrTx/>
            </a:pPr>
            <a:r>
              <a:rPr lang="en-US" altLang="en-US" sz="1200" dirty="0">
                <a:solidFill>
                  <a:srgbClr val="000000"/>
                </a:solidFill>
                <a:latin typeface="Verdana" panose="020B0604030504040204" pitchFamily="34" charset="0"/>
              </a:rPr>
              <a:t>The </a:t>
            </a:r>
            <a:r>
              <a:rPr lang="en-US" altLang="en-US" sz="1200" dirty="0">
                <a:solidFill>
                  <a:srgbClr val="DC143C"/>
                </a:solidFill>
                <a:latin typeface="Consolas" panose="020B0609020204030204" pitchFamily="49" charset="0"/>
              </a:rPr>
              <a:t>replace()</a:t>
            </a:r>
            <a:r>
              <a:rPr lang="en-US" altLang="en-US" sz="1200" dirty="0">
                <a:solidFill>
                  <a:srgbClr val="000000"/>
                </a:solidFill>
                <a:latin typeface="Verdana" panose="020B0604030504040204" pitchFamily="34" charset="0"/>
              </a:rPr>
              <a:t> method replaces a specified value with another value in a string:</a:t>
            </a:r>
            <a:r>
              <a:rPr lang="en-US" altLang="en-US" sz="1200" dirty="0"/>
              <a:t> </a:t>
            </a:r>
          </a:p>
          <a:p>
            <a:pPr>
              <a:buClrTx/>
            </a:pPr>
            <a:endParaRPr lang="en-US" sz="1200" b="1" dirty="0" smtClean="0"/>
          </a:p>
          <a:p>
            <a:pPr lvl="0">
              <a:buClrTx/>
            </a:pPr>
            <a:r>
              <a:rPr lang="en-US" sz="1200" dirty="0" smtClean="0"/>
              <a:t>let</a:t>
            </a:r>
            <a:r>
              <a:rPr lang="en-US" sz="1200" dirty="0"/>
              <a:t> text = "Please visit Microsoft!";</a:t>
            </a:r>
            <a:r>
              <a:rPr lang="en-US" sz="1200" dirty="0"/>
              <a:t/>
            </a:r>
            <a:br>
              <a:rPr lang="en-US" sz="1200" dirty="0"/>
            </a:br>
            <a:r>
              <a:rPr lang="en-US" sz="1200" dirty="0"/>
              <a:t>let </a:t>
            </a:r>
            <a:r>
              <a:rPr lang="en-US" sz="1200" dirty="0" err="1"/>
              <a:t>newText</a:t>
            </a:r>
            <a:r>
              <a:rPr lang="en-US" sz="1200" dirty="0"/>
              <a:t> = </a:t>
            </a:r>
            <a:r>
              <a:rPr lang="en-US" sz="1200" dirty="0" err="1"/>
              <a:t>text.replace</a:t>
            </a:r>
            <a:r>
              <a:rPr lang="en-US" sz="1200" dirty="0"/>
              <a:t>("Microsoft", "W3Schools");</a:t>
            </a:r>
            <a:endParaRPr lang="en-US" sz="1200" dirty="0"/>
          </a:p>
        </p:txBody>
      </p:sp>
    </p:spTree>
    <p:extLst>
      <p:ext uri="{BB962C8B-B14F-4D97-AF65-F5344CB8AC3E}">
        <p14:creationId xmlns:p14="http://schemas.microsoft.com/office/powerpoint/2010/main" val="30011160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49690"/>
            <a:ext cx="9144000" cy="467405"/>
          </a:xfrm>
          <a:prstGeom prst="rect">
            <a:avLst/>
          </a:prstGeom>
        </p:spPr>
        <p:txBody>
          <a:bodyPr spcFirstLastPara="1" wrap="square" lIns="91425" tIns="91425" rIns="91425" bIns="91425" anchor="t" anchorCtr="0">
            <a:noAutofit/>
          </a:bodyPr>
          <a:lstStyle/>
          <a:p>
            <a:pPr lvl="0" algn="ctr">
              <a:buSzPts val="990"/>
            </a:pPr>
            <a:r>
              <a:rPr lang="en" sz="2400" b="1" dirty="0" smtClean="0"/>
              <a:t>JAVA SCRIPT </a:t>
            </a:r>
            <a:r>
              <a:rPr lang="en" sz="2400" b="1" dirty="0" smtClean="0"/>
              <a:t>STRING SEARCH METHODS</a:t>
            </a:r>
            <a:endParaRPr sz="2400" b="1" dirty="0"/>
          </a:p>
        </p:txBody>
      </p:sp>
      <p:graphicFrame>
        <p:nvGraphicFramePr>
          <p:cNvPr id="8" name="Table 7"/>
          <p:cNvGraphicFramePr>
            <a:graphicFrameLocks noGrp="1"/>
          </p:cNvGraphicFramePr>
          <p:nvPr>
            <p:extLst>
              <p:ext uri="{D42A27DB-BD31-4B8C-83A1-F6EECF244321}">
                <p14:modId xmlns:p14="http://schemas.microsoft.com/office/powerpoint/2010/main" val="3111644393"/>
              </p:ext>
            </p:extLst>
          </p:nvPr>
        </p:nvGraphicFramePr>
        <p:xfrm>
          <a:off x="270163" y="467263"/>
          <a:ext cx="8603674" cy="975360"/>
        </p:xfrm>
        <a:graphic>
          <a:graphicData uri="http://schemas.openxmlformats.org/drawingml/2006/table">
            <a:tbl>
              <a:tblPr/>
              <a:tblGrid>
                <a:gridCol w="4301837">
                  <a:extLst>
                    <a:ext uri="{9D8B030D-6E8A-4147-A177-3AD203B41FA5}">
                      <a16:colId xmlns:a16="http://schemas.microsoft.com/office/drawing/2014/main" val="1652986624"/>
                    </a:ext>
                  </a:extLst>
                </a:gridCol>
                <a:gridCol w="4301837">
                  <a:extLst>
                    <a:ext uri="{9D8B030D-6E8A-4147-A177-3AD203B41FA5}">
                      <a16:colId xmlns:a16="http://schemas.microsoft.com/office/drawing/2014/main" val="3024529786"/>
                    </a:ext>
                  </a:extLst>
                </a:gridCol>
              </a:tblGrid>
              <a:tr h="957677">
                <a:tc>
                  <a:txBody>
                    <a:bodyPr/>
                    <a:lstStyle/>
                    <a:p>
                      <a:pPr algn="l" fontAlgn="t"/>
                      <a:r>
                        <a:rPr lang="en-US" sz="1400" b="0" i="0" u="none" strike="noStrike" cap="none" dirty="0" smtClean="0">
                          <a:solidFill>
                            <a:schemeClr val="tx1"/>
                          </a:solidFill>
                          <a:effectLst/>
                          <a:latin typeface="+mn-lt"/>
                          <a:ea typeface="+mn-ea"/>
                          <a:cs typeface="+mn-cs"/>
                          <a:sym typeface="Arial"/>
                          <a:hlinkClick r:id="rId3"/>
                        </a:rPr>
                        <a:t>String </a:t>
                      </a:r>
                      <a:r>
                        <a:rPr lang="en-US" sz="1400" b="0" i="0" u="none" strike="noStrike" cap="none" dirty="0" err="1" smtClean="0">
                          <a:solidFill>
                            <a:schemeClr val="tx1"/>
                          </a:solidFill>
                          <a:effectLst/>
                          <a:latin typeface="+mn-lt"/>
                          <a:ea typeface="+mn-ea"/>
                          <a:cs typeface="+mn-cs"/>
                          <a:sym typeface="Arial"/>
                          <a:hlinkClick r:id="rId3"/>
                        </a:rPr>
                        <a:t>indexOf</a:t>
                      </a:r>
                      <a:r>
                        <a:rPr lang="en-US" sz="1400" b="0" i="0" u="none" strike="noStrike" cap="none" dirty="0" smtClean="0">
                          <a:solidFill>
                            <a:schemeClr val="tx1"/>
                          </a:solidFill>
                          <a:effectLst/>
                          <a:latin typeface="+mn-lt"/>
                          <a:ea typeface="+mn-ea"/>
                          <a:cs typeface="+mn-cs"/>
                          <a:sym typeface="Arial"/>
                          <a:hlinkClick r:id="rId3"/>
                        </a:rPr>
                        <a:t>()</a:t>
                      </a:r>
                      <a:r>
                        <a:rPr lang="en-US" dirty="0" smtClean="0"/>
                        <a:t/>
                      </a:r>
                      <a:br>
                        <a:rPr lang="en-US" dirty="0" smtClean="0"/>
                      </a:br>
                      <a:r>
                        <a:rPr lang="en-US" sz="1400" b="0" i="0" u="none" strike="noStrike" cap="none" dirty="0" smtClean="0">
                          <a:solidFill>
                            <a:schemeClr val="tx1"/>
                          </a:solidFill>
                          <a:effectLst/>
                          <a:latin typeface="+mn-lt"/>
                          <a:ea typeface="+mn-ea"/>
                          <a:cs typeface="+mn-cs"/>
                          <a:sym typeface="Arial"/>
                          <a:hlinkClick r:id="rId4"/>
                        </a:rPr>
                        <a:t>String </a:t>
                      </a:r>
                      <a:r>
                        <a:rPr lang="en-US" sz="1400" b="0" i="0" u="none" strike="noStrike" cap="none" dirty="0" err="1" smtClean="0">
                          <a:solidFill>
                            <a:schemeClr val="tx1"/>
                          </a:solidFill>
                          <a:effectLst/>
                          <a:latin typeface="+mn-lt"/>
                          <a:ea typeface="+mn-ea"/>
                          <a:cs typeface="+mn-cs"/>
                          <a:sym typeface="Arial"/>
                          <a:hlinkClick r:id="rId4"/>
                        </a:rPr>
                        <a:t>lastIndexOf</a:t>
                      </a:r>
                      <a:r>
                        <a:rPr lang="en-US" sz="1400" b="0" i="0" u="none" strike="noStrike" cap="none" dirty="0" smtClean="0">
                          <a:solidFill>
                            <a:schemeClr val="tx1"/>
                          </a:solidFill>
                          <a:effectLst/>
                          <a:latin typeface="+mn-lt"/>
                          <a:ea typeface="+mn-ea"/>
                          <a:cs typeface="+mn-cs"/>
                          <a:sym typeface="Arial"/>
                          <a:hlinkClick r:id="rId4"/>
                        </a:rPr>
                        <a:t>()</a:t>
                      </a:r>
                      <a:r>
                        <a:rPr lang="en-US" dirty="0" smtClean="0"/>
                        <a:t/>
                      </a:r>
                      <a:br>
                        <a:rPr lang="en-US" dirty="0" smtClean="0"/>
                      </a:br>
                      <a:r>
                        <a:rPr lang="en-US" sz="1400" b="0" i="0" u="none" strike="noStrike" cap="none" dirty="0" smtClean="0">
                          <a:solidFill>
                            <a:schemeClr val="tx1"/>
                          </a:solidFill>
                          <a:effectLst/>
                          <a:latin typeface="+mn-lt"/>
                          <a:ea typeface="+mn-ea"/>
                          <a:cs typeface="+mn-cs"/>
                          <a:sym typeface="Arial"/>
                          <a:hlinkClick r:id="rId5"/>
                        </a:rPr>
                        <a:t>String search()</a:t>
                      </a:r>
                      <a:r>
                        <a:rPr lang="en-US" dirty="0">
                          <a:effectLst/>
                        </a:rPr>
                        <a:t/>
                      </a:r>
                      <a:br>
                        <a:rPr lang="en-US" dirty="0">
                          <a:effectLst/>
                        </a:rPr>
                      </a:br>
                      <a:r>
                        <a:rPr lang="en-US" sz="1400" b="0" i="0" u="none" strike="noStrike" cap="none" dirty="0" smtClean="0">
                          <a:solidFill>
                            <a:schemeClr val="tx1"/>
                          </a:solidFill>
                          <a:effectLst/>
                          <a:latin typeface="+mn-lt"/>
                          <a:ea typeface="+mn-ea"/>
                          <a:cs typeface="+mn-cs"/>
                          <a:sym typeface="Arial"/>
                          <a:hlinkClick r:id="rId6"/>
                        </a:rPr>
                        <a:t>String match()</a:t>
                      </a:r>
                      <a:endParaRPr lang="en-US" dirty="0">
                        <a:effectLst/>
                      </a:endParaRPr>
                    </a:p>
                  </a:txBody>
                  <a:tcPr marL="121920" marR="60960" marT="60960" marB="60960">
                    <a:lnL>
                      <a:noFill/>
                    </a:lnL>
                    <a:lnR>
                      <a:noFill/>
                    </a:lnR>
                    <a:lnT>
                      <a:noFill/>
                    </a:lnT>
                    <a:lnB>
                      <a:noFill/>
                    </a:lnB>
                    <a:solidFill>
                      <a:srgbClr val="D9EEE1"/>
                    </a:solidFill>
                  </a:tcPr>
                </a:tc>
                <a:tc>
                  <a:txBody>
                    <a:bodyPr/>
                    <a:lstStyle/>
                    <a:p>
                      <a:pPr algn="l" fontAlgn="t"/>
                      <a:r>
                        <a:rPr lang="en-US" sz="1400" b="0" i="0" u="none" strike="noStrike" cap="none" dirty="0" smtClean="0">
                          <a:solidFill>
                            <a:schemeClr val="tx1"/>
                          </a:solidFill>
                          <a:effectLst/>
                          <a:latin typeface="+mn-lt"/>
                          <a:ea typeface="+mn-ea"/>
                          <a:cs typeface="+mn-cs"/>
                          <a:sym typeface="Arial"/>
                          <a:hlinkClick r:id="rId7"/>
                        </a:rPr>
                        <a:t>String </a:t>
                      </a:r>
                      <a:r>
                        <a:rPr lang="en-US" sz="1400" b="0" i="0" u="none" strike="noStrike" cap="none" dirty="0" err="1" smtClean="0">
                          <a:solidFill>
                            <a:schemeClr val="tx1"/>
                          </a:solidFill>
                          <a:effectLst/>
                          <a:latin typeface="+mn-lt"/>
                          <a:ea typeface="+mn-ea"/>
                          <a:cs typeface="+mn-cs"/>
                          <a:sym typeface="Arial"/>
                          <a:hlinkClick r:id="rId7"/>
                        </a:rPr>
                        <a:t>matchAll</a:t>
                      </a:r>
                      <a:r>
                        <a:rPr lang="en-US" sz="1400" b="0" i="0" u="none" strike="noStrike" cap="none" dirty="0" smtClean="0">
                          <a:solidFill>
                            <a:schemeClr val="tx1"/>
                          </a:solidFill>
                          <a:effectLst/>
                          <a:latin typeface="+mn-lt"/>
                          <a:ea typeface="+mn-ea"/>
                          <a:cs typeface="+mn-cs"/>
                          <a:sym typeface="Arial"/>
                          <a:hlinkClick r:id="rId7"/>
                        </a:rPr>
                        <a:t>()</a:t>
                      </a:r>
                      <a:r>
                        <a:rPr lang="en-US" dirty="0" smtClean="0"/>
                        <a:t/>
                      </a:r>
                      <a:br>
                        <a:rPr lang="en-US" dirty="0" smtClean="0"/>
                      </a:br>
                      <a:r>
                        <a:rPr lang="en-US" sz="1400" b="0" i="0" u="none" strike="noStrike" cap="none" dirty="0" smtClean="0">
                          <a:solidFill>
                            <a:schemeClr val="tx1"/>
                          </a:solidFill>
                          <a:effectLst/>
                          <a:latin typeface="+mn-lt"/>
                          <a:ea typeface="+mn-ea"/>
                          <a:cs typeface="+mn-cs"/>
                          <a:sym typeface="Arial"/>
                          <a:hlinkClick r:id="rId8"/>
                        </a:rPr>
                        <a:t>String includes()</a:t>
                      </a:r>
                      <a:r>
                        <a:rPr lang="en-US" dirty="0" smtClean="0"/>
                        <a:t/>
                      </a:r>
                      <a:br>
                        <a:rPr lang="en-US" dirty="0" smtClean="0"/>
                      </a:br>
                      <a:r>
                        <a:rPr lang="en-US" sz="1400" b="0" i="0" u="none" strike="noStrike" cap="none" dirty="0" smtClean="0">
                          <a:solidFill>
                            <a:schemeClr val="tx1"/>
                          </a:solidFill>
                          <a:effectLst/>
                          <a:latin typeface="+mn-lt"/>
                          <a:ea typeface="+mn-ea"/>
                          <a:cs typeface="+mn-cs"/>
                          <a:sym typeface="Arial"/>
                          <a:hlinkClick r:id="rId9"/>
                        </a:rPr>
                        <a:t>String </a:t>
                      </a:r>
                      <a:r>
                        <a:rPr lang="en-US" sz="1400" b="0" i="0" u="none" strike="noStrike" cap="none" dirty="0" err="1" smtClean="0">
                          <a:solidFill>
                            <a:schemeClr val="tx1"/>
                          </a:solidFill>
                          <a:effectLst/>
                          <a:latin typeface="+mn-lt"/>
                          <a:ea typeface="+mn-ea"/>
                          <a:cs typeface="+mn-cs"/>
                          <a:sym typeface="Arial"/>
                          <a:hlinkClick r:id="rId9"/>
                        </a:rPr>
                        <a:t>startsWith</a:t>
                      </a:r>
                      <a:r>
                        <a:rPr lang="en-US" sz="1400" b="0" i="0" u="none" strike="noStrike" cap="none" dirty="0" smtClean="0">
                          <a:solidFill>
                            <a:schemeClr val="tx1"/>
                          </a:solidFill>
                          <a:effectLst/>
                          <a:latin typeface="+mn-lt"/>
                          <a:ea typeface="+mn-ea"/>
                          <a:cs typeface="+mn-cs"/>
                          <a:sym typeface="Arial"/>
                          <a:hlinkClick r:id="rId9"/>
                        </a:rPr>
                        <a:t>()</a:t>
                      </a:r>
                      <a:r>
                        <a:rPr lang="en-US" dirty="0" smtClean="0"/>
                        <a:t/>
                      </a:r>
                      <a:br>
                        <a:rPr lang="en-US" dirty="0" smtClean="0"/>
                      </a:br>
                      <a:r>
                        <a:rPr lang="en-US" sz="1400" b="0" i="0" u="none" strike="noStrike" cap="none" dirty="0" smtClean="0">
                          <a:solidFill>
                            <a:schemeClr val="tx1"/>
                          </a:solidFill>
                          <a:effectLst/>
                          <a:latin typeface="+mn-lt"/>
                          <a:ea typeface="+mn-ea"/>
                          <a:cs typeface="+mn-cs"/>
                          <a:sym typeface="Arial"/>
                          <a:hlinkClick r:id="rId10"/>
                        </a:rPr>
                        <a:t>String </a:t>
                      </a:r>
                      <a:r>
                        <a:rPr lang="en-US" sz="1400" b="0" i="0" u="none" strike="noStrike" cap="none" dirty="0" err="1" smtClean="0">
                          <a:solidFill>
                            <a:schemeClr val="tx1"/>
                          </a:solidFill>
                          <a:effectLst/>
                          <a:latin typeface="+mn-lt"/>
                          <a:ea typeface="+mn-ea"/>
                          <a:cs typeface="+mn-cs"/>
                          <a:sym typeface="Arial"/>
                          <a:hlinkClick r:id="rId10"/>
                        </a:rPr>
                        <a:t>endsWith</a:t>
                      </a:r>
                      <a:r>
                        <a:rPr lang="en-US" sz="1400" b="0" i="0" u="none" strike="noStrike" cap="none" dirty="0" smtClean="0">
                          <a:solidFill>
                            <a:schemeClr val="tx1"/>
                          </a:solidFill>
                          <a:effectLst/>
                          <a:latin typeface="+mn-lt"/>
                          <a:ea typeface="+mn-ea"/>
                          <a:cs typeface="+mn-cs"/>
                          <a:sym typeface="Arial"/>
                          <a:hlinkClick r:id="rId10"/>
                        </a:rPr>
                        <a:t>()</a:t>
                      </a:r>
                      <a:endParaRPr lang="en-US" dirty="0">
                        <a:effectLst/>
                      </a:endParaRPr>
                    </a:p>
                  </a:txBody>
                  <a:tcPr marL="60960" marR="60960" marT="60960" marB="60960">
                    <a:lnL>
                      <a:noFill/>
                    </a:lnL>
                    <a:lnR>
                      <a:noFill/>
                    </a:lnR>
                    <a:lnT>
                      <a:noFill/>
                    </a:lnT>
                    <a:lnB>
                      <a:noFill/>
                    </a:lnB>
                    <a:solidFill>
                      <a:srgbClr val="D9EEE1"/>
                    </a:solidFill>
                  </a:tcPr>
                </a:tc>
                <a:extLst>
                  <a:ext uri="{0D108BD9-81ED-4DB2-BD59-A6C34878D82A}">
                    <a16:rowId xmlns:a16="http://schemas.microsoft.com/office/drawing/2014/main" val="3537535830"/>
                  </a:ext>
                </a:extLst>
              </a:tr>
            </a:tbl>
          </a:graphicData>
        </a:graphic>
      </p:graphicFrame>
      <p:sp>
        <p:nvSpPr>
          <p:cNvPr id="9" name="Rectangle 2"/>
          <p:cNvSpPr>
            <a:spLocks noChangeArrowheads="1"/>
          </p:cNvSpPr>
          <p:nvPr/>
        </p:nvSpPr>
        <p:spPr bwMode="auto">
          <a:xfrm>
            <a:off x="270162" y="1694824"/>
            <a:ext cx="8603675" cy="31431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buClrTx/>
            </a:pPr>
            <a:r>
              <a:rPr lang="en-US" sz="1100" b="1" u="sng" dirty="0" smtClean="0"/>
              <a:t>String </a:t>
            </a:r>
            <a:r>
              <a:rPr lang="en-US" sz="1100" b="1" u="sng" dirty="0" err="1" smtClean="0"/>
              <a:t>indexOf</a:t>
            </a:r>
            <a:r>
              <a:rPr lang="en-US" sz="1100" b="1" u="sng" dirty="0" smtClean="0"/>
              <a:t>() Method:</a:t>
            </a:r>
          </a:p>
          <a:p>
            <a:pPr lvl="0">
              <a:buClrTx/>
            </a:pPr>
            <a:r>
              <a:rPr lang="en-US" altLang="en-US" sz="1100" dirty="0">
                <a:solidFill>
                  <a:srgbClr val="000000"/>
                </a:solidFill>
                <a:latin typeface="Verdana" panose="020B0604030504040204" pitchFamily="34" charset="0"/>
              </a:rPr>
              <a:t>The </a:t>
            </a:r>
            <a:r>
              <a:rPr lang="en-US" altLang="en-US" sz="1100" dirty="0" err="1">
                <a:solidFill>
                  <a:srgbClr val="DC143C"/>
                </a:solidFill>
                <a:latin typeface="Consolas" panose="020B0609020204030204" pitchFamily="49" charset="0"/>
              </a:rPr>
              <a:t>indexOf</a:t>
            </a:r>
            <a:r>
              <a:rPr lang="en-US" altLang="en-US" sz="1100" dirty="0">
                <a:solidFill>
                  <a:srgbClr val="DC143C"/>
                </a:solidFill>
                <a:latin typeface="Consolas" panose="020B0609020204030204" pitchFamily="49" charset="0"/>
              </a:rPr>
              <a:t>()</a:t>
            </a:r>
            <a:r>
              <a:rPr lang="en-US" altLang="en-US" sz="1100" dirty="0">
                <a:solidFill>
                  <a:srgbClr val="000000"/>
                </a:solidFill>
                <a:latin typeface="Verdana" panose="020B0604030504040204" pitchFamily="34" charset="0"/>
              </a:rPr>
              <a:t> method returns the </a:t>
            </a:r>
            <a:r>
              <a:rPr lang="en-US" altLang="en-US" sz="1100" b="1" dirty="0">
                <a:solidFill>
                  <a:srgbClr val="000000"/>
                </a:solidFill>
                <a:latin typeface="Verdana" panose="020B0604030504040204" pitchFamily="34" charset="0"/>
              </a:rPr>
              <a:t>index</a:t>
            </a:r>
            <a:r>
              <a:rPr lang="en-US" altLang="en-US" sz="1100" dirty="0">
                <a:solidFill>
                  <a:srgbClr val="000000"/>
                </a:solidFill>
                <a:latin typeface="Verdana" panose="020B0604030504040204" pitchFamily="34" charset="0"/>
              </a:rPr>
              <a:t> (position) of the </a:t>
            </a:r>
            <a:r>
              <a:rPr lang="en-US" altLang="en-US" sz="1100" b="1" dirty="0">
                <a:solidFill>
                  <a:srgbClr val="000000"/>
                </a:solidFill>
                <a:latin typeface="Verdana" panose="020B0604030504040204" pitchFamily="34" charset="0"/>
              </a:rPr>
              <a:t>first</a:t>
            </a:r>
            <a:r>
              <a:rPr lang="en-US" altLang="en-US" sz="1100" dirty="0">
                <a:solidFill>
                  <a:srgbClr val="000000"/>
                </a:solidFill>
                <a:latin typeface="Verdana" panose="020B0604030504040204" pitchFamily="34" charset="0"/>
              </a:rPr>
              <a:t> occurrence of a string in a string, or it returns -1 if the string is not found:</a:t>
            </a:r>
            <a:r>
              <a:rPr lang="en-US" altLang="en-US" sz="1100" dirty="0"/>
              <a:t> </a:t>
            </a:r>
          </a:p>
          <a:p>
            <a:pPr>
              <a:buClrTx/>
            </a:pPr>
            <a:endParaRPr lang="en-US" sz="1100" dirty="0" smtClean="0"/>
          </a:p>
          <a:p>
            <a:pPr lvl="0">
              <a:buClrTx/>
            </a:pPr>
            <a:r>
              <a:rPr lang="en-US" sz="1100" dirty="0"/>
              <a:t>let text = "Please locate where 'locate' occurs!";</a:t>
            </a:r>
            <a:r>
              <a:rPr lang="en-US" sz="1100" dirty="0"/>
              <a:t/>
            </a:r>
            <a:br>
              <a:rPr lang="en-US" sz="1100" dirty="0"/>
            </a:br>
            <a:r>
              <a:rPr lang="en-US" sz="1100" dirty="0"/>
              <a:t>let index = </a:t>
            </a:r>
            <a:r>
              <a:rPr lang="en-US" sz="1100" dirty="0" err="1"/>
              <a:t>text.indexOf</a:t>
            </a:r>
            <a:r>
              <a:rPr lang="en-US" sz="1100" dirty="0"/>
              <a:t>("locate</a:t>
            </a:r>
            <a:r>
              <a:rPr lang="en-US" sz="1100" dirty="0" smtClean="0"/>
              <a:t>");</a:t>
            </a:r>
          </a:p>
          <a:p>
            <a:pPr lvl="0">
              <a:buClrTx/>
            </a:pPr>
            <a:endParaRPr lang="en-US" altLang="en-US" sz="1100" dirty="0">
              <a:solidFill>
                <a:srgbClr val="000000"/>
              </a:solidFill>
              <a:latin typeface="Verdana" panose="020B0604030504040204" pitchFamily="34" charset="0"/>
            </a:endParaRPr>
          </a:p>
          <a:p>
            <a:pPr>
              <a:buClrTx/>
            </a:pPr>
            <a:r>
              <a:rPr lang="en-US" sz="1100" b="1" u="sng" dirty="0"/>
              <a:t>String </a:t>
            </a:r>
            <a:r>
              <a:rPr lang="en-US" sz="1100" b="1" u="sng" dirty="0" err="1" smtClean="0"/>
              <a:t>lastIndexOf</a:t>
            </a:r>
            <a:r>
              <a:rPr lang="en-US" sz="1100" b="1" u="sng" dirty="0" smtClean="0"/>
              <a:t>() </a:t>
            </a:r>
            <a:r>
              <a:rPr lang="en-US" sz="1100" b="1" u="sng" dirty="0"/>
              <a:t>Method</a:t>
            </a:r>
            <a:r>
              <a:rPr lang="en-US" sz="1100" b="1" u="sng" dirty="0" smtClean="0"/>
              <a:t>:</a:t>
            </a:r>
          </a:p>
          <a:p>
            <a:pPr>
              <a:buClrTx/>
            </a:pPr>
            <a:r>
              <a:rPr lang="en-US" altLang="en-US" sz="1100" dirty="0">
                <a:solidFill>
                  <a:srgbClr val="000000"/>
                </a:solidFill>
                <a:latin typeface="Verdana" panose="020B0604030504040204" pitchFamily="34" charset="0"/>
              </a:rPr>
              <a:t>The </a:t>
            </a:r>
            <a:r>
              <a:rPr lang="en-US" altLang="en-US" sz="1100" dirty="0" err="1">
                <a:solidFill>
                  <a:srgbClr val="DC143C"/>
                </a:solidFill>
                <a:latin typeface="Consolas" panose="020B0609020204030204" pitchFamily="49" charset="0"/>
              </a:rPr>
              <a:t>lastIndexOf</a:t>
            </a:r>
            <a:r>
              <a:rPr lang="en-US" altLang="en-US" sz="1100" dirty="0">
                <a:solidFill>
                  <a:srgbClr val="DC143C"/>
                </a:solidFill>
                <a:latin typeface="Consolas" panose="020B0609020204030204" pitchFamily="49" charset="0"/>
              </a:rPr>
              <a:t>()</a:t>
            </a:r>
            <a:r>
              <a:rPr lang="en-US" altLang="en-US" sz="1100" dirty="0">
                <a:solidFill>
                  <a:srgbClr val="000000"/>
                </a:solidFill>
                <a:latin typeface="Verdana" panose="020B0604030504040204" pitchFamily="34" charset="0"/>
              </a:rPr>
              <a:t> method returns the </a:t>
            </a:r>
            <a:r>
              <a:rPr lang="en-US" altLang="en-US" sz="1100" b="1" dirty="0">
                <a:solidFill>
                  <a:srgbClr val="000000"/>
                </a:solidFill>
                <a:latin typeface="Verdana" panose="020B0604030504040204" pitchFamily="34" charset="0"/>
              </a:rPr>
              <a:t>index</a:t>
            </a:r>
            <a:r>
              <a:rPr lang="en-US" altLang="en-US" sz="1100" dirty="0">
                <a:solidFill>
                  <a:srgbClr val="000000"/>
                </a:solidFill>
                <a:latin typeface="Verdana" panose="020B0604030504040204" pitchFamily="34" charset="0"/>
              </a:rPr>
              <a:t> of the </a:t>
            </a:r>
            <a:r>
              <a:rPr lang="en-US" altLang="en-US" sz="1100" b="1" dirty="0">
                <a:solidFill>
                  <a:srgbClr val="000000"/>
                </a:solidFill>
                <a:latin typeface="Verdana" panose="020B0604030504040204" pitchFamily="34" charset="0"/>
              </a:rPr>
              <a:t>last</a:t>
            </a:r>
            <a:r>
              <a:rPr lang="en-US" altLang="en-US" sz="1100" dirty="0">
                <a:solidFill>
                  <a:srgbClr val="000000"/>
                </a:solidFill>
                <a:latin typeface="Verdana" panose="020B0604030504040204" pitchFamily="34" charset="0"/>
              </a:rPr>
              <a:t> occurrence of a specified text in a string:</a:t>
            </a:r>
            <a:r>
              <a:rPr lang="en-US" altLang="en-US" sz="1100" dirty="0"/>
              <a:t> </a:t>
            </a:r>
          </a:p>
          <a:p>
            <a:pPr>
              <a:buClrTx/>
            </a:pPr>
            <a:endParaRPr lang="en-US" sz="1100" b="1" dirty="0"/>
          </a:p>
          <a:p>
            <a:pPr lvl="0">
              <a:buClrTx/>
            </a:pPr>
            <a:r>
              <a:rPr lang="en-US" sz="1100" dirty="0"/>
              <a:t>let text = "Please locate where 'locate' occurs!";</a:t>
            </a:r>
            <a:r>
              <a:rPr lang="en-US" sz="1100" dirty="0"/>
              <a:t/>
            </a:r>
            <a:br>
              <a:rPr lang="en-US" sz="1100" dirty="0"/>
            </a:br>
            <a:r>
              <a:rPr lang="en-US" sz="1100" dirty="0"/>
              <a:t>let index = </a:t>
            </a:r>
            <a:r>
              <a:rPr lang="en-US" sz="1100" dirty="0" err="1"/>
              <a:t>text.lastIndexOf</a:t>
            </a:r>
            <a:r>
              <a:rPr lang="en-US" sz="1100" dirty="0"/>
              <a:t>("locate</a:t>
            </a:r>
            <a:r>
              <a:rPr lang="en-US" sz="1100" dirty="0" smtClean="0"/>
              <a:t>");</a:t>
            </a:r>
          </a:p>
          <a:p>
            <a:pPr lvl="0">
              <a:buClrTx/>
            </a:pPr>
            <a:endParaRPr lang="en-US" altLang="en-US" sz="1100" dirty="0">
              <a:solidFill>
                <a:srgbClr val="000000"/>
              </a:solidFill>
              <a:latin typeface="Verdana" panose="020B0604030504040204" pitchFamily="34" charset="0"/>
            </a:endParaRPr>
          </a:p>
          <a:p>
            <a:pPr>
              <a:buClrTx/>
            </a:pPr>
            <a:r>
              <a:rPr lang="en-US" sz="1100" b="1" u="sng" dirty="0"/>
              <a:t>String </a:t>
            </a:r>
            <a:r>
              <a:rPr lang="en-US" sz="1100" b="1" u="sng" dirty="0" smtClean="0"/>
              <a:t>search() </a:t>
            </a:r>
            <a:r>
              <a:rPr lang="en-US" sz="1100" b="1" u="sng" dirty="0"/>
              <a:t>Method</a:t>
            </a:r>
            <a:r>
              <a:rPr lang="en-US" sz="1100" b="1" u="sng" dirty="0" smtClean="0"/>
              <a:t>:</a:t>
            </a:r>
          </a:p>
          <a:p>
            <a:pPr>
              <a:buClrTx/>
            </a:pPr>
            <a:r>
              <a:rPr lang="en-US" altLang="en-US" sz="1100" dirty="0">
                <a:solidFill>
                  <a:srgbClr val="000000"/>
                </a:solidFill>
                <a:latin typeface="Verdana" panose="020B0604030504040204" pitchFamily="34" charset="0"/>
              </a:rPr>
              <a:t>The </a:t>
            </a:r>
            <a:r>
              <a:rPr lang="en-US" altLang="en-US" sz="1100" dirty="0">
                <a:solidFill>
                  <a:srgbClr val="DC143C"/>
                </a:solidFill>
                <a:latin typeface="Consolas" panose="020B0609020204030204" pitchFamily="49" charset="0"/>
              </a:rPr>
              <a:t>search()</a:t>
            </a:r>
            <a:r>
              <a:rPr lang="en-US" altLang="en-US" sz="1100" dirty="0">
                <a:solidFill>
                  <a:srgbClr val="000000"/>
                </a:solidFill>
                <a:latin typeface="Verdana" panose="020B0604030504040204" pitchFamily="34" charset="0"/>
              </a:rPr>
              <a:t> method searches a string for a string (or a regular expression) and returns the position of the match:</a:t>
            </a:r>
            <a:r>
              <a:rPr lang="en-US" altLang="en-US" sz="1100" dirty="0"/>
              <a:t> </a:t>
            </a:r>
          </a:p>
          <a:p>
            <a:pPr>
              <a:buClrTx/>
            </a:pPr>
            <a:endParaRPr lang="en-US" sz="1100" b="1" dirty="0"/>
          </a:p>
          <a:p>
            <a:pPr lvl="0">
              <a:buClrTx/>
            </a:pPr>
            <a:r>
              <a:rPr lang="en-US" sz="1100" dirty="0"/>
              <a:t>let text = "Please locate where 'locate' occurs!";</a:t>
            </a:r>
            <a:r>
              <a:rPr lang="en-US" sz="1100" dirty="0"/>
              <a:t/>
            </a:r>
            <a:br>
              <a:rPr lang="en-US" sz="1100" dirty="0"/>
            </a:br>
            <a:r>
              <a:rPr lang="en-US" sz="1100" dirty="0" err="1"/>
              <a:t>text.search</a:t>
            </a:r>
            <a:r>
              <a:rPr lang="en-US" sz="1100" dirty="0"/>
              <a:t>("locate");</a:t>
            </a:r>
            <a:endParaRPr lang="en-US" sz="1100" dirty="0" smtClean="0"/>
          </a:p>
        </p:txBody>
      </p:sp>
    </p:spTree>
    <p:extLst>
      <p:ext uri="{BB962C8B-B14F-4D97-AF65-F5344CB8AC3E}">
        <p14:creationId xmlns:p14="http://schemas.microsoft.com/office/powerpoint/2010/main" val="2914993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0"/>
            <a:ext cx="9144000" cy="5368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dirty="0" smtClean="0"/>
              <a:t>APPLICATIONS OF JAVA SCRIPT</a:t>
            </a:r>
            <a:endParaRPr sz="3300" b="1" dirty="0"/>
          </a:p>
        </p:txBody>
      </p:sp>
      <p:sp>
        <p:nvSpPr>
          <p:cNvPr id="104" name="Google Shape;104;p16"/>
          <p:cNvSpPr txBox="1"/>
          <p:nvPr/>
        </p:nvSpPr>
        <p:spPr>
          <a:xfrm>
            <a:off x="321600" y="611409"/>
            <a:ext cx="8500800" cy="4062620"/>
          </a:xfrm>
          <a:prstGeom prst="rect">
            <a:avLst/>
          </a:prstGeom>
          <a:noFill/>
          <a:ln>
            <a:noFill/>
          </a:ln>
        </p:spPr>
        <p:txBody>
          <a:bodyPr spcFirstLastPara="1" wrap="square" lIns="91425" tIns="91425" rIns="91425" bIns="91425" anchor="t" anchorCtr="0">
            <a:spAutoFit/>
          </a:bodyPr>
          <a:lstStyle/>
          <a:p>
            <a:r>
              <a:rPr lang="en-US" sz="2800" dirty="0"/>
              <a:t>JavaScript is used to create interactive websites. It is mainly used for:</a:t>
            </a:r>
          </a:p>
          <a:p>
            <a:pPr marL="457200" indent="-457200">
              <a:buFont typeface="Wingdings" pitchFamily="2" charset="2"/>
              <a:buChar char="§"/>
            </a:pPr>
            <a:r>
              <a:rPr lang="en-US" sz="2800" dirty="0"/>
              <a:t>Client-side validation,</a:t>
            </a:r>
          </a:p>
          <a:p>
            <a:pPr marL="457200" indent="-457200">
              <a:buFont typeface="Wingdings" pitchFamily="2" charset="2"/>
              <a:buChar char="§"/>
            </a:pPr>
            <a:r>
              <a:rPr lang="en-US" sz="2800" dirty="0"/>
              <a:t>Dynamic drop-down menus,</a:t>
            </a:r>
          </a:p>
          <a:p>
            <a:pPr marL="457200" indent="-457200">
              <a:buFont typeface="Wingdings" pitchFamily="2" charset="2"/>
              <a:buChar char="§"/>
            </a:pPr>
            <a:r>
              <a:rPr lang="en-US" sz="2800" dirty="0"/>
              <a:t>Displaying date and time,</a:t>
            </a:r>
          </a:p>
          <a:p>
            <a:pPr marL="457200" indent="-457200">
              <a:buFont typeface="Wingdings" pitchFamily="2" charset="2"/>
              <a:buChar char="§"/>
            </a:pPr>
            <a:r>
              <a:rPr lang="en-US" sz="2800" dirty="0"/>
              <a:t>Displaying pop-up windows and dialog boxes (like an alert dialog box, confirm dialog box and prompt dialog box),</a:t>
            </a:r>
          </a:p>
          <a:p>
            <a:pPr marL="457200" indent="-457200">
              <a:buFont typeface="Wingdings" pitchFamily="2" charset="2"/>
              <a:buChar char="§"/>
            </a:pPr>
            <a:r>
              <a:rPr lang="en-US" sz="2800" dirty="0"/>
              <a:t>Displaying clocks etc.</a:t>
            </a:r>
          </a:p>
        </p:txBody>
      </p:sp>
    </p:spTree>
    <p:extLst>
      <p:ext uri="{BB962C8B-B14F-4D97-AF65-F5344CB8AC3E}">
        <p14:creationId xmlns:p14="http://schemas.microsoft.com/office/powerpoint/2010/main" val="3067617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0" y="156050"/>
            <a:ext cx="91440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a:t>JAVA SCRIPT</a:t>
            </a:r>
            <a:endParaRPr sz="3300" b="1"/>
          </a:p>
        </p:txBody>
      </p:sp>
      <p:sp>
        <p:nvSpPr>
          <p:cNvPr id="128" name="Google Shape;128;p20"/>
          <p:cNvSpPr txBox="1"/>
          <p:nvPr/>
        </p:nvSpPr>
        <p:spPr>
          <a:xfrm>
            <a:off x="349425" y="964400"/>
            <a:ext cx="8623800" cy="38319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JavaScript Introduction &amp; Basics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JavaScript Environment Setup</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JS Variables and Data Types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JS Operators / Conditional Logics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JS Arrays, Objects &amp; Loops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JS Arrow Functions, LET &amp; CONST</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JS Strings and Array Methods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Asynchronous JavaScript with Promises and Async Wait</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JS Calling API</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JS Parsing and Working with JSON</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JS Portfolio Development Libraries</a:t>
            </a:r>
            <a:endParaRPr sz="2000" b="1">
              <a:solidFill>
                <a:schemeClr val="dk2"/>
              </a:solidFill>
              <a:latin typeface="Roboto"/>
              <a:ea typeface="Roboto"/>
              <a:cs typeface="Roboto"/>
              <a:sym typeface="Roboto"/>
            </a:endParaRPr>
          </a:p>
          <a:p>
            <a:pPr marL="457200" lvl="0" indent="0" algn="l" rtl="0">
              <a:spcBef>
                <a:spcPts val="0"/>
              </a:spcBef>
              <a:spcAft>
                <a:spcPts val="0"/>
              </a:spcAft>
              <a:buNone/>
            </a:pPr>
            <a:endParaRPr sz="2000" b="1">
              <a:solidFill>
                <a:schemeClr val="dk2"/>
              </a:solidFill>
              <a:latin typeface="Roboto"/>
              <a:ea typeface="Roboto"/>
              <a:cs typeface="Roboto"/>
              <a:sym typeface="Roboto"/>
            </a:endParaRPr>
          </a:p>
          <a:p>
            <a:pPr marL="457200" lvl="0" indent="0" algn="l" rtl="0">
              <a:spcBef>
                <a:spcPts val="0"/>
              </a:spcBef>
              <a:spcAft>
                <a:spcPts val="0"/>
              </a:spcAft>
              <a:buNone/>
            </a:pPr>
            <a:endParaRPr sz="2000" b="1">
              <a:solidFill>
                <a:schemeClr val="dk2"/>
              </a:solidFill>
              <a:latin typeface="Roboto"/>
              <a:ea typeface="Roboto"/>
              <a:cs typeface="Roboto"/>
              <a:sym typeface="Roboto"/>
            </a:endParaRPr>
          </a:p>
        </p:txBody>
      </p:sp>
    </p:spTree>
    <p:extLst>
      <p:ext uri="{BB962C8B-B14F-4D97-AF65-F5344CB8AC3E}">
        <p14:creationId xmlns:p14="http://schemas.microsoft.com/office/powerpoint/2010/main" val="2819207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PLACE / USAGE OF JAVA SCRIPT CODE</a:t>
            </a:r>
            <a:endParaRPr sz="3300" b="1" dirty="0"/>
          </a:p>
        </p:txBody>
      </p:sp>
      <p:sp>
        <p:nvSpPr>
          <p:cNvPr id="104" name="Google Shape;104;p16"/>
          <p:cNvSpPr txBox="1"/>
          <p:nvPr/>
        </p:nvSpPr>
        <p:spPr>
          <a:xfrm>
            <a:off x="321600" y="526882"/>
            <a:ext cx="8500800" cy="4462730"/>
          </a:xfrm>
          <a:prstGeom prst="rect">
            <a:avLst/>
          </a:prstGeom>
          <a:noFill/>
          <a:ln>
            <a:noFill/>
          </a:ln>
        </p:spPr>
        <p:txBody>
          <a:bodyPr spcFirstLastPara="1" wrap="square" lIns="91425" tIns="91425" rIns="91425" bIns="91425" anchor="t" anchorCtr="0">
            <a:spAutoFit/>
          </a:bodyPr>
          <a:lstStyle/>
          <a:p>
            <a:pPr algn="just"/>
            <a:r>
              <a:rPr lang="en-US" sz="1600" b="1" u="sng" dirty="0"/>
              <a:t>Between the body tag of </a:t>
            </a:r>
            <a:r>
              <a:rPr lang="en-US" sz="1600" b="1" u="sng" dirty="0" smtClean="0"/>
              <a:t>html</a:t>
            </a:r>
          </a:p>
          <a:p>
            <a:pPr algn="just"/>
            <a:endParaRPr lang="en-US" sz="1600" dirty="0"/>
          </a:p>
          <a:p>
            <a:r>
              <a:rPr lang="en-US" b="1" dirty="0"/>
              <a:t>&lt;script</a:t>
            </a:r>
            <a:r>
              <a:rPr lang="en-US" dirty="0"/>
              <a:t> type="text/</a:t>
            </a:r>
            <a:r>
              <a:rPr lang="en-US" dirty="0" err="1"/>
              <a:t>javascript</a:t>
            </a:r>
            <a:r>
              <a:rPr lang="en-US" dirty="0"/>
              <a:t>"</a:t>
            </a:r>
            <a:r>
              <a:rPr lang="en-US" b="1" dirty="0"/>
              <a:t>&gt;</a:t>
            </a:r>
            <a:r>
              <a:rPr lang="en-US" dirty="0"/>
              <a:t>  </a:t>
            </a:r>
          </a:p>
          <a:p>
            <a:r>
              <a:rPr lang="en-US" dirty="0"/>
              <a:t> alert("Hello </a:t>
            </a:r>
            <a:r>
              <a:rPr lang="en-US" dirty="0" err="1"/>
              <a:t>Javatpoint</a:t>
            </a:r>
            <a:r>
              <a:rPr lang="en-US" dirty="0"/>
              <a:t>");  </a:t>
            </a:r>
          </a:p>
          <a:p>
            <a:r>
              <a:rPr lang="en-US" b="1" dirty="0"/>
              <a:t>&lt;/script&gt;</a:t>
            </a:r>
            <a:r>
              <a:rPr lang="en-US" sz="1600" dirty="0"/>
              <a:t>  </a:t>
            </a:r>
          </a:p>
          <a:p>
            <a:pPr algn="just"/>
            <a:endParaRPr lang="en-US" sz="1600" dirty="0" smtClean="0"/>
          </a:p>
          <a:p>
            <a:pPr algn="just"/>
            <a:r>
              <a:rPr lang="en-US" sz="1600" b="1" u="sng" dirty="0"/>
              <a:t>Between the head tag of </a:t>
            </a:r>
            <a:r>
              <a:rPr lang="en-US" sz="1600" b="1" u="sng" dirty="0" smtClean="0"/>
              <a:t>html</a:t>
            </a:r>
          </a:p>
          <a:p>
            <a:pPr algn="just"/>
            <a:endParaRPr lang="en-US" sz="1600" b="1" u="sng" dirty="0"/>
          </a:p>
          <a:p>
            <a:r>
              <a:rPr lang="en-US" sz="1000" b="1" dirty="0"/>
              <a:t>&lt;html&gt;</a:t>
            </a:r>
            <a:r>
              <a:rPr lang="en-US" sz="1000" dirty="0"/>
              <a:t>  </a:t>
            </a:r>
          </a:p>
          <a:p>
            <a:r>
              <a:rPr lang="en-US" sz="1000" b="1" dirty="0"/>
              <a:t>&lt;head&gt;</a:t>
            </a:r>
            <a:r>
              <a:rPr lang="en-US" sz="1000" dirty="0"/>
              <a:t>  </a:t>
            </a:r>
          </a:p>
          <a:p>
            <a:r>
              <a:rPr lang="en-US" sz="1000" b="1" dirty="0"/>
              <a:t>&lt;script</a:t>
            </a:r>
            <a:r>
              <a:rPr lang="en-US" sz="1000" dirty="0"/>
              <a:t> type="text/</a:t>
            </a:r>
            <a:r>
              <a:rPr lang="en-US" sz="1000" dirty="0" err="1"/>
              <a:t>javascript</a:t>
            </a:r>
            <a:r>
              <a:rPr lang="en-US" sz="1000" dirty="0"/>
              <a:t>"</a:t>
            </a:r>
            <a:r>
              <a:rPr lang="en-US" sz="1000" b="1" dirty="0"/>
              <a:t>&gt;</a:t>
            </a:r>
            <a:r>
              <a:rPr lang="en-US" sz="1000" dirty="0"/>
              <a:t>  </a:t>
            </a:r>
          </a:p>
          <a:p>
            <a:r>
              <a:rPr lang="en-US" sz="1000" dirty="0"/>
              <a:t>function </a:t>
            </a:r>
            <a:r>
              <a:rPr lang="en-US" sz="1000" dirty="0" err="1"/>
              <a:t>msg</a:t>
            </a:r>
            <a:r>
              <a:rPr lang="en-US" sz="1000" dirty="0"/>
              <a:t>(){  </a:t>
            </a:r>
          </a:p>
          <a:p>
            <a:r>
              <a:rPr lang="en-US" sz="1000" dirty="0"/>
              <a:t> alert("Hello </a:t>
            </a:r>
            <a:r>
              <a:rPr lang="en-US" sz="1000" dirty="0" err="1"/>
              <a:t>Javatpoint</a:t>
            </a:r>
            <a:r>
              <a:rPr lang="en-US" sz="1000" dirty="0"/>
              <a:t>");  </a:t>
            </a:r>
          </a:p>
          <a:p>
            <a:r>
              <a:rPr lang="en-US" sz="1000" dirty="0"/>
              <a:t>}  </a:t>
            </a:r>
          </a:p>
          <a:p>
            <a:r>
              <a:rPr lang="en-US" sz="1000" b="1" dirty="0"/>
              <a:t>&lt;/script&gt;</a:t>
            </a:r>
            <a:r>
              <a:rPr lang="en-US" sz="1000" dirty="0"/>
              <a:t>  </a:t>
            </a:r>
          </a:p>
          <a:p>
            <a:r>
              <a:rPr lang="en-US" sz="1000" b="1" dirty="0"/>
              <a:t>&lt;/head&gt;</a:t>
            </a:r>
            <a:r>
              <a:rPr lang="en-US" sz="1000" dirty="0"/>
              <a:t>  </a:t>
            </a:r>
          </a:p>
          <a:p>
            <a:r>
              <a:rPr lang="en-US" sz="1000" b="1" dirty="0"/>
              <a:t>&lt;body&gt;</a:t>
            </a:r>
            <a:r>
              <a:rPr lang="en-US" sz="1000" dirty="0"/>
              <a:t>  </a:t>
            </a:r>
          </a:p>
          <a:p>
            <a:r>
              <a:rPr lang="en-US" sz="1000" b="1" dirty="0"/>
              <a:t>&lt;p&gt;</a:t>
            </a:r>
            <a:r>
              <a:rPr lang="en-US" sz="1000" dirty="0"/>
              <a:t>Welcome to JavaScript</a:t>
            </a:r>
            <a:r>
              <a:rPr lang="en-US" sz="1000" b="1" dirty="0"/>
              <a:t>&lt;/p&gt;</a:t>
            </a:r>
            <a:r>
              <a:rPr lang="en-US" sz="1000" dirty="0"/>
              <a:t>  </a:t>
            </a:r>
          </a:p>
          <a:p>
            <a:r>
              <a:rPr lang="en-US" sz="1000" b="1" dirty="0"/>
              <a:t>&lt;form&gt;</a:t>
            </a:r>
            <a:r>
              <a:rPr lang="en-US" sz="1000" dirty="0"/>
              <a:t>  </a:t>
            </a:r>
          </a:p>
          <a:p>
            <a:r>
              <a:rPr lang="en-US" sz="1000" b="1" dirty="0"/>
              <a:t>&lt;input</a:t>
            </a:r>
            <a:r>
              <a:rPr lang="en-US" sz="1000" dirty="0"/>
              <a:t> type="button" value="click" </a:t>
            </a:r>
            <a:r>
              <a:rPr lang="en-US" sz="1000" dirty="0" err="1"/>
              <a:t>onclick</a:t>
            </a:r>
            <a:r>
              <a:rPr lang="en-US" sz="1000" dirty="0"/>
              <a:t>="</a:t>
            </a:r>
            <a:r>
              <a:rPr lang="en-US" sz="1000" dirty="0" err="1"/>
              <a:t>msg</a:t>
            </a:r>
            <a:r>
              <a:rPr lang="en-US" sz="1000" dirty="0"/>
              <a:t>()"</a:t>
            </a:r>
            <a:r>
              <a:rPr lang="en-US" sz="1000" b="1" dirty="0"/>
              <a:t>/&gt;</a:t>
            </a:r>
            <a:r>
              <a:rPr lang="en-US" sz="1000" dirty="0"/>
              <a:t>  </a:t>
            </a:r>
          </a:p>
          <a:p>
            <a:r>
              <a:rPr lang="en-US" sz="1000" b="1" dirty="0"/>
              <a:t>&lt;/form&gt;</a:t>
            </a:r>
            <a:r>
              <a:rPr lang="en-US" sz="1000" dirty="0"/>
              <a:t>  </a:t>
            </a:r>
          </a:p>
          <a:p>
            <a:r>
              <a:rPr lang="en-US" sz="1000" b="1" dirty="0"/>
              <a:t>&lt;/body&gt;</a:t>
            </a:r>
            <a:r>
              <a:rPr lang="en-US" sz="1000" dirty="0"/>
              <a:t>  </a:t>
            </a:r>
          </a:p>
          <a:p>
            <a:r>
              <a:rPr lang="en-US" sz="1000" b="1" dirty="0"/>
              <a:t>&lt;/html&gt;</a:t>
            </a:r>
            <a:r>
              <a:rPr lang="en-US" sz="1000" dirty="0"/>
              <a:t>  </a:t>
            </a:r>
            <a:endParaRPr sz="1600" dirty="0">
              <a:solidFill>
                <a:srgbClr val="370E00"/>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738201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PLACE / USAGE OF JAVA SCRIPT CODE</a:t>
            </a:r>
            <a:endParaRPr sz="3300" b="1" dirty="0"/>
          </a:p>
        </p:txBody>
      </p:sp>
      <p:sp>
        <p:nvSpPr>
          <p:cNvPr id="104" name="Google Shape;104;p16"/>
          <p:cNvSpPr txBox="1"/>
          <p:nvPr/>
        </p:nvSpPr>
        <p:spPr>
          <a:xfrm>
            <a:off x="321600" y="526882"/>
            <a:ext cx="8500800" cy="4216509"/>
          </a:xfrm>
          <a:prstGeom prst="rect">
            <a:avLst/>
          </a:prstGeom>
          <a:noFill/>
          <a:ln>
            <a:noFill/>
          </a:ln>
        </p:spPr>
        <p:txBody>
          <a:bodyPr spcFirstLastPara="1" wrap="square" lIns="91425" tIns="91425" rIns="91425" bIns="91425" anchor="t" anchorCtr="0">
            <a:spAutoFit/>
          </a:bodyPr>
          <a:lstStyle/>
          <a:p>
            <a:r>
              <a:rPr lang="en-US" sz="1600" b="1" u="sng" dirty="0"/>
              <a:t>External JavaScript file</a:t>
            </a:r>
          </a:p>
          <a:p>
            <a:r>
              <a:rPr lang="en-US" sz="1200" b="1" dirty="0" smtClean="0"/>
              <a:t>message.js [File Name]</a:t>
            </a:r>
            <a:endParaRPr lang="en-US" sz="1200" dirty="0"/>
          </a:p>
          <a:p>
            <a:r>
              <a:rPr lang="en-US" sz="1200" dirty="0"/>
              <a:t>function </a:t>
            </a:r>
            <a:r>
              <a:rPr lang="en-US" sz="1200" dirty="0" err="1"/>
              <a:t>msg</a:t>
            </a:r>
            <a:r>
              <a:rPr lang="en-US" sz="1200" dirty="0" smtClean="0"/>
              <a:t>() {</a:t>
            </a:r>
            <a:r>
              <a:rPr lang="en-US" sz="1200" dirty="0"/>
              <a:t>  </a:t>
            </a:r>
          </a:p>
          <a:p>
            <a:r>
              <a:rPr lang="en-US" sz="1200" dirty="0"/>
              <a:t> alert("Hello </a:t>
            </a:r>
            <a:r>
              <a:rPr lang="en-US" sz="1200" dirty="0" err="1"/>
              <a:t>Javatpoint</a:t>
            </a:r>
            <a:r>
              <a:rPr lang="en-US" sz="1200" dirty="0"/>
              <a:t>");  </a:t>
            </a:r>
          </a:p>
          <a:p>
            <a:r>
              <a:rPr lang="en-US" sz="1200" dirty="0"/>
              <a:t>}  </a:t>
            </a:r>
          </a:p>
          <a:p>
            <a:pPr algn="just"/>
            <a:endParaRPr lang="en-US" sz="1600" dirty="0" smtClean="0"/>
          </a:p>
          <a:p>
            <a:r>
              <a:rPr lang="en-US" b="1" dirty="0" smtClean="0"/>
              <a:t>index.html [File Name]</a:t>
            </a:r>
          </a:p>
          <a:p>
            <a:endParaRPr lang="en-US" dirty="0" smtClean="0"/>
          </a:p>
          <a:p>
            <a:r>
              <a:rPr lang="en-US" b="1" dirty="0" smtClean="0"/>
              <a:t>&lt;</a:t>
            </a:r>
            <a:r>
              <a:rPr lang="en-US" b="1" dirty="0"/>
              <a:t>html&gt;</a:t>
            </a:r>
            <a:r>
              <a:rPr lang="en-US" dirty="0"/>
              <a:t>  </a:t>
            </a:r>
          </a:p>
          <a:p>
            <a:r>
              <a:rPr lang="en-US" b="1" dirty="0"/>
              <a:t>&lt;head&gt;</a:t>
            </a:r>
            <a:r>
              <a:rPr lang="en-US" dirty="0"/>
              <a:t>  </a:t>
            </a:r>
          </a:p>
          <a:p>
            <a:r>
              <a:rPr lang="en-US" b="1" dirty="0"/>
              <a:t>&lt;script</a:t>
            </a:r>
            <a:r>
              <a:rPr lang="en-US" dirty="0"/>
              <a:t> type="text/</a:t>
            </a:r>
            <a:r>
              <a:rPr lang="en-US" dirty="0" err="1"/>
              <a:t>javascript</a:t>
            </a:r>
            <a:r>
              <a:rPr lang="en-US" dirty="0"/>
              <a:t>" </a:t>
            </a:r>
            <a:r>
              <a:rPr lang="en-US" dirty="0" err="1"/>
              <a:t>src</a:t>
            </a:r>
            <a:r>
              <a:rPr lang="en-US" dirty="0"/>
              <a:t>="message.js"</a:t>
            </a:r>
            <a:r>
              <a:rPr lang="en-US" b="1" dirty="0"/>
              <a:t>&gt;&lt;/script&gt;</a:t>
            </a:r>
            <a:r>
              <a:rPr lang="en-US" dirty="0"/>
              <a:t>  </a:t>
            </a:r>
          </a:p>
          <a:p>
            <a:r>
              <a:rPr lang="en-US" b="1" dirty="0"/>
              <a:t>&lt;/head&gt;</a:t>
            </a:r>
            <a:r>
              <a:rPr lang="en-US" dirty="0"/>
              <a:t>  </a:t>
            </a:r>
          </a:p>
          <a:p>
            <a:r>
              <a:rPr lang="en-US" b="1" dirty="0"/>
              <a:t>&lt;body&gt;</a:t>
            </a:r>
            <a:r>
              <a:rPr lang="en-US" dirty="0"/>
              <a:t>  </a:t>
            </a:r>
          </a:p>
          <a:p>
            <a:r>
              <a:rPr lang="en-US" b="1" dirty="0"/>
              <a:t>&lt;p&gt;</a:t>
            </a:r>
            <a:r>
              <a:rPr lang="en-US" dirty="0"/>
              <a:t>Welcome to JavaScript</a:t>
            </a:r>
            <a:r>
              <a:rPr lang="en-US" b="1" dirty="0"/>
              <a:t>&lt;/p&gt;</a:t>
            </a:r>
            <a:r>
              <a:rPr lang="en-US" dirty="0"/>
              <a:t>  </a:t>
            </a:r>
          </a:p>
          <a:p>
            <a:r>
              <a:rPr lang="en-US" b="1" dirty="0"/>
              <a:t>&lt;form&gt;</a:t>
            </a:r>
            <a:r>
              <a:rPr lang="en-US" dirty="0"/>
              <a:t>  </a:t>
            </a:r>
          </a:p>
          <a:p>
            <a:r>
              <a:rPr lang="en-US" b="1" dirty="0"/>
              <a:t>&lt;input</a:t>
            </a:r>
            <a:r>
              <a:rPr lang="en-US" dirty="0"/>
              <a:t> type="button" value="click" </a:t>
            </a:r>
            <a:r>
              <a:rPr lang="en-US" dirty="0" err="1"/>
              <a:t>onclick</a:t>
            </a:r>
            <a:r>
              <a:rPr lang="en-US" dirty="0"/>
              <a:t>="</a:t>
            </a:r>
            <a:r>
              <a:rPr lang="en-US" dirty="0" err="1"/>
              <a:t>msg</a:t>
            </a:r>
            <a:r>
              <a:rPr lang="en-US" dirty="0"/>
              <a:t>()"</a:t>
            </a:r>
            <a:r>
              <a:rPr lang="en-US" b="1" dirty="0"/>
              <a:t>/&gt;</a:t>
            </a:r>
            <a:r>
              <a:rPr lang="en-US" dirty="0"/>
              <a:t>  </a:t>
            </a:r>
          </a:p>
          <a:p>
            <a:r>
              <a:rPr lang="en-US" b="1" dirty="0"/>
              <a:t>&lt;/form&gt;</a:t>
            </a:r>
            <a:r>
              <a:rPr lang="en-US" dirty="0"/>
              <a:t>  </a:t>
            </a:r>
          </a:p>
          <a:p>
            <a:r>
              <a:rPr lang="en-US" b="1" dirty="0"/>
              <a:t>&lt;/body&gt;</a:t>
            </a:r>
            <a:r>
              <a:rPr lang="en-US" dirty="0"/>
              <a:t>  </a:t>
            </a:r>
          </a:p>
          <a:p>
            <a:r>
              <a:rPr lang="en-US" b="1" dirty="0"/>
              <a:t>&lt;/html</a:t>
            </a:r>
            <a:r>
              <a:rPr lang="en-US" b="1" dirty="0" smtClean="0"/>
              <a:t>&gt;</a:t>
            </a:r>
            <a:endParaRPr lang="en-US" sz="1600" dirty="0"/>
          </a:p>
        </p:txBody>
      </p:sp>
    </p:spTree>
    <p:extLst>
      <p:ext uri="{BB962C8B-B14F-4D97-AF65-F5344CB8AC3E}">
        <p14:creationId xmlns:p14="http://schemas.microsoft.com/office/powerpoint/2010/main" val="1061897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PLACE / USAGE OF JAVA SCRIPT CODE</a:t>
            </a:r>
            <a:endParaRPr sz="3300" b="1" dirty="0"/>
          </a:p>
        </p:txBody>
      </p:sp>
      <p:sp>
        <p:nvSpPr>
          <p:cNvPr id="104" name="Google Shape;104;p16"/>
          <p:cNvSpPr txBox="1"/>
          <p:nvPr/>
        </p:nvSpPr>
        <p:spPr>
          <a:xfrm>
            <a:off x="321600" y="526882"/>
            <a:ext cx="8500800" cy="4339619"/>
          </a:xfrm>
          <a:prstGeom prst="rect">
            <a:avLst/>
          </a:prstGeom>
          <a:noFill/>
          <a:ln>
            <a:noFill/>
          </a:ln>
        </p:spPr>
        <p:txBody>
          <a:bodyPr spcFirstLastPara="1" wrap="square" lIns="91425" tIns="91425" rIns="91425" bIns="91425" anchor="t" anchorCtr="0">
            <a:spAutoFit/>
          </a:bodyPr>
          <a:lstStyle/>
          <a:p>
            <a:r>
              <a:rPr lang="en-US" sz="1600" b="1" u="sng" dirty="0"/>
              <a:t>Using </a:t>
            </a:r>
            <a:r>
              <a:rPr lang="en-US" sz="1600" b="1" u="sng" dirty="0" err="1"/>
              <a:t>document.write</a:t>
            </a:r>
            <a:r>
              <a:rPr lang="en-US" sz="1600" b="1" u="sng" dirty="0"/>
              <a:t>()</a:t>
            </a:r>
          </a:p>
          <a:p>
            <a:r>
              <a:rPr lang="en-US" sz="1200" b="1" dirty="0"/>
              <a:t>&lt;script</a:t>
            </a:r>
            <a:r>
              <a:rPr lang="en-US" sz="1200" b="1" dirty="0" smtClean="0"/>
              <a:t>&gt; </a:t>
            </a:r>
            <a:r>
              <a:rPr lang="en-US" sz="1200" b="1" dirty="0" err="1"/>
              <a:t>document.write</a:t>
            </a:r>
            <a:r>
              <a:rPr lang="en-US" sz="1200" b="1" dirty="0"/>
              <a:t>("Hello World</a:t>
            </a:r>
            <a:r>
              <a:rPr lang="en-US" sz="1200" b="1" dirty="0" smtClean="0"/>
              <a:t>) &lt;/</a:t>
            </a:r>
            <a:r>
              <a:rPr lang="en-US" sz="1200" b="1" dirty="0"/>
              <a:t>script&gt;</a:t>
            </a:r>
            <a:endParaRPr lang="en-US" sz="1600" b="1" dirty="0" smtClean="0"/>
          </a:p>
          <a:p>
            <a:endParaRPr lang="en-US" b="1" dirty="0" smtClean="0"/>
          </a:p>
          <a:p>
            <a:r>
              <a:rPr lang="en-US" dirty="0"/>
              <a:t>&lt;html</a:t>
            </a:r>
            <a:r>
              <a:rPr lang="en-US" dirty="0" smtClean="0"/>
              <a:t>&gt;</a:t>
            </a:r>
          </a:p>
          <a:p>
            <a:r>
              <a:rPr lang="en-US" dirty="0" smtClean="0"/>
              <a:t> </a:t>
            </a:r>
            <a:r>
              <a:rPr lang="en-US" dirty="0"/>
              <a:t>&lt;</a:t>
            </a:r>
            <a:r>
              <a:rPr lang="en-US" dirty="0" smtClean="0"/>
              <a:t>head</a:t>
            </a:r>
          </a:p>
          <a:p>
            <a:r>
              <a:rPr lang="en-US" dirty="0" smtClean="0"/>
              <a:t>&lt;</a:t>
            </a:r>
            <a:r>
              <a:rPr lang="en-US" dirty="0"/>
              <a:t>script&gt; </a:t>
            </a:r>
            <a:r>
              <a:rPr lang="en-US" dirty="0" err="1"/>
              <a:t>document.write</a:t>
            </a:r>
            <a:r>
              <a:rPr lang="en-US" dirty="0"/>
              <a:t>("Hello World"); &lt;/script</a:t>
            </a:r>
            <a:r>
              <a:rPr lang="en-US" dirty="0" smtClean="0"/>
              <a:t>&gt;</a:t>
            </a:r>
          </a:p>
          <a:p>
            <a:r>
              <a:rPr lang="en-US" dirty="0" smtClean="0"/>
              <a:t> </a:t>
            </a:r>
            <a:r>
              <a:rPr lang="en-US" dirty="0"/>
              <a:t>&lt;/head&gt; </a:t>
            </a:r>
            <a:endParaRPr lang="en-US" dirty="0" smtClean="0"/>
          </a:p>
          <a:p>
            <a:r>
              <a:rPr lang="en-US" dirty="0" smtClean="0"/>
              <a:t>&lt;</a:t>
            </a:r>
            <a:r>
              <a:rPr lang="en-US" dirty="0"/>
              <a:t>body&gt; &lt;/body</a:t>
            </a:r>
            <a:r>
              <a:rPr lang="en-US" dirty="0" smtClean="0"/>
              <a:t>&gt;</a:t>
            </a:r>
          </a:p>
          <a:p>
            <a:r>
              <a:rPr lang="en-US" dirty="0" smtClean="0"/>
              <a:t> </a:t>
            </a:r>
            <a:r>
              <a:rPr lang="en-US" dirty="0"/>
              <a:t>&lt;html</a:t>
            </a:r>
            <a:r>
              <a:rPr lang="en-US" dirty="0" smtClean="0"/>
              <a:t>&gt;</a:t>
            </a:r>
          </a:p>
          <a:p>
            <a:endParaRPr lang="en-US" sz="1600" dirty="0"/>
          </a:p>
          <a:p>
            <a:r>
              <a:rPr lang="en-US" sz="1600" b="1" u="sng" dirty="0"/>
              <a:t>Using alert() method</a:t>
            </a:r>
          </a:p>
          <a:p>
            <a:r>
              <a:rPr lang="en-US" dirty="0"/>
              <a:t>&lt;script&gt; alert("Hello World") &lt;/script</a:t>
            </a:r>
            <a:r>
              <a:rPr lang="en-US" dirty="0" smtClean="0"/>
              <a:t>&gt;</a:t>
            </a:r>
          </a:p>
          <a:p>
            <a:endParaRPr lang="en-US" dirty="0"/>
          </a:p>
          <a:p>
            <a:r>
              <a:rPr lang="en-US" dirty="0"/>
              <a:t>&lt;html&gt; </a:t>
            </a:r>
            <a:endParaRPr lang="en-US" dirty="0" smtClean="0"/>
          </a:p>
          <a:p>
            <a:r>
              <a:rPr lang="en-US" dirty="0" smtClean="0"/>
              <a:t>&lt;</a:t>
            </a:r>
            <a:r>
              <a:rPr lang="en-US" dirty="0"/>
              <a:t>head</a:t>
            </a:r>
            <a:r>
              <a:rPr lang="en-US" dirty="0" smtClean="0"/>
              <a:t>&gt;</a:t>
            </a:r>
          </a:p>
          <a:p>
            <a:r>
              <a:rPr lang="en-US" dirty="0" smtClean="0"/>
              <a:t> </a:t>
            </a:r>
            <a:r>
              <a:rPr lang="en-US" dirty="0"/>
              <a:t>&lt;script&gt; alert("Hello World"); &lt;/script</a:t>
            </a:r>
            <a:r>
              <a:rPr lang="en-US" dirty="0" smtClean="0"/>
              <a:t>&gt;</a:t>
            </a:r>
          </a:p>
          <a:p>
            <a:r>
              <a:rPr lang="en-US" dirty="0" smtClean="0"/>
              <a:t> </a:t>
            </a:r>
            <a:r>
              <a:rPr lang="en-US" dirty="0"/>
              <a:t>&lt;/head&gt; </a:t>
            </a:r>
            <a:endParaRPr lang="en-US" dirty="0" smtClean="0"/>
          </a:p>
          <a:p>
            <a:r>
              <a:rPr lang="en-US" dirty="0" smtClean="0"/>
              <a:t>&lt;</a:t>
            </a:r>
            <a:r>
              <a:rPr lang="en-US" dirty="0"/>
              <a:t>body&gt; &lt;/body&gt; </a:t>
            </a:r>
            <a:endParaRPr lang="en-US" dirty="0" smtClean="0"/>
          </a:p>
          <a:p>
            <a:r>
              <a:rPr lang="en-US" dirty="0" smtClean="0"/>
              <a:t>&lt;</a:t>
            </a:r>
            <a:r>
              <a:rPr lang="en-US" dirty="0"/>
              <a:t>html</a:t>
            </a:r>
            <a:r>
              <a:rPr lang="en-US" dirty="0" smtClean="0"/>
              <a:t>&gt;</a:t>
            </a:r>
            <a:endParaRPr lang="en-US" sz="1600" dirty="0"/>
          </a:p>
        </p:txBody>
      </p:sp>
    </p:spTree>
    <p:extLst>
      <p:ext uri="{BB962C8B-B14F-4D97-AF65-F5344CB8AC3E}">
        <p14:creationId xmlns:p14="http://schemas.microsoft.com/office/powerpoint/2010/main" val="3570693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PLACE / USAGE OF JAVA SCRIPT CODE</a:t>
            </a:r>
            <a:endParaRPr sz="3300" b="1" dirty="0"/>
          </a:p>
        </p:txBody>
      </p:sp>
      <p:sp>
        <p:nvSpPr>
          <p:cNvPr id="104" name="Google Shape;104;p16"/>
          <p:cNvSpPr txBox="1"/>
          <p:nvPr/>
        </p:nvSpPr>
        <p:spPr>
          <a:xfrm>
            <a:off x="321600" y="526882"/>
            <a:ext cx="8500800" cy="4339619"/>
          </a:xfrm>
          <a:prstGeom prst="rect">
            <a:avLst/>
          </a:prstGeom>
          <a:noFill/>
          <a:ln>
            <a:noFill/>
          </a:ln>
        </p:spPr>
        <p:txBody>
          <a:bodyPr spcFirstLastPara="1" wrap="square" lIns="91425" tIns="91425" rIns="91425" bIns="91425" anchor="t" anchorCtr="0">
            <a:spAutoFit/>
          </a:bodyPr>
          <a:lstStyle/>
          <a:p>
            <a:r>
              <a:rPr lang="en-US" sz="1600" b="1" u="sng" dirty="0"/>
              <a:t>Using console.log()</a:t>
            </a:r>
          </a:p>
          <a:p>
            <a:r>
              <a:rPr lang="en-US" sz="1200" b="1" u="sng" dirty="0"/>
              <a:t>&lt;script&gt; Console.log("Hello World") &lt;/script</a:t>
            </a:r>
            <a:r>
              <a:rPr lang="en-US" sz="1200" b="1" u="sng" dirty="0" smtClean="0"/>
              <a:t>&gt;</a:t>
            </a:r>
          </a:p>
          <a:p>
            <a:endParaRPr lang="en-US" b="1" u="sng" dirty="0" smtClean="0"/>
          </a:p>
          <a:p>
            <a:r>
              <a:rPr lang="en-US" dirty="0"/>
              <a:t>&lt;html&gt; </a:t>
            </a:r>
            <a:endParaRPr lang="en-US" dirty="0" smtClean="0"/>
          </a:p>
          <a:p>
            <a:r>
              <a:rPr lang="en-US" dirty="0" smtClean="0"/>
              <a:t>&lt;</a:t>
            </a:r>
            <a:r>
              <a:rPr lang="en-US" dirty="0"/>
              <a:t>head</a:t>
            </a:r>
            <a:r>
              <a:rPr lang="en-US" dirty="0" smtClean="0"/>
              <a:t>&gt;</a:t>
            </a:r>
          </a:p>
          <a:p>
            <a:r>
              <a:rPr lang="en-US" dirty="0" smtClean="0"/>
              <a:t> </a:t>
            </a:r>
            <a:r>
              <a:rPr lang="en-US" dirty="0"/>
              <a:t>&lt;script&gt; console.log("Hello World"); &lt;/script&gt; </a:t>
            </a:r>
            <a:endParaRPr lang="en-US" dirty="0" smtClean="0"/>
          </a:p>
          <a:p>
            <a:r>
              <a:rPr lang="en-US" dirty="0" smtClean="0"/>
              <a:t>&lt;/</a:t>
            </a:r>
            <a:r>
              <a:rPr lang="en-US" dirty="0"/>
              <a:t>head&gt; </a:t>
            </a:r>
            <a:endParaRPr lang="en-US" dirty="0" smtClean="0"/>
          </a:p>
          <a:p>
            <a:r>
              <a:rPr lang="en-US" dirty="0" smtClean="0"/>
              <a:t>&lt;</a:t>
            </a:r>
            <a:r>
              <a:rPr lang="en-US" dirty="0"/>
              <a:t>body&gt; &lt;p&gt; Please open the console before clicking "Edit &amp; Run" button &lt;/p</a:t>
            </a:r>
            <a:r>
              <a:rPr lang="en-US" dirty="0" smtClean="0"/>
              <a:t>&gt;</a:t>
            </a:r>
          </a:p>
          <a:p>
            <a:r>
              <a:rPr lang="en-US" dirty="0" smtClean="0"/>
              <a:t> </a:t>
            </a:r>
            <a:r>
              <a:rPr lang="en-US" dirty="0"/>
              <a:t>&lt;/body</a:t>
            </a:r>
            <a:r>
              <a:rPr lang="en-US" dirty="0" smtClean="0"/>
              <a:t>&gt;</a:t>
            </a:r>
          </a:p>
          <a:p>
            <a:r>
              <a:rPr lang="en-US" dirty="0" smtClean="0"/>
              <a:t> </a:t>
            </a:r>
            <a:r>
              <a:rPr lang="en-US" dirty="0"/>
              <a:t>&lt;html&gt;</a:t>
            </a:r>
            <a:endParaRPr lang="en-US" sz="1600" dirty="0"/>
          </a:p>
          <a:p>
            <a:r>
              <a:rPr lang="en-US" sz="1600" b="1" u="sng" dirty="0"/>
              <a:t>Using </a:t>
            </a:r>
            <a:r>
              <a:rPr lang="en-US" sz="1600" b="1" u="sng" dirty="0" err="1" smtClean="0"/>
              <a:t>innerHTML</a:t>
            </a:r>
            <a:endParaRPr lang="en-US" sz="1600" b="1" u="sng" dirty="0" smtClean="0"/>
          </a:p>
          <a:p>
            <a:endParaRPr lang="en-US" sz="1600" b="1" u="sng" dirty="0"/>
          </a:p>
          <a:p>
            <a:r>
              <a:rPr lang="en-US" dirty="0"/>
              <a:t>&lt;html&gt; </a:t>
            </a:r>
            <a:endParaRPr lang="en-US" dirty="0" smtClean="0"/>
          </a:p>
          <a:p>
            <a:r>
              <a:rPr lang="en-US" dirty="0" smtClean="0"/>
              <a:t>&lt;</a:t>
            </a:r>
            <a:r>
              <a:rPr lang="en-US" dirty="0"/>
              <a:t>head&gt; &lt;title&gt;Using </a:t>
            </a:r>
            <a:r>
              <a:rPr lang="en-US" dirty="0" err="1"/>
              <a:t>innerHTML</a:t>
            </a:r>
            <a:r>
              <a:rPr lang="en-US" dirty="0"/>
              <a:t> property&lt;/title&gt; &lt;/head</a:t>
            </a:r>
            <a:r>
              <a:rPr lang="en-US" dirty="0" smtClean="0"/>
              <a:t>&gt;</a:t>
            </a:r>
          </a:p>
          <a:p>
            <a:r>
              <a:rPr lang="en-US" dirty="0" smtClean="0"/>
              <a:t> </a:t>
            </a:r>
            <a:r>
              <a:rPr lang="en-US" dirty="0"/>
              <a:t>&lt;body</a:t>
            </a:r>
            <a:r>
              <a:rPr lang="en-US" dirty="0" smtClean="0"/>
              <a:t>&gt;</a:t>
            </a:r>
          </a:p>
          <a:p>
            <a:r>
              <a:rPr lang="en-US" dirty="0" smtClean="0"/>
              <a:t> </a:t>
            </a:r>
            <a:r>
              <a:rPr lang="en-US" dirty="0"/>
              <a:t>&lt;div id = "output"&gt; &lt;/div</a:t>
            </a:r>
            <a:r>
              <a:rPr lang="en-US" dirty="0" smtClean="0"/>
              <a:t>&gt;</a:t>
            </a:r>
          </a:p>
          <a:p>
            <a:r>
              <a:rPr lang="en-US" dirty="0" smtClean="0"/>
              <a:t> </a:t>
            </a:r>
            <a:r>
              <a:rPr lang="en-US" dirty="0"/>
              <a:t>&lt;script&gt; </a:t>
            </a:r>
            <a:r>
              <a:rPr lang="en-US" dirty="0" err="1"/>
              <a:t>document.getElementById</a:t>
            </a:r>
            <a:r>
              <a:rPr lang="en-US" dirty="0"/>
              <a:t>("output").</a:t>
            </a:r>
            <a:r>
              <a:rPr lang="en-US" dirty="0" err="1"/>
              <a:t>innerHTML</a:t>
            </a:r>
            <a:r>
              <a:rPr lang="en-US" dirty="0"/>
              <a:t> = "Hello World"; &lt;/script</a:t>
            </a:r>
            <a:r>
              <a:rPr lang="en-US" dirty="0" smtClean="0"/>
              <a:t>&gt;</a:t>
            </a:r>
          </a:p>
          <a:p>
            <a:r>
              <a:rPr lang="en-US" dirty="0" smtClean="0"/>
              <a:t> </a:t>
            </a:r>
            <a:r>
              <a:rPr lang="en-US" dirty="0"/>
              <a:t>&lt;/body</a:t>
            </a:r>
            <a:r>
              <a:rPr lang="en-US" dirty="0" smtClean="0"/>
              <a:t>&gt;</a:t>
            </a:r>
          </a:p>
          <a:p>
            <a:r>
              <a:rPr lang="en-US" dirty="0" smtClean="0"/>
              <a:t> </a:t>
            </a:r>
            <a:r>
              <a:rPr lang="en-US" dirty="0"/>
              <a:t>&lt;html&gt;</a:t>
            </a:r>
            <a:endParaRPr lang="en-US" sz="1600" dirty="0"/>
          </a:p>
        </p:txBody>
      </p:sp>
    </p:spTree>
    <p:extLst>
      <p:ext uri="{BB962C8B-B14F-4D97-AF65-F5344CB8AC3E}">
        <p14:creationId xmlns:p14="http://schemas.microsoft.com/office/powerpoint/2010/main" val="2327261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smtClean="0"/>
              <a:t>JAVA SCRIPT  VARIABLES</a:t>
            </a:r>
            <a:endParaRPr sz="3300" b="1" dirty="0"/>
          </a:p>
        </p:txBody>
      </p:sp>
      <p:sp>
        <p:nvSpPr>
          <p:cNvPr id="104" name="Google Shape;104;p16"/>
          <p:cNvSpPr txBox="1"/>
          <p:nvPr/>
        </p:nvSpPr>
        <p:spPr>
          <a:xfrm>
            <a:off x="321600" y="526882"/>
            <a:ext cx="8500800" cy="3724066"/>
          </a:xfrm>
          <a:prstGeom prst="rect">
            <a:avLst/>
          </a:prstGeom>
          <a:noFill/>
          <a:ln>
            <a:noFill/>
          </a:ln>
        </p:spPr>
        <p:txBody>
          <a:bodyPr spcFirstLastPara="1" wrap="square" lIns="91425" tIns="91425" rIns="91425" bIns="91425" anchor="t" anchorCtr="0">
            <a:spAutoFit/>
          </a:bodyPr>
          <a:lstStyle/>
          <a:p>
            <a:r>
              <a:rPr lang="en-US" sz="1600" dirty="0"/>
              <a:t>A </a:t>
            </a:r>
            <a:r>
              <a:rPr lang="en-US" sz="1600" b="1" dirty="0"/>
              <a:t>JavaScript variable</a:t>
            </a:r>
            <a:r>
              <a:rPr lang="en-US" sz="1600" dirty="0"/>
              <a:t> is simply a name of storage location. There are two types of variables in JavaScript : local variable and global variable</a:t>
            </a:r>
            <a:r>
              <a:rPr lang="en-US" sz="1600" dirty="0" smtClean="0"/>
              <a:t>.</a:t>
            </a:r>
          </a:p>
          <a:p>
            <a:endParaRPr lang="en-US" sz="1600" dirty="0"/>
          </a:p>
          <a:p>
            <a:r>
              <a:rPr lang="en-US" sz="1600" dirty="0"/>
              <a:t>There are some rules while declaring a JavaScript variable (also known as identifiers</a:t>
            </a:r>
            <a:r>
              <a:rPr lang="en-US" sz="1600" dirty="0" smtClean="0"/>
              <a:t>).</a:t>
            </a:r>
          </a:p>
          <a:p>
            <a:endParaRPr lang="en-US" sz="1600" dirty="0"/>
          </a:p>
          <a:p>
            <a:pPr marL="342900" indent="-342900">
              <a:buFont typeface="+mj-lt"/>
              <a:buAutoNum type="arabicPeriod"/>
            </a:pPr>
            <a:r>
              <a:rPr lang="en-US" sz="1600" dirty="0"/>
              <a:t>Name must start with a letter (a to z or A to Z), underscore( _ ), or dollar( $ ) sign.</a:t>
            </a:r>
          </a:p>
          <a:p>
            <a:pPr marL="342900" indent="-342900">
              <a:buFont typeface="+mj-lt"/>
              <a:buAutoNum type="arabicPeriod"/>
            </a:pPr>
            <a:r>
              <a:rPr lang="en-US" sz="1600" dirty="0"/>
              <a:t>After first letter we can use digits (0 to 9), for example value1.</a:t>
            </a:r>
          </a:p>
          <a:p>
            <a:pPr marL="342900" indent="-342900">
              <a:buFont typeface="+mj-lt"/>
              <a:buAutoNum type="arabicPeriod"/>
            </a:pPr>
            <a:r>
              <a:rPr lang="en-US" sz="1600" dirty="0"/>
              <a:t>JavaScript variables are case sensitive, for example x and X are different variables</a:t>
            </a:r>
            <a:r>
              <a:rPr lang="en-US" sz="1600" dirty="0" smtClean="0"/>
              <a:t>.</a:t>
            </a:r>
          </a:p>
          <a:p>
            <a:pPr marL="342900" indent="-342900">
              <a:buFont typeface="+mj-lt"/>
              <a:buAutoNum type="arabicPeriod"/>
            </a:pPr>
            <a:endParaRPr lang="en-US" sz="1600" dirty="0"/>
          </a:p>
          <a:p>
            <a:r>
              <a:rPr lang="es-ES" b="1" dirty="0"/>
              <a:t>&lt;script&gt;</a:t>
            </a:r>
            <a:r>
              <a:rPr lang="es-ES" dirty="0"/>
              <a:t>  </a:t>
            </a:r>
          </a:p>
          <a:p>
            <a:r>
              <a:rPr lang="es-ES" dirty="0" err="1"/>
              <a:t>var</a:t>
            </a:r>
            <a:r>
              <a:rPr lang="es-ES" dirty="0"/>
              <a:t> x = 10;  </a:t>
            </a:r>
          </a:p>
          <a:p>
            <a:r>
              <a:rPr lang="es-ES" dirty="0" err="1"/>
              <a:t>var</a:t>
            </a:r>
            <a:r>
              <a:rPr lang="es-ES" dirty="0"/>
              <a:t> y = 20;  </a:t>
            </a:r>
          </a:p>
          <a:p>
            <a:r>
              <a:rPr lang="es-ES" dirty="0" err="1"/>
              <a:t>var</a:t>
            </a:r>
            <a:r>
              <a:rPr lang="es-ES" dirty="0"/>
              <a:t> z=</a:t>
            </a:r>
            <a:r>
              <a:rPr lang="es-ES" dirty="0" err="1"/>
              <a:t>x+y</a:t>
            </a:r>
            <a:r>
              <a:rPr lang="es-ES" dirty="0"/>
              <a:t>;  </a:t>
            </a:r>
          </a:p>
          <a:p>
            <a:r>
              <a:rPr lang="es-ES" dirty="0" err="1"/>
              <a:t>document.write</a:t>
            </a:r>
            <a:r>
              <a:rPr lang="es-ES" dirty="0"/>
              <a:t>(z);  </a:t>
            </a:r>
          </a:p>
          <a:p>
            <a:r>
              <a:rPr lang="es-ES" b="1" dirty="0"/>
              <a:t>&lt;/script&gt;</a:t>
            </a:r>
            <a:r>
              <a:rPr lang="es-ES" sz="1600" dirty="0"/>
              <a:t>  </a:t>
            </a:r>
            <a:endParaRPr lang="en-US" sz="1600" dirty="0"/>
          </a:p>
        </p:txBody>
      </p:sp>
    </p:spTree>
    <p:extLst>
      <p:ext uri="{BB962C8B-B14F-4D97-AF65-F5344CB8AC3E}">
        <p14:creationId xmlns:p14="http://schemas.microsoft.com/office/powerpoint/2010/main" val="1510697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3270</TotalTime>
  <Words>1258</Words>
  <Application>Microsoft Office PowerPoint</Application>
  <PresentationFormat>On-screen Show (16:9)</PresentationFormat>
  <Paragraphs>565</Paragraphs>
  <Slides>40</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Verdana</vt:lpstr>
      <vt:lpstr>Segoe UI</vt:lpstr>
      <vt:lpstr>inter-regular</vt:lpstr>
      <vt:lpstr>Consolas</vt:lpstr>
      <vt:lpstr>Times New Roman</vt:lpstr>
      <vt:lpstr>Roboto</vt:lpstr>
      <vt:lpstr>Wingdings</vt:lpstr>
      <vt:lpstr>Arial</vt:lpstr>
      <vt:lpstr>Geometric</vt:lpstr>
      <vt:lpstr>JAVA SCRIPT  Yearly Edition Version:  2024</vt:lpstr>
      <vt:lpstr>CSS DEVELOPMENT ENVIRONMENT</vt:lpstr>
      <vt:lpstr>JAVA SCRIPT</vt:lpstr>
      <vt:lpstr>APPLICATIONS OF JAVA SCRIPT</vt:lpstr>
      <vt:lpstr>PLACE / USAGE OF JAVA SCRIPT CODE</vt:lpstr>
      <vt:lpstr>PLACE / USAGE OF JAVA SCRIPT CODE</vt:lpstr>
      <vt:lpstr>PLACE / USAGE OF JAVA SCRIPT CODE</vt:lpstr>
      <vt:lpstr>PLACE / USAGE OF JAVA SCRIPT CODE</vt:lpstr>
      <vt:lpstr>JAVA SCRIPT  VARIABLES</vt:lpstr>
      <vt:lpstr>JAVA SCRIPT  DATA TYPES</vt:lpstr>
      <vt:lpstr>JAVA SCRIPT  DATA TYPES</vt:lpstr>
      <vt:lpstr>JAVA SCRIPT  OPERATORS</vt:lpstr>
      <vt:lpstr>JAVA SCRIPT  OPERATORS</vt:lpstr>
      <vt:lpstr>JAVA SCRIPT  OPERATORS</vt:lpstr>
      <vt:lpstr>JAVA SCRIPT  OPERATORS</vt:lpstr>
      <vt:lpstr>JAVA SCRIPT  OPERATORS</vt:lpstr>
      <vt:lpstr>JAVA SCRIPT  OPERATORS</vt:lpstr>
      <vt:lpstr>JAVA SCRIPT  OPERATORS</vt:lpstr>
      <vt:lpstr>JAVA SCRIPT  CONDITIONAL STATEMENTS</vt:lpstr>
      <vt:lpstr>JAVA SCRIPT  CONDITIONAL STATEMENTS</vt:lpstr>
      <vt:lpstr>JAVA SCRIPT  CONDITIONAL STATEMENTS</vt:lpstr>
      <vt:lpstr>JAVA SCRIPT LOOPS</vt:lpstr>
      <vt:lpstr>JAVA SCRIPT LOOPS</vt:lpstr>
      <vt:lpstr>JAVA SCRIPT LOOPS</vt:lpstr>
      <vt:lpstr>JAVA SCRIPT LOOPS</vt:lpstr>
      <vt:lpstr>JAVA SCRIPT LOOPS</vt:lpstr>
      <vt:lpstr>JAVA SCRIPT LOOPS</vt:lpstr>
      <vt:lpstr>JAVA SCRIPT OBJECTS</vt:lpstr>
      <vt:lpstr>JAVA SCRIPT OBJECTS</vt:lpstr>
      <vt:lpstr>JAVA SCRIPT OBJECTS</vt:lpstr>
      <vt:lpstr>JAVA SCRIPT ARRAY</vt:lpstr>
      <vt:lpstr>JAVA SCRIPT ARRAY METHODS</vt:lpstr>
      <vt:lpstr>JAVA SCRIPT ARRAYS</vt:lpstr>
      <vt:lpstr>JAVA SCRIPT STRING METHODS</vt:lpstr>
      <vt:lpstr>JAVA SCRIPT STRING METHODS</vt:lpstr>
      <vt:lpstr>JAVA SCRIPT STRING METHODS</vt:lpstr>
      <vt:lpstr>JAVA SCRIPT STRING METHODS</vt:lpstr>
      <vt:lpstr>JAVA SCRIPT STRING METHODS</vt:lpstr>
      <vt:lpstr>JAVA SCRIPT STRING SEARCH METHODS</vt:lpstr>
      <vt:lpstr>JAVA 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cp:lastModifiedBy>Azam</cp:lastModifiedBy>
  <cp:revision>80</cp:revision>
  <dcterms:modified xsi:type="dcterms:W3CDTF">2024-07-14T10:24:29Z</dcterms:modified>
</cp:coreProperties>
</file>