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8" r:id="rId3"/>
    <p:sldId id="259" r:id="rId4"/>
    <p:sldId id="265" r:id="rId5"/>
    <p:sldId id="266" r:id="rId6"/>
    <p:sldId id="304" r:id="rId7"/>
    <p:sldId id="316" r:id="rId8"/>
    <p:sldId id="317" r:id="rId9"/>
    <p:sldId id="267" r:id="rId10"/>
    <p:sldId id="306" r:id="rId11"/>
    <p:sldId id="307" r:id="rId12"/>
    <p:sldId id="308" r:id="rId13"/>
    <p:sldId id="309" r:id="rId14"/>
    <p:sldId id="310" r:id="rId15"/>
    <p:sldId id="311" r:id="rId16"/>
    <p:sldId id="312" r:id="rId17"/>
    <p:sldId id="313" r:id="rId18"/>
    <p:sldId id="314" r:id="rId19"/>
    <p:sldId id="318" r:id="rId20"/>
    <p:sldId id="319" r:id="rId21"/>
    <p:sldId id="320" r:id="rId22"/>
    <p:sldId id="321" r:id="rId23"/>
    <p:sldId id="322" r:id="rId24"/>
    <p:sldId id="324" r:id="rId25"/>
    <p:sldId id="325" r:id="rId26"/>
    <p:sldId id="323" r:id="rId27"/>
    <p:sldId id="326" r:id="rId28"/>
    <p:sldId id="333" r:id="rId29"/>
    <p:sldId id="334" r:id="rId30"/>
    <p:sldId id="335" r:id="rId31"/>
    <p:sldId id="337" r:id="rId32"/>
    <p:sldId id="336" r:id="rId33"/>
    <p:sldId id="338" r:id="rId34"/>
    <p:sldId id="327" r:id="rId35"/>
    <p:sldId id="328" r:id="rId36"/>
    <p:sldId id="329" r:id="rId37"/>
    <p:sldId id="330" r:id="rId38"/>
    <p:sldId id="331" r:id="rId39"/>
    <p:sldId id="332" r:id="rId40"/>
    <p:sldId id="315" r:id="rId41"/>
  </p:sldIdLst>
  <p:sldSz cx="9144000" cy="5143500" type="screen16x9"/>
  <p:notesSz cx="6858000" cy="9144000"/>
  <p:embeddedFontLst>
    <p:embeddedFont>
      <p:font typeface="Verdana" panose="020B0604030504040204"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38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dc88994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dc88994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83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65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589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316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33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4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1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94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87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626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46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3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57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514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71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6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904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73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21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17456bde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17456bde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w3schools.com/js/js_array_methods.asp#mark_push" TargetMode="External"/><Relationship Id="rId13" Type="http://schemas.openxmlformats.org/officeDocument/2006/relationships/hyperlink" Target="https://www.w3schools.com/js/js_array_methods.asp#mark_splice" TargetMode="External"/><Relationship Id="rId3" Type="http://schemas.openxmlformats.org/officeDocument/2006/relationships/hyperlink" Target="https://www.w3schools.com/js/js_array_methods.asp#mark_length" TargetMode="External"/><Relationship Id="rId7" Type="http://schemas.openxmlformats.org/officeDocument/2006/relationships/hyperlink" Target="https://www.w3schools.com/js/js_array_methods.asp#mark_pop" TargetMode="External"/><Relationship Id="rId12" Type="http://schemas.openxmlformats.org/officeDocument/2006/relationships/hyperlink" Target="https://www.w3schools.com/js/js_array_methods.asp#mark_fla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w3schools.com/js/js_array_methods.asp#mark_join" TargetMode="External"/><Relationship Id="rId11" Type="http://schemas.openxmlformats.org/officeDocument/2006/relationships/hyperlink" Target="https://www.w3schools.com/js/js_array_methods.asp#mark_copywithin" TargetMode="External"/><Relationship Id="rId5" Type="http://schemas.openxmlformats.org/officeDocument/2006/relationships/hyperlink" Target="https://www.w3schools.com/js/js_array_methods.asp#mark_at" TargetMode="External"/><Relationship Id="rId15" Type="http://schemas.openxmlformats.org/officeDocument/2006/relationships/hyperlink" Target="https://www.w3schools.com/js/js_array_methods.asp#mark_slice" TargetMode="External"/><Relationship Id="rId10" Type="http://schemas.openxmlformats.org/officeDocument/2006/relationships/hyperlink" Target="https://www.w3schools.com/js/js_array_methods.asp#mark_concat" TargetMode="External"/><Relationship Id="rId4" Type="http://schemas.openxmlformats.org/officeDocument/2006/relationships/hyperlink" Target="https://www.w3schools.com/js/js_array_methods.asp#mark_tostring" TargetMode="External"/><Relationship Id="rId9" Type="http://schemas.openxmlformats.org/officeDocument/2006/relationships/hyperlink" Target="https://www.w3schools.com/js/js_array_methods.asp#mark_delete" TargetMode="External"/><Relationship Id="rId14" Type="http://schemas.openxmlformats.org/officeDocument/2006/relationships/hyperlink" Target="https://www.w3schools.com/js/js_array_methods.asp#mark_tospliced"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js/js_string_methods.asp#mark_slice" TargetMode="External"/><Relationship Id="rId13" Type="http://schemas.openxmlformats.org/officeDocument/2006/relationships/hyperlink" Target="https://www.w3schools.com/js/js_string_methods.asp#mark_concat" TargetMode="External"/><Relationship Id="rId18" Type="http://schemas.openxmlformats.org/officeDocument/2006/relationships/hyperlink" Target="https://www.w3schools.com/js/js_string_methods.asp#mark_padend" TargetMode="External"/><Relationship Id="rId3" Type="http://schemas.openxmlformats.org/officeDocument/2006/relationships/hyperlink" Target="https://www.w3schools.com/js/js_string_methods.asp#mark_length" TargetMode="External"/><Relationship Id="rId21" Type="http://schemas.openxmlformats.org/officeDocument/2006/relationships/hyperlink" Target="https://www.w3schools.com/js/js_string_methods.asp#mark_replaceall" TargetMode="External"/><Relationship Id="rId7" Type="http://schemas.openxmlformats.org/officeDocument/2006/relationships/hyperlink" Target="https://www.w3schools.com/js/js_string_methods.asp#mark_propertyaccess" TargetMode="External"/><Relationship Id="rId12" Type="http://schemas.openxmlformats.org/officeDocument/2006/relationships/hyperlink" Target="https://www.w3schools.com/js/js_string_methods.asp#mark_tolowercase" TargetMode="External"/><Relationship Id="rId17" Type="http://schemas.openxmlformats.org/officeDocument/2006/relationships/hyperlink" Target="https://www.w3schools.com/js/js_string_methods.asp#mark_padstart" TargetMode="External"/><Relationship Id="rId2" Type="http://schemas.openxmlformats.org/officeDocument/2006/relationships/notesSlide" Target="../notesSlides/notesSlide34.xml"/><Relationship Id="rId16" Type="http://schemas.openxmlformats.org/officeDocument/2006/relationships/hyperlink" Target="https://www.w3schools.com/js/js_string_methods.asp#mark_trimend" TargetMode="External"/><Relationship Id="rId20" Type="http://schemas.openxmlformats.org/officeDocument/2006/relationships/hyperlink" Target="https://www.w3schools.com/js/js_string_methods.asp#mark_replace" TargetMode="External"/><Relationship Id="rId1" Type="http://schemas.openxmlformats.org/officeDocument/2006/relationships/slideLayout" Target="../slideLayouts/slideLayout3.xml"/><Relationship Id="rId6" Type="http://schemas.openxmlformats.org/officeDocument/2006/relationships/hyperlink" Target="https://www.w3schools.com/js/js_string_methods.asp#mark_at" TargetMode="External"/><Relationship Id="rId11" Type="http://schemas.openxmlformats.org/officeDocument/2006/relationships/hyperlink" Target="https://www.w3schools.com/js/js_string_methods.asp#mark_touppercase" TargetMode="External"/><Relationship Id="rId5" Type="http://schemas.openxmlformats.org/officeDocument/2006/relationships/hyperlink" Target="https://www.w3schools.com/js/js_string_methods.asp#mark_charcodeat" TargetMode="External"/><Relationship Id="rId15" Type="http://schemas.openxmlformats.org/officeDocument/2006/relationships/hyperlink" Target="https://www.w3schools.com/js/js_string_methods.asp#mark_trimstart" TargetMode="External"/><Relationship Id="rId10" Type="http://schemas.openxmlformats.org/officeDocument/2006/relationships/hyperlink" Target="https://www.w3schools.com/js/js_string_methods.asp#mark_substr" TargetMode="External"/><Relationship Id="rId19" Type="http://schemas.openxmlformats.org/officeDocument/2006/relationships/hyperlink" Target="https://www.w3schools.com/js/js_string_methods.asp#mark_repeat" TargetMode="External"/><Relationship Id="rId4" Type="http://schemas.openxmlformats.org/officeDocument/2006/relationships/hyperlink" Target="https://www.w3schools.com/js/js_string_methods.asp#mark_charat" TargetMode="External"/><Relationship Id="rId9" Type="http://schemas.openxmlformats.org/officeDocument/2006/relationships/hyperlink" Target="https://www.w3schools.com/js/js_string_methods.asp#mark_substring" TargetMode="External"/><Relationship Id="rId14" Type="http://schemas.openxmlformats.org/officeDocument/2006/relationships/hyperlink" Target="https://www.w3schools.com/js/js_string_methods.asp#mark_trim" TargetMode="External"/><Relationship Id="rId22" Type="http://schemas.openxmlformats.org/officeDocument/2006/relationships/hyperlink" Target="https://www.w3schools.com/js/js_string_methods.asp#mark_spli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js/js_string_search.asp#mark_includes" TargetMode="External"/><Relationship Id="rId3" Type="http://schemas.openxmlformats.org/officeDocument/2006/relationships/hyperlink" Target="https://www.w3schools.com/js/js_string_search.asp#mark_indexof" TargetMode="External"/><Relationship Id="rId7" Type="http://schemas.openxmlformats.org/officeDocument/2006/relationships/hyperlink" Target="https://www.w3schools.com/js/js_string_search.asp#mark_matchal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www.w3schools.com/js/js_string_search.asp#mark_match" TargetMode="External"/><Relationship Id="rId5" Type="http://schemas.openxmlformats.org/officeDocument/2006/relationships/hyperlink" Target="https://www.w3schools.com/js/js_string_search.asp#mark_search" TargetMode="External"/><Relationship Id="rId10" Type="http://schemas.openxmlformats.org/officeDocument/2006/relationships/hyperlink" Target="https://www.w3schools.com/js/js_string_search.asp#mark_endswith" TargetMode="External"/><Relationship Id="rId4" Type="http://schemas.openxmlformats.org/officeDocument/2006/relationships/hyperlink" Target="https://www.w3schools.com/js/js_string_search.asp#mark_lastindexof" TargetMode="External"/><Relationship Id="rId9" Type="http://schemas.openxmlformats.org/officeDocument/2006/relationships/hyperlink" Target="https://www.w3schools.com/js/js_string_search.asp#mark_startswit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1993966"/>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JAVA SCRIPT </a:t>
            </a:r>
            <a:br>
              <a:rPr lang="en-US" sz="3280" b="1" dirty="0" smtClean="0"/>
            </a:br>
            <a:r>
              <a:rPr lang="en-US" sz="3280" b="1" dirty="0" smtClean="0"/>
              <a:t>Yearly Edition Version:  2024</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DATA TYPES</a:t>
            </a:r>
            <a:endParaRPr sz="3300" b="1" dirty="0"/>
          </a:p>
        </p:txBody>
      </p:sp>
      <p:sp>
        <p:nvSpPr>
          <p:cNvPr id="104" name="Google Shape;104;p16"/>
          <p:cNvSpPr txBox="1"/>
          <p:nvPr/>
        </p:nvSpPr>
        <p:spPr>
          <a:xfrm>
            <a:off x="321600" y="526882"/>
            <a:ext cx="8500800" cy="1846629"/>
          </a:xfrm>
          <a:prstGeom prst="rect">
            <a:avLst/>
          </a:prstGeom>
          <a:noFill/>
          <a:ln>
            <a:noFill/>
          </a:ln>
        </p:spPr>
        <p:txBody>
          <a:bodyPr spcFirstLastPara="1" wrap="square" lIns="91425" tIns="91425" rIns="91425" bIns="91425" anchor="t" anchorCtr="0">
            <a:spAutoFit/>
          </a:bodyPr>
          <a:lstStyle/>
          <a:p>
            <a:r>
              <a:rPr lang="en-US" sz="1600" dirty="0"/>
              <a:t>JavaScript provides different </a:t>
            </a:r>
            <a:r>
              <a:rPr lang="en-US" sz="1600" b="1" dirty="0"/>
              <a:t>data types</a:t>
            </a:r>
            <a:r>
              <a:rPr lang="en-US" sz="1600" dirty="0"/>
              <a:t> to hold different types of values. There are two types of data types in JavaScript</a:t>
            </a:r>
            <a:r>
              <a:rPr lang="en-US" sz="1600" dirty="0" smtClean="0"/>
              <a:t>.</a:t>
            </a:r>
          </a:p>
          <a:p>
            <a:pPr marL="285750" indent="-285750">
              <a:buFont typeface="Arial" pitchFamily="34" charset="0"/>
              <a:buChar char="•"/>
            </a:pPr>
            <a:r>
              <a:rPr lang="en-US" sz="1600" dirty="0" smtClean="0"/>
              <a:t>Primitive </a:t>
            </a:r>
            <a:r>
              <a:rPr lang="en-US" sz="1600" dirty="0"/>
              <a:t>data type</a:t>
            </a:r>
          </a:p>
          <a:p>
            <a:pPr marL="285750" indent="-285750">
              <a:buFont typeface="Arial" pitchFamily="34" charset="0"/>
              <a:buChar char="•"/>
            </a:pPr>
            <a:r>
              <a:rPr lang="en-US" sz="1600" dirty="0"/>
              <a:t>Non-primitive (reference) data type</a:t>
            </a:r>
          </a:p>
          <a:p>
            <a:endParaRPr lang="en-US" sz="1600" dirty="0"/>
          </a:p>
          <a:p>
            <a:r>
              <a:rPr lang="en-US" b="1" u="sng" dirty="0"/>
              <a:t>JavaScript primitive data </a:t>
            </a:r>
            <a:r>
              <a:rPr lang="en-US" b="1" u="sng" dirty="0" smtClean="0"/>
              <a:t>types</a:t>
            </a:r>
          </a:p>
          <a:p>
            <a:endParaRPr lang="en-US" b="1" u="sng" dirty="0"/>
          </a:p>
        </p:txBody>
      </p:sp>
      <p:graphicFrame>
        <p:nvGraphicFramePr>
          <p:cNvPr id="2" name="Table 1"/>
          <p:cNvGraphicFramePr>
            <a:graphicFrameLocks noGrp="1"/>
          </p:cNvGraphicFramePr>
          <p:nvPr>
            <p:extLst>
              <p:ext uri="{D42A27DB-BD31-4B8C-83A1-F6EECF244321}">
                <p14:modId xmlns:p14="http://schemas.microsoft.com/office/powerpoint/2010/main" val="3076417414"/>
              </p:ext>
            </p:extLst>
          </p:nvPr>
        </p:nvGraphicFramePr>
        <p:xfrm>
          <a:off x="1278351" y="2127378"/>
          <a:ext cx="5906220" cy="2697480"/>
        </p:xfrm>
        <a:graphic>
          <a:graphicData uri="http://schemas.openxmlformats.org/drawingml/2006/table">
            <a:tbl>
              <a:tblPr/>
              <a:tblGrid>
                <a:gridCol w="2953110">
                  <a:extLst>
                    <a:ext uri="{9D8B030D-6E8A-4147-A177-3AD203B41FA5}">
                      <a16:colId xmlns:a16="http://schemas.microsoft.com/office/drawing/2014/main" val="20000"/>
                    </a:ext>
                  </a:extLst>
                </a:gridCol>
                <a:gridCol w="2953110">
                  <a:extLst>
                    <a:ext uri="{9D8B030D-6E8A-4147-A177-3AD203B41FA5}">
                      <a16:colId xmlns:a16="http://schemas.microsoft.com/office/drawing/2014/main" val="20001"/>
                    </a:ext>
                  </a:extLst>
                </a:gridCol>
              </a:tblGrid>
              <a:tr h="325775">
                <a:tc>
                  <a:txBody>
                    <a:bodyPr/>
                    <a:lstStyle/>
                    <a:p>
                      <a:pPr algn="l" fontAlgn="t"/>
                      <a:r>
                        <a:rPr lang="en-US" b="1" dirty="0">
                          <a:solidFill>
                            <a:srgbClr val="000000"/>
                          </a:solidFill>
                          <a:effectLst/>
                          <a:latin typeface="times new roman"/>
                        </a:rPr>
                        <a:t>Data Type</a:t>
                      </a:r>
                    </a:p>
                  </a:txBody>
                  <a:tcPr marL="114300" marR="114300" marT="114300" marB="114300">
                    <a:lnL w="9525" cap="flat" cmpd="sng" algn="ctr">
                      <a:solidFill>
                        <a:srgbClr val="E0D25D"/>
                      </a:solidFill>
                      <a:prstDash val="solid"/>
                      <a:round/>
                      <a:headEnd type="none" w="med" len="med"/>
                      <a:tailEnd type="none" w="med" len="med"/>
                    </a:lnL>
                    <a:lnR w="9525" cap="flat" cmpd="sng" algn="ctr">
                      <a:solidFill>
                        <a:srgbClr val="E0D25D"/>
                      </a:solidFill>
                      <a:prstDash val="solid"/>
                      <a:round/>
                      <a:headEnd type="none" w="med" len="med"/>
                      <a:tailEnd type="none" w="med" len="med"/>
                    </a:lnR>
                    <a:lnT w="9525" cap="flat" cmpd="sng" algn="ctr">
                      <a:solidFill>
                        <a:srgbClr val="E0D2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Description</a:t>
                      </a:r>
                    </a:p>
                  </a:txBody>
                  <a:tcPr marL="114300" marR="114300" marT="114300" marB="114300">
                    <a:lnL w="9525" cap="flat" cmpd="sng" algn="ctr">
                      <a:solidFill>
                        <a:srgbClr val="E0D25D"/>
                      </a:solidFill>
                      <a:prstDash val="solid"/>
                      <a:round/>
                      <a:headEnd type="none" w="med" len="med"/>
                      <a:tailEnd type="none" w="med" len="med"/>
                    </a:lnL>
                    <a:lnR w="9525" cap="flat" cmpd="sng" algn="ctr">
                      <a:solidFill>
                        <a:srgbClr val="E0D25D"/>
                      </a:solidFill>
                      <a:prstDash val="solid"/>
                      <a:round/>
                      <a:headEnd type="none" w="med" len="med"/>
                      <a:tailEnd type="none" w="med" len="med"/>
                    </a:lnR>
                    <a:lnT w="9525" cap="flat" cmpd="sng" algn="ctr">
                      <a:solidFill>
                        <a:srgbClr val="E0D2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6878">
                <a:tc>
                  <a:txBody>
                    <a:bodyPr/>
                    <a:lstStyle/>
                    <a:p>
                      <a:pPr algn="just" fontAlgn="t"/>
                      <a:r>
                        <a:rPr lang="en-US">
                          <a:solidFill>
                            <a:srgbClr val="333333"/>
                          </a:solidFill>
                          <a:effectLst/>
                          <a:latin typeface="inter-regular"/>
                        </a:rPr>
                        <a:t>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sequence of characters e.g. "hello"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9607">
                <a:tc>
                  <a:txBody>
                    <a:bodyPr/>
                    <a:lstStyle/>
                    <a:p>
                      <a:pPr algn="just" fontAlgn="t"/>
                      <a:r>
                        <a:rPr lang="en-US">
                          <a:solidFill>
                            <a:srgbClr val="333333"/>
                          </a:solidFill>
                          <a:effectLst/>
                          <a:latin typeface="inter-regular"/>
                        </a:rPr>
                        <a:t>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numeric values e.g. 100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6878">
                <a:tc>
                  <a:txBody>
                    <a:bodyPr/>
                    <a:lstStyle/>
                    <a:p>
                      <a:pPr algn="just" fontAlgn="t"/>
                      <a:r>
                        <a:rPr lang="en-US">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boolean value either false or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9607">
                <a:tc>
                  <a:txBody>
                    <a:bodyPr/>
                    <a:lstStyle/>
                    <a:p>
                      <a:pPr algn="just" fontAlgn="t"/>
                      <a:r>
                        <a:rPr lang="en-US">
                          <a:solidFill>
                            <a:srgbClr val="333333"/>
                          </a:solidFill>
                          <a:effectLst/>
                          <a:latin typeface="inter-regular"/>
                        </a:rPr>
                        <a:t>Undefined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undefined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69607">
                <a:tc>
                  <a:txBody>
                    <a:bodyPr/>
                    <a:lstStyle/>
                    <a:p>
                      <a:pPr algn="just" fontAlgn="t"/>
                      <a:r>
                        <a:rPr lang="en-US">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null i.e. no value at 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5294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DATA TYPES</a:t>
            </a:r>
            <a:endParaRPr sz="3300" b="1" dirty="0"/>
          </a:p>
        </p:txBody>
      </p:sp>
      <p:sp>
        <p:nvSpPr>
          <p:cNvPr id="104" name="Google Shape;104;p16"/>
          <p:cNvSpPr txBox="1"/>
          <p:nvPr/>
        </p:nvSpPr>
        <p:spPr>
          <a:xfrm>
            <a:off x="321600" y="526882"/>
            <a:ext cx="8500800" cy="861744"/>
          </a:xfrm>
          <a:prstGeom prst="rect">
            <a:avLst/>
          </a:prstGeom>
          <a:noFill/>
          <a:ln>
            <a:noFill/>
          </a:ln>
        </p:spPr>
        <p:txBody>
          <a:bodyPr spcFirstLastPara="1" wrap="square" lIns="91425" tIns="91425" rIns="91425" bIns="91425" anchor="t" anchorCtr="0">
            <a:spAutoFit/>
          </a:bodyPr>
          <a:lstStyle/>
          <a:p>
            <a:endParaRPr lang="en-US" sz="1600" dirty="0"/>
          </a:p>
          <a:p>
            <a:r>
              <a:rPr lang="en-US" b="1" u="sng" dirty="0"/>
              <a:t>JavaScript non-primitive data types</a:t>
            </a:r>
          </a:p>
          <a:p>
            <a:endParaRPr lang="en-US" b="1" u="sng" dirty="0"/>
          </a:p>
        </p:txBody>
      </p:sp>
      <p:graphicFrame>
        <p:nvGraphicFramePr>
          <p:cNvPr id="3" name="Table 2"/>
          <p:cNvGraphicFramePr>
            <a:graphicFrameLocks noGrp="1"/>
          </p:cNvGraphicFramePr>
          <p:nvPr>
            <p:extLst>
              <p:ext uri="{D42A27DB-BD31-4B8C-83A1-F6EECF244321}">
                <p14:modId xmlns:p14="http://schemas.microsoft.com/office/powerpoint/2010/main" val="2860676815"/>
              </p:ext>
            </p:extLst>
          </p:nvPr>
        </p:nvGraphicFramePr>
        <p:xfrm>
          <a:off x="942449" y="1724690"/>
          <a:ext cx="7016506" cy="1752600"/>
        </p:xfrm>
        <a:graphic>
          <a:graphicData uri="http://schemas.openxmlformats.org/drawingml/2006/table">
            <a:tbl>
              <a:tblPr/>
              <a:tblGrid>
                <a:gridCol w="3508253">
                  <a:extLst>
                    <a:ext uri="{9D8B030D-6E8A-4147-A177-3AD203B41FA5}">
                      <a16:colId xmlns:a16="http://schemas.microsoft.com/office/drawing/2014/main" val="20000"/>
                    </a:ext>
                  </a:extLst>
                </a:gridCol>
                <a:gridCol w="3508253">
                  <a:extLst>
                    <a:ext uri="{9D8B030D-6E8A-4147-A177-3AD203B41FA5}">
                      <a16:colId xmlns:a16="http://schemas.microsoft.com/office/drawing/2014/main" val="20001"/>
                    </a:ext>
                  </a:extLst>
                </a:gridCol>
              </a:tblGrid>
              <a:tr h="0">
                <a:tc>
                  <a:txBody>
                    <a:bodyPr/>
                    <a:lstStyle/>
                    <a:p>
                      <a:pPr algn="l" fontAlgn="t"/>
                      <a:r>
                        <a:rPr lang="en-US" b="1" dirty="0">
                          <a:solidFill>
                            <a:srgbClr val="000000"/>
                          </a:solidFill>
                          <a:effectLst/>
                          <a:latin typeface="times new roman"/>
                        </a:rPr>
                        <a:t>Data Type</a:t>
                      </a:r>
                    </a:p>
                  </a:txBody>
                  <a:tcPr marL="114300" marR="114300" marT="114300" marB="114300">
                    <a:lnL w="9525" cap="flat" cmpd="sng" algn="ctr">
                      <a:solidFill>
                        <a:srgbClr val="E0947A"/>
                      </a:solidFill>
                      <a:prstDash val="solid"/>
                      <a:round/>
                      <a:headEnd type="none" w="med" len="med"/>
                      <a:tailEnd type="none" w="med" len="med"/>
                    </a:lnL>
                    <a:lnR w="9525" cap="flat" cmpd="sng" algn="ctr">
                      <a:solidFill>
                        <a:srgbClr val="E0947A"/>
                      </a:solidFill>
                      <a:prstDash val="solid"/>
                      <a:round/>
                      <a:headEnd type="none" w="med" len="med"/>
                      <a:tailEnd type="none" w="med" len="med"/>
                    </a:lnR>
                    <a:lnT w="9525" cap="flat" cmpd="sng" algn="ctr">
                      <a:solidFill>
                        <a:srgbClr val="E094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Description</a:t>
                      </a:r>
                    </a:p>
                  </a:txBody>
                  <a:tcPr marL="114300" marR="114300" marT="114300" marB="114300">
                    <a:lnL w="9525" cap="flat" cmpd="sng" algn="ctr">
                      <a:solidFill>
                        <a:srgbClr val="E0947A"/>
                      </a:solidFill>
                      <a:prstDash val="solid"/>
                      <a:round/>
                      <a:headEnd type="none" w="med" len="med"/>
                      <a:tailEnd type="none" w="med" len="med"/>
                    </a:lnL>
                    <a:lnR w="9525" cap="flat" cmpd="sng" algn="ctr">
                      <a:solidFill>
                        <a:srgbClr val="E0947A"/>
                      </a:solidFill>
                      <a:prstDash val="solid"/>
                      <a:round/>
                      <a:headEnd type="none" w="med" len="med"/>
                      <a:tailEnd type="none" w="med" len="med"/>
                    </a:lnR>
                    <a:lnT w="9525" cap="flat" cmpd="sng" algn="ctr">
                      <a:solidFill>
                        <a:srgbClr val="E094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instance through which we can access members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group of similar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RegExp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regular expression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1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2092850"/>
          </a:xfrm>
          <a:prstGeom prst="rect">
            <a:avLst/>
          </a:prstGeom>
          <a:noFill/>
          <a:ln>
            <a:noFill/>
          </a:ln>
        </p:spPr>
        <p:txBody>
          <a:bodyPr spcFirstLastPara="1" wrap="square" lIns="91425" tIns="91425" rIns="91425" bIns="91425" anchor="t" anchorCtr="0">
            <a:spAutoFit/>
          </a:bodyPr>
          <a:lstStyle/>
          <a:p>
            <a:endParaRPr lang="en-US" sz="1600" dirty="0"/>
          </a:p>
          <a:p>
            <a:pPr marL="342900" indent="-342900">
              <a:buFont typeface="+mj-lt"/>
              <a:buAutoNum type="arabicPeriod"/>
            </a:pPr>
            <a:r>
              <a:rPr lang="en-US" sz="1800" dirty="0" smtClean="0"/>
              <a:t>Arithmetic Operators</a:t>
            </a:r>
            <a:endParaRPr lang="en-US" sz="1800" dirty="0"/>
          </a:p>
          <a:p>
            <a:pPr marL="342900" indent="-342900">
              <a:buFont typeface="+mj-lt"/>
              <a:buAutoNum type="arabicPeriod"/>
            </a:pPr>
            <a:r>
              <a:rPr lang="en-US" sz="1800" dirty="0"/>
              <a:t>Comparison (Relational) </a:t>
            </a:r>
            <a:r>
              <a:rPr lang="en-US" sz="1800" dirty="0" smtClean="0"/>
              <a:t>Operators</a:t>
            </a:r>
            <a:endParaRPr lang="en-US" sz="1800" dirty="0"/>
          </a:p>
          <a:p>
            <a:pPr marL="342900" indent="-342900">
              <a:buFont typeface="+mj-lt"/>
              <a:buAutoNum type="arabicPeriod"/>
            </a:pPr>
            <a:r>
              <a:rPr lang="en-US" sz="1800" dirty="0"/>
              <a:t>Bitwise Operators</a:t>
            </a:r>
          </a:p>
          <a:p>
            <a:pPr marL="342900" indent="-342900">
              <a:buFont typeface="+mj-lt"/>
              <a:buAutoNum type="arabicPeriod"/>
            </a:pPr>
            <a:r>
              <a:rPr lang="en-US" sz="1800" dirty="0"/>
              <a:t>Logical Operators</a:t>
            </a:r>
          </a:p>
          <a:p>
            <a:pPr marL="342900" indent="-342900">
              <a:buFont typeface="+mj-lt"/>
              <a:buAutoNum type="arabicPeriod"/>
            </a:pPr>
            <a:r>
              <a:rPr lang="en-US" sz="1800" dirty="0"/>
              <a:t>Assignment Operators</a:t>
            </a:r>
          </a:p>
          <a:p>
            <a:pPr marL="342900" indent="-342900">
              <a:buFont typeface="+mj-lt"/>
              <a:buAutoNum type="arabicPeriod"/>
            </a:pPr>
            <a:r>
              <a:rPr lang="en-US" sz="1800" dirty="0"/>
              <a:t>Special </a:t>
            </a:r>
            <a:r>
              <a:rPr lang="en-US" sz="1800" dirty="0" smtClean="0"/>
              <a:t>Operators</a:t>
            </a:r>
            <a:endParaRPr lang="en-US" sz="1800" b="1" u="sng" dirty="0"/>
          </a:p>
        </p:txBody>
      </p:sp>
    </p:spTree>
    <p:extLst>
      <p:ext uri="{BB962C8B-B14F-4D97-AF65-F5344CB8AC3E}">
        <p14:creationId xmlns:p14="http://schemas.microsoft.com/office/powerpoint/2010/main" val="2291604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Arithmetic </a:t>
            </a:r>
            <a:r>
              <a:rPr lang="en-US" sz="1600" b="1" u="sng" dirty="0" smtClean="0"/>
              <a:t>Operators</a:t>
            </a: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732778159"/>
              </p:ext>
            </p:extLst>
          </p:nvPr>
        </p:nvGraphicFramePr>
        <p:xfrm>
          <a:off x="321600" y="1153681"/>
          <a:ext cx="8146704" cy="3002280"/>
        </p:xfrm>
        <a:graphic>
          <a:graphicData uri="http://schemas.openxmlformats.org/drawingml/2006/table">
            <a:tbl>
              <a:tblPr/>
              <a:tblGrid>
                <a:gridCol w="2715568">
                  <a:extLst>
                    <a:ext uri="{9D8B030D-6E8A-4147-A177-3AD203B41FA5}">
                      <a16:colId xmlns:a16="http://schemas.microsoft.com/office/drawing/2014/main" val="20000"/>
                    </a:ext>
                  </a:extLst>
                </a:gridCol>
                <a:gridCol w="2715568">
                  <a:extLst>
                    <a:ext uri="{9D8B030D-6E8A-4147-A177-3AD203B41FA5}">
                      <a16:colId xmlns:a16="http://schemas.microsoft.com/office/drawing/2014/main" val="20001"/>
                    </a:ext>
                  </a:extLst>
                </a:gridCol>
                <a:gridCol w="2715568">
                  <a:extLst>
                    <a:ext uri="{9D8B030D-6E8A-4147-A177-3AD203B41FA5}">
                      <a16:colId xmlns:a16="http://schemas.microsoft.com/office/drawing/2014/main" val="20002"/>
                    </a:ext>
                  </a:extLst>
                </a:gridCol>
              </a:tblGrid>
              <a:tr h="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Addition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10+20 = 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Subtraction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20-10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Multiplication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10*20 = 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Division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20/10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Modulus (Remainder)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20%10 =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Increment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 Now a = 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var</a:t>
                      </a:r>
                      <a:r>
                        <a:rPr lang="en-US" dirty="0">
                          <a:solidFill>
                            <a:srgbClr val="333333"/>
                          </a:solidFill>
                          <a:effectLst/>
                          <a:latin typeface="inter-regular"/>
                        </a:rPr>
                        <a:t> a=10; a--; Now a = 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03590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Comparison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6706508"/>
              </p:ext>
            </p:extLst>
          </p:nvPr>
        </p:nvGraphicFramePr>
        <p:xfrm>
          <a:off x="396605" y="1165000"/>
          <a:ext cx="7758351" cy="3341683"/>
        </p:xfrm>
        <a:graphic>
          <a:graphicData uri="http://schemas.openxmlformats.org/drawingml/2006/table">
            <a:tbl>
              <a:tblPr/>
              <a:tblGrid>
                <a:gridCol w="2586117">
                  <a:extLst>
                    <a:ext uri="{9D8B030D-6E8A-4147-A177-3AD203B41FA5}">
                      <a16:colId xmlns:a16="http://schemas.microsoft.com/office/drawing/2014/main" val="20000"/>
                    </a:ext>
                  </a:extLst>
                </a:gridCol>
                <a:gridCol w="2586117">
                  <a:extLst>
                    <a:ext uri="{9D8B030D-6E8A-4147-A177-3AD203B41FA5}">
                      <a16:colId xmlns:a16="http://schemas.microsoft.com/office/drawing/2014/main" val="20001"/>
                    </a:ext>
                  </a:extLst>
                </a:gridCol>
                <a:gridCol w="2586117">
                  <a:extLst>
                    <a:ext uri="{9D8B030D-6E8A-4147-A177-3AD203B41FA5}">
                      <a16:colId xmlns:a16="http://schemas.microsoft.com/office/drawing/2014/main" val="20002"/>
                    </a:ext>
                  </a:extLst>
                </a:gridCol>
              </a:tblGrid>
              <a:tr h="412379">
                <a:tc>
                  <a:txBody>
                    <a:bodyPr/>
                    <a:lstStyle/>
                    <a:p>
                      <a:pPr algn="l" fontAlgn="t"/>
                      <a:r>
                        <a:rPr lang="en-US" sz="1300" b="1" dirty="0">
                          <a:solidFill>
                            <a:srgbClr val="000000"/>
                          </a:solidFill>
                          <a:effectLst/>
                          <a:latin typeface="times new roman"/>
                        </a:rPr>
                        <a:t>Operator</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effectLst/>
                          <a:latin typeface="times new roman"/>
                        </a:rPr>
                        <a:t>Description</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dirty="0">
                          <a:solidFill>
                            <a:srgbClr val="000000"/>
                          </a:solidFill>
                          <a:effectLst/>
                          <a:latin typeface="times new roman"/>
                        </a:rPr>
                        <a:t>Example</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Is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10==20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035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Identical (equal and of same type)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10==20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Not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10!=20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Not Identical</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20!==20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41278">
                <a:tc>
                  <a:txBody>
                    <a:bodyPr/>
                    <a:lstStyle/>
                    <a:p>
                      <a:pPr algn="just" fontAlgn="t"/>
                      <a:r>
                        <a:rPr lang="en-US" sz="1300">
                          <a:solidFill>
                            <a:srgbClr val="333333"/>
                          </a:solidFill>
                          <a:effectLst/>
                          <a:latin typeface="inter-regular"/>
                        </a:rPr>
                        <a:t>&gt;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Greater than</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20&gt;10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1278">
                <a:tc>
                  <a:txBody>
                    <a:bodyPr/>
                    <a:lstStyle/>
                    <a:p>
                      <a:pPr algn="just" fontAlgn="t"/>
                      <a:r>
                        <a:rPr lang="en-US" sz="1300">
                          <a:solidFill>
                            <a:srgbClr val="333333"/>
                          </a:solidFill>
                          <a:effectLst/>
                          <a:latin typeface="inter-regular"/>
                        </a:rPr>
                        <a:t>&gt;=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Greater than or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20&gt;=10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41278">
                <a:tc>
                  <a:txBody>
                    <a:bodyPr/>
                    <a:lstStyle/>
                    <a:p>
                      <a:pPr algn="just" fontAlgn="t"/>
                      <a:r>
                        <a:rPr lang="en-US" sz="1300">
                          <a:solidFill>
                            <a:srgbClr val="333333"/>
                          </a:solidFill>
                          <a:effectLst/>
                          <a:latin typeface="inter-regular"/>
                        </a:rPr>
                        <a:t>&lt;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Less than</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20&lt;10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1278">
                <a:tc>
                  <a:txBody>
                    <a:bodyPr/>
                    <a:lstStyle/>
                    <a:p>
                      <a:pPr algn="just" fontAlgn="t"/>
                      <a:r>
                        <a:rPr lang="en-US" sz="1300">
                          <a:solidFill>
                            <a:srgbClr val="333333"/>
                          </a:solidFill>
                          <a:effectLst/>
                          <a:latin typeface="inter-regular"/>
                        </a:rPr>
                        <a:t>&lt;=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Less than or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20&lt;=10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3890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Bitwise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8349883"/>
              </p:ext>
            </p:extLst>
          </p:nvPr>
        </p:nvGraphicFramePr>
        <p:xfrm>
          <a:off x="419935" y="1245096"/>
          <a:ext cx="7809666" cy="3213833"/>
        </p:xfrm>
        <a:graphic>
          <a:graphicData uri="http://schemas.openxmlformats.org/drawingml/2006/table">
            <a:tbl>
              <a:tblPr/>
              <a:tblGrid>
                <a:gridCol w="2603222">
                  <a:extLst>
                    <a:ext uri="{9D8B030D-6E8A-4147-A177-3AD203B41FA5}">
                      <a16:colId xmlns:a16="http://schemas.microsoft.com/office/drawing/2014/main" val="20000"/>
                    </a:ext>
                  </a:extLst>
                </a:gridCol>
                <a:gridCol w="2603222">
                  <a:extLst>
                    <a:ext uri="{9D8B030D-6E8A-4147-A177-3AD203B41FA5}">
                      <a16:colId xmlns:a16="http://schemas.microsoft.com/office/drawing/2014/main" val="20001"/>
                    </a:ext>
                  </a:extLst>
                </a:gridCol>
                <a:gridCol w="2603222">
                  <a:extLst>
                    <a:ext uri="{9D8B030D-6E8A-4147-A177-3AD203B41FA5}">
                      <a16:colId xmlns:a16="http://schemas.microsoft.com/office/drawing/2014/main" val="20002"/>
                    </a:ext>
                  </a:extLst>
                </a:gridCol>
              </a:tblGrid>
              <a:tr h="440581">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4619">
                <a:tc>
                  <a:txBody>
                    <a:bodyPr/>
                    <a:lstStyle/>
                    <a:p>
                      <a:pPr algn="just" fontAlgn="t"/>
                      <a:r>
                        <a:rPr lang="en-US">
                          <a:solidFill>
                            <a:srgbClr val="333333"/>
                          </a:solidFill>
                          <a:effectLst/>
                          <a:latin typeface="inter-regular"/>
                        </a:rPr>
                        <a:t>&amp;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AND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&amp;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XOR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(~10)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4619">
                <a:tc>
                  <a:txBody>
                    <a:bodyPr/>
                    <a:lstStyle/>
                    <a:p>
                      <a:pPr algn="just" fontAlgn="t"/>
                      <a:r>
                        <a:rPr lang="en-US">
                          <a:solidFill>
                            <a:srgbClr val="333333"/>
                          </a:solidFill>
                          <a:effectLst/>
                          <a:latin typeface="inter-regular"/>
                        </a:rPr>
                        <a:t>&lt;&lt;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Left Shift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(10&lt;&lt;2) = 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4619">
                <a:tc>
                  <a:txBody>
                    <a:bodyPr/>
                    <a:lstStyle/>
                    <a:p>
                      <a:pPr algn="just" fontAlgn="t"/>
                      <a:r>
                        <a:rPr lang="en-US">
                          <a:solidFill>
                            <a:srgbClr val="333333"/>
                          </a:solidFill>
                          <a:effectLst/>
                          <a:latin typeface="inter-regular"/>
                        </a:rPr>
                        <a:t>&gt;&gt;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Right Shift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(10&gt;&gt;2)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77313">
                <a:tc>
                  <a:txBody>
                    <a:bodyPr/>
                    <a:lstStyle/>
                    <a:p>
                      <a:pPr algn="just" fontAlgn="t"/>
                      <a:r>
                        <a:rPr lang="en-US">
                          <a:solidFill>
                            <a:srgbClr val="333333"/>
                          </a:solidFill>
                          <a:effectLst/>
                          <a:latin typeface="inter-regular"/>
                        </a:rPr>
                        <a:t>&gt;&gt;&gt;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Right Shift with Zero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(10&gt;&gt;&gt;2)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8413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Logical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66939772"/>
              </p:ext>
            </p:extLst>
          </p:nvPr>
        </p:nvGraphicFramePr>
        <p:xfrm>
          <a:off x="1063747" y="1528747"/>
          <a:ext cx="7016505" cy="1752600"/>
        </p:xfrm>
        <a:graphic>
          <a:graphicData uri="http://schemas.openxmlformats.org/drawingml/2006/table">
            <a:tbl>
              <a:tblPr/>
              <a:tblGrid>
                <a:gridCol w="2338835">
                  <a:extLst>
                    <a:ext uri="{9D8B030D-6E8A-4147-A177-3AD203B41FA5}">
                      <a16:colId xmlns:a16="http://schemas.microsoft.com/office/drawing/2014/main" val="20000"/>
                    </a:ext>
                  </a:extLst>
                </a:gridCol>
                <a:gridCol w="2338835">
                  <a:extLst>
                    <a:ext uri="{9D8B030D-6E8A-4147-A177-3AD203B41FA5}">
                      <a16:colId xmlns:a16="http://schemas.microsoft.com/office/drawing/2014/main" val="20001"/>
                    </a:ext>
                  </a:extLst>
                </a:gridCol>
                <a:gridCol w="2338835">
                  <a:extLst>
                    <a:ext uri="{9D8B030D-6E8A-4147-A177-3AD203B41FA5}">
                      <a16:colId xmlns:a16="http://schemas.microsoft.com/office/drawing/2014/main" val="20002"/>
                    </a:ext>
                  </a:extLst>
                </a:gridCol>
              </a:tblGrid>
              <a:tr h="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&amp;&amp;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Logical AND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&amp;&amp;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Logical 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Logical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!(10==20) =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029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638854"/>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Assignment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35159195"/>
              </p:ext>
            </p:extLst>
          </p:nvPr>
        </p:nvGraphicFramePr>
        <p:xfrm>
          <a:off x="597216" y="1287623"/>
          <a:ext cx="7902972" cy="3267284"/>
        </p:xfrm>
        <a:graphic>
          <a:graphicData uri="http://schemas.openxmlformats.org/drawingml/2006/table">
            <a:tbl>
              <a:tblPr/>
              <a:tblGrid>
                <a:gridCol w="2634324">
                  <a:extLst>
                    <a:ext uri="{9D8B030D-6E8A-4147-A177-3AD203B41FA5}">
                      <a16:colId xmlns:a16="http://schemas.microsoft.com/office/drawing/2014/main" val="20000"/>
                    </a:ext>
                  </a:extLst>
                </a:gridCol>
                <a:gridCol w="2634324">
                  <a:extLst>
                    <a:ext uri="{9D8B030D-6E8A-4147-A177-3AD203B41FA5}">
                      <a16:colId xmlns:a16="http://schemas.microsoft.com/office/drawing/2014/main" val="20001"/>
                    </a:ext>
                  </a:extLst>
                </a:gridCol>
                <a:gridCol w="2634324">
                  <a:extLst>
                    <a:ext uri="{9D8B030D-6E8A-4147-A177-3AD203B41FA5}">
                      <a16:colId xmlns:a16="http://schemas.microsoft.com/office/drawing/2014/main" val="20002"/>
                    </a:ext>
                  </a:extLst>
                </a:gridCol>
              </a:tblGrid>
              <a:tr h="44196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10+10 = 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4462">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Add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a+=20; Now a = 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74462">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Subtract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var a=20; a-=10; Now a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912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Multiply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a*=20; Now a = 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Divide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var a=10; a/=2; Now a = 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Modulus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var</a:t>
                      </a:r>
                      <a:r>
                        <a:rPr lang="en-US" dirty="0">
                          <a:solidFill>
                            <a:srgbClr val="333333"/>
                          </a:solidFill>
                          <a:effectLst/>
                          <a:latin typeface="inter-regular"/>
                        </a:rPr>
                        <a:t> a=10; a%=2; Now a =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51355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638854"/>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Special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5161501"/>
              </p:ext>
            </p:extLst>
          </p:nvPr>
        </p:nvGraphicFramePr>
        <p:xfrm>
          <a:off x="866493" y="1209670"/>
          <a:ext cx="7008545" cy="3524870"/>
        </p:xfrm>
        <a:graphic>
          <a:graphicData uri="http://schemas.openxmlformats.org/drawingml/2006/table">
            <a:tbl>
              <a:tblPr/>
              <a:tblGrid>
                <a:gridCol w="2666616">
                  <a:extLst>
                    <a:ext uri="{9D8B030D-6E8A-4147-A177-3AD203B41FA5}">
                      <a16:colId xmlns:a16="http://schemas.microsoft.com/office/drawing/2014/main" val="20000"/>
                    </a:ext>
                  </a:extLst>
                </a:gridCol>
                <a:gridCol w="4341929">
                  <a:extLst>
                    <a:ext uri="{9D8B030D-6E8A-4147-A177-3AD203B41FA5}">
                      <a16:colId xmlns:a16="http://schemas.microsoft.com/office/drawing/2014/main" val="20001"/>
                    </a:ext>
                  </a:extLst>
                </a:gridCol>
              </a:tblGrid>
              <a:tr h="298487">
                <a:tc>
                  <a:txBody>
                    <a:bodyPr/>
                    <a:lstStyle/>
                    <a:p>
                      <a:pPr algn="l" fontAlgn="t"/>
                      <a:r>
                        <a:rPr lang="en-US" sz="900" b="1">
                          <a:solidFill>
                            <a:srgbClr val="000000"/>
                          </a:solidFill>
                          <a:effectLst/>
                          <a:latin typeface="times new roman"/>
                        </a:rPr>
                        <a:t>Operator</a:t>
                      </a:r>
                    </a:p>
                  </a:txBody>
                  <a:tcPr marL="73000" marR="73000" marT="73000" marB="73000">
                    <a:lnL w="9525" cap="flat" cmpd="sng" algn="ctr">
                      <a:solidFill>
                        <a:srgbClr val="50506A"/>
                      </a:solidFill>
                      <a:prstDash val="solid"/>
                      <a:round/>
                      <a:headEnd type="none" w="med" len="med"/>
                      <a:tailEnd type="none" w="med" len="med"/>
                    </a:lnL>
                    <a:lnR w="9525" cap="flat" cmpd="sng" algn="ctr">
                      <a:solidFill>
                        <a:srgbClr val="50506A"/>
                      </a:solidFill>
                      <a:prstDash val="solid"/>
                      <a:round/>
                      <a:headEnd type="none" w="med" len="med"/>
                      <a:tailEnd type="none" w="med" len="med"/>
                    </a:lnR>
                    <a:lnT w="9525" cap="flat" cmpd="sng" algn="ctr">
                      <a:solidFill>
                        <a:srgbClr val="5050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b="1" dirty="0">
                          <a:solidFill>
                            <a:srgbClr val="000000"/>
                          </a:solidFill>
                          <a:effectLst/>
                          <a:latin typeface="times new roman"/>
                        </a:rPr>
                        <a:t>Description</a:t>
                      </a:r>
                    </a:p>
                  </a:txBody>
                  <a:tcPr marL="73000" marR="73000" marT="73000" marB="73000">
                    <a:lnL w="9525" cap="flat" cmpd="sng" algn="ctr">
                      <a:solidFill>
                        <a:srgbClr val="50506A"/>
                      </a:solidFill>
                      <a:prstDash val="solid"/>
                      <a:round/>
                      <a:headEnd type="none" w="med" len="med"/>
                      <a:tailEnd type="none" w="med" len="med"/>
                    </a:lnL>
                    <a:lnR w="9525" cap="flat" cmpd="sng" algn="ctr">
                      <a:solidFill>
                        <a:srgbClr val="50506A"/>
                      </a:solidFill>
                      <a:prstDash val="solid"/>
                      <a:round/>
                      <a:headEnd type="none" w="med" len="med"/>
                      <a:tailEnd type="none" w="med" len="med"/>
                    </a:lnR>
                    <a:lnT w="9525" cap="flat" cmpd="sng" algn="ctr">
                      <a:solidFill>
                        <a:srgbClr val="5050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91769">
                <a:tc>
                  <a:txBody>
                    <a:bodyPr/>
                    <a:lstStyle/>
                    <a:p>
                      <a:pPr algn="just" fontAlgn="t"/>
                      <a:r>
                        <a:rPr lang="en-US" sz="900">
                          <a:solidFill>
                            <a:srgbClr val="333333"/>
                          </a:solidFill>
                          <a:effectLst/>
                          <a:latin typeface="inter-regular"/>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Conditional Operator returns value based on the condition. It is like if-else.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3526">
                <a:tc>
                  <a:txBody>
                    <a:bodyPr/>
                    <a:lstStyle/>
                    <a:p>
                      <a:pPr algn="just" fontAlgn="t"/>
                      <a:r>
                        <a:rPr lang="en-US" sz="900">
                          <a:solidFill>
                            <a:srgbClr val="333333"/>
                          </a:solidFill>
                          <a:effectLst/>
                          <a:latin typeface="inter-regular"/>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Comma Operator allows multiple expressions to be evaluated as single statement.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89884">
                <a:tc>
                  <a:txBody>
                    <a:bodyPr/>
                    <a:lstStyle/>
                    <a:p>
                      <a:pPr algn="just" fontAlgn="t"/>
                      <a:r>
                        <a:rPr lang="en-US" sz="900">
                          <a:solidFill>
                            <a:srgbClr val="333333"/>
                          </a:solidFill>
                          <a:effectLst/>
                          <a:latin typeface="inter-regular"/>
                        </a:rPr>
                        <a:t>delete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Delete Operator deletes a property from the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9884">
                <a:tc>
                  <a:txBody>
                    <a:bodyPr/>
                    <a:lstStyle/>
                    <a:p>
                      <a:pPr algn="just" fontAlgn="t"/>
                      <a:r>
                        <a:rPr lang="en-US" sz="900">
                          <a:solidFill>
                            <a:srgbClr val="333333"/>
                          </a:solidFill>
                          <a:effectLst/>
                          <a:latin typeface="inter-regular"/>
                        </a:rPr>
                        <a:t>in</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In Operator checks if object has the given property</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89884">
                <a:tc>
                  <a:txBody>
                    <a:bodyPr/>
                    <a:lstStyle/>
                    <a:p>
                      <a:pPr algn="just" fontAlgn="t"/>
                      <a:r>
                        <a:rPr lang="en-US" sz="900">
                          <a:solidFill>
                            <a:srgbClr val="333333"/>
                          </a:solidFill>
                          <a:effectLst/>
                          <a:latin typeface="inter-regular"/>
                        </a:rPr>
                        <a:t>instanceof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checks if the object is an instance of given type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84">
                <a:tc>
                  <a:txBody>
                    <a:bodyPr/>
                    <a:lstStyle/>
                    <a:p>
                      <a:pPr algn="just" fontAlgn="t"/>
                      <a:r>
                        <a:rPr lang="en-US" sz="900">
                          <a:solidFill>
                            <a:srgbClr val="333333"/>
                          </a:solidFill>
                          <a:effectLst/>
                          <a:latin typeface="inter-regular"/>
                        </a:rPr>
                        <a:t>new</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creates an instance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47184">
                <a:tc>
                  <a:txBody>
                    <a:bodyPr/>
                    <a:lstStyle/>
                    <a:p>
                      <a:pPr algn="just" fontAlgn="t"/>
                      <a:r>
                        <a:rPr lang="en-US" sz="900">
                          <a:solidFill>
                            <a:srgbClr val="333333"/>
                          </a:solidFill>
                          <a:effectLst/>
                          <a:latin typeface="inter-regular"/>
                        </a:rPr>
                        <a:t>typeof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checks the type of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7184">
                <a:tc>
                  <a:txBody>
                    <a:bodyPr/>
                    <a:lstStyle/>
                    <a:p>
                      <a:pPr algn="just" fontAlgn="t"/>
                      <a:r>
                        <a:rPr lang="en-US" sz="900">
                          <a:solidFill>
                            <a:srgbClr val="333333"/>
                          </a:solidFill>
                          <a:effectLst/>
                          <a:latin typeface="inter-regular"/>
                        </a:rPr>
                        <a:t>void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it discards the expression's return value.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89884">
                <a:tc>
                  <a:txBody>
                    <a:bodyPr/>
                    <a:lstStyle/>
                    <a:p>
                      <a:pPr algn="just" fontAlgn="t"/>
                      <a:r>
                        <a:rPr lang="en-US" sz="900">
                          <a:solidFill>
                            <a:srgbClr val="333333"/>
                          </a:solidFill>
                          <a:effectLst/>
                          <a:latin typeface="inter-regular"/>
                        </a:rPr>
                        <a:t>yield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dirty="0">
                          <a:solidFill>
                            <a:srgbClr val="333333"/>
                          </a:solidFill>
                          <a:effectLst/>
                          <a:latin typeface="inter-regular"/>
                        </a:rPr>
                        <a:t>checks what is returned in a generator by the generator's iterator.</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31901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638854"/>
            <a:ext cx="8500800" cy="677078"/>
          </a:xfrm>
          <a:prstGeom prst="rect">
            <a:avLst/>
          </a:prstGeom>
          <a:noFill/>
          <a:ln>
            <a:noFill/>
          </a:ln>
        </p:spPr>
        <p:txBody>
          <a:bodyPr spcFirstLastPara="1" wrap="square" lIns="91425" tIns="91425" rIns="91425" bIns="91425" anchor="t" anchorCtr="0">
            <a:spAutoFit/>
          </a:bodyPr>
          <a:lstStyle/>
          <a:p>
            <a:r>
              <a:rPr lang="en-US" sz="1600" b="1" u="sng" dirty="0"/>
              <a:t>Conditional </a:t>
            </a:r>
            <a:r>
              <a:rPr lang="en-US" sz="1600" b="1" u="sng" dirty="0" smtClean="0"/>
              <a:t>Statements</a:t>
            </a:r>
          </a:p>
          <a:p>
            <a:endParaRPr lang="en-US" sz="1600" b="1" u="sng" dirty="0"/>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245400" y="1201855"/>
            <a:ext cx="8476036"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In JavaScript we have the following conditional statements: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if</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block of code to be executed, if a specified condition is true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else</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block of code to be executed, if the same condition is false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else if</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new condition to test, if the first condition is false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switch</a:t>
            </a:r>
            <a:r>
              <a:rPr kumimoji="0" lang="en-US" altLang="en-US" b="0" i="0" u="none" strike="noStrike" cap="none" normalizeH="0" baseline="0" dirty="0" smtClean="0">
                <a:ln>
                  <a:noFill/>
                </a:ln>
                <a:solidFill>
                  <a:srgbClr val="000000"/>
                </a:solidFill>
                <a:effectLst/>
                <a:latin typeface="Verdana" panose="020B0604030504040204" pitchFamily="34" charset="0"/>
              </a:rPr>
              <a:t> to specify many alternative blocks of code to be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476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DEVELOPMENT ENVIRONMENT</a:t>
            </a:r>
            <a:endParaRPr sz="3300" b="1" dirty="0"/>
          </a:p>
        </p:txBody>
      </p:sp>
      <p:sp>
        <p:nvSpPr>
          <p:cNvPr id="98" name="Google Shape;98;p15"/>
          <p:cNvSpPr txBox="1"/>
          <p:nvPr/>
        </p:nvSpPr>
        <p:spPr>
          <a:xfrm>
            <a:off x="321600" y="642547"/>
            <a:ext cx="8500800" cy="4124176"/>
          </a:xfrm>
          <a:prstGeom prst="rect">
            <a:avLst/>
          </a:prstGeom>
          <a:noFill/>
          <a:ln>
            <a:noFill/>
          </a:ln>
        </p:spPr>
        <p:txBody>
          <a:bodyPr spcFirstLastPara="1" wrap="square" lIns="91425" tIns="91425" rIns="91425" bIns="91425" anchor="t" anchorCtr="0">
            <a:spAutoFit/>
          </a:bodyPr>
          <a:lstStyle/>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Visual Studio </a:t>
            </a:r>
            <a:r>
              <a:rPr lang="en" sz="3200" dirty="0" smtClean="0">
                <a:solidFill>
                  <a:srgbClr val="370E00"/>
                </a:solidFill>
                <a:highlight>
                  <a:srgbClr val="FFFFFF"/>
                </a:highlight>
                <a:latin typeface="Roboto"/>
                <a:ea typeface="Roboto"/>
                <a:cs typeface="Roboto"/>
                <a:sym typeface="Roboto"/>
              </a:rPr>
              <a:t>Code</a:t>
            </a:r>
          </a:p>
          <a:p>
            <a:pPr marL="25400" lvl="0" algn="just" rtl="0">
              <a:spcBef>
                <a:spcPts val="0"/>
              </a:spcBef>
              <a:spcAft>
                <a:spcPts val="0"/>
              </a:spcAft>
              <a:buClr>
                <a:srgbClr val="370E00"/>
              </a:buClr>
              <a:buSzPts val="3200"/>
            </a:pPr>
            <a:endParaRPr lang="en" sz="3200" dirty="0" smtClean="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 </a:t>
            </a:r>
            <a:r>
              <a:rPr lang="en" sz="3200" dirty="0" smtClean="0">
                <a:solidFill>
                  <a:srgbClr val="370E00"/>
                </a:solidFill>
                <a:highlight>
                  <a:srgbClr val="FFFFFF"/>
                </a:highlight>
                <a:latin typeface="Roboto"/>
                <a:ea typeface="Roboto"/>
                <a:cs typeface="Roboto"/>
                <a:sym typeface="Roboto"/>
              </a:rPr>
              <a:t>Node JS </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VS Code Extension </a:t>
            </a:r>
            <a:r>
              <a:rPr lang="en" sz="3200" dirty="0" smtClean="0">
                <a:solidFill>
                  <a:srgbClr val="370E00"/>
                </a:solidFill>
                <a:highlight>
                  <a:srgbClr val="FFFFFF"/>
                </a:highlight>
                <a:latin typeface="Roboto"/>
                <a:ea typeface="Roboto"/>
                <a:cs typeface="Roboto"/>
                <a:sym typeface="Roboto"/>
              </a:rPr>
              <a:t>(CSS Peek, </a:t>
            </a:r>
            <a:r>
              <a:rPr lang="en-US" sz="3200" dirty="0"/>
              <a:t>CSS </a:t>
            </a:r>
            <a:r>
              <a:rPr lang="en-US" sz="3200" dirty="0" smtClean="0"/>
              <a:t>Snippets, </a:t>
            </a:r>
            <a:r>
              <a:rPr lang="en" sz="3200" dirty="0" smtClean="0">
                <a:solidFill>
                  <a:srgbClr val="370E00"/>
                </a:solidFill>
                <a:highlight>
                  <a:srgbClr val="FFFFFF"/>
                </a:highlight>
                <a:latin typeface="Roboto"/>
                <a:ea typeface="Roboto"/>
                <a:cs typeface="Roboto"/>
                <a:sym typeface="Roboto"/>
              </a:rPr>
              <a:t>Colorize)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smtClean="0">
                <a:solidFill>
                  <a:srgbClr val="370E00"/>
                </a:solidFill>
                <a:highlight>
                  <a:srgbClr val="FFFFFF"/>
                </a:highlight>
                <a:latin typeface="Roboto"/>
                <a:ea typeface="Roboto"/>
                <a:cs typeface="Roboto"/>
                <a:sym typeface="Roboto"/>
              </a:rPr>
              <a:t>CSS Libraries / Components</a:t>
            </a: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541875"/>
            <a:ext cx="8500800" cy="400079"/>
          </a:xfrm>
          <a:prstGeom prst="rect">
            <a:avLst/>
          </a:prstGeom>
          <a:noFill/>
          <a:ln>
            <a:noFill/>
          </a:ln>
        </p:spPr>
        <p:txBody>
          <a:bodyPr spcFirstLastPara="1" wrap="square" lIns="91425" tIns="91425" rIns="91425" bIns="91425" anchor="t" anchorCtr="0">
            <a:spAutoFit/>
          </a:bodyPr>
          <a:lstStyle/>
          <a:p>
            <a:r>
              <a:rPr lang="en-US" b="1" u="sng" dirty="0"/>
              <a:t>The if </a:t>
            </a:r>
            <a:r>
              <a:rPr lang="en-US" b="1" u="sng" dirty="0" smtClean="0"/>
              <a:t>Statement</a:t>
            </a:r>
            <a:endParaRPr lang="en-US" sz="1600" b="1" u="sng" dirty="0"/>
          </a:p>
        </p:txBody>
      </p:sp>
      <p:sp>
        <p:nvSpPr>
          <p:cNvPr id="2" name="Rectangle 1"/>
          <p:cNvSpPr/>
          <p:nvPr/>
        </p:nvSpPr>
        <p:spPr>
          <a:xfrm>
            <a:off x="321600" y="899400"/>
            <a:ext cx="8500800" cy="646331"/>
          </a:xfrm>
          <a:prstGeom prst="rect">
            <a:avLst/>
          </a:prstGeom>
        </p:spPr>
        <p:txBody>
          <a:bodyPr wrap="square">
            <a:spAutoFit/>
          </a:bodyPr>
          <a:lstStyle/>
          <a:p>
            <a:r>
              <a:rPr lang="en-US" sz="1200" dirty="0" smtClean="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p>
        </p:txBody>
      </p:sp>
      <p:sp>
        <p:nvSpPr>
          <p:cNvPr id="4" name="Rectangle 3"/>
          <p:cNvSpPr/>
          <p:nvPr/>
        </p:nvSpPr>
        <p:spPr>
          <a:xfrm>
            <a:off x="321600" y="1558886"/>
            <a:ext cx="1915909" cy="307777"/>
          </a:xfrm>
          <a:prstGeom prst="rect">
            <a:avLst/>
          </a:prstGeom>
        </p:spPr>
        <p:txBody>
          <a:bodyPr wrap="square">
            <a:spAutoFit/>
          </a:bodyPr>
          <a:lstStyle/>
          <a:p>
            <a:r>
              <a:rPr lang="en-US" b="1" u="sng" dirty="0">
                <a:latin typeface="+mj-lt"/>
              </a:rPr>
              <a:t>The else Statement</a:t>
            </a:r>
          </a:p>
        </p:txBody>
      </p:sp>
      <p:sp>
        <p:nvSpPr>
          <p:cNvPr id="6" name="Rectangle 5"/>
          <p:cNvSpPr/>
          <p:nvPr/>
        </p:nvSpPr>
        <p:spPr>
          <a:xfrm>
            <a:off x="321600" y="1889296"/>
            <a:ext cx="6155400" cy="1015663"/>
          </a:xfrm>
          <a:prstGeom prst="rect">
            <a:avLst/>
          </a:prstGeom>
        </p:spPr>
        <p:txBody>
          <a:bodyPr wrap="square">
            <a:spAutoFit/>
          </a:bodyPr>
          <a:lstStyle/>
          <a:p>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false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endParaRPr lang="en-US" sz="1200" dirty="0"/>
          </a:p>
        </p:txBody>
      </p:sp>
      <p:sp>
        <p:nvSpPr>
          <p:cNvPr id="9" name="Rectangle 8"/>
          <p:cNvSpPr/>
          <p:nvPr/>
        </p:nvSpPr>
        <p:spPr>
          <a:xfrm>
            <a:off x="300825" y="2902778"/>
            <a:ext cx="2373102" cy="307777"/>
          </a:xfrm>
          <a:prstGeom prst="rect">
            <a:avLst/>
          </a:prstGeom>
        </p:spPr>
        <p:txBody>
          <a:bodyPr wrap="square">
            <a:spAutoFit/>
          </a:bodyPr>
          <a:lstStyle/>
          <a:p>
            <a:r>
              <a:rPr lang="en-US" b="1" u="sng" dirty="0">
                <a:latin typeface="+mj-lt"/>
              </a:rPr>
              <a:t>The </a:t>
            </a:r>
            <a:r>
              <a:rPr lang="en-US" b="1" u="sng" dirty="0" smtClean="0">
                <a:latin typeface="+mj-lt"/>
              </a:rPr>
              <a:t>else if  </a:t>
            </a:r>
            <a:r>
              <a:rPr lang="en-US" b="1" u="sng" dirty="0">
                <a:latin typeface="+mj-lt"/>
              </a:rPr>
              <a:t>Statement</a:t>
            </a:r>
          </a:p>
        </p:txBody>
      </p:sp>
      <p:sp>
        <p:nvSpPr>
          <p:cNvPr id="7" name="Rectangle 6"/>
          <p:cNvSpPr/>
          <p:nvPr/>
        </p:nvSpPr>
        <p:spPr>
          <a:xfrm>
            <a:off x="311725" y="3202140"/>
            <a:ext cx="6733309" cy="1754326"/>
          </a:xfrm>
          <a:prstGeom prst="rect">
            <a:avLst/>
          </a:prstGeom>
        </p:spPr>
        <p:txBody>
          <a:bodyPr wrap="square">
            <a:spAutoFit/>
          </a:bodyPr>
          <a:lstStyle/>
          <a:p>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condition1</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condition1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condition2</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condition1 is false and condition2 is true</a:t>
            </a:r>
            <a:r>
              <a:rPr lang="en-US" sz="1200" dirty="0">
                <a:solidFill>
                  <a:srgbClr val="008000"/>
                </a:solidFill>
                <a:latin typeface="Consolas" panose="020B0609020204030204" pitchFamily="49" charset="0"/>
              </a:rPr>
              <a:t/>
            </a:r>
            <a:br>
              <a:rPr lang="en-US" sz="1200"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condition1 is false and condition2 is false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endParaRPr lang="en-US" sz="1200" dirty="0"/>
          </a:p>
        </p:txBody>
      </p:sp>
    </p:spTree>
    <p:extLst>
      <p:ext uri="{BB962C8B-B14F-4D97-AF65-F5344CB8AC3E}">
        <p14:creationId xmlns:p14="http://schemas.microsoft.com/office/powerpoint/2010/main" val="3523702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770476"/>
            <a:ext cx="8500800" cy="400079"/>
          </a:xfrm>
          <a:prstGeom prst="rect">
            <a:avLst/>
          </a:prstGeom>
          <a:noFill/>
          <a:ln>
            <a:noFill/>
          </a:ln>
        </p:spPr>
        <p:txBody>
          <a:bodyPr spcFirstLastPara="1" wrap="square" lIns="91425" tIns="91425" rIns="91425" bIns="91425" anchor="t" anchorCtr="0">
            <a:spAutoFit/>
          </a:bodyPr>
          <a:lstStyle/>
          <a:p>
            <a:r>
              <a:rPr lang="en-US" b="1" u="sng" dirty="0"/>
              <a:t>The </a:t>
            </a:r>
            <a:r>
              <a:rPr lang="en-US" b="1" u="sng" dirty="0" smtClean="0"/>
              <a:t>Switch Statement</a:t>
            </a:r>
            <a:endParaRPr lang="en-US" sz="1600" b="1" u="sng" dirty="0"/>
          </a:p>
        </p:txBody>
      </p:sp>
      <p:sp>
        <p:nvSpPr>
          <p:cNvPr id="3" name="Rectangle 2"/>
          <p:cNvSpPr/>
          <p:nvPr/>
        </p:nvSpPr>
        <p:spPr>
          <a:xfrm>
            <a:off x="321599" y="1170555"/>
            <a:ext cx="7859509" cy="2246769"/>
          </a:xfrm>
          <a:prstGeom prst="rect">
            <a:avLst/>
          </a:prstGeom>
        </p:spPr>
        <p:txBody>
          <a:bodyPr wrap="square">
            <a:spAutoFit/>
          </a:bodyPr>
          <a:lstStyle/>
          <a:p>
            <a:r>
              <a:rPr lang="en-US" dirty="0">
                <a:solidFill>
                  <a:srgbClr val="0000CD"/>
                </a:solidFill>
                <a:latin typeface="Consolas" panose="020B0609020204030204" pitchFamily="49" charset="0"/>
              </a:rPr>
              <a:t>switch</a:t>
            </a:r>
            <a:r>
              <a:rPr lang="en-US" dirty="0">
                <a:latin typeface="Consolas" panose="020B0609020204030204" pitchFamily="49" charset="0"/>
              </a:rPr>
              <a:t>(</a:t>
            </a:r>
            <a:r>
              <a:rPr lang="en-US" i="1" dirty="0">
                <a:latin typeface="Consolas" panose="020B0609020204030204" pitchFamily="49" charset="0"/>
              </a:rPr>
              <a:t>expression</a:t>
            </a:r>
            <a:r>
              <a:rPr lang="en-US" dirty="0">
                <a:latin typeface="Consolas" panose="020B0609020204030204" pitchFamily="49" charset="0"/>
              </a:rPr>
              <a:t>) {</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case</a:t>
            </a:r>
            <a:r>
              <a:rPr lang="en-US" dirty="0">
                <a:latin typeface="Consolas" panose="020B0609020204030204" pitchFamily="49" charset="0"/>
              </a:rPr>
              <a:t> </a:t>
            </a:r>
            <a:r>
              <a:rPr lang="en-US" i="1" dirty="0">
                <a:latin typeface="Consolas" panose="020B0609020204030204" pitchFamily="49" charset="0"/>
              </a:rPr>
              <a:t>x</a:t>
            </a:r>
            <a:r>
              <a:rPr lang="en-US" dirty="0">
                <a:latin typeface="Consolas" panose="020B0609020204030204" pitchFamily="49" charset="0"/>
              </a:rPr>
              <a:t>:</a:t>
            </a:r>
            <a:r>
              <a:rPr lang="en-US" dirty="0"/>
              <a:t/>
            </a:r>
            <a:br>
              <a:rPr lang="en-US" dirty="0"/>
            </a:br>
            <a:r>
              <a:rPr lang="en-US" i="1" dirty="0">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latin typeface="Consolas" panose="020B0609020204030204" pitchFamily="49" charset="0"/>
              </a:rPr>
              <a:t>    </a:t>
            </a:r>
            <a:r>
              <a:rPr lang="en-US" dirty="0">
                <a:solidFill>
                  <a:srgbClr val="0000CD"/>
                </a:solidFill>
                <a:latin typeface="Consolas" panose="020B0609020204030204" pitchFamily="49" charset="0"/>
              </a:rPr>
              <a:t>break</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case</a:t>
            </a:r>
            <a:r>
              <a:rPr lang="en-US" dirty="0">
                <a:latin typeface="Consolas" panose="020B0609020204030204" pitchFamily="49" charset="0"/>
              </a:rPr>
              <a:t> </a:t>
            </a:r>
            <a:r>
              <a:rPr lang="en-US" i="1" dirty="0">
                <a:latin typeface="Consolas" panose="020B0609020204030204" pitchFamily="49" charset="0"/>
              </a:rPr>
              <a:t>y</a:t>
            </a:r>
            <a:r>
              <a:rPr lang="en-US" dirty="0">
                <a:latin typeface="Consolas" panose="020B0609020204030204" pitchFamily="49" charset="0"/>
              </a:rPr>
              <a:t>:</a:t>
            </a:r>
            <a:r>
              <a:rPr lang="en-US" dirty="0"/>
              <a:t/>
            </a:r>
            <a:br>
              <a:rPr lang="en-US" dirty="0"/>
            </a:br>
            <a:r>
              <a:rPr lang="en-US" i="1" dirty="0">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latin typeface="Consolas" panose="020B0609020204030204" pitchFamily="49" charset="0"/>
              </a:rPr>
              <a:t>    </a:t>
            </a:r>
            <a:r>
              <a:rPr lang="en-US" dirty="0">
                <a:solidFill>
                  <a:srgbClr val="0000CD"/>
                </a:solidFill>
                <a:latin typeface="Consolas" panose="020B0609020204030204" pitchFamily="49" charset="0"/>
              </a:rPr>
              <a:t>break</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default</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8000"/>
                </a:solidFill>
                <a:latin typeface="Consolas" panose="020B0609020204030204" pitchFamily="49" charset="0"/>
              </a:rPr>
              <a:t>// </a:t>
            </a:r>
            <a:r>
              <a:rPr lang="en-US" i="1" dirty="0">
                <a:solidFill>
                  <a:srgbClr val="008000"/>
                </a:solidFill>
                <a:latin typeface="Consolas" panose="020B0609020204030204" pitchFamily="49" charset="0"/>
              </a:rPr>
              <a:t>code block</a:t>
            </a:r>
            <a:r>
              <a:rPr lang="en-US" dirty="0">
                <a:solidFill>
                  <a:srgbClr val="008000"/>
                </a:solidFill>
                <a:latin typeface="Consolas" panose="020B0609020204030204" pitchFamily="49" charset="0"/>
              </a:rPr>
              <a:t/>
            </a:r>
            <a:br>
              <a:rPr lang="en-US" dirty="0">
                <a:solidFill>
                  <a:srgbClr val="008000"/>
                </a:solidFill>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97808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35528" y="826893"/>
            <a:ext cx="8222672" cy="2896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Different Kinds of Loops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smtClean="0">
              <a:ln>
                <a:noFill/>
              </a:ln>
              <a:solidFill>
                <a:srgbClr val="00000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JavaScript supports different kinds of loops: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for</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a block of code a number of times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for/in</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the properties of an object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a block of code while a specified condition is true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do/while</a:t>
            </a:r>
            <a:r>
              <a:rPr kumimoji="0" lang="en-US" altLang="en-US" b="0" i="0" u="none" strike="noStrike" cap="none" normalizeH="0" baseline="0" dirty="0" smtClean="0">
                <a:ln>
                  <a:noFill/>
                </a:ln>
                <a:solidFill>
                  <a:srgbClr val="000000"/>
                </a:solidFill>
                <a:effectLst/>
                <a:latin typeface="Verdana" panose="020B0604030504040204" pitchFamily="34" charset="0"/>
              </a:rPr>
              <a:t> - also loops through a block of code while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871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05646"/>
            <a:ext cx="8222672" cy="465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2400" b="1" i="0" u="sng" strike="noStrike" cap="none" normalizeH="0" dirty="0" smtClean="0">
                <a:ln>
                  <a:noFill/>
                </a:ln>
                <a:solidFill>
                  <a:srgbClr val="000000"/>
                </a:solidFill>
                <a:effectLst/>
                <a:latin typeface="+mj-lt"/>
                <a:cs typeface="Segoe UI" panose="020B0502040204020203" pitchFamily="34" charset="0"/>
              </a:rPr>
              <a:t> For Loop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10836" y="1141638"/>
            <a:ext cx="827809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Verdana" panose="020B0604030504040204" pitchFamily="34" charset="0"/>
              </a:rPr>
              <a:t>The </a:t>
            </a:r>
            <a:r>
              <a:rPr kumimoji="0" lang="en-US" altLang="en-US" sz="1200" b="0" i="0" u="none" strike="noStrike" cap="none" normalizeH="0" baseline="0" dirty="0" smtClean="0">
                <a:ln>
                  <a:noFill/>
                </a:ln>
                <a:solidFill>
                  <a:srgbClr val="DC143C"/>
                </a:solidFill>
                <a:effectLst/>
                <a:latin typeface="Consolas" panose="020B0609020204030204" pitchFamily="49" charset="0"/>
              </a:rPr>
              <a:t>for</a:t>
            </a:r>
            <a:r>
              <a:rPr kumimoji="0" lang="en-US" altLang="en-US" sz="1200" b="0" i="0" u="none" strike="noStrike" cap="none" normalizeH="0" baseline="0" dirty="0" smtClean="0">
                <a:ln>
                  <a:noFill/>
                </a:ln>
                <a:solidFill>
                  <a:srgbClr val="000000"/>
                </a:solidFill>
                <a:effectLst/>
                <a:latin typeface="Verdana" panose="020B0604030504040204" pitchFamily="34" charset="0"/>
              </a:rPr>
              <a:t> statement creates a loop with 3 optional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CD"/>
                </a:solidFill>
                <a:effectLst/>
                <a:latin typeface="Consolas" panose="020B0609020204030204" pitchFamily="49" charset="0"/>
              </a:rPr>
              <a:t>for</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rPr>
              <a:t>expression 1</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rPr>
              <a:t> expression 2</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rPr>
              <a:t> expression 3</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rPr>
              <a:t>  </a:t>
            </a:r>
            <a:r>
              <a:rPr kumimoji="0" lang="en-US" altLang="en-US" sz="1200" b="0" i="0" u="none" strike="noStrike" cap="none" normalizeH="0" baseline="0" dirty="0" smtClean="0">
                <a:ln>
                  <a:noFill/>
                </a:ln>
                <a:solidFill>
                  <a:srgbClr val="008000"/>
                </a:solidFill>
                <a:effectLst/>
                <a:latin typeface="Consolas" panose="020B0609020204030204" pitchFamily="49" charset="0"/>
              </a:rPr>
              <a:t>// </a:t>
            </a:r>
            <a:r>
              <a:rPr kumimoji="0" lang="en-US" altLang="en-US" sz="1200" b="0" i="1" u="none" strike="noStrike" cap="none" normalizeH="0" baseline="0" dirty="0" smtClean="0">
                <a:ln>
                  <a:noFill/>
                </a:ln>
                <a:solidFill>
                  <a:srgbClr val="008000"/>
                </a:solidFill>
                <a:effectLst/>
                <a:latin typeface="Consolas" panose="020B0609020204030204" pitchFamily="49" charset="0"/>
              </a:rPr>
              <a:t>code block to be executed</a:t>
            </a:r>
            <a:r>
              <a:rPr kumimoji="0" lang="en-US" altLang="en-US" sz="1200" b="0" i="0" u="none" strike="noStrike" cap="none" normalizeH="0" baseline="0" dirty="0" smtClean="0">
                <a:ln>
                  <a:noFill/>
                </a:ln>
                <a:solidFill>
                  <a:srgbClr val="008000"/>
                </a:solidFill>
                <a:effectLst/>
                <a:latin typeface="Consolas" panose="020B0609020204030204" pitchFamily="49" charset="0"/>
              </a:rPr>
              <a:t/>
            </a:r>
            <a:br>
              <a:rPr kumimoji="0" lang="en-US" altLang="en-US" sz="1200" b="0" i="0" u="none" strike="noStrike" cap="none" normalizeH="0" baseline="0" dirty="0" smtClean="0">
                <a:ln>
                  <a:noFill/>
                </a:ln>
                <a:solidFill>
                  <a:srgbClr val="008000"/>
                </a:solidFill>
                <a:effectLst/>
                <a:latin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rPr>
            </a:b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1</a:t>
            </a:r>
            <a:r>
              <a:rPr kumimoji="0" lang="en-US" altLang="en-US" sz="1200" b="0" i="0" u="none" strike="noStrike" cap="none" normalizeH="0" baseline="0" dirty="0" smtClean="0">
                <a:ln>
                  <a:noFill/>
                </a:ln>
                <a:solidFill>
                  <a:srgbClr val="000000"/>
                </a:solidFill>
                <a:effectLst/>
                <a:latin typeface="Verdana" panose="020B0604030504040204" pitchFamily="34" charset="0"/>
              </a:rPr>
              <a:t> is executed (one time) before the execution of the code block.</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2</a:t>
            </a:r>
            <a:r>
              <a:rPr kumimoji="0" lang="en-US" altLang="en-US" sz="1200" b="0" i="0" u="none" strike="noStrike" cap="none" normalizeH="0" baseline="0" dirty="0" smtClean="0">
                <a:ln>
                  <a:noFill/>
                </a:ln>
                <a:solidFill>
                  <a:srgbClr val="000000"/>
                </a:solidFill>
                <a:effectLst/>
                <a:latin typeface="Verdana" panose="020B0604030504040204" pitchFamily="34" charset="0"/>
              </a:rPr>
              <a:t> defines the condition for executing the code block.</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3</a:t>
            </a:r>
            <a:r>
              <a:rPr kumimoji="0" lang="en-US" altLang="en-US" sz="1200" b="0" i="0" u="none" strike="noStrike" cap="none" normalizeH="0" baseline="0" dirty="0" smtClean="0">
                <a:ln>
                  <a:noFill/>
                </a:ln>
                <a:solidFill>
                  <a:srgbClr val="000000"/>
                </a:solidFill>
                <a:effectLst/>
                <a:latin typeface="Verdana" panose="020B0604030504040204" pitchFamily="34" charset="0"/>
              </a:rPr>
              <a:t> is executed (every time) after the code block has been executed.</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98102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67201"/>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For In Loop</a:t>
            </a:r>
            <a:endParaRPr kumimoji="0" lang="en-US" altLang="en-US" sz="1600" b="0" i="0" u="none" strike="noStrike" cap="none" normalizeH="0" baseline="0" dirty="0" smtClean="0">
              <a:ln>
                <a:noFill/>
              </a:ln>
              <a:solidFill>
                <a:schemeClr val="tx1"/>
              </a:solidFill>
              <a:effectLst/>
            </a:endParaRPr>
          </a:p>
        </p:txBody>
      </p:sp>
      <p:sp>
        <p:nvSpPr>
          <p:cNvPr id="3" name="Rectangle 1"/>
          <p:cNvSpPr>
            <a:spLocks noChangeArrowheads="1"/>
          </p:cNvSpPr>
          <p:nvPr/>
        </p:nvSpPr>
        <p:spPr bwMode="auto">
          <a:xfrm>
            <a:off x="214746" y="1265323"/>
            <a:ext cx="8042564" cy="3462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dirty="0">
                <a:solidFill>
                  <a:srgbClr val="000000"/>
                </a:solidFill>
                <a:latin typeface="Verdana" panose="020B0604030504040204" pitchFamily="34" charset="0"/>
              </a:rPr>
              <a:t>The JavaScript </a:t>
            </a:r>
            <a:r>
              <a:rPr lang="en-US" altLang="en-US" dirty="0">
                <a:solidFill>
                  <a:srgbClr val="DC143C"/>
                </a:solidFill>
                <a:latin typeface="Consolas" panose="020B0609020204030204" pitchFamily="49" charset="0"/>
              </a:rPr>
              <a:t>for in</a:t>
            </a:r>
            <a:r>
              <a:rPr lang="en-US" altLang="en-US" dirty="0">
                <a:solidFill>
                  <a:srgbClr val="000000"/>
                </a:solidFill>
                <a:latin typeface="Verdana" panose="020B0604030504040204" pitchFamily="34" charset="0"/>
              </a:rPr>
              <a:t> statement loops through the properties of an Object</a:t>
            </a:r>
            <a:r>
              <a:rPr lang="en-US" altLang="en-US" dirty="0" smtClean="0">
                <a:solidFill>
                  <a:srgbClr val="000000"/>
                </a:solidFill>
                <a:latin typeface="Verdana" panose="020B0604030504040204" pitchFamily="34" charset="0"/>
              </a:rPr>
              <a:t>:</a:t>
            </a:r>
          </a:p>
          <a:p>
            <a:pPr lvl="0">
              <a:buClrTx/>
            </a:pPr>
            <a:r>
              <a:rPr lang="en-US" altLang="en-US" dirty="0" smtClean="0"/>
              <a:t> </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2060"/>
                </a:solidFill>
                <a:effectLst/>
              </a:rPr>
              <a:t>Syntax</a:t>
            </a:r>
            <a:r>
              <a:rPr kumimoji="0" lang="en-US" altLang="en-US" b="1" i="0" u="none" strike="noStrike" cap="none" normalizeH="0" dirty="0" smtClean="0">
                <a:ln>
                  <a:noFill/>
                </a:ln>
                <a:solidFill>
                  <a:srgbClr val="002060"/>
                </a:solidFill>
                <a:effectLst/>
              </a:rPr>
              <a:t> for Any Object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lvl="0">
              <a:buClrTx/>
            </a:pPr>
            <a:r>
              <a:rPr lang="en-US" dirty="0"/>
              <a:t>for (key in object) {</a:t>
            </a:r>
            <a:br>
              <a:rPr lang="en-US" dirty="0"/>
            </a:br>
            <a:r>
              <a:rPr lang="en-US" dirty="0"/>
              <a:t>  // </a:t>
            </a:r>
            <a:r>
              <a:rPr lang="en-US" i="1" dirty="0"/>
              <a:t>code block to be executed</a:t>
            </a:r>
            <a:r>
              <a:rPr lang="en-US" dirty="0"/>
              <a:t/>
            </a:r>
            <a:br>
              <a:rPr lang="en-US" dirty="0"/>
            </a:br>
            <a:r>
              <a:rPr lang="en-US" dirty="0"/>
              <a:t>}</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endParaRPr kumimoji="0" lang="en-US" altLang="en-US" b="0" i="0" u="none" strike="noStrike" cap="none" normalizeH="0" baseline="0" dirty="0" smtClean="0">
              <a:ln>
                <a:noFill/>
              </a:ln>
              <a:solidFill>
                <a:srgbClr val="000000"/>
              </a:solidFill>
              <a:effectLst/>
              <a:latin typeface="Consolas" panose="020B0609020204030204" pitchFamily="49" charset="0"/>
            </a:endParaRPr>
          </a:p>
          <a:p>
            <a:pPr lvl="0">
              <a:buClrTx/>
            </a:pPr>
            <a:r>
              <a:rPr lang="en-US" altLang="en-US" b="1" dirty="0" smtClean="0">
                <a:solidFill>
                  <a:srgbClr val="000000"/>
                </a:solidFill>
                <a:latin typeface="Consolas" panose="020B0609020204030204" pitchFamily="49" charset="0"/>
              </a:rPr>
              <a:t>Example Code:</a:t>
            </a:r>
          </a:p>
          <a:p>
            <a:pPr lvl="0">
              <a:buClrTx/>
            </a:pPr>
            <a:r>
              <a:rPr lang="en-US" dirty="0" err="1"/>
              <a:t>const</a:t>
            </a:r>
            <a:r>
              <a:rPr lang="en-US" dirty="0"/>
              <a:t> person = {</a:t>
            </a:r>
            <a:r>
              <a:rPr lang="en-US" dirty="0" err="1"/>
              <a:t>fname</a:t>
            </a:r>
            <a:r>
              <a:rPr lang="en-US" dirty="0"/>
              <a:t>:"John", </a:t>
            </a:r>
            <a:r>
              <a:rPr lang="en-US" dirty="0" err="1"/>
              <a:t>lname</a:t>
            </a:r>
            <a:r>
              <a:rPr lang="en-US" dirty="0"/>
              <a:t>:"Doe", age:25};</a:t>
            </a:r>
            <a:br>
              <a:rPr lang="en-US" dirty="0"/>
            </a:br>
            <a:r>
              <a:rPr lang="en-US" dirty="0"/>
              <a:t/>
            </a:r>
            <a:br>
              <a:rPr lang="en-US" dirty="0"/>
            </a:br>
            <a:r>
              <a:rPr lang="en-US" dirty="0"/>
              <a:t>let text = "";</a:t>
            </a:r>
            <a:br>
              <a:rPr lang="en-US" dirty="0"/>
            </a:br>
            <a:r>
              <a:rPr lang="en-US" dirty="0"/>
              <a:t>for (let x in person) {</a:t>
            </a:r>
            <a:br>
              <a:rPr lang="en-US" dirty="0"/>
            </a:br>
            <a:r>
              <a:rPr lang="en-US" dirty="0"/>
              <a:t>  text += person[x];</a:t>
            </a:r>
            <a:br>
              <a:rPr lang="en-US" dirty="0"/>
            </a:br>
            <a:r>
              <a:rPr lang="en-US" dirty="0" smtClean="0"/>
              <a:t>}</a:t>
            </a:r>
          </a:p>
          <a:p>
            <a:pPr lvl="0">
              <a:buClrTx/>
            </a:pP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88973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67201"/>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For In Loop</a:t>
            </a:r>
            <a:endParaRPr kumimoji="0" lang="en-US" altLang="en-US" sz="1600" b="0" i="0" u="none" strike="noStrike" cap="none" normalizeH="0" baseline="0" dirty="0" smtClean="0">
              <a:ln>
                <a:noFill/>
              </a:ln>
              <a:solidFill>
                <a:schemeClr val="tx1"/>
              </a:solidFill>
              <a:effectLst/>
            </a:endParaRPr>
          </a:p>
        </p:txBody>
      </p:sp>
      <p:sp>
        <p:nvSpPr>
          <p:cNvPr id="3" name="Rectangle 1"/>
          <p:cNvSpPr>
            <a:spLocks noChangeArrowheads="1"/>
          </p:cNvSpPr>
          <p:nvPr/>
        </p:nvSpPr>
        <p:spPr bwMode="auto">
          <a:xfrm>
            <a:off x="131619" y="1265323"/>
            <a:ext cx="8042564"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dirty="0">
                <a:solidFill>
                  <a:srgbClr val="000000"/>
                </a:solidFill>
                <a:latin typeface="Verdana" panose="020B0604030504040204" pitchFamily="34" charset="0"/>
              </a:rPr>
              <a:t>The JavaScript </a:t>
            </a:r>
            <a:r>
              <a:rPr lang="en-US" altLang="en-US" sz="1200" dirty="0">
                <a:solidFill>
                  <a:srgbClr val="DC143C"/>
                </a:solidFill>
                <a:latin typeface="Consolas" panose="020B0609020204030204" pitchFamily="49" charset="0"/>
              </a:rPr>
              <a:t>for in</a:t>
            </a:r>
            <a:r>
              <a:rPr lang="en-US" altLang="en-US" sz="1200" dirty="0">
                <a:solidFill>
                  <a:srgbClr val="000000"/>
                </a:solidFill>
                <a:latin typeface="Verdana" panose="020B0604030504040204" pitchFamily="34" charset="0"/>
              </a:rPr>
              <a:t> statement loops through the properties of an </a:t>
            </a:r>
            <a:r>
              <a:rPr lang="en-US" altLang="en-US" sz="1200" dirty="0" smtClean="0">
                <a:solidFill>
                  <a:srgbClr val="000000"/>
                </a:solidFill>
                <a:latin typeface="Verdana" panose="020B0604030504040204" pitchFamily="34" charset="0"/>
              </a:rPr>
              <a:t>Array:</a:t>
            </a:r>
          </a:p>
          <a:p>
            <a:pPr lvl="0">
              <a:buClrTx/>
            </a:pPr>
            <a:r>
              <a:rPr lang="en-US" altLang="en-US" sz="1200" dirty="0" smtClean="0"/>
              <a:t> </a:t>
            </a:r>
            <a:endParaRPr lang="en-US" altLang="en-US" sz="1200" dirty="0"/>
          </a:p>
          <a:p>
            <a:pPr>
              <a:buClrTx/>
            </a:pPr>
            <a:r>
              <a:rPr lang="en-US" altLang="en-US" sz="1200" b="1" dirty="0">
                <a:solidFill>
                  <a:srgbClr val="002060"/>
                </a:solidFill>
              </a:rPr>
              <a:t>Syntax for Any Array Values:</a:t>
            </a:r>
          </a:p>
          <a:p>
            <a:pPr lvl="0">
              <a:buClrTx/>
            </a:pPr>
            <a:endParaRPr lang="en-US" altLang="en-US" sz="1200" dirty="0"/>
          </a:p>
          <a:p>
            <a:pPr lvl="0">
              <a:buClrTx/>
            </a:pPr>
            <a:r>
              <a:rPr lang="en-US" sz="1200" dirty="0"/>
              <a:t>for (variable in array) {</a:t>
            </a:r>
            <a:br>
              <a:rPr lang="en-US" sz="1200" dirty="0"/>
            </a:br>
            <a:r>
              <a:rPr lang="en-US" sz="1200" dirty="0"/>
              <a:t>  code</a:t>
            </a:r>
            <a:br>
              <a:rPr lang="en-US" sz="1200" dirty="0"/>
            </a:br>
            <a:r>
              <a:rPr lang="en-US" sz="1200" dirty="0"/>
              <a:t>}</a:t>
            </a:r>
          </a:p>
          <a:p>
            <a:pPr lvl="0">
              <a:buClrTx/>
            </a:pPr>
            <a:endParaRPr lang="en-US" altLang="en-US" sz="1200" dirty="0"/>
          </a:p>
          <a:p>
            <a:pPr>
              <a:buClrTx/>
            </a:pPr>
            <a:r>
              <a:rPr lang="en-US" altLang="en-US" sz="1200" b="1" dirty="0">
                <a:solidFill>
                  <a:srgbClr val="000000"/>
                </a:solidFill>
                <a:latin typeface="Consolas" panose="020B0609020204030204" pitchFamily="49" charset="0"/>
              </a:rPr>
              <a:t>Example Code:</a:t>
            </a:r>
          </a:p>
          <a:p>
            <a:pPr lvl="0">
              <a:buClrTx/>
            </a:pPr>
            <a:endParaRPr lang="en-US" altLang="en-US" sz="1200" dirty="0"/>
          </a:p>
          <a:p>
            <a:pPr lvl="0">
              <a:buClrTx/>
            </a:pPr>
            <a:r>
              <a:rPr lang="en-US" sz="1200" dirty="0" err="1"/>
              <a:t>const</a:t>
            </a:r>
            <a:r>
              <a:rPr lang="en-US" sz="1200" dirty="0"/>
              <a:t> numbers = [45, 4, 9, 16, 25];</a:t>
            </a:r>
            <a:br>
              <a:rPr lang="en-US" sz="1200" dirty="0"/>
            </a:br>
            <a:r>
              <a:rPr lang="en-US" sz="1200" dirty="0"/>
              <a:t/>
            </a:r>
            <a:br>
              <a:rPr lang="en-US" sz="1200" dirty="0"/>
            </a:br>
            <a:r>
              <a:rPr lang="en-US" sz="1200" dirty="0"/>
              <a:t>let txt = "";</a:t>
            </a:r>
            <a:br>
              <a:rPr lang="en-US" sz="1200" dirty="0"/>
            </a:br>
            <a:r>
              <a:rPr lang="en-US" sz="1200" dirty="0"/>
              <a:t>for (let x in numbers) {</a:t>
            </a:r>
            <a:br>
              <a:rPr lang="en-US" sz="1200" dirty="0"/>
            </a:br>
            <a:r>
              <a:rPr lang="en-US" sz="1200" dirty="0"/>
              <a:t>  txt += numbers[x];</a:t>
            </a:r>
            <a:br>
              <a:rPr lang="en-US" sz="1200" dirty="0"/>
            </a:br>
            <a:r>
              <a:rPr lang="en-US" sz="1200" dirty="0"/>
              <a:t>}</a:t>
            </a:r>
            <a:endParaRPr lang="en-US" altLang="en-US" sz="1200" dirty="0"/>
          </a:p>
          <a:p>
            <a:pPr lvl="0">
              <a:buClrTx/>
            </a:pP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98689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611450"/>
            <a:ext cx="8222672" cy="465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2400" b="1" i="0" u="sng" strike="noStrike" cap="none" normalizeH="0" dirty="0" smtClean="0">
                <a:ln>
                  <a:noFill/>
                </a:ln>
                <a:solidFill>
                  <a:srgbClr val="000000"/>
                </a:solidFill>
                <a:effectLst/>
                <a:latin typeface="+mj-lt"/>
                <a:cs typeface="Segoe UI" panose="020B0502040204020203" pitchFamily="34" charset="0"/>
              </a:rPr>
              <a:t> While Loop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4018" y="1309627"/>
            <a:ext cx="7897090" cy="3497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a:t>
            </a:r>
            <a:r>
              <a:rPr kumimoji="0" lang="en-US" altLang="en-US" sz="1100" b="0" i="0" u="none" strike="noStrike" cap="none" normalizeH="0" baseline="0" dirty="0" smtClean="0">
                <a:ln>
                  <a:noFill/>
                </a:ln>
                <a:solidFill>
                  <a:srgbClr val="DC143C"/>
                </a:solidFill>
                <a:effectLst/>
                <a:latin typeface="Consolas" panose="020B0609020204030204" pitchFamily="49" charset="0"/>
              </a:rPr>
              <a:t>while</a:t>
            </a:r>
            <a:r>
              <a:rPr kumimoji="0" lang="en-US" altLang="en-US" sz="1100" b="0" i="0" u="none" strike="noStrike" cap="none" normalizeH="0" baseline="0" dirty="0" smtClean="0">
                <a:ln>
                  <a:noFill/>
                </a:ln>
                <a:solidFill>
                  <a:srgbClr val="000000"/>
                </a:solidFill>
                <a:effectLst/>
                <a:latin typeface="Verdana" panose="020B0604030504040204" pitchFamily="34" charset="0"/>
              </a:rPr>
              <a:t> loop loops through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Consolas" panose="020B0609020204030204" pitchFamily="49" charset="0"/>
              </a:rPr>
              <a:t>while</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1" u="none" strike="noStrike" cap="none" normalizeH="0" baseline="0" dirty="0" smtClean="0">
                <a:ln>
                  <a:noFill/>
                </a:ln>
                <a:solidFill>
                  <a:srgbClr val="000000"/>
                </a:solidFill>
                <a:effectLst/>
                <a:latin typeface="Consolas" panose="020B0609020204030204" pitchFamily="49" charset="0"/>
              </a:rPr>
              <a:t>  </a:t>
            </a:r>
            <a:r>
              <a:rPr kumimoji="0" lang="en-US" altLang="en-US" sz="1600" b="0" i="1" u="none" strike="noStrike" cap="none" normalizeH="0" baseline="0" dirty="0" smtClean="0">
                <a:ln>
                  <a:noFill/>
                </a:ln>
                <a:solidFill>
                  <a:srgbClr val="008000"/>
                </a:solidFill>
                <a:effectLst/>
                <a:latin typeface="Consolas" panose="020B0609020204030204" pitchFamily="49" charset="0"/>
              </a:rPr>
              <a:t>// code block to be executed</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r>
              <a:rPr lang="en-US" sz="1600" b="1" dirty="0" smtClean="0">
                <a:solidFill>
                  <a:srgbClr val="002060"/>
                </a:solidFill>
              </a:rPr>
              <a:t>Example Code:</a:t>
            </a:r>
          </a:p>
          <a:p>
            <a:endParaRPr lang="en-US" sz="1600" dirty="0"/>
          </a:p>
          <a:p>
            <a:r>
              <a:rPr lang="en-US" sz="1600" dirty="0"/>
              <a:t>while (</a:t>
            </a:r>
            <a:r>
              <a:rPr lang="en-US" sz="1600" dirty="0" err="1"/>
              <a:t>i</a:t>
            </a:r>
            <a:r>
              <a:rPr lang="en-US" sz="1600" dirty="0"/>
              <a:t> &lt; 10) {</a:t>
            </a:r>
            <a:br>
              <a:rPr lang="en-US" sz="1600" dirty="0"/>
            </a:br>
            <a:r>
              <a:rPr lang="en-US" sz="1600" dirty="0"/>
              <a:t>  text += "The number is " + </a:t>
            </a:r>
            <a:r>
              <a:rPr lang="en-US" sz="1600" dirty="0" err="1"/>
              <a:t>i</a:t>
            </a:r>
            <a:r>
              <a:rPr lang="en-US" sz="1600" dirty="0"/>
              <a:t>;</a:t>
            </a:r>
            <a:br>
              <a:rPr lang="en-US" sz="1600" dirty="0"/>
            </a:br>
            <a:r>
              <a:rPr lang="en-US" sz="1600" dirty="0"/>
              <a:t>  </a:t>
            </a:r>
            <a:r>
              <a:rPr lang="en-US" sz="1600" dirty="0" err="1"/>
              <a:t>i</a:t>
            </a:r>
            <a:r>
              <a:rPr lang="en-US" sz="1600" dirty="0"/>
              <a:t>++;</a:t>
            </a:r>
            <a:br>
              <a:rPr lang="en-US" sz="1600" dirty="0"/>
            </a:br>
            <a:r>
              <a:rPr lang="en-US" sz="1600" dirty="0" smtClean="0"/>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850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673005"/>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Do While Loop</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957941"/>
            <a:ext cx="7897090" cy="38818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100" dirty="0">
                <a:solidFill>
                  <a:srgbClr val="000000"/>
                </a:solidFill>
                <a:latin typeface="Verdana" panose="020B0604030504040204" pitchFamily="34" charset="0"/>
              </a:rPr>
              <a:t>The </a:t>
            </a:r>
            <a:r>
              <a:rPr lang="en-US" altLang="en-US" sz="1100" dirty="0">
                <a:solidFill>
                  <a:srgbClr val="DC143C"/>
                </a:solidFill>
                <a:latin typeface="Consolas" panose="020B0609020204030204" pitchFamily="49" charset="0"/>
              </a:rPr>
              <a:t>do while</a:t>
            </a:r>
            <a:r>
              <a:rPr lang="en-US" altLang="en-US" sz="1100" dirty="0">
                <a:solidFill>
                  <a:srgbClr val="000000"/>
                </a:solidFill>
                <a:latin typeface="Verdana" panose="020B0604030504040204" pitchFamily="34" charset="0"/>
              </a:rPr>
              <a:t> loop is a variant of the while loop. This loop will execute the code block once, before checking if the condition is true, then it will repeat the loop as long as the condition is true</a:t>
            </a:r>
            <a:r>
              <a:rPr lang="en-US" altLang="en-US" sz="1100">
                <a:solidFill>
                  <a:srgbClr val="000000"/>
                </a:solidFill>
                <a:latin typeface="Verdana" panose="020B0604030504040204" pitchFamily="34" charset="0"/>
              </a:rPr>
              <a:t>.</a:t>
            </a:r>
            <a:r>
              <a:rPr lang="en-US" altLang="en-US" sz="600"/>
              <a:t> </a:t>
            </a:r>
            <a:endParaRPr lang="en-US" altLang="en-US" sz="600" smtClean="0"/>
          </a:p>
          <a:p>
            <a:pPr lvl="0">
              <a:buClrTx/>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lvl="0">
              <a:buClrTx/>
            </a:pPr>
            <a:r>
              <a:rPr lang="en-US" dirty="0"/>
              <a:t>do {</a:t>
            </a:r>
            <a:r>
              <a:rPr lang="en-US" sz="1600" dirty="0"/>
              <a:t/>
            </a:r>
            <a:br>
              <a:rPr lang="en-US" sz="1600" dirty="0"/>
            </a:br>
            <a:r>
              <a:rPr lang="en-US" i="1" dirty="0"/>
              <a:t>  // code block to be executed</a:t>
            </a:r>
            <a:br>
              <a:rPr lang="en-US" i="1" dirty="0"/>
            </a:br>
            <a:r>
              <a:rPr lang="en-US" dirty="0"/>
              <a:t>}</a:t>
            </a:r>
            <a:r>
              <a:rPr lang="en-US" sz="1600" dirty="0"/>
              <a:t/>
            </a:r>
            <a:br>
              <a:rPr lang="en-US" sz="1600" dirty="0"/>
            </a:br>
            <a:r>
              <a:rPr lang="en-US" dirty="0"/>
              <a:t>while (</a:t>
            </a:r>
            <a:r>
              <a:rPr lang="en-US" i="1" dirty="0"/>
              <a:t>condition</a:t>
            </a:r>
            <a:r>
              <a:rPr lang="en-US" dirty="0" smtClean="0"/>
              <a:t>);</a:t>
            </a:r>
          </a:p>
          <a:p>
            <a:pPr lvl="0">
              <a:buClrTx/>
            </a:pPr>
            <a:endParaRPr lang="en-US" altLang="en-US" sz="1600" dirty="0">
              <a:solidFill>
                <a:srgbClr val="000000"/>
              </a:solidFill>
              <a:latin typeface="Consolas" panose="020B0609020204030204" pitchFamily="49" charset="0"/>
            </a:endParaRPr>
          </a:p>
          <a:p>
            <a:r>
              <a:rPr lang="en-US" sz="1600" b="1" dirty="0" smtClean="0">
                <a:solidFill>
                  <a:srgbClr val="002060"/>
                </a:solidFill>
              </a:rPr>
              <a:t>Example Code:</a:t>
            </a:r>
          </a:p>
          <a:p>
            <a:endParaRPr lang="en-US" sz="1600" dirty="0"/>
          </a:p>
          <a:p>
            <a:r>
              <a:rPr lang="en-US" dirty="0"/>
              <a:t>do {</a:t>
            </a:r>
            <a:r>
              <a:rPr lang="en-US" sz="1600" dirty="0"/>
              <a:t/>
            </a:r>
            <a:br>
              <a:rPr lang="en-US" sz="1600" dirty="0"/>
            </a:br>
            <a:r>
              <a:rPr lang="en-US" dirty="0"/>
              <a:t>  text += "The number is " + </a:t>
            </a:r>
            <a:r>
              <a:rPr lang="en-US" dirty="0" err="1"/>
              <a:t>i</a:t>
            </a:r>
            <a:r>
              <a:rPr lang="en-US" dirty="0"/>
              <a:t>;</a:t>
            </a:r>
            <a:r>
              <a:rPr lang="en-US" sz="1600" dirty="0"/>
              <a:t/>
            </a:r>
            <a:br>
              <a:rPr lang="en-US" sz="1600" dirty="0"/>
            </a:br>
            <a:r>
              <a:rPr lang="en-US" dirty="0"/>
              <a:t>  </a:t>
            </a:r>
            <a:r>
              <a:rPr lang="en-US" dirty="0" err="1"/>
              <a:t>i</a:t>
            </a:r>
            <a:r>
              <a:rPr lang="en-US" dirty="0"/>
              <a:t>++;</a:t>
            </a:r>
            <a:r>
              <a:rPr lang="en-US" sz="1600" dirty="0"/>
              <a:t/>
            </a:r>
            <a:br>
              <a:rPr lang="en-US" sz="1600" dirty="0"/>
            </a:br>
            <a:r>
              <a:rPr lang="en-US" dirty="0"/>
              <a:t>}</a:t>
            </a:r>
            <a:r>
              <a:rPr lang="en-US" sz="1600" dirty="0"/>
              <a:t/>
            </a:r>
            <a:br>
              <a:rPr lang="en-US" sz="1600" dirty="0"/>
            </a:br>
            <a:r>
              <a:rPr lang="en-US" dirty="0"/>
              <a:t>while (</a:t>
            </a:r>
            <a:r>
              <a:rPr lang="en-US" dirty="0" err="1"/>
              <a:t>i</a:t>
            </a:r>
            <a:r>
              <a:rPr lang="en-US" dirty="0"/>
              <a:t> &lt; 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135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OBJECTS</a:t>
            </a:r>
            <a:endParaRPr sz="3300" b="1" dirty="0"/>
          </a:p>
        </p:txBody>
      </p:sp>
      <p:sp>
        <p:nvSpPr>
          <p:cNvPr id="2" name="Rectangle 1"/>
          <p:cNvSpPr>
            <a:spLocks noChangeArrowheads="1"/>
          </p:cNvSpPr>
          <p:nvPr/>
        </p:nvSpPr>
        <p:spPr bwMode="auto">
          <a:xfrm>
            <a:off x="235527" y="611450"/>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DEFINING</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JAVA OBJECTS</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953821"/>
            <a:ext cx="7897090" cy="39587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100" b="1" u="sng" dirty="0" smtClean="0">
                <a:solidFill>
                  <a:srgbClr val="000000"/>
                </a:solidFill>
                <a:latin typeface="Verdana" panose="020B0604030504040204" pitchFamily="34" charset="0"/>
              </a:rPr>
              <a:t>USING AN OBJECT LITERAL</a:t>
            </a:r>
            <a:endParaRPr lang="en-US" altLang="en-US" sz="1200" b="1" u="sng"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lvl="0">
              <a:buClrTx/>
            </a:pPr>
            <a:r>
              <a:rPr lang="en-US" sz="1200" dirty="0"/>
              <a:t>// Create an Object</a:t>
            </a:r>
            <a:br>
              <a:rPr lang="en-US" sz="1200" dirty="0"/>
            </a:br>
            <a:r>
              <a:rPr lang="en-US" sz="1200" dirty="0" err="1"/>
              <a:t>const</a:t>
            </a:r>
            <a:r>
              <a:rPr lang="en-US" sz="1200" dirty="0"/>
              <a:t> person = {</a:t>
            </a:r>
            <a:r>
              <a:rPr lang="en-US" sz="1200" dirty="0" err="1"/>
              <a:t>firstName</a:t>
            </a:r>
            <a:r>
              <a:rPr lang="en-US" sz="1200" dirty="0"/>
              <a:t>:"John", </a:t>
            </a:r>
            <a:r>
              <a:rPr lang="en-US" sz="1200" dirty="0" err="1"/>
              <a:t>lastName</a:t>
            </a:r>
            <a:r>
              <a:rPr lang="en-US" sz="1200" dirty="0"/>
              <a:t>:"Doe", age:50, </a:t>
            </a:r>
            <a:r>
              <a:rPr lang="en-US" sz="1200" dirty="0" err="1"/>
              <a:t>eyeColor</a:t>
            </a:r>
            <a:r>
              <a:rPr lang="en-US" sz="1200" dirty="0"/>
              <a:t>:"blue</a:t>
            </a:r>
            <a:r>
              <a:rPr lang="en-US" sz="1200" dirty="0" smtClean="0"/>
              <a:t>"};</a:t>
            </a:r>
          </a:p>
          <a:p>
            <a:pPr lvl="0">
              <a:buClrTx/>
            </a:pPr>
            <a:endParaRPr kumimoji="0" lang="en-US" altLang="en-US" sz="1200" b="0" i="0" u="none" strike="noStrike" cap="none" normalizeH="0" baseline="0" dirty="0">
              <a:ln>
                <a:noFill/>
              </a:ln>
              <a:solidFill>
                <a:schemeClr val="tx1"/>
              </a:solidFill>
              <a:effectLst/>
            </a:endParaRPr>
          </a:p>
          <a:p>
            <a:pPr lvl="0">
              <a:buClrTx/>
            </a:pPr>
            <a:r>
              <a:rPr lang="en-US" sz="1200" dirty="0"/>
              <a:t>// Create an Object</a:t>
            </a:r>
            <a:br>
              <a:rPr lang="en-US" sz="1200" dirty="0"/>
            </a:br>
            <a:r>
              <a:rPr lang="en-US" sz="1200" dirty="0" err="1"/>
              <a:t>const</a:t>
            </a:r>
            <a:r>
              <a:rPr lang="en-US" sz="1200" dirty="0"/>
              <a:t> person = {</a:t>
            </a:r>
            <a:br>
              <a:rPr lang="en-US" sz="1200" dirty="0"/>
            </a:br>
            <a:r>
              <a:rPr lang="en-US" sz="1200" dirty="0"/>
              <a:t>  </a:t>
            </a:r>
            <a:r>
              <a:rPr lang="en-US" sz="1200" dirty="0" err="1"/>
              <a:t>firstName</a:t>
            </a:r>
            <a:r>
              <a:rPr lang="en-US" sz="1200" dirty="0"/>
              <a:t>: "John",</a:t>
            </a:r>
            <a:br>
              <a:rPr lang="en-US" sz="1200" dirty="0"/>
            </a:br>
            <a:r>
              <a:rPr lang="en-US" sz="1200" dirty="0"/>
              <a:t>  </a:t>
            </a:r>
            <a:r>
              <a:rPr lang="en-US" sz="1200" dirty="0" err="1"/>
              <a:t>lastName</a:t>
            </a:r>
            <a:r>
              <a:rPr lang="en-US" sz="1200" dirty="0"/>
              <a:t>: "Doe",</a:t>
            </a:r>
            <a:br>
              <a:rPr lang="en-US" sz="1200" dirty="0"/>
            </a:br>
            <a:r>
              <a:rPr lang="en-US" sz="1200" dirty="0"/>
              <a:t>  age: 50,</a:t>
            </a:r>
            <a:br>
              <a:rPr lang="en-US" sz="1200" dirty="0"/>
            </a:br>
            <a:r>
              <a:rPr lang="en-US" sz="1200" dirty="0"/>
              <a:t>  </a:t>
            </a:r>
            <a:r>
              <a:rPr lang="en-US" sz="1200" dirty="0" err="1"/>
              <a:t>eyeColor</a:t>
            </a:r>
            <a:r>
              <a:rPr lang="en-US" sz="1200" dirty="0"/>
              <a:t>: "blue"</a:t>
            </a:r>
            <a:br>
              <a:rPr lang="en-US" sz="1200" dirty="0"/>
            </a:br>
            <a:r>
              <a:rPr lang="en-US" sz="1200" dirty="0" smtClean="0"/>
              <a:t>};</a:t>
            </a:r>
          </a:p>
          <a:p>
            <a:pPr lvl="0">
              <a:buClrTx/>
            </a:pPr>
            <a:endParaRPr kumimoji="0" lang="en-US" altLang="en-US" sz="1200" b="0" i="0" u="none" strike="noStrike" cap="none" normalizeH="0" baseline="0" dirty="0">
              <a:ln>
                <a:noFill/>
              </a:ln>
              <a:solidFill>
                <a:schemeClr val="tx1"/>
              </a:solidFill>
              <a:effectLst/>
            </a:endParaRPr>
          </a:p>
          <a:p>
            <a:pPr lvl="0">
              <a:buClrTx/>
            </a:pPr>
            <a:r>
              <a:rPr lang="en-US" sz="1200" dirty="0"/>
              <a:t>// Create an Object</a:t>
            </a:r>
            <a:br>
              <a:rPr lang="en-US" sz="1200" dirty="0"/>
            </a:br>
            <a:r>
              <a:rPr lang="en-US" sz="1200" dirty="0" err="1"/>
              <a:t>const</a:t>
            </a:r>
            <a:r>
              <a:rPr lang="en-US" sz="1200" dirty="0"/>
              <a:t> person = {};</a:t>
            </a:r>
            <a:br>
              <a:rPr lang="en-US" sz="1200" dirty="0"/>
            </a:br>
            <a:r>
              <a:rPr lang="en-US" sz="1200" dirty="0"/>
              <a:t/>
            </a:r>
            <a:br>
              <a:rPr lang="en-US" sz="1200" dirty="0"/>
            </a:br>
            <a:r>
              <a:rPr lang="en-US" sz="1200" dirty="0"/>
              <a:t>// Add Properties</a:t>
            </a:r>
            <a:br>
              <a:rPr lang="en-US" sz="1200" dirty="0"/>
            </a:br>
            <a:r>
              <a:rPr lang="en-US" sz="1200" dirty="0" err="1"/>
              <a:t>person.firstName</a:t>
            </a:r>
            <a:r>
              <a:rPr lang="en-US" sz="1200" dirty="0"/>
              <a:t> = "John";</a:t>
            </a:r>
            <a:br>
              <a:rPr lang="en-US" sz="1200" dirty="0"/>
            </a:br>
            <a:r>
              <a:rPr lang="en-US" sz="1200" dirty="0" err="1"/>
              <a:t>person.lastName</a:t>
            </a:r>
            <a:r>
              <a:rPr lang="en-US" sz="1200" dirty="0"/>
              <a:t> = "Doe";</a:t>
            </a:r>
            <a:br>
              <a:rPr lang="en-US" sz="1200" dirty="0"/>
            </a:br>
            <a:r>
              <a:rPr lang="en-US" sz="1200" dirty="0" err="1"/>
              <a:t>person.age</a:t>
            </a:r>
            <a:r>
              <a:rPr lang="en-US" sz="1200" dirty="0"/>
              <a:t> = 50;</a:t>
            </a:r>
            <a:br>
              <a:rPr lang="en-US" sz="1200" dirty="0"/>
            </a:br>
            <a:r>
              <a:rPr lang="en-US" sz="1200" dirty="0" err="1"/>
              <a:t>person.eyeColor</a:t>
            </a:r>
            <a:r>
              <a:rPr lang="en-US" sz="1200" dirty="0"/>
              <a:t> = "blue";</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16318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OBJECTS</a:t>
            </a:r>
            <a:endParaRPr sz="3300" b="1" dirty="0"/>
          </a:p>
        </p:txBody>
      </p:sp>
      <p:sp>
        <p:nvSpPr>
          <p:cNvPr id="2" name="Rectangle 1"/>
          <p:cNvSpPr>
            <a:spLocks noChangeArrowheads="1"/>
          </p:cNvSpPr>
          <p:nvPr/>
        </p:nvSpPr>
        <p:spPr bwMode="auto">
          <a:xfrm>
            <a:off x="235527" y="611450"/>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DEFINING</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JAVA OBJECTS</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1013336"/>
            <a:ext cx="7897090" cy="26814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b="1" u="sng" dirty="0" smtClean="0">
                <a:solidFill>
                  <a:srgbClr val="000000"/>
                </a:solidFill>
                <a:latin typeface="Verdana" panose="020B0604030504040204" pitchFamily="34" charset="0"/>
              </a:rPr>
              <a:t>USING THE new KEYWORD</a:t>
            </a:r>
          </a:p>
          <a:p>
            <a:pPr lvl="0">
              <a:buClrTx/>
            </a:pPr>
            <a:endParaRPr lang="en-US" altLang="en-US" sz="1200" b="1" u="sng"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lvl="0">
              <a:buClrTx/>
            </a:pPr>
            <a:r>
              <a:rPr lang="en-US" sz="1200" dirty="0"/>
              <a:t>// Create an Object</a:t>
            </a:r>
            <a:br>
              <a:rPr lang="en-US" sz="1200" dirty="0"/>
            </a:br>
            <a:r>
              <a:rPr lang="en-US" sz="1200" dirty="0" err="1"/>
              <a:t>const</a:t>
            </a:r>
            <a:r>
              <a:rPr lang="en-US" sz="1200" dirty="0"/>
              <a:t> person = new Object();</a:t>
            </a:r>
            <a:br>
              <a:rPr lang="en-US" sz="1200" dirty="0"/>
            </a:br>
            <a:r>
              <a:rPr lang="en-US" sz="1200" dirty="0"/>
              <a:t/>
            </a:r>
            <a:br>
              <a:rPr lang="en-US" sz="1200" dirty="0"/>
            </a:br>
            <a:r>
              <a:rPr lang="en-US" sz="1200" dirty="0"/>
              <a:t>// Add Properties</a:t>
            </a:r>
            <a:br>
              <a:rPr lang="en-US" sz="1200" dirty="0"/>
            </a:br>
            <a:r>
              <a:rPr lang="en-US" sz="1200" dirty="0" err="1"/>
              <a:t>person.firstName</a:t>
            </a:r>
            <a:r>
              <a:rPr lang="en-US" sz="1200" dirty="0"/>
              <a:t> = "John";</a:t>
            </a:r>
            <a:br>
              <a:rPr lang="en-US" sz="1200" dirty="0"/>
            </a:br>
            <a:r>
              <a:rPr lang="en-US" sz="1200" dirty="0" err="1"/>
              <a:t>person.lastName</a:t>
            </a:r>
            <a:r>
              <a:rPr lang="en-US" sz="1200" dirty="0"/>
              <a:t> = "Doe";</a:t>
            </a:r>
            <a:br>
              <a:rPr lang="en-US" sz="1200" dirty="0"/>
            </a:br>
            <a:r>
              <a:rPr lang="en-US" sz="1200" dirty="0" err="1"/>
              <a:t>person.age</a:t>
            </a:r>
            <a:r>
              <a:rPr lang="en-US" sz="1200" dirty="0"/>
              <a:t> = 50;</a:t>
            </a:r>
            <a:br>
              <a:rPr lang="en-US" sz="1200" dirty="0"/>
            </a:br>
            <a:r>
              <a:rPr lang="en-US" sz="1200" dirty="0" err="1"/>
              <a:t>person.eyeColor</a:t>
            </a:r>
            <a:r>
              <a:rPr lang="en-US" sz="1200" dirty="0"/>
              <a:t> = "blue</a:t>
            </a:r>
            <a:r>
              <a:rPr lang="en-US" sz="1200" dirty="0" smtClean="0"/>
              <a:t>";</a:t>
            </a:r>
          </a:p>
          <a:p>
            <a:pPr lvl="0">
              <a:buClrTx/>
            </a:pPr>
            <a:endParaRPr kumimoji="0" lang="en-US" altLang="en-US" sz="1200" b="0" i="0" u="none" strike="noStrike" cap="none" normalizeH="0" baseline="0" dirty="0" smtClean="0">
              <a:ln>
                <a:noFill/>
              </a:ln>
              <a:solidFill>
                <a:schemeClr val="tx1"/>
              </a:solidFill>
              <a:effectLst/>
            </a:endParaRPr>
          </a:p>
          <a:p>
            <a:pPr lvl="0">
              <a:buClrTx/>
            </a:pPr>
            <a:endParaRPr kumimoji="0" lang="en-US" altLang="en-US" sz="1200" b="0" i="0" u="none" strike="noStrike" cap="none" normalizeH="0" baseline="0" dirty="0">
              <a:ln>
                <a:noFill/>
              </a:ln>
              <a:solidFill>
                <a:schemeClr val="tx1"/>
              </a:solidFill>
              <a:effectLst/>
            </a:endParaRPr>
          </a:p>
          <a:p>
            <a:pPr lvl="0">
              <a:buClrTx/>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4484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JAVA SCRIPT</a:t>
            </a:r>
            <a:endParaRPr sz="3300" b="1" dirty="0"/>
          </a:p>
        </p:txBody>
      </p:sp>
      <p:sp>
        <p:nvSpPr>
          <p:cNvPr id="104" name="Google Shape;104;p16"/>
          <p:cNvSpPr txBox="1"/>
          <p:nvPr/>
        </p:nvSpPr>
        <p:spPr>
          <a:xfrm>
            <a:off x="321600" y="763850"/>
            <a:ext cx="8500800" cy="4185731"/>
          </a:xfrm>
          <a:prstGeom prst="rect">
            <a:avLst/>
          </a:prstGeom>
          <a:noFill/>
          <a:ln>
            <a:noFill/>
          </a:ln>
        </p:spPr>
        <p:txBody>
          <a:bodyPr spcFirstLastPara="1" wrap="square" lIns="91425" tIns="91425" rIns="91425" bIns="91425" anchor="t" anchorCtr="0">
            <a:spAutoFit/>
          </a:bodyPr>
          <a:lstStyle/>
          <a:p>
            <a:pPr lvl="0" algn="just"/>
            <a:r>
              <a:rPr lang="en-US" sz="2600" dirty="0"/>
              <a:t>JavaScript is a </a:t>
            </a:r>
            <a:r>
              <a:rPr lang="en-US" sz="2600" b="1" dirty="0"/>
              <a:t>programming language used for creating dynamic content on websites</a:t>
            </a:r>
            <a:r>
              <a:rPr lang="en-US" sz="2600" dirty="0"/>
              <a:t>. It is a </a:t>
            </a:r>
            <a:r>
              <a:rPr lang="en-US" sz="2600" b="1" dirty="0"/>
              <a:t>lightweight</a:t>
            </a:r>
            <a:r>
              <a:rPr lang="en-US" sz="2600" dirty="0"/>
              <a:t>, </a:t>
            </a:r>
            <a:r>
              <a:rPr lang="en-US" sz="2600" b="1" dirty="0"/>
              <a:t>cross-platform</a:t>
            </a:r>
            <a:r>
              <a:rPr lang="en-US" sz="2600" dirty="0"/>
              <a:t> and </a:t>
            </a:r>
            <a:r>
              <a:rPr lang="en-US" sz="2600" b="1" dirty="0"/>
              <a:t>single-threaded</a:t>
            </a:r>
            <a:r>
              <a:rPr lang="en-US" sz="2600" dirty="0"/>
              <a:t> programming language</a:t>
            </a:r>
            <a:r>
              <a:rPr lang="en-US" sz="2600" dirty="0" smtClean="0"/>
              <a:t>.</a:t>
            </a:r>
          </a:p>
          <a:p>
            <a:pPr lvl="0" algn="just"/>
            <a:r>
              <a:rPr lang="en-US" sz="2600" dirty="0"/>
              <a:t> </a:t>
            </a:r>
          </a:p>
          <a:p>
            <a:pPr lvl="0" algn="just"/>
            <a:r>
              <a:rPr lang="en-US" sz="2600" dirty="0"/>
              <a:t>JavaScript is an </a:t>
            </a:r>
            <a:r>
              <a:rPr lang="en-US" sz="2600" b="1" dirty="0"/>
              <a:t>interpreted </a:t>
            </a:r>
            <a:r>
              <a:rPr lang="en-US" sz="2600" dirty="0"/>
              <a:t>language that executes code line by line providing more flexibility. It is a commonly used programming language to</a:t>
            </a:r>
            <a:r>
              <a:rPr lang="en-US" sz="2600" b="1" dirty="0"/>
              <a:t> create dynamic and interactive elements in web applications</a:t>
            </a:r>
            <a:r>
              <a:rPr lang="en-US" sz="2600" dirty="0"/>
              <a:t>.</a:t>
            </a:r>
            <a:endParaRPr sz="26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OBJECTS</a:t>
            </a:r>
            <a:endParaRPr sz="3300" b="1" dirty="0"/>
          </a:p>
        </p:txBody>
      </p:sp>
      <p:sp>
        <p:nvSpPr>
          <p:cNvPr id="5" name="Rectangle 2"/>
          <p:cNvSpPr>
            <a:spLocks noChangeArrowheads="1"/>
          </p:cNvSpPr>
          <p:nvPr/>
        </p:nvSpPr>
        <p:spPr bwMode="auto">
          <a:xfrm>
            <a:off x="334587" y="555722"/>
            <a:ext cx="7897090" cy="4343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b="1" u="sng" dirty="0" smtClean="0">
                <a:solidFill>
                  <a:srgbClr val="000000"/>
                </a:solidFill>
                <a:latin typeface="Verdana" panose="020B0604030504040204" pitchFamily="34" charset="0"/>
              </a:rPr>
              <a:t>JS OBJECT METHODS</a:t>
            </a:r>
          </a:p>
          <a:p>
            <a:pPr lvl="0">
              <a:buClrTx/>
            </a:pPr>
            <a:endParaRPr lang="en-US" altLang="en-US" sz="1200" b="1" u="sng" dirty="0"/>
          </a:p>
          <a:p>
            <a:r>
              <a:rPr lang="en-US" b="1" dirty="0"/>
              <a:t>Object methods</a:t>
            </a:r>
            <a:r>
              <a:rPr lang="en-US" dirty="0"/>
              <a:t> are actions that can be performed on objects.</a:t>
            </a:r>
          </a:p>
          <a:p>
            <a:r>
              <a:rPr lang="en-US" dirty="0"/>
              <a:t>A method is a </a:t>
            </a:r>
            <a:r>
              <a:rPr lang="en-US" b="1" dirty="0"/>
              <a:t>function definition</a:t>
            </a:r>
            <a:r>
              <a:rPr lang="en-US" dirty="0"/>
              <a:t> stored as a </a:t>
            </a:r>
            <a:r>
              <a:rPr lang="en-US" b="1" dirty="0"/>
              <a:t>property value</a:t>
            </a:r>
            <a:r>
              <a:rPr lang="en-US" dirty="0" smtClean="0"/>
              <a:t>.</a:t>
            </a:r>
          </a:p>
          <a:p>
            <a:endParaRPr lang="en-US" dirty="0" smtClean="0"/>
          </a:p>
          <a:p>
            <a:r>
              <a:rPr lang="en-US" altLang="en-US" b="1" dirty="0">
                <a:solidFill>
                  <a:srgbClr val="002060"/>
                </a:solidFill>
                <a:latin typeface="Segoe UI" panose="020B0502040204020203" pitchFamily="34" charset="0"/>
                <a:cs typeface="Segoe UI" panose="020B0502040204020203" pitchFamily="34" charset="0"/>
              </a:rPr>
              <a:t>Syntax:</a:t>
            </a:r>
          </a:p>
          <a:p>
            <a:r>
              <a:rPr lang="en-US" dirty="0" err="1" smtClean="0"/>
              <a:t>const</a:t>
            </a:r>
            <a:r>
              <a:rPr lang="en-US" dirty="0"/>
              <a:t> </a:t>
            </a:r>
            <a:r>
              <a:rPr lang="en-US" b="1" dirty="0"/>
              <a:t>person</a:t>
            </a:r>
            <a:r>
              <a:rPr lang="en-US" dirty="0"/>
              <a:t>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"Doe",</a:t>
            </a:r>
            <a:br>
              <a:rPr lang="en-US" dirty="0"/>
            </a:br>
            <a:r>
              <a:rPr lang="en-US" dirty="0"/>
              <a:t>  id: 5566,</a:t>
            </a:r>
            <a:br>
              <a:rPr lang="en-US" dirty="0"/>
            </a:br>
            <a:r>
              <a:rPr lang="en-US" dirty="0"/>
              <a:t>  </a:t>
            </a:r>
            <a:r>
              <a:rPr lang="en-US" dirty="0" err="1"/>
              <a:t>fullName</a:t>
            </a:r>
            <a:r>
              <a:rPr lang="en-US" dirty="0"/>
              <a:t>: function() {</a:t>
            </a:r>
            <a:br>
              <a:rPr lang="en-US" dirty="0"/>
            </a:br>
            <a:r>
              <a:rPr lang="en-US" dirty="0"/>
              <a:t>    return </a:t>
            </a:r>
            <a:r>
              <a:rPr lang="en-US" b="1" dirty="0" err="1"/>
              <a:t>this</a:t>
            </a:r>
            <a:r>
              <a:rPr lang="en-US" dirty="0" err="1"/>
              <a:t>.firstName</a:t>
            </a:r>
            <a:r>
              <a:rPr lang="en-US" dirty="0"/>
              <a:t> + " " + </a:t>
            </a:r>
            <a:r>
              <a:rPr lang="en-US" b="1" dirty="0" err="1"/>
              <a:t>this</a:t>
            </a:r>
            <a:r>
              <a:rPr lang="en-US" dirty="0" err="1"/>
              <a:t>.lastName</a:t>
            </a:r>
            <a:r>
              <a:rPr lang="en-US" dirty="0"/>
              <a:t>;</a:t>
            </a:r>
            <a:br>
              <a:rPr lang="en-US" dirty="0"/>
            </a:br>
            <a:r>
              <a:rPr lang="en-US" dirty="0"/>
              <a:t>  }</a:t>
            </a:r>
            <a:br>
              <a:rPr lang="en-US" dirty="0"/>
            </a:br>
            <a:r>
              <a:rPr lang="en-US" dirty="0" smtClean="0"/>
              <a:t>};</a:t>
            </a:r>
          </a:p>
          <a:p>
            <a:endParaRPr lang="en-US" dirty="0"/>
          </a:p>
          <a:p>
            <a:r>
              <a:rPr lang="en-US" b="1" u="sng" dirty="0"/>
              <a:t>Adding a Method to an Object</a:t>
            </a:r>
          </a:p>
          <a:p>
            <a:endParaRPr lang="en-US" dirty="0" smtClean="0"/>
          </a:p>
          <a:p>
            <a:r>
              <a:rPr lang="en-US" dirty="0"/>
              <a:t>person.name = function ()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smtClean="0"/>
              <a:t>};</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09287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ARRAY</a:t>
            </a:r>
            <a:endParaRPr sz="2600" b="1" dirty="0"/>
          </a:p>
        </p:txBody>
      </p:sp>
      <p:sp>
        <p:nvSpPr>
          <p:cNvPr id="5" name="Rectangle 2"/>
          <p:cNvSpPr>
            <a:spLocks noChangeArrowheads="1"/>
          </p:cNvSpPr>
          <p:nvPr/>
        </p:nvSpPr>
        <p:spPr bwMode="auto">
          <a:xfrm>
            <a:off x="326967" y="410349"/>
            <a:ext cx="7897090" cy="4466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sz="1200" dirty="0"/>
              <a:t>An array is a special variable, which can hold more than one value</a:t>
            </a:r>
            <a:r>
              <a:rPr lang="en-US" sz="1200" dirty="0" smtClean="0"/>
              <a:t>:</a:t>
            </a:r>
          </a:p>
          <a:p>
            <a:endParaRPr lang="en-US" sz="1200" dirty="0" smtClean="0"/>
          </a:p>
          <a:p>
            <a:r>
              <a:rPr lang="en-US" altLang="en-US" sz="1200" b="1" dirty="0">
                <a:solidFill>
                  <a:srgbClr val="002060"/>
                </a:solidFill>
                <a:latin typeface="Segoe UI" panose="020B0502040204020203" pitchFamily="34" charset="0"/>
                <a:cs typeface="Segoe UI" panose="020B0502040204020203" pitchFamily="34" charset="0"/>
              </a:rPr>
              <a:t>Syntax</a:t>
            </a:r>
            <a:r>
              <a:rPr lang="en-US" altLang="en-US" sz="1200" b="1" dirty="0" smtClean="0">
                <a:solidFill>
                  <a:srgbClr val="002060"/>
                </a:solidFill>
                <a:latin typeface="Segoe UI" panose="020B0502040204020203" pitchFamily="34" charset="0"/>
                <a:cs typeface="Segoe UI" panose="020B0502040204020203" pitchFamily="34" charset="0"/>
              </a:rPr>
              <a:t>:</a:t>
            </a:r>
          </a:p>
          <a:p>
            <a:r>
              <a:rPr lang="en-US" sz="1200" dirty="0" err="1"/>
              <a:t>const</a:t>
            </a:r>
            <a:r>
              <a:rPr lang="en-US" sz="1200" dirty="0"/>
              <a:t> </a:t>
            </a:r>
            <a:r>
              <a:rPr lang="en-US" sz="1200" i="1" dirty="0" err="1"/>
              <a:t>array_name</a:t>
            </a:r>
            <a:r>
              <a:rPr lang="en-US" sz="1200" dirty="0"/>
              <a:t> = [</a:t>
            </a:r>
            <a:r>
              <a:rPr lang="en-US" sz="1200" i="1" dirty="0"/>
              <a:t>item1</a:t>
            </a:r>
            <a:r>
              <a:rPr lang="en-US" sz="1200" dirty="0"/>
              <a:t>, </a:t>
            </a:r>
            <a:r>
              <a:rPr lang="en-US" sz="1200" i="1" dirty="0"/>
              <a:t>item2</a:t>
            </a:r>
            <a:r>
              <a:rPr lang="en-US" sz="1200" dirty="0"/>
              <a:t>, ...];  </a:t>
            </a:r>
            <a:endParaRPr lang="en-US" sz="1200" dirty="0" smtClean="0"/>
          </a:p>
          <a:p>
            <a:endParaRPr lang="en-US" altLang="en-US" sz="1200" b="1" dirty="0" smtClean="0">
              <a:solidFill>
                <a:srgbClr val="002060"/>
              </a:solidFill>
              <a:latin typeface="Segoe UI" panose="020B0502040204020203" pitchFamily="34" charset="0"/>
              <a:cs typeface="Segoe UI" panose="020B0502040204020203" pitchFamily="34" charset="0"/>
            </a:endParaRPr>
          </a:p>
          <a:p>
            <a:r>
              <a:rPr lang="en-US" altLang="en-US" sz="1200" b="1" dirty="0" smtClean="0">
                <a:solidFill>
                  <a:srgbClr val="002060"/>
                </a:solidFill>
                <a:latin typeface="Segoe UI" panose="020B0502040204020203" pitchFamily="34" charset="0"/>
                <a:cs typeface="Segoe UI" panose="020B0502040204020203" pitchFamily="34" charset="0"/>
              </a:rPr>
              <a:t>Example:</a:t>
            </a:r>
            <a:endParaRPr lang="en-US" altLang="en-US" sz="1200" b="1" dirty="0">
              <a:solidFill>
                <a:srgbClr val="002060"/>
              </a:solidFill>
              <a:latin typeface="Segoe UI" panose="020B0502040204020203" pitchFamily="34" charset="0"/>
              <a:cs typeface="Segoe UI" panose="020B0502040204020203" pitchFamily="34" charset="0"/>
            </a:endParaRPr>
          </a:p>
          <a:p>
            <a:r>
              <a:rPr lang="en-US" sz="1200" dirty="0" err="1"/>
              <a:t>const</a:t>
            </a:r>
            <a:r>
              <a:rPr lang="en-US" sz="1200" dirty="0"/>
              <a:t> cars = ["Saab", "Volvo", "BMW</a:t>
            </a:r>
            <a:r>
              <a:rPr lang="en-US" sz="1200" dirty="0" smtClean="0"/>
              <a:t>"];</a:t>
            </a:r>
          </a:p>
          <a:p>
            <a:endParaRPr lang="en-US" sz="1200" dirty="0"/>
          </a:p>
          <a:p>
            <a:r>
              <a:rPr lang="en-US" sz="1200" dirty="0" err="1"/>
              <a:t>const</a:t>
            </a:r>
            <a:r>
              <a:rPr lang="en-US" sz="1200" dirty="0"/>
              <a:t> cars = [];</a:t>
            </a:r>
            <a:br>
              <a:rPr lang="en-US" sz="1200" dirty="0"/>
            </a:br>
            <a:r>
              <a:rPr lang="en-US" sz="1200" dirty="0"/>
              <a:t>cars[0]= "Saab";</a:t>
            </a:r>
            <a:br>
              <a:rPr lang="en-US" sz="1200" dirty="0"/>
            </a:br>
            <a:r>
              <a:rPr lang="en-US" sz="1200" dirty="0"/>
              <a:t>cars[1]= "Volvo";</a:t>
            </a:r>
            <a:br>
              <a:rPr lang="en-US" sz="1200" dirty="0"/>
            </a:br>
            <a:r>
              <a:rPr lang="en-US" sz="1200" dirty="0"/>
              <a:t>cars[2]= "BMW</a:t>
            </a:r>
            <a:r>
              <a:rPr lang="en-US" sz="1200" dirty="0" smtClean="0"/>
              <a:t>";</a:t>
            </a:r>
          </a:p>
          <a:p>
            <a:endParaRPr lang="en-US" sz="1200" dirty="0"/>
          </a:p>
          <a:p>
            <a:r>
              <a:rPr lang="en-US" sz="1200" b="1" u="sng" dirty="0"/>
              <a:t>Accessing the First Array </a:t>
            </a:r>
            <a:r>
              <a:rPr lang="en-US" sz="1200" b="1" u="sng" dirty="0" smtClean="0"/>
              <a:t>Element</a:t>
            </a:r>
          </a:p>
          <a:p>
            <a:endParaRPr lang="en-US" sz="1200" b="1" u="sng" dirty="0"/>
          </a:p>
          <a:p>
            <a:r>
              <a:rPr lang="fr-FR" sz="1200" dirty="0" err="1"/>
              <a:t>const</a:t>
            </a:r>
            <a:r>
              <a:rPr lang="fr-FR" sz="1200" dirty="0"/>
              <a:t> fruits = ["Banana", "Orange", "Apple", "Mango"];</a:t>
            </a:r>
            <a:br>
              <a:rPr lang="fr-FR" sz="1200" dirty="0"/>
            </a:br>
            <a:r>
              <a:rPr lang="fr-FR" sz="1200" dirty="0"/>
              <a:t>let fruit = fruits[0];</a:t>
            </a:r>
            <a:endParaRPr lang="en-US" sz="1200" b="1" u="sng" dirty="0"/>
          </a:p>
          <a:p>
            <a:endParaRPr lang="en-US" sz="1200" dirty="0" smtClean="0"/>
          </a:p>
          <a:p>
            <a:endParaRPr lang="en-US" sz="1200" dirty="0"/>
          </a:p>
          <a:p>
            <a:r>
              <a:rPr lang="en-US" sz="1200" b="1" u="sng" dirty="0"/>
              <a:t>Converting an Array to a </a:t>
            </a:r>
            <a:r>
              <a:rPr lang="en-US" sz="1200" b="1" u="sng" dirty="0" smtClean="0"/>
              <a:t>String:</a:t>
            </a:r>
          </a:p>
          <a:p>
            <a:endParaRPr lang="en-US" sz="1200" b="1" u="sng" dirty="0"/>
          </a:p>
          <a:p>
            <a:r>
              <a:rPr lang="en-US" sz="1200" dirty="0" err="1"/>
              <a:t>const</a:t>
            </a:r>
            <a:r>
              <a:rPr lang="en-US" sz="1200" dirty="0"/>
              <a:t> fruits = ["Banana", "Orange", "Apple", "Mango"];</a:t>
            </a:r>
            <a:br>
              <a:rPr lang="en-US" sz="1200" dirty="0"/>
            </a:br>
            <a:r>
              <a:rPr lang="en-US" sz="1200" dirty="0" err="1"/>
              <a:t>document.getElementById</a:t>
            </a:r>
            <a:r>
              <a:rPr lang="en-US" sz="1200" dirty="0"/>
              <a:t>("demo").</a:t>
            </a:r>
            <a:r>
              <a:rPr lang="en-US" sz="1200" dirty="0" err="1"/>
              <a:t>innerHTML</a:t>
            </a:r>
            <a:r>
              <a:rPr lang="en-US" sz="1200" dirty="0"/>
              <a:t> = </a:t>
            </a:r>
            <a:r>
              <a:rPr lang="en-US" sz="1200" dirty="0" err="1"/>
              <a:t>fruits.toString</a:t>
            </a:r>
            <a:r>
              <a:rPr lang="en-US" sz="1200" dirty="0" smtClean="0"/>
              <a:t>();</a:t>
            </a:r>
          </a:p>
        </p:txBody>
      </p:sp>
    </p:spTree>
    <p:extLst>
      <p:ext uri="{BB962C8B-B14F-4D97-AF65-F5344CB8AC3E}">
        <p14:creationId xmlns:p14="http://schemas.microsoft.com/office/powerpoint/2010/main" val="1166768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ARRAY METHODS</a:t>
            </a:r>
            <a:endParaRPr sz="2600" b="1" dirty="0"/>
          </a:p>
        </p:txBody>
      </p:sp>
      <p:sp>
        <p:nvSpPr>
          <p:cNvPr id="3" name="Rectangle 1"/>
          <p:cNvSpPr>
            <a:spLocks noChangeArrowheads="1"/>
          </p:cNvSpPr>
          <p:nvPr/>
        </p:nvSpPr>
        <p:spPr bwMode="auto">
          <a:xfrm>
            <a:off x="384810" y="890188"/>
            <a:ext cx="65" cy="74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33556642"/>
              </p:ext>
            </p:extLst>
          </p:nvPr>
        </p:nvGraphicFramePr>
        <p:xfrm>
          <a:off x="323503" y="581688"/>
          <a:ext cx="8603674" cy="182880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957677">
                <a:tc>
                  <a:txBody>
                    <a:bodyPr/>
                    <a:lstStyle/>
                    <a:p>
                      <a:pPr algn="l" fontAlgn="t"/>
                      <a:r>
                        <a:rPr lang="en-US" dirty="0" smtClean="0">
                          <a:effectLst/>
                          <a:hlinkClick r:id="rId3"/>
                        </a:rPr>
                        <a:t>Array length</a:t>
                      </a:r>
                      <a:r>
                        <a:rPr lang="en-US" dirty="0" smtClean="0">
                          <a:effectLst/>
                        </a:rPr>
                        <a:t/>
                      </a:r>
                      <a:br>
                        <a:rPr lang="en-US" dirty="0" smtClean="0">
                          <a:effectLst/>
                        </a:rPr>
                      </a:br>
                      <a:r>
                        <a:rPr lang="en-US" dirty="0" smtClean="0">
                          <a:effectLst/>
                          <a:hlinkClick r:id="rId4"/>
                        </a:rPr>
                        <a:t>Array </a:t>
                      </a:r>
                      <a:r>
                        <a:rPr lang="en-US" dirty="0" err="1" smtClean="0">
                          <a:effectLst/>
                          <a:hlinkClick r:id="rId4"/>
                        </a:rPr>
                        <a:t>toString</a:t>
                      </a:r>
                      <a:r>
                        <a:rPr lang="en-US" dirty="0" smtClean="0">
                          <a:effectLst/>
                        </a:rPr>
                        <a:t>()</a:t>
                      </a:r>
                      <a:br>
                        <a:rPr lang="en-US" dirty="0" smtClean="0">
                          <a:effectLst/>
                        </a:rPr>
                      </a:br>
                      <a:r>
                        <a:rPr lang="en-US" dirty="0" smtClean="0">
                          <a:effectLst/>
                          <a:hlinkClick r:id="rId5"/>
                        </a:rPr>
                        <a:t>Array at()</a:t>
                      </a:r>
                      <a:r>
                        <a:rPr lang="en-US" dirty="0" smtClean="0">
                          <a:effectLst/>
                        </a:rPr>
                        <a:t/>
                      </a:r>
                      <a:br>
                        <a:rPr lang="en-US" dirty="0" smtClean="0">
                          <a:effectLst/>
                        </a:rPr>
                      </a:br>
                      <a:r>
                        <a:rPr lang="en-US" dirty="0" smtClean="0">
                          <a:effectLst/>
                          <a:hlinkClick r:id="rId6"/>
                        </a:rPr>
                        <a:t>Array join()</a:t>
                      </a:r>
                      <a:r>
                        <a:rPr lang="en-US" dirty="0" smtClean="0">
                          <a:effectLst/>
                        </a:rPr>
                        <a:t/>
                      </a:r>
                      <a:br>
                        <a:rPr lang="en-US" dirty="0" smtClean="0">
                          <a:effectLst/>
                        </a:rPr>
                      </a:br>
                      <a:r>
                        <a:rPr lang="en-US" dirty="0" smtClean="0">
                          <a:effectLst/>
                          <a:hlinkClick r:id="rId7"/>
                        </a:rPr>
                        <a:t>Array pop()</a:t>
                      </a:r>
                      <a:r>
                        <a:rPr lang="en-US" dirty="0" smtClean="0">
                          <a:effectLst/>
                        </a:rPr>
                        <a:t/>
                      </a:r>
                      <a:br>
                        <a:rPr lang="en-US" dirty="0" smtClean="0">
                          <a:effectLst/>
                        </a:rPr>
                      </a:br>
                      <a:r>
                        <a:rPr lang="en-US" dirty="0" smtClean="0">
                          <a:effectLst/>
                          <a:hlinkClick r:id="rId8"/>
                        </a:rPr>
                        <a:t>Array push()</a:t>
                      </a:r>
                      <a:r>
                        <a:rPr lang="en-US" dirty="0" smtClean="0">
                          <a:effectLst/>
                        </a:rPr>
                        <a:t/>
                      </a:r>
                      <a:br>
                        <a:rPr lang="en-US" dirty="0" smtClean="0">
                          <a:effectLst/>
                        </a:rPr>
                      </a:br>
                      <a:r>
                        <a:rPr lang="en-US" dirty="0" smtClean="0">
                          <a:effectLst/>
                          <a:hlinkClick r:id="rId9"/>
                        </a:rPr>
                        <a:t>Array delete()</a:t>
                      </a:r>
                      <a:r>
                        <a:rPr lang="en-US" dirty="0" smtClean="0">
                          <a:effectLst/>
                        </a:rPr>
                        <a:t/>
                      </a:r>
                      <a:br>
                        <a:rPr lang="en-US" dirty="0" smtClean="0">
                          <a:effectLst/>
                        </a:rPr>
                      </a:b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dirty="0" smtClean="0">
                          <a:effectLst/>
                          <a:hlinkClick r:id="rId10"/>
                        </a:rPr>
                        <a:t>Array </a:t>
                      </a:r>
                      <a:r>
                        <a:rPr lang="en-US" dirty="0" err="1" smtClean="0">
                          <a:effectLst/>
                          <a:hlinkClick r:id="rId10"/>
                        </a:rPr>
                        <a:t>concat</a:t>
                      </a:r>
                      <a:r>
                        <a:rPr lang="en-US" dirty="0" smtClean="0">
                          <a:effectLst/>
                          <a:hlinkClick r:id="rId10"/>
                        </a:rPr>
                        <a:t>()</a:t>
                      </a:r>
                      <a:r>
                        <a:rPr lang="en-US" dirty="0" smtClean="0">
                          <a:effectLst/>
                        </a:rPr>
                        <a:t/>
                      </a:r>
                      <a:br>
                        <a:rPr lang="en-US" dirty="0" smtClean="0">
                          <a:effectLst/>
                        </a:rPr>
                      </a:br>
                      <a:r>
                        <a:rPr lang="en-US" dirty="0" smtClean="0">
                          <a:effectLst/>
                          <a:hlinkClick r:id="rId11"/>
                        </a:rPr>
                        <a:t>Array </a:t>
                      </a:r>
                      <a:r>
                        <a:rPr lang="en-US" dirty="0" err="1" smtClean="0">
                          <a:effectLst/>
                          <a:hlinkClick r:id="rId11"/>
                        </a:rPr>
                        <a:t>copyWithin</a:t>
                      </a:r>
                      <a:r>
                        <a:rPr lang="en-US" dirty="0" smtClean="0">
                          <a:effectLst/>
                          <a:hlinkClick r:id="rId11"/>
                        </a:rPr>
                        <a:t>()</a:t>
                      </a:r>
                      <a:r>
                        <a:rPr lang="en-US" dirty="0" smtClean="0">
                          <a:effectLst/>
                        </a:rPr>
                        <a:t/>
                      </a:r>
                      <a:br>
                        <a:rPr lang="en-US" dirty="0" smtClean="0">
                          <a:effectLst/>
                        </a:rPr>
                      </a:br>
                      <a:r>
                        <a:rPr lang="en-US" dirty="0" smtClean="0">
                          <a:effectLst/>
                          <a:hlinkClick r:id="rId12"/>
                        </a:rPr>
                        <a:t>Array flat()</a:t>
                      </a:r>
                      <a:r>
                        <a:rPr lang="en-US" dirty="0" smtClean="0">
                          <a:effectLst/>
                        </a:rPr>
                        <a:t/>
                      </a:r>
                      <a:br>
                        <a:rPr lang="en-US" dirty="0" smtClean="0">
                          <a:effectLst/>
                        </a:rPr>
                      </a:br>
                      <a:r>
                        <a:rPr lang="en-US" dirty="0" smtClean="0">
                          <a:effectLst/>
                          <a:hlinkClick r:id="rId13"/>
                        </a:rPr>
                        <a:t>Array splice()</a:t>
                      </a:r>
                      <a:r>
                        <a:rPr lang="en-US" dirty="0" smtClean="0">
                          <a:effectLst/>
                        </a:rPr>
                        <a:t/>
                      </a:r>
                      <a:br>
                        <a:rPr lang="en-US" dirty="0" smtClean="0">
                          <a:effectLst/>
                        </a:rPr>
                      </a:br>
                      <a:r>
                        <a:rPr lang="en-US" dirty="0" smtClean="0">
                          <a:effectLst/>
                          <a:hlinkClick r:id="rId14"/>
                        </a:rPr>
                        <a:t>Array </a:t>
                      </a:r>
                      <a:r>
                        <a:rPr lang="en-US" dirty="0" err="1" smtClean="0">
                          <a:effectLst/>
                          <a:hlinkClick r:id="rId14"/>
                        </a:rPr>
                        <a:t>toSpliced</a:t>
                      </a:r>
                      <a:r>
                        <a:rPr lang="en-US" dirty="0" smtClean="0">
                          <a:effectLst/>
                          <a:hlinkClick r:id="rId14"/>
                        </a:rPr>
                        <a:t>()</a:t>
                      </a:r>
                      <a:r>
                        <a:rPr lang="en-US" dirty="0" smtClean="0">
                          <a:effectLst/>
                        </a:rPr>
                        <a:t/>
                      </a:r>
                      <a:br>
                        <a:rPr lang="en-US" dirty="0" smtClean="0">
                          <a:effectLst/>
                        </a:rPr>
                      </a:br>
                      <a:r>
                        <a:rPr lang="en-US" dirty="0" smtClean="0">
                          <a:effectLst/>
                          <a:hlinkClick r:id="rId15"/>
                        </a:rPr>
                        <a:t>Array slice()</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
        <p:nvSpPr>
          <p:cNvPr id="7" name="Rectangle 2"/>
          <p:cNvSpPr>
            <a:spLocks noChangeArrowheads="1"/>
          </p:cNvSpPr>
          <p:nvPr/>
        </p:nvSpPr>
        <p:spPr bwMode="auto">
          <a:xfrm>
            <a:off x="323503" y="2410615"/>
            <a:ext cx="7897090" cy="2127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sz="1200" b="1" u="sng" dirty="0" smtClean="0"/>
              <a:t>Array length Method:</a:t>
            </a:r>
            <a:endParaRPr lang="en-US" altLang="en-US" sz="1200" b="1" u="sng" dirty="0" smtClean="0">
              <a:solidFill>
                <a:srgbClr val="000000"/>
              </a:solidFill>
              <a:latin typeface="Verdana" panose="020B0604030504040204" pitchFamily="34" charset="0"/>
            </a:endParaRPr>
          </a:p>
          <a:p>
            <a:pPr lvl="0">
              <a:buClrTx/>
            </a:pPr>
            <a:r>
              <a:rPr lang="en-US" altLang="en-US" sz="1200" dirty="0" smtClean="0">
                <a:solidFill>
                  <a:srgbClr val="000000"/>
                </a:solidFill>
                <a:latin typeface="Verdana" panose="020B0604030504040204" pitchFamily="34" charset="0"/>
              </a:rPr>
              <a:t>The</a:t>
            </a:r>
            <a:r>
              <a:rPr lang="en-US" altLang="en-US" sz="1200" dirty="0">
                <a:solidFill>
                  <a:srgbClr val="000000"/>
                </a:solidFill>
                <a:latin typeface="Verdana" panose="020B0604030504040204" pitchFamily="34" charset="0"/>
              </a:rPr>
              <a:t> </a:t>
            </a:r>
            <a:r>
              <a:rPr lang="en-US" altLang="en-US" sz="1200" dirty="0">
                <a:solidFill>
                  <a:srgbClr val="DC143C"/>
                </a:solidFill>
                <a:latin typeface="Consolas" panose="020B0609020204030204" pitchFamily="49" charset="0"/>
              </a:rPr>
              <a:t>length</a:t>
            </a:r>
            <a:r>
              <a:rPr lang="en-US" altLang="en-US" sz="1200" dirty="0">
                <a:solidFill>
                  <a:srgbClr val="000000"/>
                </a:solidFill>
                <a:latin typeface="Verdana" panose="020B0604030504040204" pitchFamily="34" charset="0"/>
              </a:rPr>
              <a:t> property returns the length of a </a:t>
            </a:r>
            <a:r>
              <a:rPr lang="en-US" altLang="en-US" sz="1200" dirty="0" smtClean="0">
                <a:solidFill>
                  <a:srgbClr val="000000"/>
                </a:solidFill>
                <a:latin typeface="Verdana" panose="020B0604030504040204" pitchFamily="34" charset="0"/>
              </a:rPr>
              <a:t>Array:</a:t>
            </a:r>
          </a:p>
          <a:p>
            <a:pPr lvl="0">
              <a:buClrTx/>
            </a:pPr>
            <a:endParaRPr lang="en-US" altLang="en-US" sz="1200" dirty="0" smtClean="0">
              <a:solidFill>
                <a:srgbClr val="000000"/>
              </a:solidFill>
              <a:latin typeface="Verdana" panose="020B0604030504040204" pitchFamily="34" charset="0"/>
            </a:endParaRPr>
          </a:p>
          <a:p>
            <a:pPr lvl="0">
              <a:buClrTx/>
            </a:pPr>
            <a:r>
              <a:rPr lang="en-US" sz="1200" dirty="0" err="1"/>
              <a:t>const</a:t>
            </a:r>
            <a:r>
              <a:rPr lang="en-US" sz="1200" dirty="0"/>
              <a:t> fruits = ["Banana", "Orange", "Apple", "Mango"];</a:t>
            </a:r>
            <a:br>
              <a:rPr lang="en-US" sz="1200" dirty="0"/>
            </a:br>
            <a:r>
              <a:rPr lang="en-US" sz="1200" dirty="0"/>
              <a:t>let size = </a:t>
            </a:r>
            <a:r>
              <a:rPr lang="en-US" sz="1200" dirty="0" err="1"/>
              <a:t>fruits.length</a:t>
            </a:r>
            <a:r>
              <a:rPr lang="en-US" sz="1200" dirty="0" smtClean="0"/>
              <a:t>;</a:t>
            </a:r>
          </a:p>
          <a:p>
            <a:pPr lvl="0">
              <a:buClrTx/>
            </a:pPr>
            <a:endParaRPr lang="en-US" altLang="en-US" sz="1200" b="1" dirty="0">
              <a:solidFill>
                <a:srgbClr val="000000"/>
              </a:solidFill>
              <a:latin typeface="Verdana" panose="020B0604030504040204" pitchFamily="34" charset="0"/>
            </a:endParaRPr>
          </a:p>
          <a:p>
            <a:pPr lvl="0">
              <a:buClrTx/>
            </a:pPr>
            <a:r>
              <a:rPr lang="en-US" sz="1200" b="1" u="sng" dirty="0"/>
              <a:t>Array </a:t>
            </a:r>
            <a:r>
              <a:rPr lang="en-US" sz="1200" b="1" u="sng" dirty="0" err="1" smtClean="0"/>
              <a:t>toString</a:t>
            </a:r>
            <a:r>
              <a:rPr lang="en-US" sz="1200" b="1" u="sng" dirty="0" smtClean="0"/>
              <a:t>() </a:t>
            </a:r>
            <a:r>
              <a:rPr lang="en-US" sz="1200" b="1" u="sng" dirty="0"/>
              <a:t>Method:</a:t>
            </a:r>
            <a:endParaRPr lang="en-US" altLang="en-US" sz="1200" b="1" u="sng" dirty="0">
              <a:solidFill>
                <a:srgbClr val="000000"/>
              </a:solidFill>
              <a:latin typeface="Verdana" panose="020B0604030504040204" pitchFamily="34" charset="0"/>
            </a:endParaRPr>
          </a:p>
          <a:p>
            <a:pPr>
              <a:buClrTx/>
            </a:pPr>
            <a:r>
              <a:rPr lang="en-US" altLang="en-US" sz="1200" dirty="0">
                <a:solidFill>
                  <a:srgbClr val="000000"/>
                </a:solidFill>
                <a:latin typeface="Verdana" panose="020B0604030504040204" pitchFamily="34" charset="0"/>
              </a:rPr>
              <a:t>The JavaScript method </a:t>
            </a:r>
            <a:r>
              <a:rPr lang="en-US" altLang="en-US" sz="1200" dirty="0" err="1">
                <a:solidFill>
                  <a:srgbClr val="DC143C"/>
                </a:solidFill>
                <a:latin typeface="Consolas" panose="020B0609020204030204" pitchFamily="49" charset="0"/>
              </a:rPr>
              <a:t>toString</a:t>
            </a:r>
            <a:r>
              <a:rPr lang="en-US" altLang="en-US" sz="1200" dirty="0">
                <a:solidFill>
                  <a:srgbClr val="DC143C"/>
                </a:solidFill>
                <a:latin typeface="Consolas" panose="020B0609020204030204" pitchFamily="49" charset="0"/>
              </a:rPr>
              <a:t>()</a:t>
            </a:r>
            <a:r>
              <a:rPr lang="en-US" altLang="en-US" sz="1200" dirty="0">
                <a:solidFill>
                  <a:srgbClr val="000000"/>
                </a:solidFill>
                <a:latin typeface="Verdana" panose="020B0604030504040204" pitchFamily="34" charset="0"/>
              </a:rPr>
              <a:t> converts an array to a string of (comma separated) array values.</a:t>
            </a:r>
            <a:r>
              <a:rPr lang="en-US" altLang="en-US" sz="1200" dirty="0"/>
              <a:t> </a:t>
            </a:r>
          </a:p>
          <a:p>
            <a:pPr lvl="0">
              <a:buClrTx/>
            </a:pPr>
            <a:endParaRPr lang="en-US" altLang="en-US" sz="1200" dirty="0">
              <a:solidFill>
                <a:srgbClr val="000000"/>
              </a:solidFill>
              <a:latin typeface="Verdana" panose="020B0604030504040204" pitchFamily="34" charset="0"/>
            </a:endParaRPr>
          </a:p>
          <a:p>
            <a:pPr lvl="0">
              <a:buClrTx/>
            </a:pPr>
            <a:r>
              <a:rPr lang="en-US" sz="1200" dirty="0" err="1"/>
              <a:t>const</a:t>
            </a:r>
            <a:r>
              <a:rPr lang="en-US" sz="1200" dirty="0"/>
              <a:t> fruits = ["Banana", "Orange", "Apple", "Mango"];</a:t>
            </a:r>
            <a:br>
              <a:rPr lang="en-US" sz="1200" dirty="0"/>
            </a:br>
            <a:r>
              <a:rPr lang="en-US" sz="1200" dirty="0" err="1"/>
              <a:t>document.getElementById</a:t>
            </a:r>
            <a:r>
              <a:rPr lang="en-US" sz="1200" dirty="0"/>
              <a:t>("demo").</a:t>
            </a:r>
            <a:r>
              <a:rPr lang="en-US" sz="1200" dirty="0" err="1"/>
              <a:t>innerHTML</a:t>
            </a:r>
            <a:r>
              <a:rPr lang="en-US" sz="1200" dirty="0"/>
              <a:t> = </a:t>
            </a:r>
            <a:r>
              <a:rPr lang="en-US" sz="1200" dirty="0" err="1"/>
              <a:t>fruits.toString</a:t>
            </a:r>
            <a:r>
              <a:rPr lang="en-US" sz="1200" dirty="0"/>
              <a:t>();</a:t>
            </a:r>
            <a:endParaRPr lang="en-US" altLang="en-US" sz="12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411281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ARRAYS</a:t>
            </a:r>
            <a:endParaRPr sz="2600" b="1" dirty="0"/>
          </a:p>
        </p:txBody>
      </p:sp>
      <p:sp>
        <p:nvSpPr>
          <p:cNvPr id="3" name="Rectangle 1"/>
          <p:cNvSpPr>
            <a:spLocks noChangeArrowheads="1"/>
          </p:cNvSpPr>
          <p:nvPr/>
        </p:nvSpPr>
        <p:spPr bwMode="auto">
          <a:xfrm>
            <a:off x="384810" y="890188"/>
            <a:ext cx="65" cy="74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4810" y="538246"/>
            <a:ext cx="7897090" cy="38971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sz="1300" b="1" u="sng" dirty="0" smtClean="0"/>
              <a:t>Array pop() Method:</a:t>
            </a:r>
            <a:endParaRPr lang="en-US" altLang="en-US" sz="1300" b="1" u="sng" dirty="0" smtClean="0">
              <a:solidFill>
                <a:srgbClr val="000000"/>
              </a:solidFill>
              <a:latin typeface="Verdana" panose="020B0604030504040204" pitchFamily="34" charset="0"/>
            </a:endParaRPr>
          </a:p>
          <a:p>
            <a:pPr lvl="0">
              <a:buClrTx/>
            </a:pPr>
            <a:r>
              <a:rPr lang="en-US" altLang="en-US" sz="1300" dirty="0">
                <a:solidFill>
                  <a:srgbClr val="000000"/>
                </a:solidFill>
                <a:latin typeface="Verdana" panose="020B0604030504040204" pitchFamily="34" charset="0"/>
              </a:rPr>
              <a:t>The </a:t>
            </a:r>
            <a:r>
              <a:rPr lang="en-US" altLang="en-US" sz="1300" dirty="0">
                <a:solidFill>
                  <a:srgbClr val="DC143C"/>
                </a:solidFill>
                <a:latin typeface="Consolas" panose="020B0609020204030204" pitchFamily="49" charset="0"/>
              </a:rPr>
              <a:t>pop()</a:t>
            </a:r>
            <a:r>
              <a:rPr lang="en-US" altLang="en-US" sz="1300" dirty="0">
                <a:solidFill>
                  <a:srgbClr val="000000"/>
                </a:solidFill>
                <a:latin typeface="Verdana" panose="020B0604030504040204" pitchFamily="34" charset="0"/>
              </a:rPr>
              <a:t> method removes the last element from an array:</a:t>
            </a:r>
            <a:r>
              <a:rPr lang="en-US" altLang="en-US" sz="1300" dirty="0"/>
              <a:t> </a:t>
            </a:r>
          </a:p>
          <a:p>
            <a:pPr lvl="0">
              <a:buClrTx/>
            </a:pPr>
            <a:endParaRPr lang="en-US" altLang="en-US" sz="1300" dirty="0" smtClean="0">
              <a:solidFill>
                <a:srgbClr val="000000"/>
              </a:solidFill>
              <a:latin typeface="Verdana" panose="020B0604030504040204" pitchFamily="34" charset="0"/>
            </a:endParaRPr>
          </a:p>
          <a:p>
            <a:pPr lvl="0">
              <a:buClrTx/>
            </a:pPr>
            <a:r>
              <a:rPr lang="en-US" sz="1300" dirty="0" err="1"/>
              <a:t>const</a:t>
            </a:r>
            <a:r>
              <a:rPr lang="en-US" sz="1300" dirty="0"/>
              <a:t> fruits = ["Banana", "Orange", "Apple", "Mango"];</a:t>
            </a:r>
            <a:br>
              <a:rPr lang="en-US" sz="1300" dirty="0"/>
            </a:br>
            <a:r>
              <a:rPr lang="en-US" sz="1300" dirty="0" err="1"/>
              <a:t>fruits.pop</a:t>
            </a:r>
            <a:r>
              <a:rPr lang="en-US" sz="1300" dirty="0" smtClean="0"/>
              <a:t>();</a:t>
            </a:r>
          </a:p>
          <a:p>
            <a:pPr lvl="0">
              <a:buClrTx/>
            </a:pPr>
            <a:endParaRPr lang="en-US" altLang="en-US" sz="1300" b="1" dirty="0">
              <a:solidFill>
                <a:srgbClr val="000000"/>
              </a:solidFill>
              <a:latin typeface="Verdana" panose="020B0604030504040204" pitchFamily="34" charset="0"/>
            </a:endParaRPr>
          </a:p>
          <a:p>
            <a:pPr lvl="0">
              <a:buClrTx/>
            </a:pPr>
            <a:r>
              <a:rPr lang="en-US" sz="1300" b="1" u="sng" dirty="0"/>
              <a:t>Array </a:t>
            </a:r>
            <a:r>
              <a:rPr lang="en-US" sz="1300" b="1" u="sng" dirty="0" smtClean="0"/>
              <a:t>push() </a:t>
            </a:r>
            <a:r>
              <a:rPr lang="en-US" sz="1300" b="1" u="sng" dirty="0"/>
              <a:t>Method:</a:t>
            </a:r>
            <a:endParaRPr lang="en-US" altLang="en-US" sz="1300" b="1" u="sng" dirty="0">
              <a:solidFill>
                <a:srgbClr val="000000"/>
              </a:solidFill>
              <a:latin typeface="Verdana" panose="020B0604030504040204" pitchFamily="34" charset="0"/>
            </a:endParaRPr>
          </a:p>
          <a:p>
            <a:pPr>
              <a:buClrTx/>
            </a:pPr>
            <a:r>
              <a:rPr lang="en-US" altLang="en-US" sz="1300" dirty="0">
                <a:solidFill>
                  <a:srgbClr val="000000"/>
                </a:solidFill>
                <a:latin typeface="Verdana" panose="020B0604030504040204" pitchFamily="34" charset="0"/>
              </a:rPr>
              <a:t>The </a:t>
            </a:r>
            <a:r>
              <a:rPr lang="en-US" altLang="en-US" sz="1300" dirty="0">
                <a:solidFill>
                  <a:srgbClr val="DC143C"/>
                </a:solidFill>
                <a:latin typeface="Consolas" panose="020B0609020204030204" pitchFamily="49" charset="0"/>
              </a:rPr>
              <a:t>push()</a:t>
            </a:r>
            <a:r>
              <a:rPr lang="en-US" altLang="en-US" sz="1300" dirty="0">
                <a:solidFill>
                  <a:srgbClr val="000000"/>
                </a:solidFill>
                <a:latin typeface="Verdana" panose="020B0604030504040204" pitchFamily="34" charset="0"/>
              </a:rPr>
              <a:t> method adds a new element to an array (at the end):</a:t>
            </a:r>
            <a:r>
              <a:rPr lang="en-US" altLang="en-US" sz="1300" dirty="0"/>
              <a:t> </a:t>
            </a:r>
          </a:p>
          <a:p>
            <a:pPr lvl="0">
              <a:buClrTx/>
            </a:pPr>
            <a:endParaRPr lang="en-US" altLang="en-US" sz="1300" dirty="0">
              <a:solidFill>
                <a:srgbClr val="000000"/>
              </a:solidFill>
              <a:latin typeface="Verdana" panose="020B0604030504040204" pitchFamily="34" charset="0"/>
            </a:endParaRPr>
          </a:p>
          <a:p>
            <a:pPr lvl="0">
              <a:buClrTx/>
            </a:pPr>
            <a:r>
              <a:rPr lang="en-US" sz="1300" dirty="0" err="1"/>
              <a:t>const</a:t>
            </a:r>
            <a:r>
              <a:rPr lang="en-US" sz="1300" dirty="0"/>
              <a:t> fruits = ["Banana", "Orange", "Apple", "Mango"];</a:t>
            </a:r>
            <a:br>
              <a:rPr lang="en-US" sz="1300" dirty="0"/>
            </a:br>
            <a:r>
              <a:rPr lang="en-US" sz="1300" dirty="0" err="1"/>
              <a:t>fruits.push</a:t>
            </a:r>
            <a:r>
              <a:rPr lang="en-US" sz="1300" dirty="0"/>
              <a:t>("Kiwi</a:t>
            </a:r>
            <a:r>
              <a:rPr lang="en-US" sz="1300" dirty="0" smtClean="0"/>
              <a:t>");</a:t>
            </a:r>
          </a:p>
          <a:p>
            <a:pPr lvl="0">
              <a:buClrTx/>
            </a:pPr>
            <a:endParaRPr lang="en-US" altLang="en-US" sz="1300" b="1" dirty="0">
              <a:solidFill>
                <a:srgbClr val="000000"/>
              </a:solidFill>
              <a:latin typeface="Verdana" panose="020B0604030504040204" pitchFamily="34" charset="0"/>
            </a:endParaRPr>
          </a:p>
          <a:p>
            <a:pPr lvl="0">
              <a:buClrTx/>
            </a:pPr>
            <a:r>
              <a:rPr lang="en-US" sz="1300" b="1" u="sng" dirty="0"/>
              <a:t>Array </a:t>
            </a:r>
            <a:r>
              <a:rPr lang="en-US" sz="1300" b="1" u="sng" dirty="0" err="1" smtClean="0"/>
              <a:t>concat</a:t>
            </a:r>
            <a:r>
              <a:rPr lang="en-US" sz="1300" b="1" u="sng" dirty="0" smtClean="0"/>
              <a:t>() </a:t>
            </a:r>
            <a:r>
              <a:rPr lang="en-US" sz="1300" b="1" u="sng" dirty="0"/>
              <a:t>Method:</a:t>
            </a:r>
            <a:endParaRPr lang="en-US" altLang="en-US" sz="1300" b="1" u="sng" dirty="0">
              <a:solidFill>
                <a:srgbClr val="000000"/>
              </a:solidFill>
              <a:latin typeface="Verdana" panose="020B0604030504040204" pitchFamily="34" charset="0"/>
            </a:endParaRPr>
          </a:p>
          <a:p>
            <a:pPr lvl="0">
              <a:buClrTx/>
            </a:pPr>
            <a:r>
              <a:rPr lang="en-US" altLang="en-US" sz="1300" dirty="0">
                <a:solidFill>
                  <a:srgbClr val="000000"/>
                </a:solidFill>
                <a:latin typeface="Verdana" panose="020B0604030504040204" pitchFamily="34" charset="0"/>
              </a:rPr>
              <a:t>The </a:t>
            </a:r>
            <a:r>
              <a:rPr lang="en-US" altLang="en-US" sz="1300" dirty="0" err="1">
                <a:solidFill>
                  <a:srgbClr val="DC143C"/>
                </a:solidFill>
                <a:latin typeface="Consolas" panose="020B0609020204030204" pitchFamily="49" charset="0"/>
              </a:rPr>
              <a:t>concat</a:t>
            </a:r>
            <a:r>
              <a:rPr lang="en-US" altLang="en-US" sz="1300" dirty="0">
                <a:solidFill>
                  <a:srgbClr val="DC143C"/>
                </a:solidFill>
                <a:latin typeface="Consolas" panose="020B0609020204030204" pitchFamily="49" charset="0"/>
              </a:rPr>
              <a:t>()</a:t>
            </a:r>
            <a:r>
              <a:rPr lang="en-US" altLang="en-US" sz="1300" dirty="0">
                <a:solidFill>
                  <a:srgbClr val="000000"/>
                </a:solidFill>
                <a:latin typeface="Verdana" panose="020B0604030504040204" pitchFamily="34" charset="0"/>
              </a:rPr>
              <a:t> method creates a new array by merging (concatenating) existing arrays:</a:t>
            </a:r>
            <a:r>
              <a:rPr lang="en-US" altLang="en-US" sz="1300" dirty="0"/>
              <a:t> </a:t>
            </a:r>
          </a:p>
          <a:p>
            <a:pPr lvl="0">
              <a:buClrTx/>
            </a:pPr>
            <a:endParaRPr lang="en-US" altLang="en-US" sz="1300" dirty="0">
              <a:solidFill>
                <a:srgbClr val="000000"/>
              </a:solidFill>
              <a:latin typeface="Verdana" panose="020B0604030504040204" pitchFamily="34" charset="0"/>
            </a:endParaRPr>
          </a:p>
          <a:p>
            <a:pPr lvl="0">
              <a:buClrTx/>
            </a:pPr>
            <a:r>
              <a:rPr lang="en-US" sz="1300" dirty="0" err="1"/>
              <a:t>const</a:t>
            </a:r>
            <a:r>
              <a:rPr lang="en-US" sz="1300" dirty="0"/>
              <a:t> </a:t>
            </a:r>
            <a:r>
              <a:rPr lang="en-US" sz="1300" dirty="0" err="1"/>
              <a:t>myGirls</a:t>
            </a:r>
            <a:r>
              <a:rPr lang="en-US" sz="1300" dirty="0"/>
              <a:t> = ["</a:t>
            </a:r>
            <a:r>
              <a:rPr lang="en-US" sz="1300" dirty="0" err="1"/>
              <a:t>Cecilie</a:t>
            </a:r>
            <a:r>
              <a:rPr lang="en-US" sz="1300" dirty="0"/>
              <a:t>", "Lone"];</a:t>
            </a:r>
            <a:br>
              <a:rPr lang="en-US" sz="1300" dirty="0"/>
            </a:br>
            <a:r>
              <a:rPr lang="en-US" sz="1300" dirty="0" err="1"/>
              <a:t>const</a:t>
            </a:r>
            <a:r>
              <a:rPr lang="en-US" sz="1300" dirty="0"/>
              <a:t> </a:t>
            </a:r>
            <a:r>
              <a:rPr lang="en-US" sz="1300" dirty="0" err="1"/>
              <a:t>myBoys</a:t>
            </a:r>
            <a:r>
              <a:rPr lang="en-US" sz="1300" dirty="0"/>
              <a:t> = ["Emil", "Tobias", "Linus"];</a:t>
            </a:r>
            <a:br>
              <a:rPr lang="en-US" sz="1300" dirty="0"/>
            </a:br>
            <a:r>
              <a:rPr lang="en-US" sz="1300" dirty="0"/>
              <a:t/>
            </a:r>
            <a:br>
              <a:rPr lang="en-US" sz="1300" dirty="0"/>
            </a:br>
            <a:r>
              <a:rPr lang="en-US" sz="1300" dirty="0" err="1"/>
              <a:t>const</a:t>
            </a:r>
            <a:r>
              <a:rPr lang="en-US" sz="1300" dirty="0"/>
              <a:t> </a:t>
            </a:r>
            <a:r>
              <a:rPr lang="en-US" sz="1300" dirty="0" err="1"/>
              <a:t>myChildren</a:t>
            </a:r>
            <a:r>
              <a:rPr lang="en-US" sz="1300" dirty="0"/>
              <a:t> = </a:t>
            </a:r>
            <a:r>
              <a:rPr lang="en-US" sz="1300" dirty="0" err="1"/>
              <a:t>myGirls.concat</a:t>
            </a:r>
            <a:r>
              <a:rPr lang="en-US" sz="1300" dirty="0"/>
              <a:t>(</a:t>
            </a:r>
            <a:r>
              <a:rPr lang="en-US" sz="1300" dirty="0" err="1"/>
              <a:t>myBoys</a:t>
            </a:r>
            <a:r>
              <a:rPr lang="en-US" sz="1300" dirty="0"/>
              <a:t>);</a:t>
            </a:r>
            <a:endParaRPr lang="en-US" altLang="en-US" sz="13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815229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STRING METHODS</a:t>
            </a:r>
            <a:endParaRPr sz="3300" b="1" dirty="0"/>
          </a:p>
        </p:txBody>
      </p:sp>
      <p:sp>
        <p:nvSpPr>
          <p:cNvPr id="5" name="Rectangle 2"/>
          <p:cNvSpPr>
            <a:spLocks noChangeArrowheads="1"/>
          </p:cNvSpPr>
          <p:nvPr/>
        </p:nvSpPr>
        <p:spPr bwMode="auto">
          <a:xfrm>
            <a:off x="270163" y="788903"/>
            <a:ext cx="7897090" cy="10194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just">
              <a:buClrTx/>
            </a:pPr>
            <a:r>
              <a:rPr lang="en-US" dirty="0" err="1"/>
              <a:t>Javascript</a:t>
            </a:r>
            <a:r>
              <a:rPr lang="en-US" dirty="0"/>
              <a:t> strings are primitive and immutable: All string methods produce a new string without altering the original string.</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STRING MEHTODS</a:t>
            </a:r>
          </a:p>
        </p:txBody>
      </p:sp>
      <p:graphicFrame>
        <p:nvGraphicFramePr>
          <p:cNvPr id="3" name="Table 2"/>
          <p:cNvGraphicFramePr>
            <a:graphicFrameLocks noGrp="1"/>
          </p:cNvGraphicFramePr>
          <p:nvPr>
            <p:extLst>
              <p:ext uri="{D42A27DB-BD31-4B8C-83A1-F6EECF244321}">
                <p14:modId xmlns:p14="http://schemas.microsoft.com/office/powerpoint/2010/main" val="3383767424"/>
              </p:ext>
            </p:extLst>
          </p:nvPr>
        </p:nvGraphicFramePr>
        <p:xfrm>
          <a:off x="270161" y="1808383"/>
          <a:ext cx="8603674" cy="289560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2750961">
                <a:tc>
                  <a:txBody>
                    <a:bodyPr/>
                    <a:lstStyle/>
                    <a:p>
                      <a:pPr algn="l" fontAlgn="t"/>
                      <a:r>
                        <a:rPr lang="en-US" dirty="0">
                          <a:effectLst/>
                          <a:hlinkClick r:id="rId3"/>
                        </a:rPr>
                        <a:t>String length</a:t>
                      </a:r>
                      <a:r>
                        <a:rPr lang="en-US" dirty="0">
                          <a:effectLst/>
                        </a:rPr>
                        <a:t/>
                      </a:r>
                      <a:br>
                        <a:rPr lang="en-US" dirty="0">
                          <a:effectLst/>
                        </a:rPr>
                      </a:br>
                      <a:r>
                        <a:rPr lang="en-US" dirty="0">
                          <a:effectLst/>
                          <a:hlinkClick r:id="rId4"/>
                        </a:rPr>
                        <a:t>String </a:t>
                      </a:r>
                      <a:r>
                        <a:rPr lang="en-US" dirty="0" err="1">
                          <a:effectLst/>
                          <a:hlinkClick r:id="rId4"/>
                        </a:rPr>
                        <a:t>charAt</a:t>
                      </a:r>
                      <a:r>
                        <a:rPr lang="en-US" dirty="0">
                          <a:effectLst/>
                          <a:hlinkClick r:id="rId4"/>
                        </a:rPr>
                        <a:t>()</a:t>
                      </a:r>
                      <a:r>
                        <a:rPr lang="en-US" dirty="0">
                          <a:effectLst/>
                        </a:rPr>
                        <a:t/>
                      </a:r>
                      <a:br>
                        <a:rPr lang="en-US" dirty="0">
                          <a:effectLst/>
                        </a:rPr>
                      </a:br>
                      <a:r>
                        <a:rPr lang="en-US" dirty="0">
                          <a:effectLst/>
                          <a:hlinkClick r:id="rId5"/>
                        </a:rPr>
                        <a:t>String </a:t>
                      </a:r>
                      <a:r>
                        <a:rPr lang="en-US" dirty="0" err="1">
                          <a:effectLst/>
                          <a:hlinkClick r:id="rId5"/>
                        </a:rPr>
                        <a:t>charCodeAt</a:t>
                      </a:r>
                      <a:r>
                        <a:rPr lang="en-US" dirty="0">
                          <a:effectLst/>
                          <a:hlinkClick r:id="rId5"/>
                        </a:rPr>
                        <a:t>()</a:t>
                      </a:r>
                      <a:r>
                        <a:rPr lang="en-US" dirty="0">
                          <a:effectLst/>
                        </a:rPr>
                        <a:t/>
                      </a:r>
                      <a:br>
                        <a:rPr lang="en-US" dirty="0">
                          <a:effectLst/>
                        </a:rPr>
                      </a:br>
                      <a:r>
                        <a:rPr lang="en-US" dirty="0">
                          <a:effectLst/>
                          <a:hlinkClick r:id="rId6"/>
                        </a:rPr>
                        <a:t>String at()</a:t>
                      </a:r>
                      <a:r>
                        <a:rPr lang="en-US" dirty="0">
                          <a:effectLst/>
                        </a:rPr>
                        <a:t/>
                      </a:r>
                      <a:br>
                        <a:rPr lang="en-US" dirty="0">
                          <a:effectLst/>
                        </a:rPr>
                      </a:br>
                      <a:r>
                        <a:rPr lang="en-US" dirty="0">
                          <a:effectLst/>
                          <a:hlinkClick r:id="rId7"/>
                        </a:rPr>
                        <a:t>String [ ]</a:t>
                      </a:r>
                      <a:r>
                        <a:rPr lang="en-US" dirty="0">
                          <a:effectLst/>
                        </a:rPr>
                        <a:t/>
                      </a:r>
                      <a:br>
                        <a:rPr lang="en-US" dirty="0">
                          <a:effectLst/>
                        </a:rPr>
                      </a:br>
                      <a:r>
                        <a:rPr lang="en-US" dirty="0">
                          <a:effectLst/>
                          <a:hlinkClick r:id="rId8"/>
                        </a:rPr>
                        <a:t>String slice()</a:t>
                      </a:r>
                      <a:r>
                        <a:rPr lang="en-US" dirty="0">
                          <a:effectLst/>
                        </a:rPr>
                        <a:t/>
                      </a:r>
                      <a:br>
                        <a:rPr lang="en-US" dirty="0">
                          <a:effectLst/>
                        </a:rPr>
                      </a:br>
                      <a:r>
                        <a:rPr lang="en-US" dirty="0">
                          <a:effectLst/>
                          <a:hlinkClick r:id="rId9"/>
                        </a:rPr>
                        <a:t>String substring()</a:t>
                      </a:r>
                      <a:r>
                        <a:rPr lang="en-US" dirty="0">
                          <a:effectLst/>
                        </a:rPr>
                        <a:t/>
                      </a:r>
                      <a:br>
                        <a:rPr lang="en-US" dirty="0">
                          <a:effectLst/>
                        </a:rPr>
                      </a:br>
                      <a:r>
                        <a:rPr lang="en-US" dirty="0">
                          <a:effectLst/>
                          <a:hlinkClick r:id="rId10"/>
                        </a:rPr>
                        <a:t>String </a:t>
                      </a:r>
                      <a:r>
                        <a:rPr lang="en-US" dirty="0" err="1">
                          <a:effectLst/>
                          <a:hlinkClick r:id="rId10"/>
                        </a:rPr>
                        <a:t>substr</a:t>
                      </a:r>
                      <a:r>
                        <a:rPr lang="en-US" dirty="0">
                          <a:effectLst/>
                          <a:hlinkClick r:id="rId10"/>
                        </a:rPr>
                        <a:t>()</a:t>
                      </a:r>
                      <a:r>
                        <a:rPr lang="en-US" dirty="0">
                          <a:effectLst/>
                        </a:rPr>
                        <a:t/>
                      </a:r>
                      <a:br>
                        <a:rPr lang="en-US" dirty="0">
                          <a:effectLst/>
                        </a:rPr>
                      </a:br>
                      <a:r>
                        <a:rPr lang="en-US" dirty="0" smtClean="0">
                          <a:effectLst/>
                          <a:hlinkClick r:id="rId11"/>
                        </a:rPr>
                        <a:t>String </a:t>
                      </a:r>
                      <a:r>
                        <a:rPr lang="en-US" dirty="0" err="1" smtClean="0">
                          <a:effectLst/>
                          <a:hlinkClick r:id="rId11"/>
                        </a:rPr>
                        <a:t>toUpperCase</a:t>
                      </a:r>
                      <a:r>
                        <a:rPr lang="en-US" dirty="0" smtClean="0">
                          <a:effectLst/>
                          <a:hlinkClick r:id="rId11"/>
                        </a:rPr>
                        <a:t>()</a:t>
                      </a:r>
                      <a:r>
                        <a:rPr lang="en-US" dirty="0" smtClean="0">
                          <a:effectLst/>
                        </a:rPr>
                        <a:t/>
                      </a:r>
                      <a:br>
                        <a:rPr lang="en-US" dirty="0" smtClean="0">
                          <a:effectLst/>
                        </a:rPr>
                      </a:br>
                      <a:r>
                        <a:rPr lang="en-US" dirty="0" smtClean="0">
                          <a:effectLst/>
                          <a:hlinkClick r:id="rId12"/>
                        </a:rPr>
                        <a:t>String </a:t>
                      </a:r>
                      <a:r>
                        <a:rPr lang="en-US" dirty="0" err="1" smtClean="0">
                          <a:effectLst/>
                          <a:hlinkClick r:id="rId12"/>
                        </a:rPr>
                        <a:t>toLowerCase</a:t>
                      </a:r>
                      <a:r>
                        <a:rPr lang="en-US" dirty="0" smtClean="0">
                          <a:effectLst/>
                          <a:hlinkClick r:id="rId12"/>
                        </a:rPr>
                        <a:t>()</a:t>
                      </a:r>
                      <a:r>
                        <a:rPr lang="en-US" dirty="0" smtClean="0">
                          <a:effectLst/>
                        </a:rPr>
                        <a:t/>
                      </a:r>
                      <a:br>
                        <a:rPr lang="en-US" dirty="0" smtClean="0">
                          <a:effectLst/>
                        </a:rPr>
                      </a:br>
                      <a:r>
                        <a:rPr lang="en-US" dirty="0" smtClean="0">
                          <a:effectLst/>
                          <a:hlinkClick r:id="rId13"/>
                        </a:rPr>
                        <a:t>String </a:t>
                      </a:r>
                      <a:r>
                        <a:rPr lang="en-US" dirty="0" err="1" smtClean="0">
                          <a:effectLst/>
                          <a:hlinkClick r:id="rId13"/>
                        </a:rPr>
                        <a:t>concat</a:t>
                      </a:r>
                      <a:r>
                        <a:rPr lang="en-US" dirty="0" smtClean="0">
                          <a:effectLst/>
                          <a:hlinkClick r:id="rId13"/>
                        </a:rPr>
                        <a:t>()</a:t>
                      </a:r>
                      <a:r>
                        <a:rPr lang="en-US" dirty="0" smtClean="0">
                          <a:effectLst/>
                        </a:rPr>
                        <a:t/>
                      </a:r>
                      <a:br>
                        <a:rPr lang="en-US" dirty="0" smtClean="0">
                          <a:effectLst/>
                        </a:rPr>
                      </a:br>
                      <a:r>
                        <a:rPr lang="en-US" dirty="0" smtClean="0">
                          <a:effectLst/>
                          <a:hlinkClick r:id="rId14"/>
                        </a:rPr>
                        <a:t>String trim()</a:t>
                      </a:r>
                      <a:r>
                        <a:rPr lang="en-US" dirty="0" smtClean="0">
                          <a:effectLst/>
                        </a:rPr>
                        <a:t/>
                      </a:r>
                      <a:br>
                        <a:rPr lang="en-US" dirty="0" smtClean="0">
                          <a:effectLst/>
                        </a:rPr>
                      </a:b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dirty="0" smtClean="0">
                          <a:effectLst/>
                          <a:hlinkClick r:id="rId15"/>
                        </a:rPr>
                        <a:t>String </a:t>
                      </a:r>
                      <a:r>
                        <a:rPr lang="en-US" dirty="0" err="1">
                          <a:effectLst/>
                          <a:hlinkClick r:id="rId15"/>
                        </a:rPr>
                        <a:t>trimStart</a:t>
                      </a:r>
                      <a:r>
                        <a:rPr lang="en-US" dirty="0">
                          <a:effectLst/>
                          <a:hlinkClick r:id="rId15"/>
                        </a:rPr>
                        <a:t>()</a:t>
                      </a:r>
                      <a:r>
                        <a:rPr lang="en-US" dirty="0">
                          <a:effectLst/>
                        </a:rPr>
                        <a:t/>
                      </a:r>
                      <a:br>
                        <a:rPr lang="en-US" dirty="0">
                          <a:effectLst/>
                        </a:rPr>
                      </a:br>
                      <a:r>
                        <a:rPr lang="en-US" dirty="0">
                          <a:effectLst/>
                          <a:hlinkClick r:id="rId16"/>
                        </a:rPr>
                        <a:t>String </a:t>
                      </a:r>
                      <a:r>
                        <a:rPr lang="en-US" dirty="0" err="1">
                          <a:effectLst/>
                          <a:hlinkClick r:id="rId16"/>
                        </a:rPr>
                        <a:t>trimEnd</a:t>
                      </a:r>
                      <a:r>
                        <a:rPr lang="en-US" dirty="0">
                          <a:effectLst/>
                          <a:hlinkClick r:id="rId16"/>
                        </a:rPr>
                        <a:t>()</a:t>
                      </a:r>
                      <a:r>
                        <a:rPr lang="en-US" dirty="0">
                          <a:effectLst/>
                        </a:rPr>
                        <a:t/>
                      </a:r>
                      <a:br>
                        <a:rPr lang="en-US" dirty="0">
                          <a:effectLst/>
                        </a:rPr>
                      </a:br>
                      <a:r>
                        <a:rPr lang="en-US" dirty="0">
                          <a:effectLst/>
                          <a:hlinkClick r:id="rId17"/>
                        </a:rPr>
                        <a:t>String </a:t>
                      </a:r>
                      <a:r>
                        <a:rPr lang="en-US" dirty="0" err="1">
                          <a:effectLst/>
                          <a:hlinkClick r:id="rId17"/>
                        </a:rPr>
                        <a:t>padStart</a:t>
                      </a:r>
                      <a:r>
                        <a:rPr lang="en-US" dirty="0">
                          <a:effectLst/>
                          <a:hlinkClick r:id="rId17"/>
                        </a:rPr>
                        <a:t>()</a:t>
                      </a:r>
                      <a:r>
                        <a:rPr lang="en-US" dirty="0">
                          <a:effectLst/>
                        </a:rPr>
                        <a:t/>
                      </a:r>
                      <a:br>
                        <a:rPr lang="en-US" dirty="0">
                          <a:effectLst/>
                        </a:rPr>
                      </a:br>
                      <a:r>
                        <a:rPr lang="en-US" dirty="0">
                          <a:effectLst/>
                          <a:hlinkClick r:id="rId18"/>
                        </a:rPr>
                        <a:t>String </a:t>
                      </a:r>
                      <a:r>
                        <a:rPr lang="en-US" dirty="0" err="1">
                          <a:effectLst/>
                          <a:hlinkClick r:id="rId18"/>
                        </a:rPr>
                        <a:t>padEnd</a:t>
                      </a:r>
                      <a:r>
                        <a:rPr lang="en-US" dirty="0">
                          <a:effectLst/>
                          <a:hlinkClick r:id="rId18"/>
                        </a:rPr>
                        <a:t>()</a:t>
                      </a:r>
                      <a:r>
                        <a:rPr lang="en-US" dirty="0">
                          <a:effectLst/>
                        </a:rPr>
                        <a:t/>
                      </a:r>
                      <a:br>
                        <a:rPr lang="en-US" dirty="0">
                          <a:effectLst/>
                        </a:rPr>
                      </a:br>
                      <a:r>
                        <a:rPr lang="en-US" dirty="0">
                          <a:effectLst/>
                          <a:hlinkClick r:id="rId19"/>
                        </a:rPr>
                        <a:t>String repeat()</a:t>
                      </a:r>
                      <a:r>
                        <a:rPr lang="en-US" dirty="0">
                          <a:effectLst/>
                        </a:rPr>
                        <a:t/>
                      </a:r>
                      <a:br>
                        <a:rPr lang="en-US" dirty="0">
                          <a:effectLst/>
                        </a:rPr>
                      </a:br>
                      <a:r>
                        <a:rPr lang="en-US" dirty="0">
                          <a:effectLst/>
                          <a:hlinkClick r:id="rId20"/>
                        </a:rPr>
                        <a:t>String replace()</a:t>
                      </a:r>
                      <a:r>
                        <a:rPr lang="en-US" dirty="0">
                          <a:effectLst/>
                        </a:rPr>
                        <a:t/>
                      </a:r>
                      <a:br>
                        <a:rPr lang="en-US" dirty="0">
                          <a:effectLst/>
                        </a:rPr>
                      </a:br>
                      <a:r>
                        <a:rPr lang="en-US" dirty="0">
                          <a:effectLst/>
                          <a:hlinkClick r:id="rId21"/>
                        </a:rPr>
                        <a:t>String </a:t>
                      </a:r>
                      <a:r>
                        <a:rPr lang="en-US" dirty="0" err="1">
                          <a:effectLst/>
                          <a:hlinkClick r:id="rId21"/>
                        </a:rPr>
                        <a:t>replaceAll</a:t>
                      </a:r>
                      <a:r>
                        <a:rPr lang="en-US" dirty="0">
                          <a:effectLst/>
                          <a:hlinkClick r:id="rId21"/>
                        </a:rPr>
                        <a:t>()</a:t>
                      </a:r>
                      <a:r>
                        <a:rPr lang="en-US" dirty="0">
                          <a:effectLst/>
                        </a:rPr>
                        <a:t/>
                      </a:r>
                      <a:br>
                        <a:rPr lang="en-US" dirty="0">
                          <a:effectLst/>
                        </a:rPr>
                      </a:br>
                      <a:r>
                        <a:rPr lang="en-US" dirty="0">
                          <a:effectLst/>
                          <a:hlinkClick r:id="rId22"/>
                        </a:rPr>
                        <a:t>String split()</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Tree>
    <p:extLst>
      <p:ext uri="{BB962C8B-B14F-4D97-AF65-F5344CB8AC3E}">
        <p14:creationId xmlns:p14="http://schemas.microsoft.com/office/powerpoint/2010/main" val="42909106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STRING METHODS</a:t>
            </a:r>
            <a:endParaRPr sz="3300" b="1" dirty="0"/>
          </a:p>
        </p:txBody>
      </p:sp>
      <p:sp>
        <p:nvSpPr>
          <p:cNvPr id="5" name="Rectangle 2"/>
          <p:cNvSpPr>
            <a:spLocks noChangeArrowheads="1"/>
          </p:cNvSpPr>
          <p:nvPr/>
        </p:nvSpPr>
        <p:spPr bwMode="auto">
          <a:xfrm>
            <a:off x="450273" y="774820"/>
            <a:ext cx="7897090" cy="397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b="1" u="sng" dirty="0"/>
              <a:t>String </a:t>
            </a:r>
            <a:r>
              <a:rPr lang="en-US" b="1" u="sng" dirty="0" smtClean="0"/>
              <a:t>length Method:</a:t>
            </a:r>
            <a:endParaRPr lang="en-US" altLang="en-US" b="1" u="sng" dirty="0" smtClean="0">
              <a:solidFill>
                <a:srgbClr val="000000"/>
              </a:solidFill>
              <a:latin typeface="Verdana" panose="020B0604030504040204" pitchFamily="34" charset="0"/>
            </a:endParaRPr>
          </a:p>
          <a:p>
            <a:pPr lvl="0">
              <a:buClrTx/>
            </a:pPr>
            <a:r>
              <a:rPr lang="en-US" altLang="en-US" dirty="0" smtClean="0">
                <a:solidFill>
                  <a:srgbClr val="000000"/>
                </a:solidFill>
                <a:latin typeface="Verdana" panose="020B0604030504040204" pitchFamily="34" charset="0"/>
              </a:rPr>
              <a:t>The</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length</a:t>
            </a:r>
            <a:r>
              <a:rPr lang="en-US" altLang="en-US" dirty="0">
                <a:solidFill>
                  <a:srgbClr val="000000"/>
                </a:solidFill>
                <a:latin typeface="Verdana" panose="020B0604030504040204" pitchFamily="34" charset="0"/>
              </a:rPr>
              <a:t> property returns the length of a string</a:t>
            </a:r>
            <a:r>
              <a:rPr lang="en-US" altLang="en-US" dirty="0" smtClean="0">
                <a:solidFill>
                  <a:srgbClr val="000000"/>
                </a:solidFill>
                <a:latin typeface="Verdana" panose="020B0604030504040204" pitchFamily="34" charset="0"/>
              </a:rPr>
              <a:t>:</a:t>
            </a:r>
          </a:p>
          <a:p>
            <a:pPr lvl="0">
              <a:buClrTx/>
            </a:pPr>
            <a:endParaRPr lang="en-US" altLang="en-US" dirty="0" smtClean="0">
              <a:solidFill>
                <a:srgbClr val="000000"/>
              </a:solidFill>
              <a:latin typeface="Verdana" panose="020B0604030504040204" pitchFamily="34" charset="0"/>
            </a:endParaRPr>
          </a:p>
          <a:p>
            <a:pPr lvl="0">
              <a:buClrTx/>
            </a:pPr>
            <a:r>
              <a:rPr lang="en-US" dirty="0"/>
              <a:t>let text = "ABCDEFGHIJKLMNOPQRSTUVWXYZ";</a:t>
            </a:r>
            <a:br>
              <a:rPr lang="en-US" dirty="0"/>
            </a:br>
            <a:r>
              <a:rPr lang="en-US" dirty="0"/>
              <a:t>let length = </a:t>
            </a:r>
            <a:r>
              <a:rPr lang="en-US" dirty="0" err="1"/>
              <a:t>text.length</a:t>
            </a:r>
            <a:r>
              <a:rPr lang="en-US" dirty="0" smtClean="0"/>
              <a:t>;</a:t>
            </a:r>
          </a:p>
          <a:p>
            <a:pPr lvl="0">
              <a:buClrTx/>
            </a:pPr>
            <a:endParaRPr lang="en-US" altLang="en-US" b="1" dirty="0">
              <a:solidFill>
                <a:srgbClr val="000000"/>
              </a:solidFill>
              <a:latin typeface="Verdana" panose="020B0604030504040204" pitchFamily="34" charset="0"/>
            </a:endParaRPr>
          </a:p>
          <a:p>
            <a:pPr lvl="0">
              <a:buClrTx/>
            </a:pPr>
            <a:r>
              <a:rPr lang="en-US" b="1" u="sng" dirty="0"/>
              <a:t>String </a:t>
            </a:r>
            <a:r>
              <a:rPr lang="en-US" b="1" u="sng" dirty="0" err="1" smtClean="0"/>
              <a:t>charAt</a:t>
            </a:r>
            <a:r>
              <a:rPr lang="en-US" b="1" u="sng" dirty="0" smtClean="0"/>
              <a:t>(0) </a:t>
            </a:r>
            <a:r>
              <a:rPr lang="en-US" b="1" u="sng" dirty="0"/>
              <a:t>Method:</a:t>
            </a:r>
            <a:endParaRPr lang="en-US" altLang="en-US" b="1" u="sng" dirty="0">
              <a:solidFill>
                <a:srgbClr val="000000"/>
              </a:solidFill>
              <a:latin typeface="Verdana" panose="020B0604030504040204" pitchFamily="34" charset="0"/>
            </a:endParaRPr>
          </a:p>
          <a:p>
            <a:pPr lvl="0">
              <a:buClrTx/>
            </a:pPr>
            <a:r>
              <a:rPr lang="en-US" altLang="en-US" dirty="0">
                <a:solidFill>
                  <a:srgbClr val="000000"/>
                </a:solidFill>
                <a:latin typeface="Verdana" panose="020B0604030504040204" pitchFamily="34" charset="0"/>
              </a:rPr>
              <a:t>The </a:t>
            </a:r>
            <a:r>
              <a:rPr lang="en-US" altLang="en-US" dirty="0" err="1">
                <a:solidFill>
                  <a:srgbClr val="DC143C"/>
                </a:solidFill>
                <a:latin typeface="Consolas" panose="020B0609020204030204" pitchFamily="49" charset="0"/>
              </a:rPr>
              <a:t>charAt</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 returns the character at a specified index (position) in a string:</a:t>
            </a:r>
            <a:r>
              <a:rPr lang="en-US" altLang="en-US" dirty="0"/>
              <a:t> </a:t>
            </a:r>
          </a:p>
          <a:p>
            <a:pPr lvl="0">
              <a:buClrTx/>
            </a:pPr>
            <a:r>
              <a:rPr lang="en-US" altLang="en-US" dirty="0" smtClean="0"/>
              <a:t> </a:t>
            </a:r>
            <a:endParaRPr lang="en-US" altLang="en-US" dirty="0"/>
          </a:p>
          <a:p>
            <a:pPr lvl="0">
              <a:buClrTx/>
            </a:pPr>
            <a:r>
              <a:rPr lang="en-US" dirty="0"/>
              <a:t>let text = "HELLO WORLD";</a:t>
            </a:r>
            <a:br>
              <a:rPr lang="en-US" dirty="0"/>
            </a:br>
            <a:r>
              <a:rPr lang="en-US" dirty="0"/>
              <a:t>let char = </a:t>
            </a:r>
            <a:r>
              <a:rPr lang="en-US" dirty="0" err="1"/>
              <a:t>text.charAt</a:t>
            </a:r>
            <a:r>
              <a:rPr lang="en-US" dirty="0"/>
              <a:t>(0</a:t>
            </a:r>
            <a:r>
              <a:rPr lang="en-US" dirty="0" smtClean="0"/>
              <a:t>);</a:t>
            </a:r>
          </a:p>
          <a:p>
            <a:pPr lvl="0">
              <a:buClrTx/>
            </a:pPr>
            <a:endParaRPr lang="en-US" dirty="0"/>
          </a:p>
          <a:p>
            <a:pPr lvl="0">
              <a:buClrTx/>
            </a:pPr>
            <a:r>
              <a:rPr lang="en-US" b="1" u="sng" dirty="0"/>
              <a:t>String </a:t>
            </a:r>
            <a:r>
              <a:rPr lang="en-US" b="1" u="sng" dirty="0" err="1" smtClean="0"/>
              <a:t>charCodeAt</a:t>
            </a:r>
            <a:r>
              <a:rPr lang="en-US" b="1" u="sng" dirty="0" smtClean="0"/>
              <a:t>(0</a:t>
            </a:r>
            <a:r>
              <a:rPr lang="en-US" b="1" u="sng" dirty="0"/>
              <a:t>) Method:</a:t>
            </a:r>
            <a:endParaRPr lang="en-US" altLang="en-US" b="1" u="sng" dirty="0">
              <a:solidFill>
                <a:srgbClr val="000000"/>
              </a:solidFill>
              <a:latin typeface="Verdana" panose="020B0604030504040204" pitchFamily="34" charset="0"/>
            </a:endParaRPr>
          </a:p>
          <a:p>
            <a:pPr lvl="0">
              <a:buClrTx/>
            </a:pPr>
            <a:r>
              <a:rPr lang="en-US" altLang="en-US" dirty="0">
                <a:solidFill>
                  <a:srgbClr val="000000"/>
                </a:solidFill>
                <a:latin typeface="Verdana" panose="020B0604030504040204" pitchFamily="34" charset="0"/>
              </a:rPr>
              <a:t>The </a:t>
            </a:r>
            <a:r>
              <a:rPr lang="en-US" altLang="en-US" dirty="0" err="1">
                <a:solidFill>
                  <a:srgbClr val="DC143C"/>
                </a:solidFill>
                <a:latin typeface="Consolas" panose="020B0609020204030204" pitchFamily="49" charset="0"/>
              </a:rPr>
              <a:t>charCodeAt</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 returns the code of the character at a specified index in a string:</a:t>
            </a:r>
            <a:r>
              <a:rPr lang="en-US" altLang="en-US" dirty="0"/>
              <a:t> </a:t>
            </a:r>
          </a:p>
          <a:p>
            <a:pPr lvl="0">
              <a:buClrTx/>
            </a:pPr>
            <a:r>
              <a:rPr lang="en-US" altLang="en-US" dirty="0" smtClean="0"/>
              <a:t> </a:t>
            </a:r>
            <a:endParaRPr lang="en-US" altLang="en-US" dirty="0"/>
          </a:p>
          <a:p>
            <a:pPr lvl="0">
              <a:buClrTx/>
            </a:pPr>
            <a:r>
              <a:rPr lang="en-US" dirty="0"/>
              <a:t>let text = "HELLO WORLD";</a:t>
            </a:r>
            <a:br>
              <a:rPr lang="en-US" dirty="0"/>
            </a:br>
            <a:r>
              <a:rPr lang="en-US" dirty="0"/>
              <a:t>let char = </a:t>
            </a:r>
            <a:r>
              <a:rPr lang="en-US" dirty="0" err="1"/>
              <a:t>text.charCodeAt</a:t>
            </a:r>
            <a:r>
              <a:rPr lang="en-US" dirty="0"/>
              <a:t>(0</a:t>
            </a:r>
            <a:r>
              <a:rPr lang="en-US" dirty="0" smtClean="0"/>
              <a:t>);</a:t>
            </a:r>
            <a:endParaRPr kumimoji="0" lang="en-US" altLang="en-US"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4886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STRING METHODS</a:t>
            </a:r>
            <a:endParaRPr sz="2400" b="1" dirty="0"/>
          </a:p>
        </p:txBody>
      </p:sp>
      <p:sp>
        <p:nvSpPr>
          <p:cNvPr id="5" name="Rectangle 2"/>
          <p:cNvSpPr>
            <a:spLocks noChangeArrowheads="1"/>
          </p:cNvSpPr>
          <p:nvPr/>
        </p:nvSpPr>
        <p:spPr bwMode="auto">
          <a:xfrm>
            <a:off x="298188" y="524316"/>
            <a:ext cx="8118448" cy="4158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sz="1200" b="1" u="sng" dirty="0"/>
              <a:t>Extracting String </a:t>
            </a:r>
            <a:r>
              <a:rPr lang="en-US" sz="1200" b="1" u="sng" dirty="0" smtClean="0"/>
              <a:t>Parts</a:t>
            </a:r>
          </a:p>
          <a:p>
            <a:endParaRPr lang="en-US" sz="1200" b="1" u="sng" dirty="0"/>
          </a:p>
          <a:p>
            <a:pPr lvl="0">
              <a:buClrTx/>
            </a:pPr>
            <a:r>
              <a:rPr lang="en-US" altLang="en-US" sz="1200" dirty="0">
                <a:solidFill>
                  <a:srgbClr val="000000"/>
                </a:solidFill>
                <a:latin typeface="Verdana" panose="020B0604030504040204" pitchFamily="34" charset="0"/>
              </a:rPr>
              <a:t>There are 3 methods for extracting a part of a string:</a:t>
            </a:r>
            <a:endParaRPr lang="en-US" altLang="en-US" sz="1200" dirty="0"/>
          </a:p>
          <a:p>
            <a:pPr lvl="0">
              <a:buClrTx/>
              <a:buFontTx/>
              <a:buChar char="•"/>
            </a:pPr>
            <a:r>
              <a:rPr lang="en-US" altLang="en-US" sz="1200" dirty="0">
                <a:solidFill>
                  <a:srgbClr val="DC143C"/>
                </a:solidFill>
                <a:latin typeface="Consolas" panose="020B0609020204030204" pitchFamily="49" charset="0"/>
              </a:rPr>
              <a:t>slice(</a:t>
            </a:r>
            <a:r>
              <a:rPr lang="en-US" altLang="en-US" sz="1200" i="1" dirty="0">
                <a:solidFill>
                  <a:srgbClr val="DC143C"/>
                </a:solidFill>
                <a:latin typeface="Consolas" panose="020B0609020204030204" pitchFamily="49" charset="0"/>
              </a:rPr>
              <a:t>start</a:t>
            </a:r>
            <a:r>
              <a:rPr lang="en-US" altLang="en-US" sz="1200" dirty="0">
                <a:solidFill>
                  <a:srgbClr val="DC143C"/>
                </a:solidFill>
                <a:latin typeface="Consolas" panose="020B0609020204030204" pitchFamily="49" charset="0"/>
              </a:rPr>
              <a:t>, </a:t>
            </a:r>
            <a:r>
              <a:rPr lang="en-US" altLang="en-US" sz="1200" i="1" dirty="0">
                <a:solidFill>
                  <a:srgbClr val="DC143C"/>
                </a:solidFill>
                <a:latin typeface="Consolas" panose="020B0609020204030204" pitchFamily="49" charset="0"/>
              </a:rPr>
              <a:t>end</a:t>
            </a:r>
            <a:r>
              <a:rPr lang="en-US" altLang="en-US" sz="1200" dirty="0">
                <a:solidFill>
                  <a:srgbClr val="DC143C"/>
                </a:solidFill>
                <a:latin typeface="Consolas" panose="020B0609020204030204" pitchFamily="49" charset="0"/>
              </a:rPr>
              <a:t>)</a:t>
            </a:r>
            <a:endParaRPr lang="en-US" altLang="en-US" sz="1200" dirty="0">
              <a:solidFill>
                <a:srgbClr val="000000"/>
              </a:solidFill>
              <a:latin typeface="Verdana" panose="020B0604030504040204" pitchFamily="34" charset="0"/>
            </a:endParaRPr>
          </a:p>
          <a:p>
            <a:pPr lvl="0">
              <a:buClrTx/>
              <a:buFontTx/>
              <a:buChar char="•"/>
            </a:pPr>
            <a:r>
              <a:rPr lang="en-US" altLang="en-US" sz="1200" dirty="0">
                <a:solidFill>
                  <a:srgbClr val="DC143C"/>
                </a:solidFill>
                <a:latin typeface="Consolas" panose="020B0609020204030204" pitchFamily="49" charset="0"/>
              </a:rPr>
              <a:t>substring(</a:t>
            </a:r>
            <a:r>
              <a:rPr lang="en-US" altLang="en-US" sz="1200" i="1" dirty="0">
                <a:solidFill>
                  <a:srgbClr val="DC143C"/>
                </a:solidFill>
                <a:latin typeface="Consolas" panose="020B0609020204030204" pitchFamily="49" charset="0"/>
              </a:rPr>
              <a:t>start</a:t>
            </a:r>
            <a:r>
              <a:rPr lang="en-US" altLang="en-US" sz="1200" dirty="0">
                <a:solidFill>
                  <a:srgbClr val="DC143C"/>
                </a:solidFill>
                <a:latin typeface="Consolas" panose="020B0609020204030204" pitchFamily="49" charset="0"/>
              </a:rPr>
              <a:t>, </a:t>
            </a:r>
            <a:r>
              <a:rPr lang="en-US" altLang="en-US" sz="1200" i="1" dirty="0">
                <a:solidFill>
                  <a:srgbClr val="DC143C"/>
                </a:solidFill>
                <a:latin typeface="Consolas" panose="020B0609020204030204" pitchFamily="49" charset="0"/>
              </a:rPr>
              <a:t>end</a:t>
            </a:r>
            <a:r>
              <a:rPr lang="en-US" altLang="en-US" sz="1200" dirty="0">
                <a:solidFill>
                  <a:srgbClr val="DC143C"/>
                </a:solidFill>
                <a:latin typeface="Consolas" panose="020B0609020204030204" pitchFamily="49" charset="0"/>
              </a:rPr>
              <a:t>)</a:t>
            </a:r>
            <a:endParaRPr lang="en-US" altLang="en-US" sz="1200" dirty="0">
              <a:solidFill>
                <a:srgbClr val="000000"/>
              </a:solidFill>
              <a:latin typeface="Verdana" panose="020B0604030504040204" pitchFamily="34" charset="0"/>
            </a:endParaRPr>
          </a:p>
          <a:p>
            <a:pPr lvl="0">
              <a:buClrTx/>
              <a:buFontTx/>
              <a:buChar char="•"/>
            </a:pPr>
            <a:r>
              <a:rPr lang="en-US" altLang="en-US" sz="1200" dirty="0" err="1" smtClean="0">
                <a:solidFill>
                  <a:srgbClr val="DC143C"/>
                </a:solidFill>
                <a:latin typeface="Consolas" panose="020B0609020204030204" pitchFamily="49" charset="0"/>
              </a:rPr>
              <a:t>substr</a:t>
            </a:r>
            <a:r>
              <a:rPr lang="en-US" altLang="en-US" sz="1200" dirty="0" smtClean="0">
                <a:solidFill>
                  <a:srgbClr val="DC143C"/>
                </a:solidFill>
                <a:latin typeface="Consolas" panose="020B0609020204030204" pitchFamily="49" charset="0"/>
              </a:rPr>
              <a:t>(</a:t>
            </a:r>
            <a:r>
              <a:rPr lang="en-US" altLang="en-US" sz="1200" i="1" dirty="0" smtClean="0">
                <a:solidFill>
                  <a:srgbClr val="DC143C"/>
                </a:solidFill>
                <a:latin typeface="Consolas" panose="020B0609020204030204" pitchFamily="49" charset="0"/>
              </a:rPr>
              <a:t>start</a:t>
            </a:r>
            <a:r>
              <a:rPr lang="en-US" altLang="en-US" sz="1200" dirty="0" smtClean="0">
                <a:solidFill>
                  <a:srgbClr val="DC143C"/>
                </a:solidFill>
                <a:latin typeface="Consolas" panose="020B0609020204030204" pitchFamily="49" charset="0"/>
              </a:rPr>
              <a:t>, </a:t>
            </a:r>
            <a:r>
              <a:rPr lang="en-US" altLang="en-US" sz="1200" i="1" dirty="0" smtClean="0">
                <a:solidFill>
                  <a:srgbClr val="DC143C"/>
                </a:solidFill>
                <a:latin typeface="Consolas" panose="020B0609020204030204" pitchFamily="49" charset="0"/>
              </a:rPr>
              <a:t>length</a:t>
            </a:r>
            <a:r>
              <a:rPr lang="en-US" altLang="en-US" sz="1200" dirty="0" smtClean="0">
                <a:solidFill>
                  <a:srgbClr val="DC143C"/>
                </a:solidFill>
                <a:latin typeface="Consolas" panose="020B0609020204030204" pitchFamily="49" charset="0"/>
              </a:rPr>
              <a:t>)</a:t>
            </a:r>
          </a:p>
          <a:p>
            <a:pPr lvl="0">
              <a:buClrTx/>
            </a:pPr>
            <a:endParaRPr lang="en-US" altLang="en-US" sz="1200" dirty="0">
              <a:solidFill>
                <a:srgbClr val="DC143C"/>
              </a:solidFill>
              <a:latin typeface="Consolas" panose="020B0609020204030204" pitchFamily="49" charset="0"/>
            </a:endParaRPr>
          </a:p>
          <a:p>
            <a:pPr>
              <a:buClrTx/>
            </a:pPr>
            <a:r>
              <a:rPr lang="en-US" sz="1200" b="1" u="sng" dirty="0"/>
              <a:t>String slice</a:t>
            </a:r>
            <a:r>
              <a:rPr lang="en-US" sz="1200" b="1" u="sng" dirty="0" smtClean="0"/>
              <a:t>() Method:</a:t>
            </a:r>
          </a:p>
          <a:p>
            <a:pPr>
              <a:buClrTx/>
            </a:pP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 extracts a part of a string and returns the extracted part in a new string.</a:t>
            </a:r>
            <a:r>
              <a:rPr lang="en-US" altLang="en-US" sz="1200" dirty="0"/>
              <a:t> </a:t>
            </a:r>
          </a:p>
          <a:p>
            <a:pPr>
              <a:buClrTx/>
            </a:pPr>
            <a:endParaRPr lang="en-US" sz="1200" dirty="0" smtClean="0"/>
          </a:p>
          <a:p>
            <a:pPr lvl="0">
              <a:buClrTx/>
            </a:pPr>
            <a:r>
              <a:rPr lang="en-US" sz="1200" dirty="0" smtClean="0"/>
              <a:t>let</a:t>
            </a:r>
            <a:r>
              <a:rPr lang="en-US" sz="1200" dirty="0"/>
              <a:t> text = "Apple, Banana, Kiwi";</a:t>
            </a:r>
            <a:br>
              <a:rPr lang="en-US" sz="1200" dirty="0"/>
            </a:br>
            <a:r>
              <a:rPr lang="en-US" sz="1200" dirty="0"/>
              <a:t>let part = </a:t>
            </a:r>
            <a:r>
              <a:rPr lang="en-US" sz="1200" dirty="0" err="1"/>
              <a:t>text.slice</a:t>
            </a:r>
            <a:r>
              <a:rPr lang="en-US" sz="1200" dirty="0"/>
              <a:t>(7, 13</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r>
              <a:rPr lang="en-US" sz="1200" dirty="0"/>
              <a:t>let text = "Apple, Banana, Kiwi";</a:t>
            </a:r>
            <a:br>
              <a:rPr lang="en-US" sz="1200" dirty="0"/>
            </a:br>
            <a:r>
              <a:rPr lang="en-US" sz="1200" dirty="0"/>
              <a:t>let part = </a:t>
            </a:r>
            <a:r>
              <a:rPr lang="en-US" sz="1200" dirty="0" err="1"/>
              <a:t>text.slice</a:t>
            </a:r>
            <a:r>
              <a:rPr lang="en-US" sz="1200" dirty="0"/>
              <a:t>(7</a:t>
            </a:r>
            <a:r>
              <a:rPr lang="en-US" sz="1200" dirty="0" smtClean="0"/>
              <a:t>);</a:t>
            </a:r>
          </a:p>
          <a:p>
            <a:pPr lvl="0">
              <a:buClrTx/>
            </a:pPr>
            <a:endParaRPr lang="en-US" altLang="en-US" sz="1200" dirty="0">
              <a:solidFill>
                <a:srgbClr val="000000"/>
              </a:solidFill>
              <a:latin typeface="Verdana" panose="020B0604030504040204" pitchFamily="34" charset="0"/>
            </a:endParaRPr>
          </a:p>
          <a:p>
            <a:pPr>
              <a:buClrTx/>
            </a:pPr>
            <a:r>
              <a:rPr lang="en-US" sz="1200" b="1" u="sng" dirty="0"/>
              <a:t>String substring</a:t>
            </a:r>
            <a:r>
              <a:rPr lang="en-US" sz="1200" b="1" u="sng" dirty="0" smtClean="0"/>
              <a:t>() Method:</a:t>
            </a:r>
          </a:p>
          <a:p>
            <a:pPr lvl="0">
              <a:buClrTx/>
            </a:pPr>
            <a:r>
              <a:rPr lang="en-US" altLang="en-US" sz="1200" dirty="0">
                <a:solidFill>
                  <a:srgbClr val="DC143C"/>
                </a:solidFill>
                <a:latin typeface="Consolas" panose="020B0609020204030204" pitchFamily="49" charset="0"/>
              </a:rPr>
              <a:t>substring()</a:t>
            </a:r>
            <a:r>
              <a:rPr lang="en-US" altLang="en-US" sz="1200" dirty="0">
                <a:solidFill>
                  <a:srgbClr val="000000"/>
                </a:solidFill>
                <a:latin typeface="Verdana" panose="020B0604030504040204" pitchFamily="34" charset="0"/>
              </a:rPr>
              <a:t> is similar to </a:t>
            </a: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a:t>
            </a:r>
            <a:endParaRPr lang="en-US" altLang="en-US" sz="1200" dirty="0"/>
          </a:p>
          <a:p>
            <a:pPr lvl="0">
              <a:buClrTx/>
            </a:pPr>
            <a:r>
              <a:rPr lang="en-US" altLang="en-US" sz="1200" dirty="0">
                <a:solidFill>
                  <a:srgbClr val="000000"/>
                </a:solidFill>
                <a:latin typeface="Verdana" panose="020B0604030504040204" pitchFamily="34" charset="0"/>
              </a:rPr>
              <a:t>The difference is that start and end values less than 0 are treated as 0 in </a:t>
            </a:r>
            <a:r>
              <a:rPr lang="en-US" altLang="en-US" sz="1200" dirty="0">
                <a:solidFill>
                  <a:srgbClr val="DC143C"/>
                </a:solidFill>
                <a:latin typeface="Consolas" panose="020B0609020204030204" pitchFamily="49" charset="0"/>
              </a:rPr>
              <a:t>substring</a:t>
            </a:r>
            <a:r>
              <a:rPr lang="en-US" altLang="en-US" sz="1200" dirty="0" smtClean="0">
                <a:solidFill>
                  <a:srgbClr val="DC143C"/>
                </a:solidFill>
                <a:latin typeface="Consolas" panose="020B0609020204030204" pitchFamily="49" charset="0"/>
              </a:rPr>
              <a:t>()</a:t>
            </a:r>
            <a:r>
              <a:rPr lang="en-US" altLang="en-US" sz="1200" dirty="0" smtClean="0">
                <a:solidFill>
                  <a:srgbClr val="000000"/>
                </a:solidFill>
                <a:latin typeface="Verdana" panose="020B0604030504040204" pitchFamily="34" charset="0"/>
              </a:rPr>
              <a:t>.</a:t>
            </a:r>
          </a:p>
          <a:p>
            <a:pPr lvl="0">
              <a:buClrTx/>
            </a:pPr>
            <a:endParaRPr lang="en-US" altLang="en-US" sz="1200" dirty="0" smtClean="0">
              <a:solidFill>
                <a:srgbClr val="000000"/>
              </a:solidFill>
              <a:latin typeface="Verdana" panose="020B0604030504040204" pitchFamily="34" charset="0"/>
            </a:endParaRPr>
          </a:p>
          <a:p>
            <a:pPr lvl="0">
              <a:buClrTx/>
            </a:pPr>
            <a:r>
              <a:rPr lang="en-US" sz="1200" dirty="0"/>
              <a:t>let </a:t>
            </a:r>
            <a:r>
              <a:rPr lang="en-US" sz="1200" dirty="0" err="1"/>
              <a:t>str</a:t>
            </a:r>
            <a:r>
              <a:rPr lang="en-US" sz="1200" dirty="0"/>
              <a:t> = "Apple, Banana, Kiwi";</a:t>
            </a:r>
            <a:br>
              <a:rPr lang="en-US" sz="1200" dirty="0"/>
            </a:br>
            <a:r>
              <a:rPr lang="en-US" sz="1200" dirty="0"/>
              <a:t>let part = </a:t>
            </a:r>
            <a:r>
              <a:rPr lang="en-US" sz="1200" dirty="0" err="1"/>
              <a:t>str.substring</a:t>
            </a:r>
            <a:r>
              <a:rPr lang="en-US" sz="1200" dirty="0"/>
              <a:t>(7, 13);</a:t>
            </a:r>
            <a:endParaRPr lang="en-US" altLang="en-US" sz="12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540301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STRING METHODS</a:t>
            </a:r>
            <a:endParaRPr sz="2400" b="1" dirty="0"/>
          </a:p>
        </p:txBody>
      </p:sp>
      <p:sp>
        <p:nvSpPr>
          <p:cNvPr id="5" name="Rectangle 2"/>
          <p:cNvSpPr>
            <a:spLocks noChangeArrowheads="1"/>
          </p:cNvSpPr>
          <p:nvPr/>
        </p:nvSpPr>
        <p:spPr bwMode="auto">
          <a:xfrm>
            <a:off x="242770" y="621990"/>
            <a:ext cx="8118448" cy="4158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200" b="1" u="sng" dirty="0" smtClean="0"/>
              <a:t>String </a:t>
            </a:r>
            <a:r>
              <a:rPr lang="en-US" sz="1200" b="1" u="sng" dirty="0" err="1" smtClean="0"/>
              <a:t>substr</a:t>
            </a:r>
            <a:r>
              <a:rPr lang="en-US" sz="1200" b="1" u="sng" dirty="0" smtClean="0"/>
              <a:t>() Method:</a:t>
            </a:r>
          </a:p>
          <a:p>
            <a:pPr lvl="0">
              <a:buClrTx/>
            </a:pPr>
            <a:r>
              <a:rPr lang="en-US" altLang="en-US" sz="1200" dirty="0" err="1">
                <a:solidFill>
                  <a:srgbClr val="DC143C"/>
                </a:solidFill>
                <a:latin typeface="Consolas" panose="020B0609020204030204" pitchFamily="49" charset="0"/>
              </a:rPr>
              <a:t>substr</a:t>
            </a:r>
            <a:r>
              <a:rPr lang="en-US" altLang="en-US" sz="1200" dirty="0">
                <a:solidFill>
                  <a:srgbClr val="DC143C"/>
                </a:solidFill>
                <a:latin typeface="Consolas" panose="020B0609020204030204" pitchFamily="49" charset="0"/>
              </a:rPr>
              <a:t>()</a:t>
            </a:r>
            <a:r>
              <a:rPr lang="en-US" altLang="en-US" sz="1200" dirty="0">
                <a:solidFill>
                  <a:srgbClr val="000000"/>
                </a:solidFill>
                <a:latin typeface="Verdana" panose="020B0604030504040204" pitchFamily="34" charset="0"/>
              </a:rPr>
              <a:t> is similar to </a:t>
            </a: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a:t>
            </a:r>
            <a:endParaRPr lang="en-US" altLang="en-US" sz="1200" dirty="0"/>
          </a:p>
          <a:p>
            <a:pPr lvl="0">
              <a:buClrTx/>
            </a:pPr>
            <a:r>
              <a:rPr lang="en-US" altLang="en-US" sz="1200" dirty="0">
                <a:solidFill>
                  <a:srgbClr val="000000"/>
                </a:solidFill>
                <a:latin typeface="Verdana" panose="020B0604030504040204" pitchFamily="34" charset="0"/>
              </a:rPr>
              <a:t>The difference is that the second parameter specifies the </a:t>
            </a:r>
            <a:r>
              <a:rPr lang="en-US" altLang="en-US" sz="1200" b="1" dirty="0">
                <a:solidFill>
                  <a:srgbClr val="000000"/>
                </a:solidFill>
                <a:latin typeface="Verdana" panose="020B0604030504040204" pitchFamily="34" charset="0"/>
              </a:rPr>
              <a:t>length</a:t>
            </a:r>
            <a:r>
              <a:rPr lang="en-US" altLang="en-US" sz="1200" dirty="0">
                <a:solidFill>
                  <a:srgbClr val="000000"/>
                </a:solidFill>
                <a:latin typeface="Verdana" panose="020B0604030504040204" pitchFamily="34" charset="0"/>
              </a:rPr>
              <a:t> of the extracted part.</a:t>
            </a:r>
            <a:endParaRPr lang="en-US" altLang="en-US" sz="1200" dirty="0"/>
          </a:p>
          <a:p>
            <a:pPr>
              <a:buClrTx/>
            </a:pPr>
            <a:endParaRPr lang="en-US" sz="1200" dirty="0" smtClean="0"/>
          </a:p>
          <a:p>
            <a:pPr lvl="0">
              <a:buClrTx/>
            </a:pPr>
            <a:r>
              <a:rPr lang="en-US" sz="1200" dirty="0"/>
              <a:t>let </a:t>
            </a:r>
            <a:r>
              <a:rPr lang="en-US" sz="1200" dirty="0" err="1"/>
              <a:t>str</a:t>
            </a:r>
            <a:r>
              <a:rPr lang="en-US" sz="1200" dirty="0"/>
              <a:t> = "Apple, Banana, Kiwi";</a:t>
            </a:r>
            <a:br>
              <a:rPr lang="en-US" sz="1200" dirty="0"/>
            </a:br>
            <a:r>
              <a:rPr lang="en-US" sz="1200" dirty="0"/>
              <a:t>let part = </a:t>
            </a:r>
            <a:r>
              <a:rPr lang="en-US" sz="1200" dirty="0" err="1"/>
              <a:t>str.substr</a:t>
            </a:r>
            <a:r>
              <a:rPr lang="en-US" sz="1200" dirty="0"/>
              <a:t>(7, 6</a:t>
            </a:r>
            <a:r>
              <a:rPr lang="en-US" sz="1200" dirty="0" smtClean="0"/>
              <a:t>);</a:t>
            </a: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toUpperCase</a:t>
            </a:r>
            <a:r>
              <a:rPr lang="en-US" sz="1200" b="1" u="sng" dirty="0" smtClean="0"/>
              <a:t>() </a:t>
            </a:r>
            <a:r>
              <a:rPr lang="en-US" sz="1200" b="1" u="sng" dirty="0"/>
              <a:t>Method:</a:t>
            </a:r>
          </a:p>
          <a:p>
            <a:pPr lvl="0">
              <a:buClrTx/>
            </a:pPr>
            <a:r>
              <a:rPr lang="en-US" sz="1200" dirty="0"/>
              <a:t>let text1 = "Hello World!";</a:t>
            </a:r>
            <a:br>
              <a:rPr lang="en-US" sz="1200" dirty="0"/>
            </a:br>
            <a:r>
              <a:rPr lang="en-US" sz="1200" dirty="0"/>
              <a:t>let text2 = text1.toUpperCase();</a:t>
            </a:r>
            <a:endParaRPr lang="en-US" altLang="en-US" sz="1200" dirty="0" smtClean="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toLowerCase</a:t>
            </a:r>
            <a:r>
              <a:rPr lang="en-US" sz="1200" b="1" u="sng" dirty="0" smtClean="0"/>
              <a:t>() </a:t>
            </a:r>
            <a:r>
              <a:rPr lang="en-US" sz="1200" b="1" u="sng" dirty="0"/>
              <a:t>Method:</a:t>
            </a:r>
          </a:p>
          <a:p>
            <a:pPr lvl="0">
              <a:buClrTx/>
            </a:pPr>
            <a:r>
              <a:rPr lang="en-US" sz="1200" dirty="0"/>
              <a:t>let text1 = "Hello World!";       // String</a:t>
            </a:r>
            <a:br>
              <a:rPr lang="en-US" sz="1200" dirty="0"/>
            </a:br>
            <a:r>
              <a:rPr lang="en-US" sz="1200" dirty="0"/>
              <a:t>let text2 = text1.toLowerCase();  // text2 is text1 converted to </a:t>
            </a:r>
            <a:r>
              <a:rPr lang="en-US" sz="1200" dirty="0" smtClean="0"/>
              <a:t>lower</a:t>
            </a:r>
          </a:p>
          <a:p>
            <a:pPr lvl="0">
              <a:buClrTx/>
            </a:pPr>
            <a:endParaRPr lang="en-US" sz="1200" dirty="0"/>
          </a:p>
          <a:p>
            <a:pPr>
              <a:buClrTx/>
            </a:pPr>
            <a:r>
              <a:rPr lang="en-US" sz="1200" b="1" u="sng" dirty="0"/>
              <a:t>String </a:t>
            </a:r>
            <a:r>
              <a:rPr lang="en-US" sz="1200" b="1" u="sng" dirty="0" err="1" smtClean="0"/>
              <a:t>concat</a:t>
            </a:r>
            <a:r>
              <a:rPr lang="en-US" sz="1200" b="1" u="sng" dirty="0" smtClean="0"/>
              <a:t>() </a:t>
            </a:r>
            <a:r>
              <a:rPr lang="en-US" sz="1200" b="1" u="sng" dirty="0"/>
              <a:t>Method:</a:t>
            </a:r>
          </a:p>
          <a:p>
            <a:pPr lvl="0">
              <a:buClrTx/>
            </a:pPr>
            <a:r>
              <a:rPr lang="en-US" sz="1200" dirty="0"/>
              <a:t>let text1 = "Hello";</a:t>
            </a:r>
            <a:br>
              <a:rPr lang="en-US" sz="1200" dirty="0"/>
            </a:br>
            <a:r>
              <a:rPr lang="en-US" sz="1200" dirty="0"/>
              <a:t>let text2 = "World";</a:t>
            </a:r>
            <a:br>
              <a:rPr lang="en-US" sz="1200" dirty="0"/>
            </a:br>
            <a:r>
              <a:rPr lang="en-US" sz="1200" dirty="0"/>
              <a:t>let text3 = text1.concat(" ", text2</a:t>
            </a:r>
            <a:r>
              <a:rPr lang="en-US" sz="1200" dirty="0" smtClean="0"/>
              <a:t>);</a:t>
            </a:r>
          </a:p>
          <a:p>
            <a:pPr lvl="0">
              <a:buClrTx/>
            </a:pPr>
            <a:endParaRPr lang="en-US" sz="1200" dirty="0"/>
          </a:p>
          <a:p>
            <a:pPr lvl="0">
              <a:buClrTx/>
            </a:pPr>
            <a:r>
              <a:rPr lang="en-US" sz="1200" dirty="0"/>
              <a:t>text = "Hello" + " " + "World!";</a:t>
            </a:r>
            <a:br>
              <a:rPr lang="en-US" sz="1200" dirty="0"/>
            </a:br>
            <a:r>
              <a:rPr lang="en-US" sz="1200" dirty="0"/>
              <a:t>text = "Hello".</a:t>
            </a:r>
            <a:r>
              <a:rPr lang="en-US" sz="1200" dirty="0" err="1"/>
              <a:t>concat</a:t>
            </a:r>
            <a:r>
              <a:rPr lang="en-US" sz="1200" dirty="0"/>
              <a:t>(" ", "World</a:t>
            </a:r>
            <a:r>
              <a:rPr lang="en-US" sz="1200" dirty="0" smtClean="0"/>
              <a:t>!");</a:t>
            </a:r>
            <a:endParaRPr lang="en-US" altLang="en-US" sz="12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46293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STRING METHODS</a:t>
            </a:r>
            <a:endParaRPr sz="2400" b="1" dirty="0"/>
          </a:p>
        </p:txBody>
      </p:sp>
      <p:sp>
        <p:nvSpPr>
          <p:cNvPr id="5" name="Rectangle 2"/>
          <p:cNvSpPr>
            <a:spLocks noChangeArrowheads="1"/>
          </p:cNvSpPr>
          <p:nvPr/>
        </p:nvSpPr>
        <p:spPr bwMode="auto">
          <a:xfrm>
            <a:off x="296110" y="653365"/>
            <a:ext cx="8118448" cy="397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200" b="1" u="sng" dirty="0" smtClean="0"/>
              <a:t>String trim() Method:</a:t>
            </a:r>
          </a:p>
          <a:p>
            <a:pPr>
              <a:buClrTx/>
            </a:pPr>
            <a:r>
              <a:rPr lang="en-US" altLang="en-US" sz="1200" dirty="0">
                <a:solidFill>
                  <a:srgbClr val="000000"/>
                </a:solidFill>
                <a:latin typeface="Verdana" panose="020B0604030504040204" pitchFamily="34" charset="0"/>
              </a:rPr>
              <a:t>The </a:t>
            </a:r>
            <a:r>
              <a:rPr lang="en-US" altLang="en-US" sz="1200" dirty="0">
                <a:solidFill>
                  <a:srgbClr val="DC143C"/>
                </a:solidFill>
                <a:latin typeface="Consolas" panose="020B0609020204030204" pitchFamily="49" charset="0"/>
              </a:rPr>
              <a:t>trim()</a:t>
            </a:r>
            <a:r>
              <a:rPr lang="en-US" altLang="en-US" sz="1200" dirty="0">
                <a:solidFill>
                  <a:srgbClr val="000000"/>
                </a:solidFill>
                <a:latin typeface="Verdana" panose="020B0604030504040204" pitchFamily="34" charset="0"/>
              </a:rPr>
              <a:t> method removes whitespace from both sides of a string:</a:t>
            </a:r>
            <a:r>
              <a:rPr lang="en-US" altLang="en-US" sz="1200" dirty="0"/>
              <a:t> </a:t>
            </a:r>
          </a:p>
          <a:p>
            <a:pPr lvl="0">
              <a:buClrTx/>
            </a:pPr>
            <a:endParaRPr lang="en-US" altLang="en-US" sz="1200" dirty="0"/>
          </a:p>
          <a:p>
            <a:pPr lvl="0">
              <a:buClrTx/>
            </a:pPr>
            <a:r>
              <a:rPr lang="en-US" sz="1200" dirty="0"/>
              <a:t>let text1 = "      Hello World!      ";</a:t>
            </a:r>
            <a:br>
              <a:rPr lang="en-US" sz="1200" dirty="0"/>
            </a:br>
            <a:r>
              <a:rPr lang="en-US" sz="1200" dirty="0"/>
              <a:t>let text2 = text1.trim</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trimStart</a:t>
            </a:r>
            <a:r>
              <a:rPr lang="en-US" sz="1200" b="1" u="sng" dirty="0" smtClean="0"/>
              <a:t>() </a:t>
            </a:r>
            <a:r>
              <a:rPr lang="en-US" sz="1200" b="1" u="sng" dirty="0"/>
              <a:t>Method:</a:t>
            </a:r>
          </a:p>
          <a:p>
            <a:pPr lvl="0">
              <a:buClrTx/>
            </a:pPr>
            <a:r>
              <a:rPr lang="en-US" sz="1200" dirty="0"/>
              <a:t>let text1 = "     Hello World!     ";</a:t>
            </a:r>
            <a:br>
              <a:rPr lang="en-US" sz="1200" dirty="0"/>
            </a:br>
            <a:r>
              <a:rPr lang="en-US" sz="1200" dirty="0"/>
              <a:t>let text2 = text1.trimStart</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dirty="0"/>
              <a:t>String </a:t>
            </a:r>
            <a:r>
              <a:rPr lang="en-US" sz="1200" b="1" dirty="0" err="1" smtClean="0"/>
              <a:t>trimEnd</a:t>
            </a:r>
            <a:r>
              <a:rPr lang="en-US" sz="1200" b="1" dirty="0" smtClean="0"/>
              <a:t>() </a:t>
            </a:r>
            <a:r>
              <a:rPr lang="en-US" sz="1200" b="1" dirty="0"/>
              <a:t>Method:</a:t>
            </a:r>
          </a:p>
          <a:p>
            <a:pPr lvl="0">
              <a:buClrTx/>
            </a:pPr>
            <a:r>
              <a:rPr lang="en-US" sz="1200" dirty="0"/>
              <a:t>let text1 = "     Hello World!     ";</a:t>
            </a:r>
            <a:br>
              <a:rPr lang="en-US" sz="1200" dirty="0"/>
            </a:br>
            <a:r>
              <a:rPr lang="en-US" sz="1200" dirty="0"/>
              <a:t>let text2 = text1.trimEnd</a:t>
            </a:r>
            <a:r>
              <a:rPr lang="en-US" sz="1200" dirty="0" smtClean="0"/>
              <a:t>();</a:t>
            </a:r>
          </a:p>
          <a:p>
            <a:pPr lvl="0">
              <a:buClrTx/>
            </a:pPr>
            <a:endParaRPr lang="en-US" sz="1200" dirty="0"/>
          </a:p>
          <a:p>
            <a:pPr>
              <a:buClrTx/>
            </a:pPr>
            <a:r>
              <a:rPr lang="en-US" sz="1200" b="1" u="sng" dirty="0"/>
              <a:t>String </a:t>
            </a:r>
            <a:r>
              <a:rPr lang="en-US" sz="1200" b="1" u="sng" dirty="0" smtClean="0"/>
              <a:t>replace() </a:t>
            </a:r>
            <a:r>
              <a:rPr lang="en-US" sz="1200" b="1" u="sng" dirty="0"/>
              <a:t>Method</a:t>
            </a:r>
            <a:r>
              <a:rPr lang="en-US" sz="1200" b="1" u="sng" dirty="0" smtClean="0"/>
              <a:t>:</a:t>
            </a:r>
          </a:p>
          <a:p>
            <a:pPr>
              <a:buClrTx/>
            </a:pPr>
            <a:r>
              <a:rPr lang="en-US" altLang="en-US" sz="1200" dirty="0">
                <a:solidFill>
                  <a:srgbClr val="000000"/>
                </a:solidFill>
                <a:latin typeface="Verdana" panose="020B0604030504040204" pitchFamily="34" charset="0"/>
              </a:rPr>
              <a:t>The </a:t>
            </a:r>
            <a:r>
              <a:rPr lang="en-US" altLang="en-US" sz="1200" dirty="0">
                <a:solidFill>
                  <a:srgbClr val="DC143C"/>
                </a:solidFill>
                <a:latin typeface="Consolas" panose="020B0609020204030204" pitchFamily="49" charset="0"/>
              </a:rPr>
              <a:t>replace()</a:t>
            </a:r>
            <a:r>
              <a:rPr lang="en-US" altLang="en-US" sz="1200" dirty="0">
                <a:solidFill>
                  <a:srgbClr val="000000"/>
                </a:solidFill>
                <a:latin typeface="Verdana" panose="020B0604030504040204" pitchFamily="34" charset="0"/>
              </a:rPr>
              <a:t> method replaces a specified value with another value in a string:</a:t>
            </a:r>
            <a:r>
              <a:rPr lang="en-US" altLang="en-US" sz="1200" dirty="0"/>
              <a:t> </a:t>
            </a:r>
          </a:p>
          <a:p>
            <a:pPr>
              <a:buClrTx/>
            </a:pPr>
            <a:endParaRPr lang="en-US" sz="1200" b="1" dirty="0" smtClean="0"/>
          </a:p>
          <a:p>
            <a:pPr lvl="0">
              <a:buClrTx/>
            </a:pPr>
            <a:r>
              <a:rPr lang="en-US" sz="1200" dirty="0" smtClean="0"/>
              <a:t>let</a:t>
            </a:r>
            <a:r>
              <a:rPr lang="en-US" sz="1200" dirty="0"/>
              <a:t> text = "Please visit Microsoft!";</a:t>
            </a:r>
            <a:br>
              <a:rPr lang="en-US" sz="1200" dirty="0"/>
            </a:br>
            <a:r>
              <a:rPr lang="en-US" sz="1200" dirty="0"/>
              <a:t>let </a:t>
            </a:r>
            <a:r>
              <a:rPr lang="en-US" sz="1200" dirty="0" err="1"/>
              <a:t>newText</a:t>
            </a:r>
            <a:r>
              <a:rPr lang="en-US" sz="1200" dirty="0"/>
              <a:t> = </a:t>
            </a:r>
            <a:r>
              <a:rPr lang="en-US" sz="1200" dirty="0" err="1"/>
              <a:t>text.replace</a:t>
            </a:r>
            <a:r>
              <a:rPr lang="en-US" sz="1200" dirty="0"/>
              <a:t>("Microsoft", "W3Schools");</a:t>
            </a:r>
          </a:p>
        </p:txBody>
      </p:sp>
    </p:spTree>
    <p:extLst>
      <p:ext uri="{BB962C8B-B14F-4D97-AF65-F5344CB8AC3E}">
        <p14:creationId xmlns:p14="http://schemas.microsoft.com/office/powerpoint/2010/main" val="3001116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4969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STRING SEARCH METHODS</a:t>
            </a:r>
            <a:endParaRPr sz="2400" b="1" dirty="0"/>
          </a:p>
        </p:txBody>
      </p:sp>
      <p:graphicFrame>
        <p:nvGraphicFramePr>
          <p:cNvPr id="8" name="Table 7"/>
          <p:cNvGraphicFramePr>
            <a:graphicFrameLocks noGrp="1"/>
          </p:cNvGraphicFramePr>
          <p:nvPr>
            <p:extLst>
              <p:ext uri="{D42A27DB-BD31-4B8C-83A1-F6EECF244321}">
                <p14:modId xmlns:p14="http://schemas.microsoft.com/office/powerpoint/2010/main" val="3111644393"/>
              </p:ext>
            </p:extLst>
          </p:nvPr>
        </p:nvGraphicFramePr>
        <p:xfrm>
          <a:off x="270163" y="467263"/>
          <a:ext cx="8603674" cy="97536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957677">
                <a:tc>
                  <a:txBody>
                    <a:bodyPr/>
                    <a:lstStyle/>
                    <a:p>
                      <a:pPr algn="l" fontAlgn="t"/>
                      <a:r>
                        <a:rPr lang="en-US" sz="1400" b="0" i="0" u="none" strike="noStrike" cap="none" dirty="0" smtClean="0">
                          <a:solidFill>
                            <a:schemeClr val="tx1"/>
                          </a:solidFill>
                          <a:effectLst/>
                          <a:latin typeface="+mn-lt"/>
                          <a:ea typeface="+mn-ea"/>
                          <a:cs typeface="+mn-cs"/>
                          <a:sym typeface="Arial"/>
                          <a:hlinkClick r:id="rId3"/>
                        </a:rPr>
                        <a:t>String </a:t>
                      </a:r>
                      <a:r>
                        <a:rPr lang="en-US" sz="1400" b="0" i="0" u="none" strike="noStrike" cap="none" dirty="0" err="1" smtClean="0">
                          <a:solidFill>
                            <a:schemeClr val="tx1"/>
                          </a:solidFill>
                          <a:effectLst/>
                          <a:latin typeface="+mn-lt"/>
                          <a:ea typeface="+mn-ea"/>
                          <a:cs typeface="+mn-cs"/>
                          <a:sym typeface="Arial"/>
                          <a:hlinkClick r:id="rId3"/>
                        </a:rPr>
                        <a:t>indexOf</a:t>
                      </a:r>
                      <a:r>
                        <a:rPr lang="en-US" sz="1400" b="0" i="0" u="none" strike="noStrike" cap="none" dirty="0" smtClean="0">
                          <a:solidFill>
                            <a:schemeClr val="tx1"/>
                          </a:solidFill>
                          <a:effectLst/>
                          <a:latin typeface="+mn-lt"/>
                          <a:ea typeface="+mn-ea"/>
                          <a:cs typeface="+mn-cs"/>
                          <a:sym typeface="Arial"/>
                          <a:hlinkClick r:id="rId3"/>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4"/>
                        </a:rPr>
                        <a:t>String </a:t>
                      </a:r>
                      <a:r>
                        <a:rPr lang="en-US" sz="1400" b="0" i="0" u="none" strike="noStrike" cap="none" dirty="0" err="1" smtClean="0">
                          <a:solidFill>
                            <a:schemeClr val="tx1"/>
                          </a:solidFill>
                          <a:effectLst/>
                          <a:latin typeface="+mn-lt"/>
                          <a:ea typeface="+mn-ea"/>
                          <a:cs typeface="+mn-cs"/>
                          <a:sym typeface="Arial"/>
                          <a:hlinkClick r:id="rId4"/>
                        </a:rPr>
                        <a:t>lastIndexOf</a:t>
                      </a:r>
                      <a:r>
                        <a:rPr lang="en-US" sz="1400" b="0" i="0" u="none" strike="noStrike" cap="none" dirty="0" smtClean="0">
                          <a:solidFill>
                            <a:schemeClr val="tx1"/>
                          </a:solidFill>
                          <a:effectLst/>
                          <a:latin typeface="+mn-lt"/>
                          <a:ea typeface="+mn-ea"/>
                          <a:cs typeface="+mn-cs"/>
                          <a:sym typeface="Arial"/>
                          <a:hlinkClick r:id="rId4"/>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5"/>
                        </a:rPr>
                        <a:t>String search()</a:t>
                      </a:r>
                      <a:r>
                        <a:rPr lang="en-US" dirty="0">
                          <a:effectLst/>
                        </a:rPr>
                        <a:t/>
                      </a:r>
                      <a:br>
                        <a:rPr lang="en-US" dirty="0">
                          <a:effectLst/>
                        </a:rPr>
                      </a:br>
                      <a:r>
                        <a:rPr lang="en-US" sz="1400" b="0" i="0" u="none" strike="noStrike" cap="none" dirty="0" smtClean="0">
                          <a:solidFill>
                            <a:schemeClr val="tx1"/>
                          </a:solidFill>
                          <a:effectLst/>
                          <a:latin typeface="+mn-lt"/>
                          <a:ea typeface="+mn-ea"/>
                          <a:cs typeface="+mn-cs"/>
                          <a:sym typeface="Arial"/>
                          <a:hlinkClick r:id="rId6"/>
                        </a:rPr>
                        <a:t>String match()</a:t>
                      </a: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sz="1400" b="0" i="0" u="none" strike="noStrike" cap="none" dirty="0" smtClean="0">
                          <a:solidFill>
                            <a:schemeClr val="tx1"/>
                          </a:solidFill>
                          <a:effectLst/>
                          <a:latin typeface="+mn-lt"/>
                          <a:ea typeface="+mn-ea"/>
                          <a:cs typeface="+mn-cs"/>
                          <a:sym typeface="Arial"/>
                          <a:hlinkClick r:id="rId7"/>
                        </a:rPr>
                        <a:t>String </a:t>
                      </a:r>
                      <a:r>
                        <a:rPr lang="en-US" sz="1400" b="0" i="0" u="none" strike="noStrike" cap="none" dirty="0" err="1" smtClean="0">
                          <a:solidFill>
                            <a:schemeClr val="tx1"/>
                          </a:solidFill>
                          <a:effectLst/>
                          <a:latin typeface="+mn-lt"/>
                          <a:ea typeface="+mn-ea"/>
                          <a:cs typeface="+mn-cs"/>
                          <a:sym typeface="Arial"/>
                          <a:hlinkClick r:id="rId7"/>
                        </a:rPr>
                        <a:t>matchAll</a:t>
                      </a:r>
                      <a:r>
                        <a:rPr lang="en-US" sz="1400" b="0" i="0" u="none" strike="noStrike" cap="none" dirty="0" smtClean="0">
                          <a:solidFill>
                            <a:schemeClr val="tx1"/>
                          </a:solidFill>
                          <a:effectLst/>
                          <a:latin typeface="+mn-lt"/>
                          <a:ea typeface="+mn-ea"/>
                          <a:cs typeface="+mn-cs"/>
                          <a:sym typeface="Arial"/>
                          <a:hlinkClick r:id="rId7"/>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8"/>
                        </a:rPr>
                        <a:t>String includes()</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9"/>
                        </a:rPr>
                        <a:t>String </a:t>
                      </a:r>
                      <a:r>
                        <a:rPr lang="en-US" sz="1400" b="0" i="0" u="none" strike="noStrike" cap="none" dirty="0" err="1" smtClean="0">
                          <a:solidFill>
                            <a:schemeClr val="tx1"/>
                          </a:solidFill>
                          <a:effectLst/>
                          <a:latin typeface="+mn-lt"/>
                          <a:ea typeface="+mn-ea"/>
                          <a:cs typeface="+mn-cs"/>
                          <a:sym typeface="Arial"/>
                          <a:hlinkClick r:id="rId9"/>
                        </a:rPr>
                        <a:t>startsWith</a:t>
                      </a:r>
                      <a:r>
                        <a:rPr lang="en-US" sz="1400" b="0" i="0" u="none" strike="noStrike" cap="none" dirty="0" smtClean="0">
                          <a:solidFill>
                            <a:schemeClr val="tx1"/>
                          </a:solidFill>
                          <a:effectLst/>
                          <a:latin typeface="+mn-lt"/>
                          <a:ea typeface="+mn-ea"/>
                          <a:cs typeface="+mn-cs"/>
                          <a:sym typeface="Arial"/>
                          <a:hlinkClick r:id="rId9"/>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10"/>
                        </a:rPr>
                        <a:t>String </a:t>
                      </a:r>
                      <a:r>
                        <a:rPr lang="en-US" sz="1400" b="0" i="0" u="none" strike="noStrike" cap="none" dirty="0" err="1" smtClean="0">
                          <a:solidFill>
                            <a:schemeClr val="tx1"/>
                          </a:solidFill>
                          <a:effectLst/>
                          <a:latin typeface="+mn-lt"/>
                          <a:ea typeface="+mn-ea"/>
                          <a:cs typeface="+mn-cs"/>
                          <a:sym typeface="Arial"/>
                          <a:hlinkClick r:id="rId10"/>
                        </a:rPr>
                        <a:t>endsWith</a:t>
                      </a:r>
                      <a:r>
                        <a:rPr lang="en-US" sz="1400" b="0" i="0" u="none" strike="noStrike" cap="none" dirty="0" smtClean="0">
                          <a:solidFill>
                            <a:schemeClr val="tx1"/>
                          </a:solidFill>
                          <a:effectLst/>
                          <a:latin typeface="+mn-lt"/>
                          <a:ea typeface="+mn-ea"/>
                          <a:cs typeface="+mn-cs"/>
                          <a:sym typeface="Arial"/>
                          <a:hlinkClick r:id="rId10"/>
                        </a:rPr>
                        <a:t>()</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
        <p:nvSpPr>
          <p:cNvPr id="9" name="Rectangle 2"/>
          <p:cNvSpPr>
            <a:spLocks noChangeArrowheads="1"/>
          </p:cNvSpPr>
          <p:nvPr/>
        </p:nvSpPr>
        <p:spPr bwMode="auto">
          <a:xfrm>
            <a:off x="270162" y="1694824"/>
            <a:ext cx="8603675" cy="3143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100" b="1" u="sng" dirty="0" smtClean="0"/>
              <a:t>String </a:t>
            </a:r>
            <a:r>
              <a:rPr lang="en-US" sz="1100" b="1" u="sng" dirty="0" err="1" smtClean="0"/>
              <a:t>indexOf</a:t>
            </a:r>
            <a:r>
              <a:rPr lang="en-US" sz="1100" b="1" u="sng" dirty="0" smtClean="0"/>
              <a:t>() Method:</a:t>
            </a:r>
          </a:p>
          <a:p>
            <a:pPr lvl="0">
              <a:buClrTx/>
            </a:pPr>
            <a:r>
              <a:rPr lang="en-US" altLang="en-US" sz="1100" dirty="0">
                <a:solidFill>
                  <a:srgbClr val="000000"/>
                </a:solidFill>
                <a:latin typeface="Verdana" panose="020B0604030504040204" pitchFamily="34" charset="0"/>
              </a:rPr>
              <a:t>The </a:t>
            </a:r>
            <a:r>
              <a:rPr lang="en-US" altLang="en-US" sz="1100" dirty="0" err="1">
                <a:solidFill>
                  <a:srgbClr val="DC143C"/>
                </a:solidFill>
                <a:latin typeface="Consolas" panose="020B0609020204030204" pitchFamily="49" charset="0"/>
              </a:rPr>
              <a:t>indexOf</a:t>
            </a:r>
            <a:r>
              <a:rPr lang="en-US" altLang="en-US" sz="1100" dirty="0">
                <a:solidFill>
                  <a:srgbClr val="DC143C"/>
                </a:solidFill>
                <a:latin typeface="Consolas" panose="020B0609020204030204" pitchFamily="49" charset="0"/>
              </a:rPr>
              <a:t>()</a:t>
            </a:r>
            <a:r>
              <a:rPr lang="en-US" altLang="en-US" sz="1100" dirty="0">
                <a:solidFill>
                  <a:srgbClr val="000000"/>
                </a:solidFill>
                <a:latin typeface="Verdana" panose="020B0604030504040204" pitchFamily="34" charset="0"/>
              </a:rPr>
              <a:t> method returns the </a:t>
            </a:r>
            <a:r>
              <a:rPr lang="en-US" altLang="en-US" sz="1100" b="1" dirty="0">
                <a:solidFill>
                  <a:srgbClr val="000000"/>
                </a:solidFill>
                <a:latin typeface="Verdana" panose="020B0604030504040204" pitchFamily="34" charset="0"/>
              </a:rPr>
              <a:t>index</a:t>
            </a:r>
            <a:r>
              <a:rPr lang="en-US" altLang="en-US" sz="1100" dirty="0">
                <a:solidFill>
                  <a:srgbClr val="000000"/>
                </a:solidFill>
                <a:latin typeface="Verdana" panose="020B0604030504040204" pitchFamily="34" charset="0"/>
              </a:rPr>
              <a:t> (position) of the </a:t>
            </a:r>
            <a:r>
              <a:rPr lang="en-US" altLang="en-US" sz="1100" b="1" dirty="0">
                <a:solidFill>
                  <a:srgbClr val="000000"/>
                </a:solidFill>
                <a:latin typeface="Verdana" panose="020B0604030504040204" pitchFamily="34" charset="0"/>
              </a:rPr>
              <a:t>first</a:t>
            </a:r>
            <a:r>
              <a:rPr lang="en-US" altLang="en-US" sz="1100" dirty="0">
                <a:solidFill>
                  <a:srgbClr val="000000"/>
                </a:solidFill>
                <a:latin typeface="Verdana" panose="020B0604030504040204" pitchFamily="34" charset="0"/>
              </a:rPr>
              <a:t> occurrence of a string in a string, or it returns -1 if the string is not found:</a:t>
            </a:r>
            <a:r>
              <a:rPr lang="en-US" altLang="en-US" sz="1100" dirty="0"/>
              <a:t> </a:t>
            </a:r>
          </a:p>
          <a:p>
            <a:pPr>
              <a:buClrTx/>
            </a:pPr>
            <a:endParaRPr lang="en-US" sz="1100" dirty="0" smtClean="0"/>
          </a:p>
          <a:p>
            <a:pPr lvl="0">
              <a:buClrTx/>
            </a:pPr>
            <a:r>
              <a:rPr lang="en-US" sz="1100" dirty="0"/>
              <a:t>let text = "Please locate where 'locate' occurs!";</a:t>
            </a:r>
            <a:br>
              <a:rPr lang="en-US" sz="1100" dirty="0"/>
            </a:br>
            <a:r>
              <a:rPr lang="en-US" sz="1100" dirty="0"/>
              <a:t>let index = </a:t>
            </a:r>
            <a:r>
              <a:rPr lang="en-US" sz="1100" dirty="0" err="1"/>
              <a:t>text.indexOf</a:t>
            </a:r>
            <a:r>
              <a:rPr lang="en-US" sz="1100" dirty="0"/>
              <a:t>("locate</a:t>
            </a:r>
            <a:r>
              <a:rPr lang="en-US" sz="1100" dirty="0" smtClean="0"/>
              <a:t>");</a:t>
            </a:r>
          </a:p>
          <a:p>
            <a:pPr lvl="0">
              <a:buClrTx/>
            </a:pPr>
            <a:endParaRPr lang="en-US" altLang="en-US" sz="1100" dirty="0">
              <a:solidFill>
                <a:srgbClr val="000000"/>
              </a:solidFill>
              <a:latin typeface="Verdana" panose="020B0604030504040204" pitchFamily="34" charset="0"/>
            </a:endParaRPr>
          </a:p>
          <a:p>
            <a:pPr>
              <a:buClrTx/>
            </a:pPr>
            <a:r>
              <a:rPr lang="en-US" sz="1100" b="1" u="sng" dirty="0"/>
              <a:t>String </a:t>
            </a:r>
            <a:r>
              <a:rPr lang="en-US" sz="1100" b="1" u="sng" dirty="0" err="1" smtClean="0"/>
              <a:t>lastIndexOf</a:t>
            </a:r>
            <a:r>
              <a:rPr lang="en-US" sz="1100" b="1" u="sng" dirty="0" smtClean="0"/>
              <a:t>() </a:t>
            </a:r>
            <a:r>
              <a:rPr lang="en-US" sz="1100" b="1" u="sng" dirty="0"/>
              <a:t>Method</a:t>
            </a:r>
            <a:r>
              <a:rPr lang="en-US" sz="1100" b="1" u="sng" dirty="0" smtClean="0"/>
              <a:t>:</a:t>
            </a:r>
          </a:p>
          <a:p>
            <a:pPr>
              <a:buClrTx/>
            </a:pPr>
            <a:r>
              <a:rPr lang="en-US" altLang="en-US" sz="1100" dirty="0">
                <a:solidFill>
                  <a:srgbClr val="000000"/>
                </a:solidFill>
                <a:latin typeface="Verdana" panose="020B0604030504040204" pitchFamily="34" charset="0"/>
              </a:rPr>
              <a:t>The </a:t>
            </a:r>
            <a:r>
              <a:rPr lang="en-US" altLang="en-US" sz="1100" dirty="0" err="1">
                <a:solidFill>
                  <a:srgbClr val="DC143C"/>
                </a:solidFill>
                <a:latin typeface="Consolas" panose="020B0609020204030204" pitchFamily="49" charset="0"/>
              </a:rPr>
              <a:t>lastIndexOf</a:t>
            </a:r>
            <a:r>
              <a:rPr lang="en-US" altLang="en-US" sz="1100" dirty="0">
                <a:solidFill>
                  <a:srgbClr val="DC143C"/>
                </a:solidFill>
                <a:latin typeface="Consolas" panose="020B0609020204030204" pitchFamily="49" charset="0"/>
              </a:rPr>
              <a:t>()</a:t>
            </a:r>
            <a:r>
              <a:rPr lang="en-US" altLang="en-US" sz="1100" dirty="0">
                <a:solidFill>
                  <a:srgbClr val="000000"/>
                </a:solidFill>
                <a:latin typeface="Verdana" panose="020B0604030504040204" pitchFamily="34" charset="0"/>
              </a:rPr>
              <a:t> method returns the </a:t>
            </a:r>
            <a:r>
              <a:rPr lang="en-US" altLang="en-US" sz="1100" b="1" dirty="0">
                <a:solidFill>
                  <a:srgbClr val="000000"/>
                </a:solidFill>
                <a:latin typeface="Verdana" panose="020B0604030504040204" pitchFamily="34" charset="0"/>
              </a:rPr>
              <a:t>index</a:t>
            </a:r>
            <a:r>
              <a:rPr lang="en-US" altLang="en-US" sz="1100" dirty="0">
                <a:solidFill>
                  <a:srgbClr val="000000"/>
                </a:solidFill>
                <a:latin typeface="Verdana" panose="020B0604030504040204" pitchFamily="34" charset="0"/>
              </a:rPr>
              <a:t> of the </a:t>
            </a:r>
            <a:r>
              <a:rPr lang="en-US" altLang="en-US" sz="1100" b="1" dirty="0">
                <a:solidFill>
                  <a:srgbClr val="000000"/>
                </a:solidFill>
                <a:latin typeface="Verdana" panose="020B0604030504040204" pitchFamily="34" charset="0"/>
              </a:rPr>
              <a:t>last</a:t>
            </a:r>
            <a:r>
              <a:rPr lang="en-US" altLang="en-US" sz="1100" dirty="0">
                <a:solidFill>
                  <a:srgbClr val="000000"/>
                </a:solidFill>
                <a:latin typeface="Verdana" panose="020B0604030504040204" pitchFamily="34" charset="0"/>
              </a:rPr>
              <a:t> occurrence of a specified text in a string:</a:t>
            </a:r>
            <a:r>
              <a:rPr lang="en-US" altLang="en-US" sz="1100" dirty="0"/>
              <a:t> </a:t>
            </a:r>
          </a:p>
          <a:p>
            <a:pPr>
              <a:buClrTx/>
            </a:pPr>
            <a:endParaRPr lang="en-US" sz="1100" b="1" dirty="0"/>
          </a:p>
          <a:p>
            <a:pPr lvl="0">
              <a:buClrTx/>
            </a:pPr>
            <a:r>
              <a:rPr lang="en-US" sz="1100" dirty="0"/>
              <a:t>let text = "Please locate where 'locate' occurs!";</a:t>
            </a:r>
            <a:br>
              <a:rPr lang="en-US" sz="1100" dirty="0"/>
            </a:br>
            <a:r>
              <a:rPr lang="en-US" sz="1100" dirty="0"/>
              <a:t>let index = </a:t>
            </a:r>
            <a:r>
              <a:rPr lang="en-US" sz="1100" dirty="0" err="1"/>
              <a:t>text.lastIndexOf</a:t>
            </a:r>
            <a:r>
              <a:rPr lang="en-US" sz="1100" dirty="0"/>
              <a:t>("locate</a:t>
            </a:r>
            <a:r>
              <a:rPr lang="en-US" sz="1100" dirty="0" smtClean="0"/>
              <a:t>");</a:t>
            </a:r>
          </a:p>
          <a:p>
            <a:pPr lvl="0">
              <a:buClrTx/>
            </a:pPr>
            <a:endParaRPr lang="en-US" altLang="en-US" sz="1100" dirty="0">
              <a:solidFill>
                <a:srgbClr val="000000"/>
              </a:solidFill>
              <a:latin typeface="Verdana" panose="020B0604030504040204" pitchFamily="34" charset="0"/>
            </a:endParaRPr>
          </a:p>
          <a:p>
            <a:pPr>
              <a:buClrTx/>
            </a:pPr>
            <a:r>
              <a:rPr lang="en-US" sz="1100" b="1" u="sng" dirty="0"/>
              <a:t>String </a:t>
            </a:r>
            <a:r>
              <a:rPr lang="en-US" sz="1100" b="1" u="sng" dirty="0" smtClean="0"/>
              <a:t>search() </a:t>
            </a:r>
            <a:r>
              <a:rPr lang="en-US" sz="1100" b="1" u="sng" dirty="0"/>
              <a:t>Method</a:t>
            </a:r>
            <a:r>
              <a:rPr lang="en-US" sz="1100" b="1" u="sng" dirty="0" smtClean="0"/>
              <a:t>:</a:t>
            </a:r>
          </a:p>
          <a:p>
            <a:pPr>
              <a:buClrTx/>
            </a:pPr>
            <a:r>
              <a:rPr lang="en-US" altLang="en-US" sz="1100" dirty="0">
                <a:solidFill>
                  <a:srgbClr val="000000"/>
                </a:solidFill>
                <a:latin typeface="Verdana" panose="020B0604030504040204" pitchFamily="34" charset="0"/>
              </a:rPr>
              <a:t>The </a:t>
            </a:r>
            <a:r>
              <a:rPr lang="en-US" altLang="en-US" sz="1100" dirty="0">
                <a:solidFill>
                  <a:srgbClr val="DC143C"/>
                </a:solidFill>
                <a:latin typeface="Consolas" panose="020B0609020204030204" pitchFamily="49" charset="0"/>
              </a:rPr>
              <a:t>search()</a:t>
            </a:r>
            <a:r>
              <a:rPr lang="en-US" altLang="en-US" sz="1100" dirty="0">
                <a:solidFill>
                  <a:srgbClr val="000000"/>
                </a:solidFill>
                <a:latin typeface="Verdana" panose="020B0604030504040204" pitchFamily="34" charset="0"/>
              </a:rPr>
              <a:t> method searches a string for a string (or a regular expression) and returns the position of the match:</a:t>
            </a:r>
            <a:r>
              <a:rPr lang="en-US" altLang="en-US" sz="1100" dirty="0"/>
              <a:t> </a:t>
            </a:r>
          </a:p>
          <a:p>
            <a:pPr>
              <a:buClrTx/>
            </a:pPr>
            <a:endParaRPr lang="en-US" sz="1100" b="1" dirty="0"/>
          </a:p>
          <a:p>
            <a:pPr lvl="0">
              <a:buClrTx/>
            </a:pPr>
            <a:r>
              <a:rPr lang="en-US" sz="1100" dirty="0"/>
              <a:t>let text = "Please locate where 'locate' occurs!";</a:t>
            </a:r>
            <a:br>
              <a:rPr lang="en-US" sz="1100" dirty="0"/>
            </a:br>
            <a:r>
              <a:rPr lang="en-US" sz="1100" dirty="0" err="1"/>
              <a:t>text.search</a:t>
            </a:r>
            <a:r>
              <a:rPr lang="en-US" sz="1100" dirty="0"/>
              <a:t>("locate");</a:t>
            </a:r>
            <a:endParaRPr lang="en-US" sz="1100" dirty="0" smtClean="0"/>
          </a:p>
        </p:txBody>
      </p:sp>
    </p:spTree>
    <p:extLst>
      <p:ext uri="{BB962C8B-B14F-4D97-AF65-F5344CB8AC3E}">
        <p14:creationId xmlns:p14="http://schemas.microsoft.com/office/powerpoint/2010/main" val="291499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536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APPLICATIONS OF JAVA SCRIPT</a:t>
            </a:r>
            <a:endParaRPr sz="3300" b="1" dirty="0"/>
          </a:p>
        </p:txBody>
      </p:sp>
      <p:sp>
        <p:nvSpPr>
          <p:cNvPr id="104" name="Google Shape;104;p16"/>
          <p:cNvSpPr txBox="1"/>
          <p:nvPr/>
        </p:nvSpPr>
        <p:spPr>
          <a:xfrm>
            <a:off x="321600" y="611409"/>
            <a:ext cx="8500800" cy="4062620"/>
          </a:xfrm>
          <a:prstGeom prst="rect">
            <a:avLst/>
          </a:prstGeom>
          <a:noFill/>
          <a:ln>
            <a:noFill/>
          </a:ln>
        </p:spPr>
        <p:txBody>
          <a:bodyPr spcFirstLastPara="1" wrap="square" lIns="91425" tIns="91425" rIns="91425" bIns="91425" anchor="t" anchorCtr="0">
            <a:spAutoFit/>
          </a:bodyPr>
          <a:lstStyle/>
          <a:p>
            <a:r>
              <a:rPr lang="en-US" sz="2800" dirty="0"/>
              <a:t>JavaScript is used to create interactive websites. It is mainly used for:</a:t>
            </a:r>
          </a:p>
          <a:p>
            <a:pPr marL="457200" indent="-457200">
              <a:buFont typeface="Wingdings" pitchFamily="2" charset="2"/>
              <a:buChar char="§"/>
            </a:pPr>
            <a:r>
              <a:rPr lang="en-US" sz="2800" dirty="0"/>
              <a:t>Client-side validation,</a:t>
            </a:r>
          </a:p>
          <a:p>
            <a:pPr marL="457200" indent="-457200">
              <a:buFont typeface="Wingdings" pitchFamily="2" charset="2"/>
              <a:buChar char="§"/>
            </a:pPr>
            <a:r>
              <a:rPr lang="en-US" sz="2800" dirty="0"/>
              <a:t>Dynamic drop-down menus,</a:t>
            </a:r>
          </a:p>
          <a:p>
            <a:pPr marL="457200" indent="-457200">
              <a:buFont typeface="Wingdings" pitchFamily="2" charset="2"/>
              <a:buChar char="§"/>
            </a:pPr>
            <a:r>
              <a:rPr lang="en-US" sz="2800" dirty="0"/>
              <a:t>Displaying date and time,</a:t>
            </a:r>
          </a:p>
          <a:p>
            <a:pPr marL="457200" indent="-457200">
              <a:buFont typeface="Wingdings" pitchFamily="2" charset="2"/>
              <a:buChar char="§"/>
            </a:pPr>
            <a:r>
              <a:rPr lang="en-US" sz="2800" dirty="0"/>
              <a:t>Displaying pop-up windows and dialog boxes (like an alert dialog box, confirm dialog box and prompt dialog box),</a:t>
            </a:r>
          </a:p>
          <a:p>
            <a:pPr marL="457200" indent="-457200">
              <a:buFont typeface="Wingdings" pitchFamily="2" charset="2"/>
              <a:buChar char="§"/>
            </a:pPr>
            <a:r>
              <a:rPr lang="en-US" sz="2800" dirty="0"/>
              <a:t>Displaying clocks etc.</a:t>
            </a:r>
          </a:p>
        </p:txBody>
      </p:sp>
    </p:spTree>
    <p:extLst>
      <p:ext uri="{BB962C8B-B14F-4D97-AF65-F5344CB8AC3E}">
        <p14:creationId xmlns:p14="http://schemas.microsoft.com/office/powerpoint/2010/main" val="3067617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JAVA SCRIPT</a:t>
            </a:r>
            <a:endParaRPr sz="3300" b="1"/>
          </a:p>
        </p:txBody>
      </p:sp>
      <p:sp>
        <p:nvSpPr>
          <p:cNvPr id="128" name="Google Shape;128;p20"/>
          <p:cNvSpPr txBox="1"/>
          <p:nvPr/>
        </p:nvSpPr>
        <p:spPr>
          <a:xfrm>
            <a:off x="349425" y="964400"/>
            <a:ext cx="8623800" cy="38319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JavaScript Introduction &amp; Basics</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JavaScript Environment Setup</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Variables and Data Types</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Operators / Conditional Logics</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Arrays, Objects &amp; Loops</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Arrow Functions, LET &amp; CONST</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Strings and Array Methods</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Asynchronous JavaScript with Promises and Async Wait</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Calling API</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Parsing and Working with JSON</a:t>
            </a:r>
            <a:endParaRPr sz="2000" b="1" dirty="0">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dirty="0">
                <a:solidFill>
                  <a:schemeClr val="dk2"/>
                </a:solidFill>
                <a:latin typeface="Roboto"/>
                <a:ea typeface="Roboto"/>
                <a:cs typeface="Roboto"/>
                <a:sym typeface="Roboto"/>
              </a:rPr>
              <a:t>JS Portfolio Development Libraries</a:t>
            </a:r>
            <a:endParaRPr sz="2000" b="1" dirty="0">
              <a:solidFill>
                <a:schemeClr val="dk2"/>
              </a:solidFill>
              <a:latin typeface="Roboto"/>
              <a:ea typeface="Roboto"/>
              <a:cs typeface="Roboto"/>
              <a:sym typeface="Roboto"/>
            </a:endParaRPr>
          </a:p>
          <a:p>
            <a:pPr marL="457200" lvl="0" indent="0" algn="l" rtl="0">
              <a:spcBef>
                <a:spcPts val="0"/>
              </a:spcBef>
              <a:spcAft>
                <a:spcPts val="0"/>
              </a:spcAft>
              <a:buNone/>
            </a:pPr>
            <a:endParaRPr sz="2000" b="1" dirty="0">
              <a:solidFill>
                <a:schemeClr val="dk2"/>
              </a:solidFill>
              <a:latin typeface="Roboto"/>
              <a:ea typeface="Roboto"/>
              <a:cs typeface="Roboto"/>
              <a:sym typeface="Roboto"/>
            </a:endParaRPr>
          </a:p>
          <a:p>
            <a:pPr marL="457200" lvl="0" indent="0" algn="l" rtl="0">
              <a:spcBef>
                <a:spcPts val="0"/>
              </a:spcBef>
              <a:spcAft>
                <a:spcPts val="0"/>
              </a:spcAft>
              <a:buNone/>
            </a:pPr>
            <a:endParaRPr sz="2000" b="1"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2819207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462730"/>
          </a:xfrm>
          <a:prstGeom prst="rect">
            <a:avLst/>
          </a:prstGeom>
          <a:noFill/>
          <a:ln>
            <a:noFill/>
          </a:ln>
        </p:spPr>
        <p:txBody>
          <a:bodyPr spcFirstLastPara="1" wrap="square" lIns="91425" tIns="91425" rIns="91425" bIns="91425" anchor="t" anchorCtr="0">
            <a:spAutoFit/>
          </a:bodyPr>
          <a:lstStyle/>
          <a:p>
            <a:pPr algn="just"/>
            <a:r>
              <a:rPr lang="en-US" sz="1600" b="1" u="sng" dirty="0"/>
              <a:t>Between the body tag of </a:t>
            </a:r>
            <a:r>
              <a:rPr lang="en-US" sz="1600" b="1" u="sng" dirty="0" smtClean="0"/>
              <a:t>html</a:t>
            </a:r>
          </a:p>
          <a:p>
            <a:pPr algn="just"/>
            <a:endParaRPr lang="en-US" sz="1600" dirty="0"/>
          </a:p>
          <a:p>
            <a:r>
              <a:rPr lang="en-US" b="1" dirty="0"/>
              <a:t>&lt;script</a:t>
            </a:r>
            <a:r>
              <a:rPr lang="en-US" dirty="0"/>
              <a:t> type="text/</a:t>
            </a:r>
            <a:r>
              <a:rPr lang="en-US" dirty="0" err="1"/>
              <a:t>javascript</a:t>
            </a:r>
            <a:r>
              <a:rPr lang="en-US" dirty="0"/>
              <a:t>"</a:t>
            </a:r>
            <a:r>
              <a:rPr lang="en-US" b="1" dirty="0"/>
              <a:t>&gt;</a:t>
            </a:r>
            <a:r>
              <a:rPr lang="en-US" dirty="0"/>
              <a:t>  </a:t>
            </a:r>
          </a:p>
          <a:p>
            <a:r>
              <a:rPr lang="en-US" dirty="0"/>
              <a:t> alert("Hello </a:t>
            </a:r>
            <a:r>
              <a:rPr lang="en-US" dirty="0" err="1"/>
              <a:t>Javatpoint</a:t>
            </a:r>
            <a:r>
              <a:rPr lang="en-US" dirty="0"/>
              <a:t>");  </a:t>
            </a:r>
          </a:p>
          <a:p>
            <a:r>
              <a:rPr lang="en-US" b="1" dirty="0"/>
              <a:t>&lt;/script&gt;</a:t>
            </a:r>
            <a:r>
              <a:rPr lang="en-US" sz="1600" dirty="0"/>
              <a:t>  </a:t>
            </a:r>
          </a:p>
          <a:p>
            <a:pPr algn="just"/>
            <a:endParaRPr lang="en-US" sz="1600" dirty="0" smtClean="0"/>
          </a:p>
          <a:p>
            <a:pPr algn="just"/>
            <a:r>
              <a:rPr lang="en-US" sz="1600" b="1" u="sng" dirty="0"/>
              <a:t>Between the head tag of </a:t>
            </a:r>
            <a:r>
              <a:rPr lang="en-US" sz="1600" b="1" u="sng" dirty="0" smtClean="0"/>
              <a:t>html</a:t>
            </a:r>
          </a:p>
          <a:p>
            <a:pPr algn="just"/>
            <a:endParaRPr lang="en-US" sz="1600" b="1" u="sng" dirty="0"/>
          </a:p>
          <a:p>
            <a:r>
              <a:rPr lang="en-US" sz="1000" b="1" dirty="0"/>
              <a:t>&lt;html&gt;</a:t>
            </a:r>
            <a:r>
              <a:rPr lang="en-US" sz="1000" dirty="0"/>
              <a:t>  </a:t>
            </a:r>
          </a:p>
          <a:p>
            <a:r>
              <a:rPr lang="en-US" sz="1000" b="1" dirty="0"/>
              <a:t>&lt;head&gt;</a:t>
            </a:r>
            <a:r>
              <a:rPr lang="en-US" sz="1000" dirty="0"/>
              <a:t>  </a:t>
            </a:r>
          </a:p>
          <a:p>
            <a:r>
              <a:rPr lang="en-US" sz="1000" b="1" dirty="0"/>
              <a:t>&lt;script</a:t>
            </a:r>
            <a:r>
              <a:rPr lang="en-US" sz="1000" dirty="0"/>
              <a:t> type="text/</a:t>
            </a:r>
            <a:r>
              <a:rPr lang="en-US" sz="1000" dirty="0" err="1"/>
              <a:t>javascript</a:t>
            </a:r>
            <a:r>
              <a:rPr lang="en-US" sz="1000" dirty="0"/>
              <a:t>"</a:t>
            </a:r>
            <a:r>
              <a:rPr lang="en-US" sz="1000" b="1" dirty="0"/>
              <a:t>&gt;</a:t>
            </a:r>
            <a:r>
              <a:rPr lang="en-US" sz="1000" dirty="0"/>
              <a:t>  </a:t>
            </a:r>
          </a:p>
          <a:p>
            <a:r>
              <a:rPr lang="en-US" sz="1000" dirty="0"/>
              <a:t>function </a:t>
            </a:r>
            <a:r>
              <a:rPr lang="en-US" sz="1000" dirty="0" err="1"/>
              <a:t>msg</a:t>
            </a:r>
            <a:r>
              <a:rPr lang="en-US" sz="1000" dirty="0"/>
              <a:t>(){  </a:t>
            </a:r>
          </a:p>
          <a:p>
            <a:r>
              <a:rPr lang="en-US" sz="1000" dirty="0"/>
              <a:t> alert("Hello </a:t>
            </a:r>
            <a:r>
              <a:rPr lang="en-US" sz="1000" dirty="0" err="1"/>
              <a:t>Javatpoint</a:t>
            </a:r>
            <a:r>
              <a:rPr lang="en-US" sz="1000" dirty="0"/>
              <a:t>");  </a:t>
            </a:r>
          </a:p>
          <a:p>
            <a:r>
              <a:rPr lang="en-US" sz="1000" dirty="0"/>
              <a:t>}  </a:t>
            </a:r>
          </a:p>
          <a:p>
            <a:r>
              <a:rPr lang="en-US" sz="1000" b="1" dirty="0"/>
              <a:t>&lt;/script&gt;</a:t>
            </a:r>
            <a:r>
              <a:rPr lang="en-US" sz="1000" dirty="0"/>
              <a:t>  </a:t>
            </a:r>
          </a:p>
          <a:p>
            <a:r>
              <a:rPr lang="en-US" sz="1000" b="1" dirty="0"/>
              <a:t>&lt;/head&gt;</a:t>
            </a:r>
            <a:r>
              <a:rPr lang="en-US" sz="1000" dirty="0"/>
              <a:t>  </a:t>
            </a:r>
          </a:p>
          <a:p>
            <a:r>
              <a:rPr lang="en-US" sz="1000" b="1" dirty="0"/>
              <a:t>&lt;body&gt;</a:t>
            </a:r>
            <a:r>
              <a:rPr lang="en-US" sz="1000" dirty="0"/>
              <a:t>  </a:t>
            </a:r>
          </a:p>
          <a:p>
            <a:r>
              <a:rPr lang="en-US" sz="1000" b="1" dirty="0"/>
              <a:t>&lt;p&gt;</a:t>
            </a:r>
            <a:r>
              <a:rPr lang="en-US" sz="1000" dirty="0"/>
              <a:t>Welcome to JavaScript</a:t>
            </a:r>
            <a:r>
              <a:rPr lang="en-US" sz="1000" b="1" dirty="0"/>
              <a:t>&lt;/p&gt;</a:t>
            </a:r>
            <a:r>
              <a:rPr lang="en-US" sz="1000" dirty="0"/>
              <a:t>  </a:t>
            </a:r>
          </a:p>
          <a:p>
            <a:r>
              <a:rPr lang="en-US" sz="1000" b="1" dirty="0"/>
              <a:t>&lt;form&gt;</a:t>
            </a:r>
            <a:r>
              <a:rPr lang="en-US" sz="1000" dirty="0"/>
              <a:t>  </a:t>
            </a:r>
          </a:p>
          <a:p>
            <a:r>
              <a:rPr lang="en-US" sz="1000" b="1" dirty="0"/>
              <a:t>&lt;input</a:t>
            </a:r>
            <a:r>
              <a:rPr lang="en-US" sz="1000" dirty="0"/>
              <a:t> type="button" value="click" </a:t>
            </a:r>
            <a:r>
              <a:rPr lang="en-US" sz="1000" dirty="0" err="1"/>
              <a:t>onclick</a:t>
            </a:r>
            <a:r>
              <a:rPr lang="en-US" sz="1000" dirty="0"/>
              <a:t>="</a:t>
            </a:r>
            <a:r>
              <a:rPr lang="en-US" sz="1000" dirty="0" err="1"/>
              <a:t>msg</a:t>
            </a:r>
            <a:r>
              <a:rPr lang="en-US" sz="1000" dirty="0"/>
              <a:t>()"</a:t>
            </a:r>
            <a:r>
              <a:rPr lang="en-US" sz="1000" b="1" dirty="0"/>
              <a:t>/&gt;</a:t>
            </a:r>
            <a:r>
              <a:rPr lang="en-US" sz="1000" dirty="0"/>
              <a:t>  </a:t>
            </a:r>
          </a:p>
          <a:p>
            <a:r>
              <a:rPr lang="en-US" sz="1000" b="1" dirty="0"/>
              <a:t>&lt;/form&gt;</a:t>
            </a:r>
            <a:r>
              <a:rPr lang="en-US" sz="1000" dirty="0"/>
              <a:t>  </a:t>
            </a:r>
          </a:p>
          <a:p>
            <a:r>
              <a:rPr lang="en-US" sz="1000" b="1" dirty="0"/>
              <a:t>&lt;/body&gt;</a:t>
            </a:r>
            <a:r>
              <a:rPr lang="en-US" sz="1000" dirty="0"/>
              <a:t>  </a:t>
            </a:r>
          </a:p>
          <a:p>
            <a:r>
              <a:rPr lang="en-US" sz="1000" b="1" dirty="0"/>
              <a:t>&lt;/html&gt;</a:t>
            </a:r>
            <a:r>
              <a:rPr lang="en-US" sz="1000" dirty="0"/>
              <a:t>  </a:t>
            </a:r>
            <a:endParaRPr sz="1600" dirty="0">
              <a:solidFill>
                <a:srgbClr val="370E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73820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216509"/>
          </a:xfrm>
          <a:prstGeom prst="rect">
            <a:avLst/>
          </a:prstGeom>
          <a:noFill/>
          <a:ln>
            <a:noFill/>
          </a:ln>
        </p:spPr>
        <p:txBody>
          <a:bodyPr spcFirstLastPara="1" wrap="square" lIns="91425" tIns="91425" rIns="91425" bIns="91425" anchor="t" anchorCtr="0">
            <a:spAutoFit/>
          </a:bodyPr>
          <a:lstStyle/>
          <a:p>
            <a:r>
              <a:rPr lang="en-US" sz="1600" b="1" u="sng" dirty="0"/>
              <a:t>External JavaScript file</a:t>
            </a:r>
          </a:p>
          <a:p>
            <a:r>
              <a:rPr lang="en-US" sz="1200" b="1" dirty="0" smtClean="0"/>
              <a:t>message.js [File Name]</a:t>
            </a:r>
            <a:endParaRPr lang="en-US" sz="1200" dirty="0"/>
          </a:p>
          <a:p>
            <a:r>
              <a:rPr lang="en-US" sz="1200" dirty="0"/>
              <a:t>function </a:t>
            </a:r>
            <a:r>
              <a:rPr lang="en-US" sz="1200" dirty="0" err="1"/>
              <a:t>msg</a:t>
            </a:r>
            <a:r>
              <a:rPr lang="en-US" sz="1200" dirty="0" smtClean="0"/>
              <a:t>() {</a:t>
            </a:r>
            <a:r>
              <a:rPr lang="en-US" sz="1200" dirty="0"/>
              <a:t>  </a:t>
            </a:r>
          </a:p>
          <a:p>
            <a:r>
              <a:rPr lang="en-US" sz="1200" dirty="0"/>
              <a:t> alert("Hello </a:t>
            </a:r>
            <a:r>
              <a:rPr lang="en-US" sz="1200" dirty="0" err="1"/>
              <a:t>Javatpoint</a:t>
            </a:r>
            <a:r>
              <a:rPr lang="en-US" sz="1200" dirty="0"/>
              <a:t>");  </a:t>
            </a:r>
          </a:p>
          <a:p>
            <a:r>
              <a:rPr lang="en-US" sz="1200" dirty="0"/>
              <a:t>}  </a:t>
            </a:r>
          </a:p>
          <a:p>
            <a:pPr algn="just"/>
            <a:endParaRPr lang="en-US" sz="1600" dirty="0" smtClean="0"/>
          </a:p>
          <a:p>
            <a:r>
              <a:rPr lang="en-US" b="1" dirty="0" smtClean="0"/>
              <a:t>index.html [File Name]</a:t>
            </a:r>
          </a:p>
          <a:p>
            <a:endParaRPr lang="en-US" dirty="0" smtClean="0"/>
          </a:p>
          <a:p>
            <a:r>
              <a:rPr lang="en-US" b="1" dirty="0" smtClean="0"/>
              <a:t>&lt;</a:t>
            </a:r>
            <a:r>
              <a:rPr lang="en-US" b="1" dirty="0"/>
              <a:t>html&gt;</a:t>
            </a:r>
            <a:r>
              <a:rPr lang="en-US" dirty="0"/>
              <a:t>  </a:t>
            </a:r>
          </a:p>
          <a:p>
            <a:r>
              <a:rPr lang="en-US" b="1" dirty="0"/>
              <a:t>&lt;head&gt;</a:t>
            </a:r>
            <a:r>
              <a:rPr lang="en-US" dirty="0"/>
              <a:t>  </a:t>
            </a:r>
          </a:p>
          <a:p>
            <a:r>
              <a:rPr lang="en-US" b="1" dirty="0"/>
              <a:t>&lt;script</a:t>
            </a:r>
            <a:r>
              <a:rPr lang="en-US" dirty="0"/>
              <a:t> type="text/</a:t>
            </a:r>
            <a:r>
              <a:rPr lang="en-US" dirty="0" err="1"/>
              <a:t>javascript</a:t>
            </a:r>
            <a:r>
              <a:rPr lang="en-US" dirty="0"/>
              <a:t>" </a:t>
            </a:r>
            <a:r>
              <a:rPr lang="en-US" dirty="0" err="1"/>
              <a:t>src</a:t>
            </a:r>
            <a:r>
              <a:rPr lang="en-US" dirty="0"/>
              <a:t>="message.js"</a:t>
            </a:r>
            <a:r>
              <a:rPr lang="en-US" b="1" dirty="0"/>
              <a:t>&gt;&lt;/script&gt;</a:t>
            </a:r>
            <a:r>
              <a:rPr lang="en-US" dirty="0"/>
              <a:t>  </a:t>
            </a:r>
          </a:p>
          <a:p>
            <a:r>
              <a:rPr lang="en-US" b="1" dirty="0"/>
              <a:t>&lt;/head&gt;</a:t>
            </a:r>
            <a:r>
              <a:rPr lang="en-US" dirty="0"/>
              <a:t>  </a:t>
            </a:r>
          </a:p>
          <a:p>
            <a:r>
              <a:rPr lang="en-US" b="1" dirty="0"/>
              <a:t>&lt;body&gt;</a:t>
            </a:r>
            <a:r>
              <a:rPr lang="en-US" dirty="0"/>
              <a:t>  </a:t>
            </a:r>
          </a:p>
          <a:p>
            <a:r>
              <a:rPr lang="en-US" b="1" dirty="0"/>
              <a:t>&lt;p&gt;</a:t>
            </a:r>
            <a:r>
              <a:rPr lang="en-US" dirty="0"/>
              <a:t>Welcome to JavaScript</a:t>
            </a:r>
            <a:r>
              <a:rPr lang="en-US" b="1" dirty="0"/>
              <a:t>&lt;/p&gt;</a:t>
            </a:r>
            <a:r>
              <a:rPr lang="en-US" dirty="0"/>
              <a:t>  </a:t>
            </a:r>
          </a:p>
          <a:p>
            <a:r>
              <a:rPr lang="en-US" b="1" dirty="0"/>
              <a:t>&lt;form&gt;</a:t>
            </a:r>
            <a:r>
              <a:rPr lang="en-US" dirty="0"/>
              <a:t>  </a:t>
            </a:r>
          </a:p>
          <a:p>
            <a:r>
              <a:rPr lang="en-US" b="1" dirty="0"/>
              <a:t>&lt;input</a:t>
            </a:r>
            <a:r>
              <a:rPr lang="en-US" dirty="0"/>
              <a:t> type="button" value="click" </a:t>
            </a:r>
            <a:r>
              <a:rPr lang="en-US" dirty="0" err="1"/>
              <a:t>onclick</a:t>
            </a:r>
            <a:r>
              <a:rPr lang="en-US" dirty="0"/>
              <a:t>="</a:t>
            </a:r>
            <a:r>
              <a:rPr lang="en-US" dirty="0" err="1"/>
              <a:t>msg</a:t>
            </a:r>
            <a:r>
              <a:rPr lang="en-US" dirty="0"/>
              <a:t>()"</a:t>
            </a:r>
            <a:r>
              <a:rPr lang="en-US" b="1" dirty="0"/>
              <a:t>/&gt;</a:t>
            </a:r>
            <a:r>
              <a:rPr lang="en-US" dirty="0"/>
              <a:t>  </a:t>
            </a:r>
          </a:p>
          <a:p>
            <a:r>
              <a:rPr lang="en-US" b="1" dirty="0"/>
              <a:t>&lt;/form&gt;</a:t>
            </a:r>
            <a:r>
              <a:rPr lang="en-US" dirty="0"/>
              <a:t>  </a:t>
            </a:r>
          </a:p>
          <a:p>
            <a:r>
              <a:rPr lang="en-US" b="1" dirty="0"/>
              <a:t>&lt;/body&gt;</a:t>
            </a:r>
            <a:r>
              <a:rPr lang="en-US" dirty="0"/>
              <a:t>  </a:t>
            </a:r>
          </a:p>
          <a:p>
            <a:r>
              <a:rPr lang="en-US" b="1" dirty="0"/>
              <a:t>&lt;/html</a:t>
            </a:r>
            <a:r>
              <a:rPr lang="en-US" b="1" dirty="0" smtClean="0"/>
              <a:t>&gt;</a:t>
            </a:r>
            <a:endParaRPr lang="en-US" sz="1600" dirty="0"/>
          </a:p>
        </p:txBody>
      </p:sp>
    </p:spTree>
    <p:extLst>
      <p:ext uri="{BB962C8B-B14F-4D97-AF65-F5344CB8AC3E}">
        <p14:creationId xmlns:p14="http://schemas.microsoft.com/office/powerpoint/2010/main" val="106189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339619"/>
          </a:xfrm>
          <a:prstGeom prst="rect">
            <a:avLst/>
          </a:prstGeom>
          <a:noFill/>
          <a:ln>
            <a:noFill/>
          </a:ln>
        </p:spPr>
        <p:txBody>
          <a:bodyPr spcFirstLastPara="1" wrap="square" lIns="91425" tIns="91425" rIns="91425" bIns="91425" anchor="t" anchorCtr="0">
            <a:spAutoFit/>
          </a:bodyPr>
          <a:lstStyle/>
          <a:p>
            <a:r>
              <a:rPr lang="en-US" sz="1600" b="1" u="sng" dirty="0"/>
              <a:t>Using </a:t>
            </a:r>
            <a:r>
              <a:rPr lang="en-US" sz="1600" b="1" u="sng" dirty="0" err="1"/>
              <a:t>document.write</a:t>
            </a:r>
            <a:r>
              <a:rPr lang="en-US" sz="1600" b="1" u="sng" dirty="0"/>
              <a:t>()</a:t>
            </a:r>
          </a:p>
          <a:p>
            <a:r>
              <a:rPr lang="en-US" sz="1200" b="1" dirty="0"/>
              <a:t>&lt;script</a:t>
            </a:r>
            <a:r>
              <a:rPr lang="en-US" sz="1200" b="1" dirty="0" smtClean="0"/>
              <a:t>&gt; </a:t>
            </a:r>
            <a:r>
              <a:rPr lang="en-US" sz="1200" b="1" dirty="0" err="1"/>
              <a:t>document.write</a:t>
            </a:r>
            <a:r>
              <a:rPr lang="en-US" sz="1200" b="1" dirty="0"/>
              <a:t>("Hello World</a:t>
            </a:r>
            <a:r>
              <a:rPr lang="en-US" sz="1200" b="1" dirty="0" smtClean="0"/>
              <a:t>) &lt;/</a:t>
            </a:r>
            <a:r>
              <a:rPr lang="en-US" sz="1200" b="1" dirty="0"/>
              <a:t>script&gt;</a:t>
            </a:r>
            <a:endParaRPr lang="en-US" sz="1600" b="1" dirty="0" smtClean="0"/>
          </a:p>
          <a:p>
            <a:endParaRPr lang="en-US" b="1" dirty="0" smtClean="0"/>
          </a:p>
          <a:p>
            <a:r>
              <a:rPr lang="en-US" dirty="0"/>
              <a:t>&lt;html</a:t>
            </a:r>
            <a:r>
              <a:rPr lang="en-US" dirty="0" smtClean="0"/>
              <a:t>&gt;</a:t>
            </a:r>
          </a:p>
          <a:p>
            <a:r>
              <a:rPr lang="en-US" dirty="0" smtClean="0"/>
              <a:t> </a:t>
            </a:r>
            <a:r>
              <a:rPr lang="en-US" dirty="0"/>
              <a:t>&lt;</a:t>
            </a:r>
            <a:r>
              <a:rPr lang="en-US" dirty="0" smtClean="0"/>
              <a:t>head</a:t>
            </a:r>
          </a:p>
          <a:p>
            <a:r>
              <a:rPr lang="en-US" dirty="0" smtClean="0"/>
              <a:t>&lt;</a:t>
            </a:r>
            <a:r>
              <a:rPr lang="en-US" dirty="0"/>
              <a:t>script&gt; </a:t>
            </a:r>
            <a:r>
              <a:rPr lang="en-US" dirty="0" err="1"/>
              <a:t>document.write</a:t>
            </a:r>
            <a:r>
              <a:rPr lang="en-US" dirty="0"/>
              <a:t>("Hello World"); &lt;/script</a:t>
            </a:r>
            <a:r>
              <a:rPr lang="en-US" dirty="0" smtClean="0"/>
              <a:t>&gt;</a:t>
            </a:r>
          </a:p>
          <a:p>
            <a:r>
              <a:rPr lang="en-US" dirty="0" smtClean="0"/>
              <a:t> </a:t>
            </a:r>
            <a:r>
              <a:rPr lang="en-US" dirty="0"/>
              <a:t>&lt;/head&gt; </a:t>
            </a:r>
            <a:endParaRPr lang="en-US" dirty="0" smtClean="0"/>
          </a:p>
          <a:p>
            <a:r>
              <a:rPr lang="en-US" dirty="0" smtClean="0"/>
              <a:t>&lt;</a:t>
            </a:r>
            <a:r>
              <a:rPr lang="en-US" dirty="0"/>
              <a:t>body&gt; &lt;/body</a:t>
            </a:r>
            <a:r>
              <a:rPr lang="en-US" dirty="0" smtClean="0"/>
              <a:t>&gt;</a:t>
            </a:r>
          </a:p>
          <a:p>
            <a:r>
              <a:rPr lang="en-US" dirty="0" smtClean="0"/>
              <a:t> </a:t>
            </a:r>
            <a:r>
              <a:rPr lang="en-US" dirty="0"/>
              <a:t>&lt;html</a:t>
            </a:r>
            <a:r>
              <a:rPr lang="en-US" dirty="0" smtClean="0"/>
              <a:t>&gt;</a:t>
            </a:r>
          </a:p>
          <a:p>
            <a:endParaRPr lang="en-US" sz="1600" dirty="0"/>
          </a:p>
          <a:p>
            <a:r>
              <a:rPr lang="en-US" sz="1600" b="1" u="sng" dirty="0"/>
              <a:t>Using alert() method</a:t>
            </a:r>
          </a:p>
          <a:p>
            <a:r>
              <a:rPr lang="en-US" dirty="0"/>
              <a:t>&lt;script&gt; alert("Hello World") &lt;/script</a:t>
            </a:r>
            <a:r>
              <a:rPr lang="en-US" dirty="0" smtClean="0"/>
              <a:t>&gt;</a:t>
            </a:r>
          </a:p>
          <a:p>
            <a:endParaRPr lang="en-US" dirty="0"/>
          </a:p>
          <a:p>
            <a:r>
              <a:rPr lang="en-US" dirty="0"/>
              <a:t>&lt;html&gt; </a:t>
            </a:r>
            <a:endParaRPr lang="en-US" dirty="0" smtClean="0"/>
          </a:p>
          <a:p>
            <a:r>
              <a:rPr lang="en-US" dirty="0" smtClean="0"/>
              <a:t>&lt;</a:t>
            </a:r>
            <a:r>
              <a:rPr lang="en-US" dirty="0"/>
              <a:t>head</a:t>
            </a:r>
            <a:r>
              <a:rPr lang="en-US" dirty="0" smtClean="0"/>
              <a:t>&gt;</a:t>
            </a:r>
          </a:p>
          <a:p>
            <a:r>
              <a:rPr lang="en-US" dirty="0" smtClean="0"/>
              <a:t> </a:t>
            </a:r>
            <a:r>
              <a:rPr lang="en-US" dirty="0"/>
              <a:t>&lt;script&gt; alert("Hello World"); &lt;/script</a:t>
            </a:r>
            <a:r>
              <a:rPr lang="en-US" dirty="0" smtClean="0"/>
              <a:t>&gt;</a:t>
            </a:r>
          </a:p>
          <a:p>
            <a:r>
              <a:rPr lang="en-US" dirty="0" smtClean="0"/>
              <a:t> </a:t>
            </a:r>
            <a:r>
              <a:rPr lang="en-US" dirty="0"/>
              <a:t>&lt;/head&gt; </a:t>
            </a:r>
            <a:endParaRPr lang="en-US" dirty="0" smtClean="0"/>
          </a:p>
          <a:p>
            <a:r>
              <a:rPr lang="en-US" dirty="0" smtClean="0"/>
              <a:t>&lt;</a:t>
            </a:r>
            <a:r>
              <a:rPr lang="en-US" dirty="0"/>
              <a:t>body&gt; &lt;/body&gt; </a:t>
            </a:r>
            <a:endParaRPr lang="en-US" dirty="0" smtClean="0"/>
          </a:p>
          <a:p>
            <a:r>
              <a:rPr lang="en-US" dirty="0" smtClean="0"/>
              <a:t>&lt;</a:t>
            </a:r>
            <a:r>
              <a:rPr lang="en-US" dirty="0"/>
              <a:t>html</a:t>
            </a:r>
            <a:r>
              <a:rPr lang="en-US" dirty="0" smtClean="0"/>
              <a:t>&gt;</a:t>
            </a:r>
            <a:endParaRPr lang="en-US" sz="1600" dirty="0"/>
          </a:p>
        </p:txBody>
      </p:sp>
    </p:spTree>
    <p:extLst>
      <p:ext uri="{BB962C8B-B14F-4D97-AF65-F5344CB8AC3E}">
        <p14:creationId xmlns:p14="http://schemas.microsoft.com/office/powerpoint/2010/main" val="357069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339619"/>
          </a:xfrm>
          <a:prstGeom prst="rect">
            <a:avLst/>
          </a:prstGeom>
          <a:noFill/>
          <a:ln>
            <a:noFill/>
          </a:ln>
        </p:spPr>
        <p:txBody>
          <a:bodyPr spcFirstLastPara="1" wrap="square" lIns="91425" tIns="91425" rIns="91425" bIns="91425" anchor="t" anchorCtr="0">
            <a:spAutoFit/>
          </a:bodyPr>
          <a:lstStyle/>
          <a:p>
            <a:r>
              <a:rPr lang="en-US" sz="1600" b="1" u="sng" dirty="0"/>
              <a:t>Using console.log()</a:t>
            </a:r>
          </a:p>
          <a:p>
            <a:r>
              <a:rPr lang="en-US" sz="1200" b="1" u="sng" dirty="0"/>
              <a:t>&lt;script&gt; Console.log("Hello World") &lt;/script</a:t>
            </a:r>
            <a:r>
              <a:rPr lang="en-US" sz="1200" b="1" u="sng" dirty="0" smtClean="0"/>
              <a:t>&gt;</a:t>
            </a:r>
          </a:p>
          <a:p>
            <a:endParaRPr lang="en-US" b="1" u="sng" dirty="0" smtClean="0"/>
          </a:p>
          <a:p>
            <a:r>
              <a:rPr lang="en-US" dirty="0"/>
              <a:t>&lt;html&gt; </a:t>
            </a:r>
            <a:endParaRPr lang="en-US" dirty="0" smtClean="0"/>
          </a:p>
          <a:p>
            <a:r>
              <a:rPr lang="en-US" dirty="0" smtClean="0"/>
              <a:t>&lt;</a:t>
            </a:r>
            <a:r>
              <a:rPr lang="en-US" dirty="0"/>
              <a:t>head</a:t>
            </a:r>
            <a:r>
              <a:rPr lang="en-US" dirty="0" smtClean="0"/>
              <a:t>&gt;</a:t>
            </a:r>
          </a:p>
          <a:p>
            <a:r>
              <a:rPr lang="en-US" dirty="0" smtClean="0"/>
              <a:t> </a:t>
            </a:r>
            <a:r>
              <a:rPr lang="en-US" dirty="0"/>
              <a:t>&lt;script&gt; console.log("Hello World"); &lt;/script&gt; </a:t>
            </a:r>
            <a:endParaRPr lang="en-US" dirty="0" smtClean="0"/>
          </a:p>
          <a:p>
            <a:r>
              <a:rPr lang="en-US" dirty="0" smtClean="0"/>
              <a:t>&lt;/</a:t>
            </a:r>
            <a:r>
              <a:rPr lang="en-US" dirty="0"/>
              <a:t>head&gt; </a:t>
            </a:r>
            <a:endParaRPr lang="en-US" dirty="0" smtClean="0"/>
          </a:p>
          <a:p>
            <a:r>
              <a:rPr lang="en-US" dirty="0" smtClean="0"/>
              <a:t>&lt;</a:t>
            </a:r>
            <a:r>
              <a:rPr lang="en-US" dirty="0"/>
              <a:t>body&gt; &lt;p&gt; Please open the console before clicking "Edit &amp; Run" button &lt;/p</a:t>
            </a:r>
            <a:r>
              <a:rPr lang="en-US" dirty="0" smtClean="0"/>
              <a:t>&gt;</a:t>
            </a:r>
          </a:p>
          <a:p>
            <a:r>
              <a:rPr lang="en-US" dirty="0" smtClean="0"/>
              <a:t> </a:t>
            </a:r>
            <a:r>
              <a:rPr lang="en-US" dirty="0"/>
              <a:t>&lt;/body</a:t>
            </a:r>
            <a:r>
              <a:rPr lang="en-US" dirty="0" smtClean="0"/>
              <a:t>&gt;</a:t>
            </a:r>
          </a:p>
          <a:p>
            <a:r>
              <a:rPr lang="en-US" dirty="0" smtClean="0"/>
              <a:t> </a:t>
            </a:r>
            <a:r>
              <a:rPr lang="en-US" dirty="0"/>
              <a:t>&lt;html&gt;</a:t>
            </a:r>
            <a:endParaRPr lang="en-US" sz="1600" dirty="0"/>
          </a:p>
          <a:p>
            <a:r>
              <a:rPr lang="en-US" sz="1600" b="1" u="sng" dirty="0"/>
              <a:t>Using </a:t>
            </a:r>
            <a:r>
              <a:rPr lang="en-US" sz="1600" b="1" u="sng" dirty="0" err="1" smtClean="0"/>
              <a:t>innerHTML</a:t>
            </a:r>
            <a:endParaRPr lang="en-US" sz="1600" b="1" u="sng" dirty="0" smtClean="0"/>
          </a:p>
          <a:p>
            <a:endParaRPr lang="en-US" sz="1600" b="1" u="sng" dirty="0"/>
          </a:p>
          <a:p>
            <a:r>
              <a:rPr lang="en-US" dirty="0"/>
              <a:t>&lt;html&gt; </a:t>
            </a:r>
            <a:endParaRPr lang="en-US" dirty="0" smtClean="0"/>
          </a:p>
          <a:p>
            <a:r>
              <a:rPr lang="en-US" dirty="0" smtClean="0"/>
              <a:t>&lt;</a:t>
            </a:r>
            <a:r>
              <a:rPr lang="en-US" dirty="0"/>
              <a:t>head&gt; &lt;title&gt;Using </a:t>
            </a:r>
            <a:r>
              <a:rPr lang="en-US" dirty="0" err="1"/>
              <a:t>innerHTML</a:t>
            </a:r>
            <a:r>
              <a:rPr lang="en-US" dirty="0"/>
              <a:t> property&lt;/title&gt; &lt;/head</a:t>
            </a:r>
            <a:r>
              <a:rPr lang="en-US" dirty="0" smtClean="0"/>
              <a:t>&gt;</a:t>
            </a:r>
          </a:p>
          <a:p>
            <a:r>
              <a:rPr lang="en-US" dirty="0" smtClean="0"/>
              <a:t> </a:t>
            </a:r>
            <a:r>
              <a:rPr lang="en-US" dirty="0"/>
              <a:t>&lt;body</a:t>
            </a:r>
            <a:r>
              <a:rPr lang="en-US" dirty="0" smtClean="0"/>
              <a:t>&gt;</a:t>
            </a:r>
          </a:p>
          <a:p>
            <a:r>
              <a:rPr lang="en-US" dirty="0" smtClean="0"/>
              <a:t> </a:t>
            </a:r>
            <a:r>
              <a:rPr lang="en-US" dirty="0"/>
              <a:t>&lt;div id = "output"&gt; &lt;/div</a:t>
            </a:r>
            <a:r>
              <a:rPr lang="en-US" dirty="0" smtClean="0"/>
              <a:t>&gt;</a:t>
            </a:r>
          </a:p>
          <a:p>
            <a:r>
              <a:rPr lang="en-US" dirty="0" smtClean="0"/>
              <a:t> </a:t>
            </a:r>
            <a:r>
              <a:rPr lang="en-US" dirty="0"/>
              <a:t>&lt;script&gt; </a:t>
            </a:r>
            <a:r>
              <a:rPr lang="en-US" dirty="0" err="1"/>
              <a:t>document.getElementById</a:t>
            </a:r>
            <a:r>
              <a:rPr lang="en-US" dirty="0"/>
              <a:t>("output").</a:t>
            </a:r>
            <a:r>
              <a:rPr lang="en-US" dirty="0" err="1"/>
              <a:t>innerHTML</a:t>
            </a:r>
            <a:r>
              <a:rPr lang="en-US" dirty="0"/>
              <a:t> = "Hello World"; &lt;/script</a:t>
            </a:r>
            <a:r>
              <a:rPr lang="en-US" dirty="0" smtClean="0"/>
              <a:t>&gt;</a:t>
            </a:r>
          </a:p>
          <a:p>
            <a:r>
              <a:rPr lang="en-US" dirty="0" smtClean="0"/>
              <a:t> </a:t>
            </a:r>
            <a:r>
              <a:rPr lang="en-US" dirty="0"/>
              <a:t>&lt;/body</a:t>
            </a:r>
            <a:r>
              <a:rPr lang="en-US" dirty="0" smtClean="0"/>
              <a:t>&gt;</a:t>
            </a:r>
          </a:p>
          <a:p>
            <a:r>
              <a:rPr lang="en-US" dirty="0" smtClean="0"/>
              <a:t> </a:t>
            </a:r>
            <a:r>
              <a:rPr lang="en-US" dirty="0"/>
              <a:t>&lt;html&gt;</a:t>
            </a:r>
            <a:endParaRPr lang="en-US" sz="1600" dirty="0"/>
          </a:p>
        </p:txBody>
      </p:sp>
    </p:spTree>
    <p:extLst>
      <p:ext uri="{BB962C8B-B14F-4D97-AF65-F5344CB8AC3E}">
        <p14:creationId xmlns:p14="http://schemas.microsoft.com/office/powerpoint/2010/main" val="2327261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VARIABLES</a:t>
            </a:r>
            <a:endParaRPr sz="3300" b="1" dirty="0"/>
          </a:p>
        </p:txBody>
      </p:sp>
      <p:sp>
        <p:nvSpPr>
          <p:cNvPr id="104" name="Google Shape;104;p16"/>
          <p:cNvSpPr txBox="1"/>
          <p:nvPr/>
        </p:nvSpPr>
        <p:spPr>
          <a:xfrm>
            <a:off x="321600" y="526882"/>
            <a:ext cx="8500800" cy="3724066"/>
          </a:xfrm>
          <a:prstGeom prst="rect">
            <a:avLst/>
          </a:prstGeom>
          <a:noFill/>
          <a:ln>
            <a:noFill/>
          </a:ln>
        </p:spPr>
        <p:txBody>
          <a:bodyPr spcFirstLastPara="1" wrap="square" lIns="91425" tIns="91425" rIns="91425" bIns="91425" anchor="t" anchorCtr="0">
            <a:spAutoFit/>
          </a:bodyPr>
          <a:lstStyle/>
          <a:p>
            <a:r>
              <a:rPr lang="en-US" sz="1600" dirty="0"/>
              <a:t>A </a:t>
            </a:r>
            <a:r>
              <a:rPr lang="en-US" sz="1600" b="1" dirty="0"/>
              <a:t>JavaScript variable</a:t>
            </a:r>
            <a:r>
              <a:rPr lang="en-US" sz="1600" dirty="0"/>
              <a:t> is simply a name of storage location. There are two types of variables in JavaScript : local variable and global variable</a:t>
            </a:r>
            <a:r>
              <a:rPr lang="en-US" sz="1600" dirty="0" smtClean="0"/>
              <a:t>.</a:t>
            </a:r>
          </a:p>
          <a:p>
            <a:endParaRPr lang="en-US" sz="1600" dirty="0"/>
          </a:p>
          <a:p>
            <a:r>
              <a:rPr lang="en-US" sz="1600" dirty="0"/>
              <a:t>There are some rules while declaring a JavaScript variable (also known as identifiers</a:t>
            </a:r>
            <a:r>
              <a:rPr lang="en-US" sz="1600" dirty="0" smtClean="0"/>
              <a:t>).</a:t>
            </a:r>
          </a:p>
          <a:p>
            <a:endParaRPr lang="en-US" sz="1600" dirty="0"/>
          </a:p>
          <a:p>
            <a:pPr marL="342900" indent="-342900">
              <a:buFont typeface="+mj-lt"/>
              <a:buAutoNum type="arabicPeriod"/>
            </a:pPr>
            <a:r>
              <a:rPr lang="en-US" sz="1600" dirty="0"/>
              <a:t>Name must start with a letter (a to z or A to Z), underscore( _ ), or dollar( $ ) sign.</a:t>
            </a:r>
          </a:p>
          <a:p>
            <a:pPr marL="342900" indent="-342900">
              <a:buFont typeface="+mj-lt"/>
              <a:buAutoNum type="arabicPeriod"/>
            </a:pPr>
            <a:r>
              <a:rPr lang="en-US" sz="1600" dirty="0"/>
              <a:t>After first letter we can use digits (0 to 9), for example value1.</a:t>
            </a:r>
          </a:p>
          <a:p>
            <a:pPr marL="342900" indent="-342900">
              <a:buFont typeface="+mj-lt"/>
              <a:buAutoNum type="arabicPeriod"/>
            </a:pPr>
            <a:r>
              <a:rPr lang="en-US" sz="1600" dirty="0"/>
              <a:t>JavaScript variables are case sensitive, for example x and X are different variables</a:t>
            </a:r>
            <a:r>
              <a:rPr lang="en-US" sz="1600" dirty="0" smtClean="0"/>
              <a:t>.</a:t>
            </a:r>
          </a:p>
          <a:p>
            <a:pPr marL="342900" indent="-342900">
              <a:buFont typeface="+mj-lt"/>
              <a:buAutoNum type="arabicPeriod"/>
            </a:pPr>
            <a:endParaRPr lang="en-US" sz="1600" dirty="0"/>
          </a:p>
          <a:p>
            <a:r>
              <a:rPr lang="es-ES" b="1" dirty="0"/>
              <a:t>&lt;script&gt;</a:t>
            </a:r>
            <a:r>
              <a:rPr lang="es-ES" dirty="0"/>
              <a:t>  </a:t>
            </a:r>
          </a:p>
          <a:p>
            <a:r>
              <a:rPr lang="es-ES" dirty="0" err="1"/>
              <a:t>var</a:t>
            </a:r>
            <a:r>
              <a:rPr lang="es-ES" dirty="0"/>
              <a:t> x = 10;  </a:t>
            </a:r>
          </a:p>
          <a:p>
            <a:r>
              <a:rPr lang="es-ES" dirty="0" err="1"/>
              <a:t>var</a:t>
            </a:r>
            <a:r>
              <a:rPr lang="es-ES" dirty="0"/>
              <a:t> y = 20;  </a:t>
            </a:r>
          </a:p>
          <a:p>
            <a:r>
              <a:rPr lang="es-ES" dirty="0" err="1"/>
              <a:t>var</a:t>
            </a:r>
            <a:r>
              <a:rPr lang="es-ES" dirty="0"/>
              <a:t> z=</a:t>
            </a:r>
            <a:r>
              <a:rPr lang="es-ES" dirty="0" err="1"/>
              <a:t>x+y</a:t>
            </a:r>
            <a:r>
              <a:rPr lang="es-ES" dirty="0"/>
              <a:t>;  </a:t>
            </a:r>
          </a:p>
          <a:p>
            <a:r>
              <a:rPr lang="es-ES" dirty="0" err="1"/>
              <a:t>document.write</a:t>
            </a:r>
            <a:r>
              <a:rPr lang="es-ES" dirty="0"/>
              <a:t>(z);  </a:t>
            </a:r>
          </a:p>
          <a:p>
            <a:r>
              <a:rPr lang="es-ES" b="1" dirty="0"/>
              <a:t>&lt;/script&gt;</a:t>
            </a:r>
            <a:r>
              <a:rPr lang="es-ES" sz="1600" dirty="0"/>
              <a:t>  </a:t>
            </a:r>
            <a:endParaRPr lang="en-US" sz="1600" dirty="0"/>
          </a:p>
        </p:txBody>
      </p:sp>
    </p:spTree>
    <p:extLst>
      <p:ext uri="{BB962C8B-B14F-4D97-AF65-F5344CB8AC3E}">
        <p14:creationId xmlns:p14="http://schemas.microsoft.com/office/powerpoint/2010/main" val="1510697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3358</TotalTime>
  <Words>1258</Words>
  <Application>Microsoft Office PowerPoint</Application>
  <PresentationFormat>On-screen Show (16:9)</PresentationFormat>
  <Paragraphs>565</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Verdana</vt:lpstr>
      <vt:lpstr>Segoe UI</vt:lpstr>
      <vt:lpstr>inter-regular</vt:lpstr>
      <vt:lpstr>Consolas</vt:lpstr>
      <vt:lpstr>Arial</vt:lpstr>
      <vt:lpstr>times new roman</vt:lpstr>
      <vt:lpstr>Wingdings</vt:lpstr>
      <vt:lpstr>Roboto</vt:lpstr>
      <vt:lpstr>Geometric</vt:lpstr>
      <vt:lpstr>JAVA SCRIPT  Yearly Edition Version:  2024</vt:lpstr>
      <vt:lpstr>CSS DEVELOPMENT ENVIRONMENT</vt:lpstr>
      <vt:lpstr>JAVA SCRIPT</vt:lpstr>
      <vt:lpstr>APPLICATIONS OF JAVA SCRIPT</vt:lpstr>
      <vt:lpstr>PLACE / USAGE OF JAVA SCRIPT CODE</vt:lpstr>
      <vt:lpstr>PLACE / USAGE OF JAVA SCRIPT CODE</vt:lpstr>
      <vt:lpstr>PLACE / USAGE OF JAVA SCRIPT CODE</vt:lpstr>
      <vt:lpstr>PLACE / USAGE OF JAVA SCRIPT CODE</vt:lpstr>
      <vt:lpstr>JAVA SCRIPT  VARIABLES</vt:lpstr>
      <vt:lpstr>JAVA SCRIPT  DATA TYPES</vt:lpstr>
      <vt:lpstr>JAVA SCRIPT  DATA TYPES</vt:lpstr>
      <vt:lpstr>JAVA SCRIPT  OPERATORS</vt:lpstr>
      <vt:lpstr>JAVA SCRIPT  OPERATORS</vt:lpstr>
      <vt:lpstr>JAVA SCRIPT  OPERATORS</vt:lpstr>
      <vt:lpstr>JAVA SCRIPT  OPERATORS</vt:lpstr>
      <vt:lpstr>JAVA SCRIPT  OPERATORS</vt:lpstr>
      <vt:lpstr>JAVA SCRIPT  OPERATORS</vt:lpstr>
      <vt:lpstr>JAVA SCRIPT  OPERATORS</vt:lpstr>
      <vt:lpstr>JAVA SCRIPT  CONDITIONAL STATEMENTS</vt:lpstr>
      <vt:lpstr>JAVA SCRIPT  CONDITIONAL STATEMENTS</vt:lpstr>
      <vt:lpstr>JAVA SCRIPT  CONDITIONAL STATEMENTS</vt:lpstr>
      <vt:lpstr>JAVA SCRIPT LOOPS</vt:lpstr>
      <vt:lpstr>JAVA SCRIPT LOOPS</vt:lpstr>
      <vt:lpstr>JAVA SCRIPT LOOPS</vt:lpstr>
      <vt:lpstr>JAVA SCRIPT LOOPS</vt:lpstr>
      <vt:lpstr>JAVA SCRIPT LOOPS</vt:lpstr>
      <vt:lpstr>JAVA SCRIPT LOOPS</vt:lpstr>
      <vt:lpstr>JAVA SCRIPT OBJECTS</vt:lpstr>
      <vt:lpstr>JAVA SCRIPT OBJECTS</vt:lpstr>
      <vt:lpstr>JAVA SCRIPT OBJECTS</vt:lpstr>
      <vt:lpstr>JAVA SCRIPT ARRAY</vt:lpstr>
      <vt:lpstr>JAVA SCRIPT ARRAY METHODS</vt:lpstr>
      <vt:lpstr>JAVA SCRIPT ARRAYS</vt:lpstr>
      <vt:lpstr>JAVA SCRIPT STRING METHODS</vt:lpstr>
      <vt:lpstr>JAVA SCRIPT STRING METHODS</vt:lpstr>
      <vt:lpstr>JAVA SCRIPT STRING METHODS</vt:lpstr>
      <vt:lpstr>JAVA SCRIPT STRING METHODS</vt:lpstr>
      <vt:lpstr>JAVA SCRIPT STRING METHODS</vt:lpstr>
      <vt:lpstr>JAVA SCRIPT STRING SEARCH METHODS</vt:lpstr>
      <vt:lpstr>JAVA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80</cp:revision>
  <dcterms:modified xsi:type="dcterms:W3CDTF">2024-07-14T14:53:56Z</dcterms:modified>
</cp:coreProperties>
</file>