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1" r:id="rId21"/>
    <p:sldId id="262" r:id="rId22"/>
  </p:sldIdLst>
  <p:sldSz cx="9144000" cy="5143500" type="screen16x9"/>
  <p:notesSz cx="6858000" cy="9144000"/>
  <p:embeddedFontLst>
    <p:embeddedFont>
      <p:font typeface="Robot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17456bd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17456bd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e3c2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e3c2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CASCADING STYLE SHEET [CSS]</a:t>
            </a:r>
            <a:br>
              <a:rPr lang="en-US" sz="3280" b="1" dirty="0" smtClean="0"/>
            </a:br>
            <a:r>
              <a:rPr lang="en-US" sz="3280" b="1" dirty="0" smtClean="0"/>
              <a:t>Version 3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690465"/>
            <a:ext cx="8257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</a:t>
            </a:r>
            <a:r>
              <a:rPr lang="en-US" sz="1600" b="1" u="sng" dirty="0"/>
              <a:t>Element </a:t>
            </a:r>
            <a:r>
              <a:rPr lang="en-US" sz="1600" b="1" u="sng" dirty="0" smtClean="0"/>
              <a:t>Selector</a:t>
            </a:r>
          </a:p>
          <a:p>
            <a:pPr algn="ctr"/>
            <a:endParaRPr lang="en-US" b="1" u="sng" dirty="0"/>
          </a:p>
          <a:p>
            <a:r>
              <a:rPr lang="en-US" dirty="0"/>
              <a:t>The element selector selects the HTML element by 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&lt;!DOCTYPE html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b="1" dirty="0"/>
              <a:t>&lt;style&gt;</a:t>
            </a:r>
            <a:r>
              <a:rPr lang="en-US" dirty="0"/>
              <a:t>  </a:t>
            </a:r>
          </a:p>
          <a:p>
            <a:r>
              <a:rPr lang="en-US" dirty="0"/>
              <a:t>p{  </a:t>
            </a:r>
          </a:p>
          <a:p>
            <a:r>
              <a:rPr lang="en-US" dirty="0"/>
              <a:t>    text-align: center;  </a:t>
            </a:r>
          </a:p>
          <a:p>
            <a:r>
              <a:rPr lang="en-US" dirty="0"/>
              <a:t>    color: blue;  </a:t>
            </a:r>
          </a:p>
          <a:p>
            <a:r>
              <a:rPr lang="en-US" dirty="0"/>
              <a:t>}   </a:t>
            </a:r>
          </a:p>
          <a:p>
            <a:r>
              <a:rPr lang="en-US" b="1" dirty="0"/>
              <a:t>&lt;/style&gt;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This style will be applied on every paragraph.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&lt;p</a:t>
            </a:r>
            <a:r>
              <a:rPr lang="en-US" dirty="0"/>
              <a:t> id="para1"</a:t>
            </a:r>
            <a:r>
              <a:rPr lang="en-US" b="1" dirty="0"/>
              <a:t>&gt;</a:t>
            </a:r>
            <a:r>
              <a:rPr lang="en-US" dirty="0"/>
              <a:t>Me too!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And me!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9113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ID Selector</a:t>
            </a:r>
          </a:p>
          <a:p>
            <a:pPr algn="ctr"/>
            <a:endParaRPr lang="en-US" b="1" u="sng" dirty="0"/>
          </a:p>
          <a:p>
            <a:r>
              <a:rPr lang="en-US" dirty="0" smtClean="0"/>
              <a:t>The </a:t>
            </a:r>
            <a:r>
              <a:rPr lang="en-US" dirty="0"/>
              <a:t>id selector selects the id attribute of an HTML element to select a specific element. An id is always unique within the page so it is chosen to select a single, unique element.</a:t>
            </a:r>
          </a:p>
          <a:p>
            <a:r>
              <a:rPr lang="en-US" dirty="0"/>
              <a:t>It is written with the hash character (#), followed by the id of the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300" dirty="0" smtClean="0"/>
              <a:t>&lt;!</a:t>
            </a:r>
            <a:r>
              <a:rPr lang="en-US" sz="1300" dirty="0"/>
              <a:t>DOCTYPE html</a:t>
            </a:r>
            <a:r>
              <a:rPr lang="en-US" sz="1300" b="1" dirty="0"/>
              <a:t>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&lt;html&gt;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&lt;style&gt;</a:t>
            </a:r>
            <a:r>
              <a:rPr lang="en-US" sz="1300" dirty="0"/>
              <a:t>  </a:t>
            </a:r>
          </a:p>
          <a:p>
            <a:r>
              <a:rPr lang="en-US" sz="1300" dirty="0"/>
              <a:t>#para1 {  </a:t>
            </a:r>
          </a:p>
          <a:p>
            <a:r>
              <a:rPr lang="en-US" sz="1300" dirty="0"/>
              <a:t>    text-align: center;  </a:t>
            </a:r>
          </a:p>
          <a:p>
            <a:r>
              <a:rPr lang="en-US" sz="1300" dirty="0"/>
              <a:t>    color: blue;  </a:t>
            </a:r>
          </a:p>
          <a:p>
            <a:r>
              <a:rPr lang="en-US" sz="1300" dirty="0"/>
              <a:t>}  </a:t>
            </a:r>
          </a:p>
          <a:p>
            <a:r>
              <a:rPr lang="en-US" sz="1300" b="1" dirty="0"/>
              <a:t>&lt;/style&gt;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&lt;p</a:t>
            </a:r>
            <a:r>
              <a:rPr lang="en-US" sz="1300" dirty="0"/>
              <a:t> id="para1"</a:t>
            </a:r>
            <a:r>
              <a:rPr lang="en-US" sz="1300" b="1" dirty="0"/>
              <a:t>&gt;</a:t>
            </a:r>
            <a:r>
              <a:rPr lang="en-US" sz="1300" dirty="0"/>
              <a:t>Hello Javatpoint.com</a:t>
            </a:r>
            <a:r>
              <a:rPr lang="en-US" sz="1300" b="1" dirty="0"/>
              <a:t>&lt;/p&gt;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&lt;p&gt;</a:t>
            </a:r>
            <a:r>
              <a:rPr lang="en-US" sz="1300" dirty="0"/>
              <a:t>This paragraph will not be affected.</a:t>
            </a:r>
            <a:r>
              <a:rPr lang="en-US" sz="1300" b="1" dirty="0"/>
              <a:t>&lt;/p&gt;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&lt;/html&gt;</a:t>
            </a:r>
            <a:r>
              <a:rPr lang="en-US" sz="13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116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Class Selector</a:t>
            </a:r>
          </a:p>
          <a:p>
            <a:pPr algn="ctr"/>
            <a:endParaRPr lang="en-US" sz="1600" b="1" u="sng" dirty="0" smtClean="0"/>
          </a:p>
          <a:p>
            <a:r>
              <a:rPr lang="en-US" sz="1300" dirty="0" smtClean="0"/>
              <a:t>The </a:t>
            </a:r>
            <a:r>
              <a:rPr lang="en-US" sz="1300" dirty="0"/>
              <a:t>class selector selects HTML elements with a specific class attribute. It is used with a period character . (full stop symbol) followed by the class name.</a:t>
            </a:r>
          </a:p>
          <a:p>
            <a:r>
              <a:rPr lang="en-US" sz="1300" dirty="0"/>
              <a:t>Note: A class name should not be started with a number.</a:t>
            </a:r>
          </a:p>
          <a:p>
            <a:r>
              <a:rPr lang="en-US" sz="1300" dirty="0" smtClean="0"/>
              <a:t>&lt;!</a:t>
            </a:r>
            <a:r>
              <a:rPr lang="en-US" sz="1300" dirty="0"/>
              <a:t>DOCTYPE html</a:t>
            </a:r>
            <a:r>
              <a:rPr lang="en-US" sz="1300" b="1" dirty="0"/>
              <a:t>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&lt;html&gt;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&lt;style&gt;</a:t>
            </a:r>
            <a:r>
              <a:rPr lang="en-US" sz="1300" dirty="0"/>
              <a:t>  </a:t>
            </a:r>
          </a:p>
          <a:p>
            <a:r>
              <a:rPr lang="en-US" sz="1300" dirty="0"/>
              <a:t>.center {  </a:t>
            </a:r>
          </a:p>
          <a:p>
            <a:r>
              <a:rPr lang="en-US" sz="1300" dirty="0"/>
              <a:t>    text-align: center;  </a:t>
            </a:r>
          </a:p>
          <a:p>
            <a:r>
              <a:rPr lang="en-US" sz="1300" dirty="0"/>
              <a:t>    color: blue;  </a:t>
            </a:r>
          </a:p>
          <a:p>
            <a:r>
              <a:rPr lang="en-US" sz="1300" dirty="0"/>
              <a:t>}  </a:t>
            </a:r>
          </a:p>
          <a:p>
            <a:r>
              <a:rPr lang="en-US" sz="1300" b="1" dirty="0"/>
              <a:t>&lt;/style&gt;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&lt;/head&gt;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&lt;h1</a:t>
            </a:r>
            <a:r>
              <a:rPr lang="en-US" sz="1300" dirty="0"/>
              <a:t> class="center"</a:t>
            </a:r>
            <a:r>
              <a:rPr lang="en-US" sz="1300" b="1" dirty="0"/>
              <a:t>&gt;</a:t>
            </a:r>
            <a:r>
              <a:rPr lang="en-US" sz="1300" dirty="0"/>
              <a:t>This heading is blue and center-aligned.</a:t>
            </a:r>
            <a:r>
              <a:rPr lang="en-US" sz="1300" b="1" dirty="0"/>
              <a:t>&lt;/h1&gt;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&lt;p</a:t>
            </a:r>
            <a:r>
              <a:rPr lang="en-US" sz="1300" dirty="0"/>
              <a:t> class="center"</a:t>
            </a:r>
            <a:r>
              <a:rPr lang="en-US" sz="1300" b="1" dirty="0"/>
              <a:t>&gt;</a:t>
            </a:r>
            <a:r>
              <a:rPr lang="en-US" sz="1300" dirty="0"/>
              <a:t>This paragraph is blue and center-aligned.</a:t>
            </a:r>
            <a:r>
              <a:rPr lang="en-US" sz="1300" b="1" dirty="0"/>
              <a:t>&lt;/p&gt;</a:t>
            </a:r>
            <a:r>
              <a:rPr lang="en-US" sz="1300" dirty="0"/>
              <a:t>   </a:t>
            </a:r>
          </a:p>
          <a:p>
            <a:r>
              <a:rPr lang="en-US" sz="1300" b="1" dirty="0"/>
              <a:t>&lt;/body&gt;</a:t>
            </a:r>
            <a:r>
              <a:rPr lang="en-US" sz="1300" dirty="0"/>
              <a:t>  </a:t>
            </a:r>
          </a:p>
          <a:p>
            <a:r>
              <a:rPr lang="en-US" sz="1300" b="1" dirty="0"/>
              <a:t>&lt;/html&gt;</a:t>
            </a:r>
            <a:r>
              <a:rPr lang="en-US" sz="13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30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Universal Selector</a:t>
            </a:r>
          </a:p>
          <a:p>
            <a:pPr algn="ctr"/>
            <a:endParaRPr lang="en-US" sz="1600" b="1" u="sng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universal selector is used as a wildcard character. It selects all the elements on the pages.</a:t>
            </a:r>
          </a:p>
          <a:p>
            <a:r>
              <a:rPr lang="en-US" sz="1200" dirty="0"/>
              <a:t>&lt;!DOCTYPE html</a:t>
            </a:r>
            <a:r>
              <a:rPr lang="en-US" sz="1200" b="1" dirty="0"/>
              <a:t>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&lt;html&gt;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&lt;style&gt;</a:t>
            </a:r>
            <a:r>
              <a:rPr lang="en-US" sz="1200" dirty="0"/>
              <a:t>  </a:t>
            </a:r>
          </a:p>
          <a:p>
            <a:r>
              <a:rPr lang="en-US" sz="1200" dirty="0"/>
              <a:t>* {  </a:t>
            </a:r>
          </a:p>
          <a:p>
            <a:r>
              <a:rPr lang="en-US" sz="1200" dirty="0"/>
              <a:t>   color: green;  </a:t>
            </a:r>
          </a:p>
          <a:p>
            <a:r>
              <a:rPr lang="en-US" sz="1200" dirty="0"/>
              <a:t>   font-size: 20px;  </a:t>
            </a:r>
          </a:p>
          <a:p>
            <a:r>
              <a:rPr lang="en-US" sz="1200" dirty="0"/>
              <a:t>}   </a:t>
            </a:r>
          </a:p>
          <a:p>
            <a:r>
              <a:rPr lang="en-US" sz="1200" b="1" dirty="0"/>
              <a:t>&lt;/style&gt;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&lt;h2&gt;</a:t>
            </a:r>
            <a:r>
              <a:rPr lang="en-US" sz="1200" dirty="0"/>
              <a:t>This is heading</a:t>
            </a:r>
            <a:r>
              <a:rPr lang="en-US" sz="1200" b="1" dirty="0"/>
              <a:t>&lt;/h2&gt;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&lt;p&gt;</a:t>
            </a:r>
            <a:r>
              <a:rPr lang="en-US" sz="1200" dirty="0"/>
              <a:t>This style will be applied on every paragraph.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</a:t>
            </a:r>
            <a:r>
              <a:rPr lang="en-US" sz="1200" dirty="0"/>
              <a:t> id="para1"</a:t>
            </a:r>
            <a:r>
              <a:rPr lang="en-US" sz="1200" b="1" dirty="0"/>
              <a:t>&gt;</a:t>
            </a:r>
            <a:r>
              <a:rPr lang="en-US" sz="1200" dirty="0"/>
              <a:t>Me too!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&lt;p&gt;</a:t>
            </a:r>
            <a:r>
              <a:rPr lang="en-US" sz="1200" dirty="0"/>
              <a:t>And me!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&lt;/html&gt;</a:t>
            </a:r>
            <a:r>
              <a:rPr lang="en-US" sz="12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2229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u="sng" dirty="0" smtClean="0"/>
              <a:t>CSS Group Selector</a:t>
            </a:r>
          </a:p>
          <a:p>
            <a:pPr algn="ctr"/>
            <a:endParaRPr lang="en-US" sz="1600" b="1" u="sng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grouping selector is used to select all the elements with the same style definitions.</a:t>
            </a:r>
          </a:p>
          <a:p>
            <a:r>
              <a:rPr lang="en-US" sz="1200" dirty="0"/>
              <a:t>Grouping selector is used to minimize the code. Commas are used to separate each selector in grouping.</a:t>
            </a:r>
          </a:p>
          <a:p>
            <a:endParaRPr lang="en-US" sz="1200" dirty="0"/>
          </a:p>
          <a:p>
            <a:r>
              <a:rPr lang="en-US" sz="1200" dirty="0" smtClean="0"/>
              <a:t>Let's </a:t>
            </a:r>
            <a:r>
              <a:rPr lang="en-US" sz="1200" dirty="0"/>
              <a:t>see the full example of CSS group selector.</a:t>
            </a:r>
          </a:p>
          <a:p>
            <a:r>
              <a:rPr lang="en-US" sz="1200" dirty="0"/>
              <a:t>&lt;!DOCTYPE html</a:t>
            </a:r>
            <a:r>
              <a:rPr lang="en-US" sz="1200" b="1" dirty="0"/>
              <a:t>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&lt;html&gt;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&lt;style&gt;</a:t>
            </a:r>
            <a:r>
              <a:rPr lang="en-US" sz="1200" dirty="0"/>
              <a:t>  </a:t>
            </a:r>
          </a:p>
          <a:p>
            <a:r>
              <a:rPr lang="en-US" sz="1200" dirty="0"/>
              <a:t>h1, h2, p {  </a:t>
            </a:r>
          </a:p>
          <a:p>
            <a:r>
              <a:rPr lang="en-US" sz="1200" dirty="0"/>
              <a:t>    text-align: center;  </a:t>
            </a:r>
          </a:p>
          <a:p>
            <a:r>
              <a:rPr lang="en-US" sz="1200" dirty="0"/>
              <a:t>    color: blue;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b="1" dirty="0"/>
              <a:t>&lt;/style&gt;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&lt;/head&gt;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&lt;h1&gt;</a:t>
            </a:r>
            <a:r>
              <a:rPr lang="en-US" sz="1200" dirty="0"/>
              <a:t>Hello Javatpoint.com</a:t>
            </a:r>
            <a:r>
              <a:rPr lang="en-US" sz="1200" b="1" dirty="0"/>
              <a:t>&lt;/h1&gt;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&lt;h2&gt;</a:t>
            </a:r>
            <a:r>
              <a:rPr lang="en-US" sz="1200" dirty="0"/>
              <a:t>Hello Javatpoint.com (In smaller font)</a:t>
            </a:r>
            <a:r>
              <a:rPr lang="en-US" sz="1200" b="1" dirty="0"/>
              <a:t>&lt;/h2&gt;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&lt;p&gt;</a:t>
            </a:r>
            <a:r>
              <a:rPr lang="en-US" sz="1200" dirty="0"/>
              <a:t>This is a paragraph.</a:t>
            </a:r>
            <a:r>
              <a:rPr lang="en-US" sz="1200" b="1" dirty="0"/>
              <a:t>&lt;/p&gt;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&lt;/body&gt;</a:t>
            </a:r>
            <a:r>
              <a:rPr lang="en-US" sz="1200" dirty="0"/>
              <a:t>  </a:t>
            </a:r>
          </a:p>
          <a:p>
            <a:r>
              <a:rPr lang="en-US" sz="1200" b="1" dirty="0"/>
              <a:t>&lt;/html&gt;</a:t>
            </a:r>
            <a:r>
              <a:rPr lang="en-US" sz="12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0057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CSS background property is used to define the background effects on element. There are 5 CSS background properties that affects the HTML elements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background-color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background-image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background-repeat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background-attachment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 smtClean="0"/>
              <a:t>background-position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Background Color</a:t>
            </a:r>
          </a:p>
          <a:p>
            <a:r>
              <a:rPr lang="en-US" sz="1600" dirty="0" smtClean="0"/>
              <a:t>		body </a:t>
            </a:r>
            <a:r>
              <a:rPr lang="en-US" sz="1600" dirty="0"/>
              <a:t>{ background-color: #f0e68c;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b="1" dirty="0"/>
              <a:t>Background Image</a:t>
            </a:r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("images/tile.png");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85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/>
              <a:t>Background Repeat</a:t>
            </a:r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("images/gradient.png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background-repeat: repeat-x;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("images/texture.png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background-repeat: no-repeat;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84" y="2230807"/>
            <a:ext cx="6733458" cy="20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/>
              <a:t>Background Position</a:t>
            </a:r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("images/robot.png");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background-repeat</a:t>
            </a:r>
            <a:r>
              <a:rPr lang="en-US" sz="1600" dirty="0"/>
              <a:t>: no-repeat;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background-position</a:t>
            </a:r>
            <a:r>
              <a:rPr lang="en-US" sz="1600" dirty="0"/>
              <a:t>: right top;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94" y="1646385"/>
            <a:ext cx="6027574" cy="27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Background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/>
              <a:t>Background </a:t>
            </a:r>
            <a:r>
              <a:rPr lang="en-US" sz="1600" b="1" dirty="0" smtClean="0"/>
              <a:t>Attachment</a:t>
            </a:r>
          </a:p>
          <a:p>
            <a:pPr fontAlgn="base"/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dirty="0"/>
              <a:t>body { background-image: </a:t>
            </a:r>
            <a:r>
              <a:rPr lang="en-US" sz="1600" dirty="0" err="1"/>
              <a:t>url</a:t>
            </a:r>
            <a:r>
              <a:rPr lang="en-US" sz="1600" dirty="0"/>
              <a:t>("images/bell.png</a:t>
            </a:r>
            <a:r>
              <a:rPr lang="en-US" sz="1600" dirty="0" smtClean="0"/>
              <a:t>");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</a:t>
            </a:r>
            <a:r>
              <a:rPr lang="en-US" sz="1600" dirty="0"/>
              <a:t>background-repeat: no-repeat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</a:t>
            </a:r>
            <a:r>
              <a:rPr lang="en-US" sz="1600" dirty="0"/>
              <a:t>background-attachment: fixed; 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b="1" dirty="0"/>
              <a:t>The Background Shorthand </a:t>
            </a:r>
            <a:r>
              <a:rPr lang="en-US" sz="1600" b="1" dirty="0" smtClean="0"/>
              <a:t>Property</a:t>
            </a:r>
          </a:p>
          <a:p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dirty="0" smtClean="0"/>
              <a:t>body </a:t>
            </a:r>
            <a:r>
              <a:rPr lang="en-US" sz="1600" dirty="0"/>
              <a:t>{ background-color: #f0e68c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background-image: </a:t>
            </a:r>
            <a:r>
              <a:rPr lang="en-US" sz="1600" dirty="0" err="1"/>
              <a:t>url</a:t>
            </a:r>
            <a:r>
              <a:rPr lang="en-US" sz="1600" dirty="0"/>
              <a:t>("images/smiley.png");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background-repeat</a:t>
            </a:r>
            <a:r>
              <a:rPr lang="en-US" sz="1600" dirty="0"/>
              <a:t>: no-repeat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       </a:t>
            </a:r>
            <a:r>
              <a:rPr lang="en-US" sz="1600" dirty="0"/>
              <a:t>background-attachment: fixed;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           background-position</a:t>
            </a:r>
            <a:r>
              <a:rPr lang="en-US" sz="1600" dirty="0"/>
              <a:t>: 250px 25px; }</a:t>
            </a: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30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Color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559837"/>
            <a:ext cx="8257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/>
              <a:t>The </a:t>
            </a:r>
            <a:r>
              <a:rPr lang="en-US" sz="1600" dirty="0"/>
              <a:t>color</a:t>
            </a:r>
            <a:r>
              <a:rPr lang="en-US" sz="1600" dirty="0"/>
              <a:t> property defines the text color (foreground color in general) of an element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/>
          </a:p>
          <a:p>
            <a:pPr fontAlgn="base"/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b="1" dirty="0" smtClean="0"/>
              <a:t>body </a:t>
            </a:r>
            <a:r>
              <a:rPr lang="en-US" sz="1600" b="1" dirty="0"/>
              <a:t>{ color: #ff5722; </a:t>
            </a:r>
            <a:r>
              <a:rPr lang="en-US" sz="1600" b="1" dirty="0" smtClean="0"/>
              <a:t>}</a:t>
            </a:r>
          </a:p>
          <a:p>
            <a:pPr fontAlgn="base"/>
            <a:endParaRPr lang="en-US" sz="1600" b="1" dirty="0"/>
          </a:p>
          <a:p>
            <a:pPr fontAlgn="base"/>
            <a:r>
              <a:rPr lang="en-US" sz="1600" b="1" dirty="0"/>
              <a:t>Defining Color Values</a:t>
            </a:r>
          </a:p>
          <a:p>
            <a:pPr fontAlgn="base"/>
            <a:endParaRPr lang="en-US" sz="1600" b="1" dirty="0" smtClean="0"/>
          </a:p>
          <a:p>
            <a:pPr fontAlgn="base"/>
            <a:r>
              <a:rPr lang="en-US" sz="1600" dirty="0"/>
              <a:t>Colors in CSS most often specified in the following formats</a:t>
            </a:r>
            <a:r>
              <a:rPr lang="en-US" sz="1600" dirty="0" smtClean="0"/>
              <a:t>:</a:t>
            </a:r>
          </a:p>
          <a:p>
            <a:pPr fontAlgn="base"/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a color keyword - like </a:t>
            </a:r>
            <a:r>
              <a:rPr lang="en-US" sz="1600" b="1" dirty="0"/>
              <a:t>"red", "green", "blue", "transparent", </a:t>
            </a:r>
            <a:r>
              <a:rPr lang="en-US" sz="1600" dirty="0"/>
              <a:t>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a HEX value - like </a:t>
            </a:r>
            <a:r>
              <a:rPr lang="en-US" sz="1600" b="1" dirty="0"/>
              <a:t>"#ff0000", "#00ff00", </a:t>
            </a:r>
            <a:r>
              <a:rPr lang="en-US" sz="1600" dirty="0"/>
              <a:t>etc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an RGB value - like </a:t>
            </a:r>
            <a:r>
              <a:rPr lang="en-US" sz="1600" b="1" dirty="0"/>
              <a:t>"</a:t>
            </a:r>
            <a:r>
              <a:rPr lang="en-US" sz="1600" b="1" dirty="0" err="1"/>
              <a:t>rgb</a:t>
            </a:r>
            <a:r>
              <a:rPr lang="en-US" sz="1600" b="1" dirty="0"/>
              <a:t>(255, 0, 0)"</a:t>
            </a:r>
          </a:p>
          <a:p>
            <a:pPr fontAlgn="base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2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763850"/>
            <a:ext cx="85008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(CSS Peek, </a:t>
            </a:r>
            <a:r>
              <a:rPr lang="en-US" sz="3200" dirty="0"/>
              <a:t>CSS </a:t>
            </a:r>
            <a:r>
              <a:rPr lang="en-US" sz="3200" dirty="0" smtClean="0"/>
              <a:t>Snippets,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Colorize)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Libraries / Components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HTML [HYPER TEXT MARKUP LANGUAGE]</a:t>
            </a:r>
            <a:endParaRPr sz="3300"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349425" y="964400"/>
            <a:ext cx="86238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Introduction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Basics Tags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Paragraph / Headings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Images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Lists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Forms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Tables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Div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Block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Inline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CSS 3 [CASECADING STYLE SHEET]</a:t>
            </a:r>
            <a:endParaRPr sz="3300"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349425" y="964400"/>
            <a:ext cx="86238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Colors / Backgrounds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Borders / Margins / Padding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Text / Fonts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Shadow / Positions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Links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Gridbox / Flexbox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Forms / Buttons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Responsiveness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Pseudo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 </a:t>
            </a:r>
            <a:r>
              <a:rPr lang="en" sz="3300" b="1" dirty="0"/>
              <a:t>ARCHITECTURE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63850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3200" dirty="0" smtClean="0"/>
              <a:t>CSS architecture</a:t>
            </a:r>
            <a:r>
              <a:rPr lang="en-US" sz="3200" dirty="0"/>
              <a:t> refers to the design patterns, naming conventions, and </a:t>
            </a:r>
            <a:r>
              <a:rPr lang="en-US" sz="3200" dirty="0" smtClean="0"/>
              <a:t>organization </a:t>
            </a:r>
            <a:r>
              <a:rPr lang="en-US" sz="3200" dirty="0"/>
              <a:t>methods used to manage CSS code in a scalable and maintainable way.</a:t>
            </a:r>
            <a:r>
              <a:rPr lang="en-US" sz="3200" dirty="0" smtClean="0"/>
              <a:t> </a:t>
            </a:r>
          </a:p>
          <a:p>
            <a:pPr lvl="0" algn="just"/>
            <a:endParaRPr lang="en-US" sz="3200" dirty="0"/>
          </a:p>
          <a:p>
            <a:pPr lvl="0" algn="just"/>
            <a:r>
              <a:rPr lang="en-US" sz="3200" dirty="0" smtClean="0"/>
              <a:t>Good </a:t>
            </a:r>
            <a:r>
              <a:rPr lang="en-US" sz="3200" dirty="0"/>
              <a:t>CSS architecture helps manage the complexity and scope of styles as projects grow</a:t>
            </a:r>
            <a:r>
              <a:rPr lang="en-US" sz="3200" dirty="0" smtClean="0"/>
              <a:t>.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 ARCHITECTURE [Methodologies]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11409"/>
            <a:ext cx="8500800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b="1" dirty="0"/>
              <a:t>BEM (Block Element Modifier):</a:t>
            </a:r>
            <a:endParaRPr lang="en-US" sz="2800" dirty="0"/>
          </a:p>
          <a:p>
            <a:r>
              <a:rPr lang="en-US" sz="2600" b="1" dirty="0"/>
              <a:t>Block:</a:t>
            </a:r>
            <a:r>
              <a:rPr lang="en-US" sz="2600" dirty="0"/>
              <a:t> A standalone entity that is meaningful on its own (e.g., .button</a:t>
            </a:r>
            <a:r>
              <a:rPr lang="en-US" sz="2600" dirty="0" smtClean="0"/>
              <a:t>).</a:t>
            </a:r>
          </a:p>
          <a:p>
            <a:endParaRPr lang="en-US" sz="2600" dirty="0"/>
          </a:p>
          <a:p>
            <a:r>
              <a:rPr lang="en-US" sz="2600" b="1" dirty="0"/>
              <a:t>Element:</a:t>
            </a:r>
            <a:r>
              <a:rPr lang="en-US" sz="2600" dirty="0"/>
              <a:t> A part of a block that has no standalone meaning and is semantically tied to its block (e.g., .</a:t>
            </a:r>
            <a:r>
              <a:rPr lang="en-US" sz="2600" dirty="0" err="1"/>
              <a:t>button__icon</a:t>
            </a:r>
            <a:r>
              <a:rPr lang="en-US" sz="2600" dirty="0" smtClean="0"/>
              <a:t>).</a:t>
            </a:r>
          </a:p>
          <a:p>
            <a:endParaRPr lang="en-US" sz="2600" dirty="0"/>
          </a:p>
          <a:p>
            <a:r>
              <a:rPr lang="en-US" sz="2600" b="1" dirty="0"/>
              <a:t>Modifier:</a:t>
            </a:r>
            <a:r>
              <a:rPr lang="en-US" sz="2600" dirty="0"/>
              <a:t> A flag on a block or element that changes its appearance or behavior (e.g., .button--large).</a:t>
            </a:r>
          </a:p>
        </p:txBody>
      </p:sp>
    </p:spTree>
    <p:extLst>
      <p:ext uri="{BB962C8B-B14F-4D97-AF65-F5344CB8AC3E}">
        <p14:creationId xmlns:p14="http://schemas.microsoft.com/office/powerpoint/2010/main" val="30676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ARCHITECTURE [Methodologies]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1600" b="1" dirty="0"/>
              <a:t>Example: Applying BEM </a:t>
            </a:r>
            <a:r>
              <a:rPr lang="en-US" sz="1600" b="1" dirty="0" smtClean="0"/>
              <a:t>Methodology</a:t>
            </a:r>
          </a:p>
          <a:p>
            <a:pPr lvl="0" algn="just"/>
            <a:r>
              <a:rPr lang="en-US" sz="1600" dirty="0"/>
              <a:t>/* Block: card </a:t>
            </a:r>
            <a:r>
              <a:rPr lang="en-US" sz="1600" dirty="0" smtClean="0"/>
              <a:t>*/</a:t>
            </a:r>
          </a:p>
          <a:p>
            <a:pPr lvl="0" algn="just"/>
            <a:r>
              <a:rPr lang="en-US" sz="1600" dirty="0" smtClean="0"/>
              <a:t>.</a:t>
            </a:r>
            <a:r>
              <a:rPr lang="en-US" sz="1600" dirty="0"/>
              <a:t>card { </a:t>
            </a:r>
            <a:endParaRPr lang="en-US" sz="1600" dirty="0" smtClean="0"/>
          </a:p>
          <a:p>
            <a:pPr lvl="0" algn="just"/>
            <a:r>
              <a:rPr lang="en-US" sz="1600" dirty="0" smtClean="0"/>
              <a:t>background-color</a:t>
            </a:r>
            <a:r>
              <a:rPr lang="en-US" sz="1600" dirty="0"/>
              <a:t>: white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border-radius</a:t>
            </a:r>
            <a:r>
              <a:rPr lang="en-US" sz="1600" dirty="0"/>
              <a:t>: 5px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box-shadow</a:t>
            </a:r>
            <a:r>
              <a:rPr lang="en-US" sz="1600" dirty="0"/>
              <a:t>: 0 2px 5px </a:t>
            </a:r>
            <a:r>
              <a:rPr lang="en-US" sz="1600" dirty="0" err="1"/>
              <a:t>rgba</a:t>
            </a:r>
            <a:r>
              <a:rPr lang="en-US" sz="1600" dirty="0"/>
              <a:t>(0, 0, 0, 0.1</a:t>
            </a:r>
            <a:r>
              <a:rPr lang="en-US" sz="1600" dirty="0" smtClean="0"/>
              <a:t>);</a:t>
            </a:r>
          </a:p>
          <a:p>
            <a:pPr lvl="0" algn="just"/>
            <a:r>
              <a:rPr lang="en-US" sz="1600" dirty="0" smtClean="0"/>
              <a:t>padding</a:t>
            </a:r>
            <a:r>
              <a:rPr lang="en-US" sz="1600" dirty="0"/>
              <a:t>: 20px; margin: 20px 0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 }</a:t>
            </a:r>
          </a:p>
          <a:p>
            <a:pPr lvl="0" algn="just"/>
            <a:endParaRPr lang="en-US" sz="1600" dirty="0" smtClean="0"/>
          </a:p>
          <a:p>
            <a:pPr lvl="0" algn="just"/>
            <a:r>
              <a:rPr lang="en-US" sz="1600" dirty="0" smtClean="0"/>
              <a:t> </a:t>
            </a:r>
            <a:r>
              <a:rPr lang="en-US" sz="1600" dirty="0"/>
              <a:t>/* Element: </a:t>
            </a:r>
            <a:r>
              <a:rPr lang="en-US" sz="1600" dirty="0" err="1"/>
              <a:t>card__header</a:t>
            </a:r>
            <a:r>
              <a:rPr lang="en-US" sz="1600" dirty="0"/>
              <a:t> </a:t>
            </a:r>
            <a:r>
              <a:rPr lang="en-US" sz="1600" dirty="0" smtClean="0"/>
              <a:t>*/</a:t>
            </a:r>
          </a:p>
          <a:p>
            <a:pPr lvl="0" algn="just"/>
            <a:r>
              <a:rPr lang="en-US" sz="1600" dirty="0" smtClean="0"/>
              <a:t> </a:t>
            </a:r>
            <a:r>
              <a:rPr lang="en-US" sz="1600" dirty="0"/>
              <a:t>.</a:t>
            </a:r>
            <a:r>
              <a:rPr lang="en-US" sz="1600" dirty="0" err="1"/>
              <a:t>card__header</a:t>
            </a:r>
            <a:r>
              <a:rPr lang="en-US" sz="1600" dirty="0"/>
              <a:t> { </a:t>
            </a:r>
            <a:endParaRPr lang="en-US" sz="1600" dirty="0" smtClean="0"/>
          </a:p>
          <a:p>
            <a:pPr lvl="0" algn="just"/>
            <a:r>
              <a:rPr lang="en-US" sz="1600" dirty="0"/>
              <a:t> </a:t>
            </a:r>
            <a:r>
              <a:rPr lang="en-US" sz="1600" dirty="0" smtClean="0"/>
              <a:t>font-size</a:t>
            </a:r>
            <a:r>
              <a:rPr lang="en-US" sz="1600" dirty="0"/>
              <a:t>: 1.5em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 margin-bottom</a:t>
            </a:r>
            <a:r>
              <a:rPr lang="en-US" sz="1600" dirty="0"/>
              <a:t>: 10px</a:t>
            </a:r>
            <a:r>
              <a:rPr lang="en-US" sz="1600" dirty="0" smtClean="0"/>
              <a:t>;</a:t>
            </a:r>
          </a:p>
          <a:p>
            <a:pPr lvl="0" algn="just"/>
            <a:r>
              <a:rPr lang="en-US" sz="1600" dirty="0" smtClean="0"/>
              <a:t> }</a:t>
            </a:r>
          </a:p>
          <a:p>
            <a:pPr lvl="0" algn="just"/>
            <a:endParaRPr lang="en-US" sz="1600" dirty="0"/>
          </a:p>
          <a:p>
            <a:pPr lvl="0" algn="just"/>
            <a:r>
              <a:rPr lang="en-US" sz="1600" dirty="0"/>
              <a:t>/* Modifier: card--featured </a:t>
            </a:r>
            <a:r>
              <a:rPr lang="en-US" sz="1600" dirty="0" smtClean="0"/>
              <a:t>*/</a:t>
            </a:r>
          </a:p>
          <a:p>
            <a:pPr lvl="0" algn="just"/>
            <a:r>
              <a:rPr lang="en-US" sz="1600" dirty="0" smtClean="0"/>
              <a:t> </a:t>
            </a:r>
            <a:r>
              <a:rPr lang="en-US" sz="1600" dirty="0"/>
              <a:t>.card--featured { border: 2px solid #007bff; </a:t>
            </a:r>
            <a:r>
              <a:rPr lang="en-US" sz="1600" dirty="0" smtClean="0"/>
              <a:t>}</a:t>
            </a: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SYNTAX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/>
              <a:t>Selector</a:t>
            </a:r>
            <a:r>
              <a:rPr lang="en-US" sz="1600" dirty="0"/>
              <a:t> − A selector is an HTML tag at which a style will be applied. This could be any tag like &lt;h1&gt; or &lt;table&gt; etc.</a:t>
            </a:r>
          </a:p>
          <a:p>
            <a:r>
              <a:rPr lang="en-US" sz="1600" b="1" dirty="0"/>
              <a:t>Property</a:t>
            </a:r>
            <a:r>
              <a:rPr lang="en-US" sz="1600" dirty="0"/>
              <a:t> − A property is a type of attribute of HTML tag. Put simply, all the HTML attributes are converted into CSS properties. They could be </a:t>
            </a:r>
            <a:r>
              <a:rPr lang="en-US" sz="1600" i="1" dirty="0"/>
              <a:t>color</a:t>
            </a:r>
            <a:r>
              <a:rPr lang="en-US" sz="1600" dirty="0"/>
              <a:t>, </a:t>
            </a:r>
            <a:r>
              <a:rPr lang="en-US" sz="1600" i="1" dirty="0"/>
              <a:t>border</a:t>
            </a:r>
            <a:r>
              <a:rPr lang="en-US" sz="1600" dirty="0"/>
              <a:t> etc.</a:t>
            </a:r>
          </a:p>
          <a:p>
            <a:r>
              <a:rPr lang="en-US" sz="1600" b="1" dirty="0"/>
              <a:t>Value</a:t>
            </a:r>
            <a:r>
              <a:rPr lang="en-US" sz="1600" dirty="0"/>
              <a:t> − Values are assigned to properties. For example, </a:t>
            </a:r>
            <a:r>
              <a:rPr lang="en-US" sz="1600" i="1" dirty="0"/>
              <a:t>color</a:t>
            </a:r>
            <a:r>
              <a:rPr lang="en-US" sz="1600" dirty="0"/>
              <a:t> property can have value either </a:t>
            </a:r>
            <a:r>
              <a:rPr lang="en-US" sz="1600" i="1" dirty="0"/>
              <a:t>red</a:t>
            </a:r>
            <a:r>
              <a:rPr lang="en-US" sz="1600" dirty="0"/>
              <a:t> or </a:t>
            </a:r>
            <a:r>
              <a:rPr lang="en-US" sz="1600" i="1" dirty="0"/>
              <a:t>#F1F1F1</a:t>
            </a:r>
            <a:r>
              <a:rPr lang="en-US" sz="1600" dirty="0"/>
              <a:t> etc.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          </a:t>
            </a:r>
            <a:r>
              <a:rPr lang="en-US" sz="1800" b="1" dirty="0" smtClean="0"/>
              <a:t>selector </a:t>
            </a:r>
            <a:r>
              <a:rPr lang="en-US" sz="1800" b="1" dirty="0"/>
              <a:t>{ property: value } </a:t>
            </a:r>
            <a:r>
              <a:rPr lang="en-US" sz="1600" dirty="0"/>
              <a:t/>
            </a:r>
            <a:br>
              <a:rPr lang="en-US" sz="1600" dirty="0"/>
            </a:b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75" y="3014272"/>
            <a:ext cx="4889241" cy="15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Implementation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There are three ways to insert CSS in HTML documents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 smtClean="0"/>
              <a:t>Inline </a:t>
            </a:r>
            <a:r>
              <a:rPr lang="en-US" sz="1600" dirty="0"/>
              <a:t>CSS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Internal CSS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External </a:t>
            </a:r>
            <a:r>
              <a:rPr lang="en-US" sz="1600" dirty="0" smtClean="0"/>
              <a:t>CSS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600" dirty="0"/>
          </a:p>
          <a:p>
            <a:r>
              <a:rPr lang="en-US" sz="1600" b="1" u="sng" dirty="0" smtClean="0"/>
              <a:t>Inline </a:t>
            </a:r>
            <a:r>
              <a:rPr lang="en-US" sz="1600" b="1" u="sng" dirty="0"/>
              <a:t>CSS</a:t>
            </a:r>
          </a:p>
          <a:p>
            <a:r>
              <a:rPr lang="en-US" sz="1500" dirty="0"/>
              <a:t>Inline CSS is used to apply CSS on a single line or element.</a:t>
            </a:r>
          </a:p>
          <a:p>
            <a:r>
              <a:rPr lang="en-US" sz="1500" dirty="0"/>
              <a:t>For example:</a:t>
            </a:r>
          </a:p>
          <a:p>
            <a:r>
              <a:rPr lang="en-US" sz="1500" b="1" dirty="0" smtClean="0"/>
              <a:t>	&lt;</a:t>
            </a:r>
            <a:r>
              <a:rPr lang="en-US" sz="1500" b="1" dirty="0"/>
              <a:t>p</a:t>
            </a:r>
            <a:r>
              <a:rPr lang="en-US" sz="1500" dirty="0"/>
              <a:t> style="</a:t>
            </a:r>
            <a:r>
              <a:rPr lang="en-US" sz="1500" dirty="0" err="1"/>
              <a:t>color:blue</a:t>
            </a:r>
            <a:r>
              <a:rPr lang="en-US" sz="1500" dirty="0"/>
              <a:t>"</a:t>
            </a:r>
            <a:r>
              <a:rPr lang="en-US" sz="1500" b="1" dirty="0"/>
              <a:t>&gt;</a:t>
            </a:r>
            <a:r>
              <a:rPr lang="en-US" sz="1500" dirty="0"/>
              <a:t>Hello CSS</a:t>
            </a:r>
            <a:r>
              <a:rPr lang="en-US" sz="1500" b="1" dirty="0"/>
              <a:t>&lt;/p</a:t>
            </a:r>
            <a:r>
              <a:rPr lang="en-US" sz="1500" b="1" dirty="0" smtClean="0"/>
              <a:t>&gt;</a:t>
            </a:r>
          </a:p>
          <a:p>
            <a:r>
              <a:rPr lang="en-US" sz="1600" dirty="0"/>
              <a:t>  </a:t>
            </a:r>
            <a:endParaRPr lang="en-US" sz="1600" dirty="0" smtClean="0"/>
          </a:p>
          <a:p>
            <a:r>
              <a:rPr lang="en-US" sz="1600" b="1" u="sng" dirty="0" smtClean="0"/>
              <a:t>Internal </a:t>
            </a:r>
            <a:r>
              <a:rPr lang="en-US" sz="1600" b="1" u="sng" dirty="0"/>
              <a:t>CSS</a:t>
            </a:r>
          </a:p>
          <a:p>
            <a:r>
              <a:rPr lang="en-US" sz="1500" dirty="0"/>
              <a:t>Internal CSS is used to apply CSS on a single document or page. It can affect all the elements of the page. It is written inside the style tag within head section of html.</a:t>
            </a:r>
          </a:p>
          <a:p>
            <a:r>
              <a:rPr lang="en-US" sz="1500" dirty="0"/>
              <a:t>For example:</a:t>
            </a:r>
          </a:p>
          <a:p>
            <a:r>
              <a:rPr lang="en-US" sz="1500" b="1" dirty="0"/>
              <a:t>&lt;style&gt;</a:t>
            </a:r>
            <a:r>
              <a:rPr lang="en-US" sz="1500" dirty="0"/>
              <a:t>  </a:t>
            </a:r>
          </a:p>
          <a:p>
            <a:r>
              <a:rPr lang="en-US" sz="1500" dirty="0"/>
              <a:t>p{</a:t>
            </a:r>
            <a:r>
              <a:rPr lang="en-US" sz="1500" dirty="0" err="1"/>
              <a:t>color:blue</a:t>
            </a:r>
            <a:r>
              <a:rPr lang="en-US" sz="1500" dirty="0"/>
              <a:t>}  </a:t>
            </a:r>
          </a:p>
          <a:p>
            <a:r>
              <a:rPr lang="en-US" sz="1500" b="1" dirty="0"/>
              <a:t>&lt;/style&gt;</a:t>
            </a:r>
            <a:r>
              <a:rPr lang="en-US" sz="1500" dirty="0"/>
              <a:t>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5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Implementation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830424"/>
            <a:ext cx="825759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External </a:t>
            </a:r>
            <a:r>
              <a:rPr lang="en-US" sz="1600" b="1" u="sng" dirty="0"/>
              <a:t>CSS</a:t>
            </a:r>
          </a:p>
          <a:p>
            <a:r>
              <a:rPr lang="en-US" dirty="0"/>
              <a:t>External CSS is used to apply CSS on multiple pages or all pages. Here, we write all the CSS code in a </a:t>
            </a:r>
            <a:r>
              <a:rPr lang="en-US" dirty="0" err="1"/>
              <a:t>css</a:t>
            </a:r>
            <a:r>
              <a:rPr lang="en-US" dirty="0"/>
              <a:t> file. Its extension must be .</a:t>
            </a:r>
            <a:r>
              <a:rPr lang="en-US" dirty="0" err="1"/>
              <a:t>css</a:t>
            </a:r>
            <a:r>
              <a:rPr lang="en-US" dirty="0"/>
              <a:t> for example style.css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p{</a:t>
            </a:r>
            <a:r>
              <a:rPr lang="en-US" dirty="0" err="1"/>
              <a:t>color:blue</a:t>
            </a:r>
            <a:r>
              <a:rPr lang="en-US" dirty="0"/>
              <a:t>} 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You need to link this style.css file to your html pages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 smtClean="0"/>
              <a:t>	    &lt;</a:t>
            </a:r>
            <a:r>
              <a:rPr lang="en-US" sz="1600" b="1" dirty="0"/>
              <a:t>link </a:t>
            </a:r>
            <a:r>
              <a:rPr lang="en-US" sz="1600" b="1" dirty="0" err="1"/>
              <a:t>rel</a:t>
            </a:r>
            <a:r>
              <a:rPr lang="en-US" sz="1600" b="1" dirty="0"/>
              <a:t>="</a:t>
            </a:r>
            <a:r>
              <a:rPr lang="en-US" sz="1600" b="1" dirty="0" err="1"/>
              <a:t>stylesheet</a:t>
            </a:r>
            <a:r>
              <a:rPr lang="en-US" sz="1600" b="1" dirty="0"/>
              <a:t>" type="text/</a:t>
            </a:r>
            <a:r>
              <a:rPr lang="en-US" sz="1600" b="1" dirty="0" err="1"/>
              <a:t>css</a:t>
            </a:r>
            <a:r>
              <a:rPr lang="en-US" sz="1600" b="1" dirty="0"/>
              <a:t>" </a:t>
            </a:r>
            <a:r>
              <a:rPr lang="en-US" sz="1600" b="1" dirty="0" err="1"/>
              <a:t>href</a:t>
            </a:r>
            <a:r>
              <a:rPr lang="en-US" sz="1600" b="1" dirty="0"/>
              <a:t>="style.css"&gt;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76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/>
              <a:t>CSS  </a:t>
            </a:r>
            <a:r>
              <a:rPr lang="en" sz="3300" b="1" dirty="0" smtClean="0"/>
              <a:t>Selector</a:t>
            </a:r>
            <a:endParaRPr sz="3300" b="1" dirty="0"/>
          </a:p>
        </p:txBody>
      </p:sp>
      <p:sp>
        <p:nvSpPr>
          <p:cNvPr id="2" name="Rectangle 1"/>
          <p:cNvSpPr/>
          <p:nvPr/>
        </p:nvSpPr>
        <p:spPr>
          <a:xfrm>
            <a:off x="363894" y="830424"/>
            <a:ext cx="82575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CSS selectors</a:t>
            </a:r>
            <a:r>
              <a:rPr lang="en-US" sz="1600" dirty="0"/>
              <a:t> are used </a:t>
            </a:r>
            <a:r>
              <a:rPr lang="en-US" sz="1600" i="1" dirty="0"/>
              <a:t>to select the content you want to style</a:t>
            </a:r>
            <a:r>
              <a:rPr lang="en-US" sz="1600" dirty="0"/>
              <a:t>. Selectors are the part of CSS rule set. CSS selectors select HTML elements according to its id, class, type, attribute etc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r>
              <a:rPr lang="en-US" sz="1600" dirty="0"/>
              <a:t>There are several different types of selectors in CSS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Element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Id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Class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Universal Selector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CSS Group Selector</a:t>
            </a:r>
          </a:p>
        </p:txBody>
      </p:sp>
    </p:spTree>
    <p:extLst>
      <p:ext uri="{BB962C8B-B14F-4D97-AF65-F5344CB8AC3E}">
        <p14:creationId xmlns:p14="http://schemas.microsoft.com/office/powerpoint/2010/main" val="40612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636</Words>
  <Application>Microsoft Office PowerPoint</Application>
  <PresentationFormat>On-screen Show (16:9)</PresentationFormat>
  <Paragraphs>267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</vt:lpstr>
      <vt:lpstr>Wingdings</vt:lpstr>
      <vt:lpstr>Geometric</vt:lpstr>
      <vt:lpstr>CASCADING STYLE SHEET [CSS] Version 3</vt:lpstr>
      <vt:lpstr>CSS DEVELOPMENT ENVIRONMENT</vt:lpstr>
      <vt:lpstr>CSS  ARCHITECTURE</vt:lpstr>
      <vt:lpstr>CSS  ARCHITECTURE [Methodologies]</vt:lpstr>
      <vt:lpstr>CSS  ARCHITECTURE [Methodologies]</vt:lpstr>
      <vt:lpstr>CSS  SYNTAX</vt:lpstr>
      <vt:lpstr>CSS  Implementation</vt:lpstr>
      <vt:lpstr>CSS  Implementation</vt:lpstr>
      <vt:lpstr>CSS  Selector</vt:lpstr>
      <vt:lpstr>CSS  Selector</vt:lpstr>
      <vt:lpstr>CSS  Selector</vt:lpstr>
      <vt:lpstr>CSS  Selector</vt:lpstr>
      <vt:lpstr>CSS  Selector</vt:lpstr>
      <vt:lpstr>CSS  Selector</vt:lpstr>
      <vt:lpstr>CSS  Background</vt:lpstr>
      <vt:lpstr>CSS  Background</vt:lpstr>
      <vt:lpstr>CSS  Background</vt:lpstr>
      <vt:lpstr>CSS  Background</vt:lpstr>
      <vt:lpstr>CSS  Color</vt:lpstr>
      <vt:lpstr>HTML [HYPER TEXT MARKUP LANGUAGE]</vt:lpstr>
      <vt:lpstr>CSS 3 [CASECADING STYLE SHEET]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17</cp:revision>
  <dcterms:modified xsi:type="dcterms:W3CDTF">2024-06-14T08:01:01Z</dcterms:modified>
</cp:coreProperties>
</file>