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66" r:id="rId3"/>
    <p:sldId id="268" r:id="rId4"/>
    <p:sldId id="269" r:id="rId5"/>
    <p:sldId id="270" r:id="rId6"/>
    <p:sldId id="271" r:id="rId7"/>
    <p:sldId id="267" r:id="rId8"/>
    <p:sldId id="272" r:id="rId9"/>
    <p:sldId id="273" r:id="rId10"/>
  </p:sldIdLst>
  <p:sldSz cx="9144000" cy="5143500" type="screen16x9"/>
  <p:notesSz cx="6858000" cy="9144000"/>
  <p:embeddedFontLst>
    <p:embeddedFont>
      <p:font typeface="Roboto" panose="020B0604020202020204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658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4333321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ddc889944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ddc889944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ddc889944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ddc889944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ddc889944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ddc889944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ddc889944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ddc889944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ddc889944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ddc889944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ddc889944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ddc889944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ddc889944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ddc889944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ddc889944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ddc889944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png"/><Relationship Id="rId5" Type="http://schemas.openxmlformats.org/officeDocument/2006/relationships/image" Target="../media/image4.wmf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ctrTitle"/>
          </p:nvPr>
        </p:nvSpPr>
        <p:spPr>
          <a:xfrm>
            <a:off x="448810" y="1993966"/>
            <a:ext cx="8222100" cy="129043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3280" b="1" dirty="0" smtClean="0"/>
              <a:t>JAVA SCRIPT </a:t>
            </a:r>
            <a:br>
              <a:rPr lang="en-US" sz="3280" b="1" dirty="0" smtClean="0"/>
            </a:br>
            <a:r>
              <a:rPr lang="en-US" sz="3280" b="1" dirty="0" smtClean="0"/>
              <a:t>Yearly Edition Version:  2024</a:t>
            </a:r>
            <a:endParaRPr sz="328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>
            <a:spLocks noGrp="1"/>
          </p:cNvSpPr>
          <p:nvPr>
            <p:ph type="title"/>
          </p:nvPr>
        </p:nvSpPr>
        <p:spPr>
          <a:xfrm>
            <a:off x="0" y="3650"/>
            <a:ext cx="91440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buSzPts val="990"/>
            </a:pPr>
            <a:r>
              <a:rPr lang="en" sz="2600" b="1" dirty="0" smtClean="0">
                <a:latin typeface="+mj-lt"/>
              </a:rPr>
              <a:t>JAVA SCRIPT FUNCTIONS</a:t>
            </a:r>
            <a:endParaRPr sz="2600" b="1" dirty="0">
              <a:latin typeface="+mj-lt"/>
            </a:endParaRPr>
          </a:p>
        </p:txBody>
      </p:sp>
      <p:sp>
        <p:nvSpPr>
          <p:cNvPr id="104" name="Google Shape;104;p16"/>
          <p:cNvSpPr txBox="1"/>
          <p:nvPr/>
        </p:nvSpPr>
        <p:spPr>
          <a:xfrm>
            <a:off x="321600" y="526882"/>
            <a:ext cx="8500800" cy="4278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just"/>
            <a:r>
              <a:rPr lang="en-US" dirty="0"/>
              <a:t>A JavaScript function is a block of code designed to perform a particular task.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A JavaScript function is executed when "something" invokes it (calls it</a:t>
            </a:r>
            <a:r>
              <a:rPr lang="en-US" dirty="0" smtClean="0"/>
              <a:t>).</a:t>
            </a:r>
          </a:p>
          <a:p>
            <a:pPr algn="just"/>
            <a:endParaRPr lang="en-US" dirty="0">
              <a:solidFill>
                <a:srgbClr val="370E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algn="just"/>
            <a:r>
              <a:rPr lang="en-US" b="1" u="sng" dirty="0">
                <a:solidFill>
                  <a:srgbClr val="370E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JavaScript Function Syntax</a:t>
            </a:r>
          </a:p>
          <a:p>
            <a:pPr algn="just"/>
            <a:endParaRPr lang="en-US" dirty="0">
              <a:solidFill>
                <a:srgbClr val="370E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algn="just"/>
            <a:r>
              <a:rPr lang="en-US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function name(parameter1, parameter2, parameter3) {</a:t>
            </a:r>
          </a:p>
          <a:p>
            <a:pPr algn="just"/>
            <a:r>
              <a:rPr lang="en-US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 // code to be executed</a:t>
            </a:r>
          </a:p>
          <a:p>
            <a:pPr algn="just"/>
            <a:r>
              <a:rPr lang="en-US" dirty="0" smtClean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}</a:t>
            </a:r>
          </a:p>
          <a:p>
            <a:pPr algn="just"/>
            <a:endParaRPr lang="en-US" dirty="0">
              <a:solidFill>
                <a:srgbClr val="370E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algn="just"/>
            <a:r>
              <a:rPr lang="en-US" b="1" u="sng" dirty="0">
                <a:solidFill>
                  <a:srgbClr val="370E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JavaScript Function </a:t>
            </a:r>
            <a:r>
              <a:rPr lang="en-US" b="1" u="sng" dirty="0" smtClean="0">
                <a:solidFill>
                  <a:srgbClr val="370E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Arguments</a:t>
            </a:r>
          </a:p>
          <a:p>
            <a:pPr algn="just"/>
            <a:endParaRPr lang="en-US" dirty="0">
              <a:solidFill>
                <a:srgbClr val="370E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algn="just"/>
            <a:r>
              <a:rPr lang="en-US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// function with a parameter called 'name'</a:t>
            </a:r>
          </a:p>
          <a:p>
            <a:pPr algn="just"/>
            <a:r>
              <a:rPr lang="en-US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function greet(name) {</a:t>
            </a:r>
          </a:p>
          <a:p>
            <a:pPr algn="just"/>
            <a:r>
              <a:rPr lang="en-US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   console.log(`Hello ${name</a:t>
            </a:r>
            <a:r>
              <a:rPr lang="en-US" dirty="0" smtClean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});</a:t>
            </a:r>
            <a:endParaRPr lang="en-US" dirty="0">
              <a:solidFill>
                <a:schemeClr val="tx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algn="just"/>
            <a:r>
              <a:rPr lang="en-US" dirty="0">
                <a:solidFill>
                  <a:srgbClr val="370E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}</a:t>
            </a:r>
          </a:p>
          <a:p>
            <a:pPr algn="just"/>
            <a:endParaRPr lang="en-US" dirty="0">
              <a:solidFill>
                <a:srgbClr val="370E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algn="just"/>
            <a:r>
              <a:rPr lang="en-US" dirty="0">
                <a:solidFill>
                  <a:srgbClr val="370E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// pass argument to the function</a:t>
            </a:r>
          </a:p>
          <a:p>
            <a:pPr algn="just"/>
            <a:r>
              <a:rPr lang="en-US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greet("John</a:t>
            </a:r>
            <a:r>
              <a:rPr lang="en-US" dirty="0" smtClean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");</a:t>
            </a:r>
            <a:endParaRPr sz="1600" dirty="0">
              <a:solidFill>
                <a:schemeClr val="tx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738201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>
            <a:spLocks noGrp="1"/>
          </p:cNvSpPr>
          <p:nvPr>
            <p:ph type="title"/>
          </p:nvPr>
        </p:nvSpPr>
        <p:spPr>
          <a:xfrm>
            <a:off x="0" y="3650"/>
            <a:ext cx="91440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buSzPts val="990"/>
            </a:pPr>
            <a:r>
              <a:rPr lang="en" sz="2600" b="1" dirty="0" smtClean="0"/>
              <a:t>JAVA SCRIPT FUNCTIONS</a:t>
            </a:r>
            <a:endParaRPr sz="2600" b="1" dirty="0"/>
          </a:p>
        </p:txBody>
      </p:sp>
      <p:pic>
        <p:nvPicPr>
          <p:cNvPr id="1026" name="Picture 2" descr="C:\Users\azam\Desktop\javascript-working-of-func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476" y="2211567"/>
            <a:ext cx="4060944" cy="2520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298580" y="611129"/>
            <a:ext cx="8108302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// create a function named greet()</a:t>
            </a:r>
          </a:p>
          <a:p>
            <a:r>
              <a:rPr lang="en-US" dirty="0">
                <a:solidFill>
                  <a:schemeClr val="tx1"/>
                </a:solidFill>
              </a:rPr>
              <a:t>function greet() {</a:t>
            </a:r>
          </a:p>
          <a:p>
            <a:r>
              <a:rPr lang="en-US" dirty="0">
                <a:solidFill>
                  <a:schemeClr val="tx1"/>
                </a:solidFill>
              </a:rPr>
              <a:t>    console.log("Hello World!");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}</a:t>
            </a:r>
          </a:p>
          <a:p>
            <a:endParaRPr lang="en-US" dirty="0"/>
          </a:p>
          <a:p>
            <a:r>
              <a:rPr lang="en-US" dirty="0"/>
              <a:t>// call the greet() function</a:t>
            </a:r>
          </a:p>
          <a:p>
            <a:r>
              <a:rPr lang="en-US" dirty="0">
                <a:solidFill>
                  <a:schemeClr val="tx1"/>
                </a:solidFill>
              </a:rPr>
              <a:t>greet();</a:t>
            </a:r>
          </a:p>
        </p:txBody>
      </p:sp>
    </p:spTree>
    <p:extLst>
      <p:ext uri="{BB962C8B-B14F-4D97-AF65-F5344CB8AC3E}">
        <p14:creationId xmlns:p14="http://schemas.microsoft.com/office/powerpoint/2010/main" val="3406865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>
            <a:spLocks noGrp="1"/>
          </p:cNvSpPr>
          <p:nvPr>
            <p:ph type="title"/>
          </p:nvPr>
        </p:nvSpPr>
        <p:spPr>
          <a:xfrm>
            <a:off x="0" y="3650"/>
            <a:ext cx="91440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buSzPts val="990"/>
            </a:pPr>
            <a:r>
              <a:rPr lang="en" sz="2600" b="1" dirty="0" smtClean="0">
                <a:latin typeface="+mj-lt"/>
              </a:rPr>
              <a:t>JAVA SCRIPT FUNCTIONS</a:t>
            </a:r>
            <a:endParaRPr sz="2600" b="1" dirty="0">
              <a:latin typeface="+mj-l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98580" y="611129"/>
            <a:ext cx="8108302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/>
              <a:t>JavaScript Function Arguments</a:t>
            </a:r>
          </a:p>
          <a:p>
            <a:endParaRPr lang="en-US" sz="1200" dirty="0"/>
          </a:p>
          <a:p>
            <a:r>
              <a:rPr lang="en-US" sz="1200" dirty="0"/>
              <a:t>// function with a parameter called 'name'</a:t>
            </a:r>
          </a:p>
          <a:p>
            <a:r>
              <a:rPr lang="en-US" sz="1200" dirty="0">
                <a:solidFill>
                  <a:schemeClr val="tx1"/>
                </a:solidFill>
              </a:rPr>
              <a:t>function greet(name) {</a:t>
            </a:r>
          </a:p>
          <a:p>
            <a:r>
              <a:rPr lang="en-US" sz="1200" dirty="0">
                <a:solidFill>
                  <a:schemeClr val="tx1"/>
                </a:solidFill>
              </a:rPr>
              <a:t>    console.log(`Hello ${name}`);</a:t>
            </a:r>
          </a:p>
          <a:p>
            <a:r>
              <a:rPr lang="en-US" sz="1200" dirty="0">
                <a:solidFill>
                  <a:schemeClr val="tx1"/>
                </a:solidFill>
              </a:rPr>
              <a:t>}</a:t>
            </a:r>
          </a:p>
          <a:p>
            <a:endParaRPr lang="en-US" sz="1200" dirty="0"/>
          </a:p>
          <a:p>
            <a:r>
              <a:rPr lang="en-US" sz="1200" dirty="0"/>
              <a:t>// pass argument to the function</a:t>
            </a:r>
          </a:p>
          <a:p>
            <a:r>
              <a:rPr lang="en-US" sz="1200" dirty="0">
                <a:solidFill>
                  <a:schemeClr val="tx1"/>
                </a:solidFill>
              </a:rPr>
              <a:t>greet("John");</a:t>
            </a:r>
          </a:p>
          <a:p>
            <a:endParaRPr lang="en-US" sz="1200" dirty="0"/>
          </a:p>
          <a:p>
            <a:r>
              <a:rPr lang="en-US" sz="1200" dirty="0"/>
              <a:t>// Output: Hello John</a:t>
            </a:r>
          </a:p>
        </p:txBody>
      </p:sp>
      <p:pic>
        <p:nvPicPr>
          <p:cNvPr id="2050" name="Picture 2" descr="C:\Users\azam\Desktop\javascript-function-argumen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9948" y="2368667"/>
            <a:ext cx="3865498" cy="2399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2059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>
            <a:spLocks noGrp="1"/>
          </p:cNvSpPr>
          <p:nvPr>
            <p:ph type="title"/>
          </p:nvPr>
        </p:nvSpPr>
        <p:spPr>
          <a:xfrm>
            <a:off x="0" y="3650"/>
            <a:ext cx="91440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buSzPts val="990"/>
            </a:pPr>
            <a:r>
              <a:rPr lang="en" sz="2600" b="1" dirty="0" smtClean="0">
                <a:latin typeface="+mj-lt"/>
              </a:rPr>
              <a:t>JAVA SCRIPT FUNCTIONS</a:t>
            </a:r>
            <a:endParaRPr sz="2600" b="1" dirty="0">
              <a:latin typeface="+mj-l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98580" y="611129"/>
            <a:ext cx="810830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/>
              <a:t>JavaScript Function </a:t>
            </a:r>
            <a:r>
              <a:rPr lang="en-US" sz="1200" b="1" dirty="0" smtClean="0"/>
              <a:t>Two Arguments</a:t>
            </a:r>
            <a:endParaRPr lang="en-US" sz="1200" b="1" dirty="0"/>
          </a:p>
          <a:p>
            <a:endParaRPr lang="en-US" sz="1200" dirty="0"/>
          </a:p>
          <a:p>
            <a:r>
              <a:rPr lang="en-US" sz="1200" dirty="0" smtClean="0">
                <a:solidFill>
                  <a:schemeClr val="tx1"/>
                </a:solidFill>
              </a:rPr>
              <a:t>function </a:t>
            </a:r>
            <a:r>
              <a:rPr lang="en-US" sz="1200" dirty="0" err="1">
                <a:solidFill>
                  <a:schemeClr val="tx1"/>
                </a:solidFill>
              </a:rPr>
              <a:t>addNumbers</a:t>
            </a:r>
            <a:r>
              <a:rPr lang="en-US" sz="1200" dirty="0">
                <a:solidFill>
                  <a:schemeClr val="tx1"/>
                </a:solidFill>
              </a:rPr>
              <a:t>(num1, num2) {</a:t>
            </a:r>
          </a:p>
          <a:p>
            <a:r>
              <a:rPr lang="en-US" sz="1200" dirty="0">
                <a:solidFill>
                  <a:schemeClr val="tx1"/>
                </a:solidFill>
              </a:rPr>
              <a:t>    let sum = num1 + num2;</a:t>
            </a:r>
          </a:p>
          <a:p>
            <a:r>
              <a:rPr lang="en-US" sz="1200" dirty="0">
                <a:solidFill>
                  <a:schemeClr val="tx1"/>
                </a:solidFill>
              </a:rPr>
              <a:t>   console.log(`Sum: ${sum}`);</a:t>
            </a:r>
          </a:p>
          <a:p>
            <a:r>
              <a:rPr lang="en-US" sz="1200" dirty="0">
                <a:solidFill>
                  <a:schemeClr val="tx1"/>
                </a:solidFill>
              </a:rPr>
              <a:t>}</a:t>
            </a:r>
          </a:p>
          <a:p>
            <a:endParaRPr lang="en-US" sz="1200" dirty="0"/>
          </a:p>
          <a:p>
            <a:r>
              <a:rPr lang="en-US" sz="1200" dirty="0"/>
              <a:t>// call function by passing two arguments</a:t>
            </a:r>
          </a:p>
          <a:p>
            <a:r>
              <a:rPr lang="en-US" sz="1200" dirty="0" err="1">
                <a:solidFill>
                  <a:schemeClr val="tx1"/>
                </a:solidFill>
              </a:rPr>
              <a:t>addNumbers</a:t>
            </a:r>
            <a:r>
              <a:rPr lang="en-US" sz="1200" dirty="0">
                <a:solidFill>
                  <a:schemeClr val="tx1"/>
                </a:solidFill>
              </a:rPr>
              <a:t>(5, 4);</a:t>
            </a:r>
          </a:p>
          <a:p>
            <a:endParaRPr lang="en-US" sz="1200" dirty="0"/>
          </a:p>
          <a:p>
            <a:r>
              <a:rPr lang="en-US" sz="1200" dirty="0"/>
              <a:t>// Output:</a:t>
            </a:r>
          </a:p>
          <a:p>
            <a:r>
              <a:rPr lang="en-US" sz="1200" dirty="0"/>
              <a:t>// Sum: 9</a:t>
            </a:r>
          </a:p>
        </p:txBody>
      </p:sp>
      <p:pic>
        <p:nvPicPr>
          <p:cNvPr id="3074" name="Picture 2" descr="C:\Users\azam\Desktop\javascript-function-multiple-argument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9225" y="2364738"/>
            <a:ext cx="4098896" cy="2223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8576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>
            <a:spLocks noGrp="1"/>
          </p:cNvSpPr>
          <p:nvPr>
            <p:ph type="title"/>
          </p:nvPr>
        </p:nvSpPr>
        <p:spPr>
          <a:xfrm>
            <a:off x="0" y="3650"/>
            <a:ext cx="91440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buSzPts val="990"/>
            </a:pPr>
            <a:r>
              <a:rPr lang="en" sz="2600" b="1" dirty="0" smtClean="0">
                <a:latin typeface="+mj-lt"/>
              </a:rPr>
              <a:t>JAVA SCRIPT FUNCTIONS</a:t>
            </a:r>
            <a:endParaRPr sz="2600" b="1" dirty="0">
              <a:latin typeface="+mj-l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98581" y="611129"/>
            <a:ext cx="339634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/>
              <a:t>JavaScript Function </a:t>
            </a:r>
            <a:r>
              <a:rPr lang="en-US" sz="1200" b="1" dirty="0" smtClean="0"/>
              <a:t>With Argument &amp; </a:t>
            </a:r>
            <a:r>
              <a:rPr lang="en-US" sz="1200" b="1" dirty="0" smtClean="0"/>
              <a:t>Return</a:t>
            </a:r>
            <a:endParaRPr lang="en-US" sz="1200" b="1" dirty="0"/>
          </a:p>
          <a:p>
            <a:endParaRPr lang="en-US" sz="1200" dirty="0"/>
          </a:p>
          <a:p>
            <a:endParaRPr lang="en-US" sz="1200" dirty="0">
              <a:solidFill>
                <a:schemeClr val="tx1"/>
              </a:solidFill>
            </a:endParaRPr>
          </a:p>
          <a:p>
            <a:r>
              <a:rPr lang="en-US" sz="1200" b="1" dirty="0">
                <a:solidFill>
                  <a:schemeClr val="tx1">
                    <a:lumMod val="50000"/>
                  </a:schemeClr>
                </a:solidFill>
              </a:rPr>
              <a:t>// function to find square of a number</a:t>
            </a:r>
          </a:p>
          <a:p>
            <a:r>
              <a:rPr lang="en-US" sz="1200" dirty="0">
                <a:solidFill>
                  <a:schemeClr val="tx1"/>
                </a:solidFill>
              </a:rPr>
              <a:t>function </a:t>
            </a:r>
            <a:r>
              <a:rPr lang="en-US" sz="1200" dirty="0" err="1">
                <a:solidFill>
                  <a:schemeClr val="tx1"/>
                </a:solidFill>
              </a:rPr>
              <a:t>findSquare</a:t>
            </a:r>
            <a:r>
              <a:rPr lang="en-US" sz="1200" dirty="0">
                <a:solidFill>
                  <a:schemeClr val="tx1"/>
                </a:solidFill>
              </a:rPr>
              <a:t>(</a:t>
            </a:r>
            <a:r>
              <a:rPr lang="en-US" sz="1200" dirty="0" err="1">
                <a:solidFill>
                  <a:schemeClr val="tx1"/>
                </a:solidFill>
              </a:rPr>
              <a:t>num</a:t>
            </a:r>
            <a:r>
              <a:rPr lang="en-US" sz="1200" dirty="0">
                <a:solidFill>
                  <a:schemeClr val="tx1"/>
                </a:solidFill>
              </a:rPr>
              <a:t>) {</a:t>
            </a:r>
          </a:p>
          <a:p>
            <a:endParaRPr lang="en-US" sz="1200" dirty="0">
              <a:solidFill>
                <a:schemeClr val="tx1"/>
              </a:solidFill>
            </a:endParaRPr>
          </a:p>
          <a:p>
            <a:r>
              <a:rPr lang="en-US" sz="1200" dirty="0">
                <a:solidFill>
                  <a:schemeClr val="tx1"/>
                </a:solidFill>
              </a:rPr>
              <a:t>    // return square</a:t>
            </a:r>
          </a:p>
          <a:p>
            <a:r>
              <a:rPr lang="en-US" sz="1200" dirty="0">
                <a:solidFill>
                  <a:schemeClr val="tx1"/>
                </a:solidFill>
              </a:rPr>
              <a:t>    return </a:t>
            </a:r>
            <a:r>
              <a:rPr lang="en-US" sz="1200" dirty="0" err="1">
                <a:solidFill>
                  <a:schemeClr val="tx1"/>
                </a:solidFill>
              </a:rPr>
              <a:t>num</a:t>
            </a:r>
            <a:r>
              <a:rPr lang="en-US" sz="1200" dirty="0">
                <a:solidFill>
                  <a:schemeClr val="tx1"/>
                </a:solidFill>
              </a:rPr>
              <a:t> * </a:t>
            </a:r>
            <a:r>
              <a:rPr lang="en-US" sz="1200" dirty="0" err="1">
                <a:solidFill>
                  <a:schemeClr val="tx1"/>
                </a:solidFill>
              </a:rPr>
              <a:t>num</a:t>
            </a:r>
            <a:r>
              <a:rPr lang="en-US" sz="1200" dirty="0">
                <a:solidFill>
                  <a:schemeClr val="tx1"/>
                </a:solidFill>
              </a:rPr>
              <a:t>; </a:t>
            </a:r>
          </a:p>
          <a:p>
            <a:r>
              <a:rPr lang="en-US" sz="1200" dirty="0">
                <a:solidFill>
                  <a:schemeClr val="tx1"/>
                </a:solidFill>
              </a:rPr>
              <a:t>}</a:t>
            </a:r>
          </a:p>
          <a:p>
            <a:endParaRPr lang="en-US" sz="1200" dirty="0">
              <a:solidFill>
                <a:schemeClr val="tx1"/>
              </a:solidFill>
            </a:endParaRPr>
          </a:p>
          <a:p>
            <a:r>
              <a:rPr lang="en-US" sz="1200" dirty="0">
                <a:solidFill>
                  <a:schemeClr val="tx1"/>
                </a:solidFill>
              </a:rPr>
              <a:t>// call the function and store the result</a:t>
            </a:r>
          </a:p>
          <a:p>
            <a:r>
              <a:rPr lang="en-US" sz="1200" dirty="0">
                <a:solidFill>
                  <a:schemeClr val="tx1"/>
                </a:solidFill>
              </a:rPr>
              <a:t>let square = </a:t>
            </a:r>
            <a:r>
              <a:rPr lang="en-US" sz="1200" dirty="0" err="1">
                <a:solidFill>
                  <a:schemeClr val="tx1"/>
                </a:solidFill>
              </a:rPr>
              <a:t>findSquare</a:t>
            </a:r>
            <a:r>
              <a:rPr lang="en-US" sz="1200" dirty="0">
                <a:solidFill>
                  <a:schemeClr val="tx1"/>
                </a:solidFill>
              </a:rPr>
              <a:t>(3);</a:t>
            </a:r>
          </a:p>
          <a:p>
            <a:endParaRPr lang="en-US" sz="1200" dirty="0">
              <a:solidFill>
                <a:schemeClr val="tx1"/>
              </a:solidFill>
            </a:endParaRPr>
          </a:p>
          <a:p>
            <a:r>
              <a:rPr lang="en-US" sz="1200" dirty="0">
                <a:solidFill>
                  <a:schemeClr val="tx1"/>
                </a:solidFill>
              </a:rPr>
              <a:t>console.log(`Square: ${square}`);</a:t>
            </a:r>
            <a:endParaRPr lang="en-US" sz="12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6849312"/>
              </p:ext>
            </p:extLst>
          </p:nvPr>
        </p:nvGraphicFramePr>
        <p:xfrm>
          <a:off x="6270625" y="2603500"/>
          <a:ext cx="10541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2" name="Packager Shell Object" showAsIcon="1" r:id="rId4" imgW="1054440" imgH="685800" progId="Package">
                  <p:embed/>
                </p:oleObj>
              </mc:Choice>
              <mc:Fallback>
                <p:oleObj name="Packager Shell Object" showAsIcon="1" r:id="rId4" imgW="1054440" imgH="6858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270625" y="2603500"/>
                        <a:ext cx="1054100" cy="68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098" name="Picture 2" descr="C:\Users\azam\Desktop\javascript-function-return-value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5469" y="1397837"/>
            <a:ext cx="3745088" cy="2381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2058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>
            <a:spLocks noGrp="1"/>
          </p:cNvSpPr>
          <p:nvPr>
            <p:ph type="title"/>
          </p:nvPr>
        </p:nvSpPr>
        <p:spPr>
          <a:xfrm>
            <a:off x="0" y="3650"/>
            <a:ext cx="91440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buSzPts val="990"/>
            </a:pPr>
            <a:r>
              <a:rPr lang="en" sz="2600" b="1" dirty="0" smtClean="0"/>
              <a:t>JAVA SCRIPT FUNCTIONS</a:t>
            </a:r>
            <a:endParaRPr sz="2600" b="1" dirty="0"/>
          </a:p>
        </p:txBody>
      </p:sp>
      <p:sp>
        <p:nvSpPr>
          <p:cNvPr id="104" name="Google Shape;104;p16"/>
          <p:cNvSpPr txBox="1"/>
          <p:nvPr/>
        </p:nvSpPr>
        <p:spPr>
          <a:xfrm>
            <a:off x="321600" y="526882"/>
            <a:ext cx="8500800" cy="2554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just"/>
            <a:r>
              <a:rPr lang="en-US" b="1" u="sng" dirty="0">
                <a:solidFill>
                  <a:srgbClr val="370E00"/>
                </a:solidFill>
                <a:highlight>
                  <a:srgbClr val="FFFFFF"/>
                </a:highlight>
                <a:latin typeface="+mj-lt"/>
                <a:ea typeface="Roboto"/>
                <a:cs typeface="Roboto"/>
                <a:sym typeface="Roboto"/>
              </a:rPr>
              <a:t>Function Return</a:t>
            </a:r>
          </a:p>
          <a:p>
            <a:pPr algn="just"/>
            <a:r>
              <a:rPr lang="en-US" dirty="0">
                <a:solidFill>
                  <a:srgbClr val="370E00"/>
                </a:solidFill>
                <a:highlight>
                  <a:srgbClr val="FFFFFF"/>
                </a:highlight>
                <a:latin typeface="+mj-lt"/>
                <a:ea typeface="Roboto"/>
                <a:cs typeface="Roboto"/>
                <a:sym typeface="Roboto"/>
              </a:rPr>
              <a:t>When JavaScript reaches a return statement, the function will stop </a:t>
            </a:r>
            <a:r>
              <a:rPr lang="en-US" dirty="0" smtClean="0">
                <a:solidFill>
                  <a:srgbClr val="370E00"/>
                </a:solidFill>
                <a:highlight>
                  <a:srgbClr val="FFFFFF"/>
                </a:highlight>
                <a:latin typeface="+mj-lt"/>
                <a:ea typeface="Roboto"/>
                <a:cs typeface="Roboto"/>
                <a:sym typeface="Roboto"/>
              </a:rPr>
              <a:t>executing</a:t>
            </a:r>
          </a:p>
          <a:p>
            <a:pPr algn="just"/>
            <a:endParaRPr lang="en-US" dirty="0">
              <a:solidFill>
                <a:srgbClr val="370E00"/>
              </a:solidFill>
              <a:highlight>
                <a:srgbClr val="FFFFFF"/>
              </a:highlight>
              <a:latin typeface="+mj-lt"/>
              <a:ea typeface="Roboto"/>
              <a:cs typeface="Roboto"/>
              <a:sym typeface="Roboto"/>
            </a:endParaRPr>
          </a:p>
          <a:p>
            <a:pPr algn="just"/>
            <a:r>
              <a:rPr lang="en-US" dirty="0">
                <a:solidFill>
                  <a:schemeClr val="tx1"/>
                </a:solidFill>
                <a:highlight>
                  <a:srgbClr val="FFFFFF"/>
                </a:highlight>
                <a:latin typeface="+mj-lt"/>
                <a:ea typeface="Roboto"/>
                <a:cs typeface="Roboto"/>
                <a:sym typeface="Roboto"/>
              </a:rPr>
              <a:t>// Function is called, the return value will end up in x</a:t>
            </a:r>
          </a:p>
          <a:p>
            <a:pPr algn="just"/>
            <a:r>
              <a:rPr lang="en-US" dirty="0">
                <a:solidFill>
                  <a:schemeClr val="tx1"/>
                </a:solidFill>
                <a:highlight>
                  <a:srgbClr val="FFFFFF"/>
                </a:highlight>
                <a:latin typeface="+mj-lt"/>
                <a:ea typeface="Roboto"/>
                <a:cs typeface="Roboto"/>
                <a:sym typeface="Roboto"/>
              </a:rPr>
              <a:t>let x = </a:t>
            </a:r>
            <a:r>
              <a:rPr lang="en-US" dirty="0" err="1">
                <a:solidFill>
                  <a:schemeClr val="tx1"/>
                </a:solidFill>
                <a:highlight>
                  <a:srgbClr val="FFFFFF"/>
                </a:highlight>
                <a:latin typeface="+mj-lt"/>
                <a:ea typeface="Roboto"/>
                <a:cs typeface="Roboto"/>
                <a:sym typeface="Roboto"/>
              </a:rPr>
              <a:t>myFunction</a:t>
            </a:r>
            <a:r>
              <a:rPr lang="en-US" dirty="0">
                <a:solidFill>
                  <a:schemeClr val="tx1"/>
                </a:solidFill>
                <a:highlight>
                  <a:srgbClr val="FFFFFF"/>
                </a:highlight>
                <a:latin typeface="+mj-lt"/>
                <a:ea typeface="Roboto"/>
                <a:cs typeface="Roboto"/>
                <a:sym typeface="Roboto"/>
              </a:rPr>
              <a:t>(4, 3);</a:t>
            </a:r>
          </a:p>
          <a:p>
            <a:pPr algn="just"/>
            <a:endParaRPr lang="en-US" dirty="0">
              <a:solidFill>
                <a:srgbClr val="370E00"/>
              </a:solidFill>
              <a:highlight>
                <a:srgbClr val="FFFFFF"/>
              </a:highlight>
              <a:latin typeface="+mj-lt"/>
              <a:ea typeface="Roboto"/>
              <a:cs typeface="Roboto"/>
              <a:sym typeface="Roboto"/>
            </a:endParaRPr>
          </a:p>
          <a:p>
            <a:pPr algn="just"/>
            <a:r>
              <a:rPr lang="en-US" dirty="0">
                <a:solidFill>
                  <a:schemeClr val="tx1"/>
                </a:solidFill>
                <a:highlight>
                  <a:srgbClr val="FFFFFF"/>
                </a:highlight>
                <a:latin typeface="+mj-lt"/>
                <a:ea typeface="Roboto"/>
                <a:cs typeface="Roboto"/>
                <a:sym typeface="Roboto"/>
              </a:rPr>
              <a:t>function </a:t>
            </a:r>
            <a:r>
              <a:rPr lang="en-US" dirty="0" err="1">
                <a:solidFill>
                  <a:schemeClr val="tx1"/>
                </a:solidFill>
                <a:highlight>
                  <a:srgbClr val="FFFFFF"/>
                </a:highlight>
                <a:latin typeface="+mj-lt"/>
                <a:ea typeface="Roboto"/>
                <a:cs typeface="Roboto"/>
                <a:sym typeface="Roboto"/>
              </a:rPr>
              <a:t>myFunction</a:t>
            </a:r>
            <a:r>
              <a:rPr lang="en-US" dirty="0">
                <a:solidFill>
                  <a:schemeClr val="tx1"/>
                </a:solidFill>
                <a:highlight>
                  <a:srgbClr val="FFFFFF"/>
                </a:highlight>
                <a:latin typeface="+mj-lt"/>
                <a:ea typeface="Roboto"/>
                <a:cs typeface="Roboto"/>
                <a:sym typeface="Roboto"/>
              </a:rPr>
              <a:t>(a, b) {</a:t>
            </a:r>
          </a:p>
          <a:p>
            <a:pPr algn="just"/>
            <a:r>
              <a:rPr lang="en-US" dirty="0">
                <a:solidFill>
                  <a:schemeClr val="tx1"/>
                </a:solidFill>
                <a:highlight>
                  <a:srgbClr val="FFFFFF"/>
                </a:highlight>
                <a:latin typeface="+mj-lt"/>
                <a:ea typeface="Roboto"/>
                <a:cs typeface="Roboto"/>
                <a:sym typeface="Roboto"/>
              </a:rPr>
              <a:t>// Function returns the product of a and b</a:t>
            </a:r>
          </a:p>
          <a:p>
            <a:pPr algn="just"/>
            <a:r>
              <a:rPr lang="en-US" dirty="0">
                <a:solidFill>
                  <a:schemeClr val="tx1"/>
                </a:solidFill>
                <a:highlight>
                  <a:srgbClr val="FFFFFF"/>
                </a:highlight>
                <a:latin typeface="+mj-lt"/>
                <a:ea typeface="Roboto"/>
                <a:cs typeface="Roboto"/>
                <a:sym typeface="Roboto"/>
              </a:rPr>
              <a:t>  return a * b;</a:t>
            </a:r>
          </a:p>
          <a:p>
            <a:pPr algn="just"/>
            <a:r>
              <a:rPr lang="en-US" dirty="0" smtClean="0">
                <a:solidFill>
                  <a:srgbClr val="370E00"/>
                </a:solidFill>
                <a:highlight>
                  <a:srgbClr val="FFFFFF"/>
                </a:highlight>
                <a:latin typeface="+mj-lt"/>
                <a:ea typeface="Roboto"/>
                <a:cs typeface="Roboto"/>
                <a:sym typeface="Roboto"/>
              </a:rPr>
              <a:t>}</a:t>
            </a:r>
          </a:p>
          <a:p>
            <a:pPr algn="just"/>
            <a:endParaRPr lang="en-US" dirty="0">
              <a:solidFill>
                <a:srgbClr val="370E00"/>
              </a:solidFill>
              <a:highlight>
                <a:srgbClr val="FFFFFF"/>
              </a:highlight>
              <a:latin typeface="+mj-lt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195953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>
            <a:spLocks noGrp="1"/>
          </p:cNvSpPr>
          <p:nvPr>
            <p:ph type="title"/>
          </p:nvPr>
        </p:nvSpPr>
        <p:spPr>
          <a:xfrm>
            <a:off x="0" y="3650"/>
            <a:ext cx="91440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buSzPts val="990"/>
            </a:pPr>
            <a:r>
              <a:rPr lang="en" sz="2600" b="1" dirty="0" smtClean="0"/>
              <a:t>JAVA SCRIPT ARROW FUNCTIONS</a:t>
            </a:r>
            <a:endParaRPr sz="2600" b="1" dirty="0"/>
          </a:p>
        </p:txBody>
      </p:sp>
      <p:sp>
        <p:nvSpPr>
          <p:cNvPr id="104" name="Google Shape;104;p16"/>
          <p:cNvSpPr txBox="1"/>
          <p:nvPr/>
        </p:nvSpPr>
        <p:spPr>
          <a:xfrm>
            <a:off x="321600" y="526882"/>
            <a:ext cx="8500800" cy="4247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just"/>
            <a:r>
              <a:rPr lang="en-US" sz="1100" b="1" u="sng" dirty="0" smtClean="0">
                <a:solidFill>
                  <a:srgbClr val="370E00"/>
                </a:solidFill>
                <a:highlight>
                  <a:srgbClr val="FFFFFF"/>
                </a:highlight>
                <a:latin typeface="+mj-lt"/>
                <a:ea typeface="Roboto"/>
                <a:cs typeface="Roboto"/>
                <a:sym typeface="Roboto"/>
              </a:rPr>
              <a:t>JavaScript </a:t>
            </a:r>
            <a:r>
              <a:rPr lang="en-US" sz="1100" b="1" u="sng" dirty="0">
                <a:solidFill>
                  <a:srgbClr val="370E00"/>
                </a:solidFill>
                <a:highlight>
                  <a:srgbClr val="FFFFFF"/>
                </a:highlight>
                <a:latin typeface="+mj-lt"/>
                <a:ea typeface="Roboto"/>
                <a:cs typeface="Roboto"/>
                <a:sym typeface="Roboto"/>
              </a:rPr>
              <a:t>Arrow Function</a:t>
            </a:r>
          </a:p>
          <a:p>
            <a:pPr algn="just"/>
            <a:endParaRPr lang="en-US" sz="1100" dirty="0">
              <a:solidFill>
                <a:srgbClr val="370E00"/>
              </a:solidFill>
              <a:highlight>
                <a:srgbClr val="FFFFFF"/>
              </a:highlight>
              <a:latin typeface="+mj-lt"/>
              <a:ea typeface="Roboto"/>
              <a:cs typeface="Roboto"/>
              <a:sym typeface="Roboto"/>
            </a:endParaRPr>
          </a:p>
          <a:p>
            <a:pPr algn="just"/>
            <a:r>
              <a:rPr lang="en-US" sz="1100" b="1" u="sng" dirty="0" smtClean="0">
                <a:solidFill>
                  <a:srgbClr val="370E00"/>
                </a:solidFill>
                <a:highlight>
                  <a:srgbClr val="FFFFFF"/>
                </a:highlight>
                <a:latin typeface="+mj-lt"/>
                <a:ea typeface="Roboto"/>
                <a:cs typeface="Roboto"/>
                <a:sym typeface="Roboto"/>
              </a:rPr>
              <a:t>Syntax</a:t>
            </a:r>
            <a:endParaRPr lang="en-US" sz="1100" b="1" u="sng" dirty="0">
              <a:solidFill>
                <a:srgbClr val="370E00"/>
              </a:solidFill>
              <a:highlight>
                <a:srgbClr val="FFFFFF"/>
              </a:highlight>
              <a:latin typeface="+mj-lt"/>
              <a:ea typeface="Roboto"/>
              <a:cs typeface="Roboto"/>
              <a:sym typeface="Roboto"/>
            </a:endParaRPr>
          </a:p>
          <a:p>
            <a:pPr algn="just"/>
            <a:r>
              <a:rPr lang="en-US" sz="1100" dirty="0">
                <a:solidFill>
                  <a:srgbClr val="370E00"/>
                </a:solidFill>
                <a:highlight>
                  <a:srgbClr val="FFFFFF"/>
                </a:highlight>
                <a:latin typeface="+mj-lt"/>
                <a:ea typeface="Roboto"/>
                <a:cs typeface="Roboto"/>
                <a:sym typeface="Roboto"/>
              </a:rPr>
              <a:t>The syntax of the arrow function is:</a:t>
            </a:r>
          </a:p>
          <a:p>
            <a:pPr algn="just"/>
            <a:endParaRPr lang="en-US" sz="1100" dirty="0">
              <a:solidFill>
                <a:srgbClr val="370E00"/>
              </a:solidFill>
              <a:highlight>
                <a:srgbClr val="FFFFFF"/>
              </a:highlight>
              <a:latin typeface="+mj-lt"/>
              <a:ea typeface="Roboto"/>
              <a:cs typeface="Roboto"/>
              <a:sym typeface="Roboto"/>
            </a:endParaRPr>
          </a:p>
          <a:p>
            <a:pPr algn="just"/>
            <a:r>
              <a:rPr lang="en-US" sz="1100" dirty="0">
                <a:solidFill>
                  <a:schemeClr val="tx1"/>
                </a:solidFill>
                <a:highlight>
                  <a:srgbClr val="FFFFFF"/>
                </a:highlight>
                <a:latin typeface="+mj-lt"/>
                <a:ea typeface="Roboto"/>
                <a:cs typeface="Roboto"/>
                <a:sym typeface="Roboto"/>
              </a:rPr>
              <a:t>let </a:t>
            </a:r>
            <a:r>
              <a:rPr lang="en-US" sz="1100" dirty="0" err="1">
                <a:solidFill>
                  <a:schemeClr val="tx1"/>
                </a:solidFill>
                <a:highlight>
                  <a:srgbClr val="FFFFFF"/>
                </a:highlight>
                <a:latin typeface="+mj-lt"/>
                <a:ea typeface="Roboto"/>
                <a:cs typeface="Roboto"/>
                <a:sym typeface="Roboto"/>
              </a:rPr>
              <a:t>myFunction</a:t>
            </a:r>
            <a:r>
              <a:rPr lang="en-US" sz="1100" dirty="0">
                <a:solidFill>
                  <a:schemeClr val="tx1"/>
                </a:solidFill>
                <a:highlight>
                  <a:srgbClr val="FFFFFF"/>
                </a:highlight>
                <a:latin typeface="+mj-lt"/>
                <a:ea typeface="Roboto"/>
                <a:cs typeface="Roboto"/>
                <a:sym typeface="Roboto"/>
              </a:rPr>
              <a:t> = (arg1, arg2, ...</a:t>
            </a:r>
            <a:r>
              <a:rPr lang="en-US" sz="1100" dirty="0" err="1">
                <a:solidFill>
                  <a:schemeClr val="tx1"/>
                </a:solidFill>
                <a:highlight>
                  <a:srgbClr val="FFFFFF"/>
                </a:highlight>
                <a:latin typeface="+mj-lt"/>
                <a:ea typeface="Roboto"/>
                <a:cs typeface="Roboto"/>
                <a:sym typeface="Roboto"/>
              </a:rPr>
              <a:t>argN</a:t>
            </a:r>
            <a:r>
              <a:rPr lang="en-US" sz="1100" dirty="0">
                <a:solidFill>
                  <a:schemeClr val="tx1"/>
                </a:solidFill>
                <a:highlight>
                  <a:srgbClr val="FFFFFF"/>
                </a:highlight>
                <a:latin typeface="+mj-lt"/>
                <a:ea typeface="Roboto"/>
                <a:cs typeface="Roboto"/>
                <a:sym typeface="Roboto"/>
              </a:rPr>
              <a:t>) =&gt; {</a:t>
            </a:r>
          </a:p>
          <a:p>
            <a:pPr algn="just"/>
            <a:r>
              <a:rPr lang="en-US" sz="1100" dirty="0">
                <a:solidFill>
                  <a:schemeClr val="tx1"/>
                </a:solidFill>
                <a:highlight>
                  <a:srgbClr val="FFFFFF"/>
                </a:highlight>
                <a:latin typeface="+mj-lt"/>
                <a:ea typeface="Roboto"/>
                <a:cs typeface="Roboto"/>
                <a:sym typeface="Roboto"/>
              </a:rPr>
              <a:t>    statement(s)</a:t>
            </a:r>
          </a:p>
          <a:p>
            <a:pPr algn="just"/>
            <a:r>
              <a:rPr lang="en-US" sz="1100" dirty="0" smtClean="0">
                <a:solidFill>
                  <a:schemeClr val="tx1"/>
                </a:solidFill>
                <a:highlight>
                  <a:srgbClr val="FFFFFF"/>
                </a:highlight>
                <a:latin typeface="+mj-lt"/>
                <a:ea typeface="Roboto"/>
                <a:cs typeface="Roboto"/>
                <a:sym typeface="Roboto"/>
              </a:rPr>
              <a:t>}</a:t>
            </a:r>
          </a:p>
          <a:p>
            <a:pPr algn="just"/>
            <a:endParaRPr lang="en-US" sz="1100" dirty="0">
              <a:solidFill>
                <a:schemeClr val="tx1"/>
              </a:solidFill>
              <a:highlight>
                <a:srgbClr val="FFFFFF"/>
              </a:highlight>
              <a:latin typeface="+mj-lt"/>
              <a:ea typeface="Roboto"/>
              <a:cs typeface="Roboto"/>
              <a:sym typeface="Roboto"/>
            </a:endParaRPr>
          </a:p>
          <a:p>
            <a:pPr algn="just"/>
            <a:r>
              <a:rPr lang="en-US" sz="1100" b="1" u="sng" dirty="0" smtClean="0">
                <a:solidFill>
                  <a:schemeClr val="tx1">
                    <a:lumMod val="50000"/>
                  </a:schemeClr>
                </a:solidFill>
                <a:highlight>
                  <a:srgbClr val="FFFFFF"/>
                </a:highlight>
                <a:latin typeface="+mj-lt"/>
                <a:ea typeface="Roboto"/>
                <a:cs typeface="Roboto"/>
                <a:sym typeface="Roboto"/>
              </a:rPr>
              <a:t>Arrow </a:t>
            </a:r>
            <a:r>
              <a:rPr lang="en-US" sz="1100" b="1" u="sng" dirty="0">
                <a:solidFill>
                  <a:schemeClr val="tx1">
                    <a:lumMod val="50000"/>
                  </a:schemeClr>
                </a:solidFill>
                <a:highlight>
                  <a:srgbClr val="FFFFFF"/>
                </a:highlight>
                <a:latin typeface="+mj-lt"/>
                <a:ea typeface="Roboto"/>
                <a:cs typeface="Roboto"/>
                <a:sym typeface="Roboto"/>
              </a:rPr>
              <a:t>Function With No Argument</a:t>
            </a:r>
          </a:p>
          <a:p>
            <a:pPr algn="just"/>
            <a:endParaRPr lang="en-US" sz="1100" dirty="0">
              <a:solidFill>
                <a:schemeClr val="tx1"/>
              </a:solidFill>
              <a:highlight>
                <a:srgbClr val="FFFFFF"/>
              </a:highlight>
              <a:latin typeface="+mj-lt"/>
              <a:ea typeface="Roboto"/>
              <a:cs typeface="Roboto"/>
              <a:sym typeface="Roboto"/>
            </a:endParaRPr>
          </a:p>
          <a:p>
            <a:pPr algn="just"/>
            <a:r>
              <a:rPr lang="en-US" sz="1100" dirty="0" err="1">
                <a:solidFill>
                  <a:schemeClr val="tx1"/>
                </a:solidFill>
                <a:highlight>
                  <a:srgbClr val="FFFFFF"/>
                </a:highlight>
                <a:latin typeface="+mj-lt"/>
                <a:ea typeface="Roboto"/>
                <a:cs typeface="Roboto"/>
                <a:sym typeface="Roboto"/>
              </a:rPr>
              <a:t>const</a:t>
            </a:r>
            <a:r>
              <a:rPr lang="en-US" sz="1100" dirty="0">
                <a:solidFill>
                  <a:schemeClr val="tx1"/>
                </a:solidFill>
                <a:highlight>
                  <a:srgbClr val="FFFFFF"/>
                </a:highlight>
                <a:latin typeface="+mj-lt"/>
                <a:ea typeface="Roboto"/>
                <a:cs typeface="Roboto"/>
                <a:sym typeface="Roboto"/>
              </a:rPr>
              <a:t> </a:t>
            </a:r>
            <a:r>
              <a:rPr lang="en-US" sz="1100" dirty="0" err="1">
                <a:solidFill>
                  <a:schemeClr val="tx1"/>
                </a:solidFill>
                <a:highlight>
                  <a:srgbClr val="FFFFFF"/>
                </a:highlight>
                <a:latin typeface="+mj-lt"/>
                <a:ea typeface="Roboto"/>
                <a:cs typeface="Roboto"/>
                <a:sym typeface="Roboto"/>
              </a:rPr>
              <a:t>sayHello</a:t>
            </a:r>
            <a:r>
              <a:rPr lang="en-US" sz="1100" dirty="0">
                <a:solidFill>
                  <a:schemeClr val="tx1"/>
                </a:solidFill>
                <a:highlight>
                  <a:srgbClr val="FFFFFF"/>
                </a:highlight>
                <a:latin typeface="+mj-lt"/>
                <a:ea typeface="Roboto"/>
                <a:cs typeface="Roboto"/>
                <a:sym typeface="Roboto"/>
              </a:rPr>
              <a:t> = () =&gt; "Hello, World!";</a:t>
            </a:r>
          </a:p>
          <a:p>
            <a:pPr algn="just"/>
            <a:endParaRPr lang="en-US" sz="1100" dirty="0">
              <a:solidFill>
                <a:schemeClr val="tx1"/>
              </a:solidFill>
              <a:highlight>
                <a:srgbClr val="FFFFFF"/>
              </a:highlight>
              <a:latin typeface="+mj-lt"/>
              <a:ea typeface="Roboto"/>
              <a:cs typeface="Roboto"/>
              <a:sym typeface="Roboto"/>
            </a:endParaRPr>
          </a:p>
          <a:p>
            <a:pPr algn="just"/>
            <a:r>
              <a:rPr lang="en-US" sz="1100" dirty="0">
                <a:solidFill>
                  <a:schemeClr val="tx1"/>
                </a:solidFill>
                <a:highlight>
                  <a:srgbClr val="FFFFFF"/>
                </a:highlight>
                <a:latin typeface="+mj-lt"/>
                <a:ea typeface="Roboto"/>
                <a:cs typeface="Roboto"/>
                <a:sym typeface="Roboto"/>
              </a:rPr>
              <a:t>// call the arrow function and print its return value</a:t>
            </a:r>
          </a:p>
          <a:p>
            <a:pPr algn="just"/>
            <a:r>
              <a:rPr lang="en-US" sz="1100" dirty="0">
                <a:solidFill>
                  <a:schemeClr val="tx1"/>
                </a:solidFill>
                <a:highlight>
                  <a:srgbClr val="FFFFFF"/>
                </a:highlight>
                <a:latin typeface="+mj-lt"/>
                <a:ea typeface="Roboto"/>
                <a:cs typeface="Roboto"/>
                <a:sym typeface="Roboto"/>
              </a:rPr>
              <a:t>console.log(</a:t>
            </a:r>
            <a:r>
              <a:rPr lang="en-US" sz="1100" dirty="0" err="1">
                <a:solidFill>
                  <a:schemeClr val="tx1"/>
                </a:solidFill>
                <a:highlight>
                  <a:srgbClr val="FFFFFF"/>
                </a:highlight>
                <a:latin typeface="+mj-lt"/>
                <a:ea typeface="Roboto"/>
                <a:cs typeface="Roboto"/>
                <a:sym typeface="Roboto"/>
              </a:rPr>
              <a:t>sayHello</a:t>
            </a:r>
            <a:r>
              <a:rPr lang="en-US" sz="1100" dirty="0">
                <a:solidFill>
                  <a:schemeClr val="tx1"/>
                </a:solidFill>
                <a:highlight>
                  <a:srgbClr val="FFFFFF"/>
                </a:highlight>
                <a:latin typeface="+mj-lt"/>
                <a:ea typeface="Roboto"/>
                <a:cs typeface="Roboto"/>
                <a:sym typeface="Roboto"/>
              </a:rPr>
              <a:t>());  </a:t>
            </a:r>
            <a:endParaRPr lang="en-US" sz="1100" dirty="0" smtClean="0">
              <a:solidFill>
                <a:schemeClr val="tx1"/>
              </a:solidFill>
              <a:highlight>
                <a:srgbClr val="FFFFFF"/>
              </a:highlight>
              <a:latin typeface="+mj-lt"/>
              <a:ea typeface="Roboto"/>
              <a:cs typeface="Roboto"/>
              <a:sym typeface="Roboto"/>
            </a:endParaRPr>
          </a:p>
          <a:p>
            <a:pPr algn="just"/>
            <a:endParaRPr lang="en-US" sz="1100" dirty="0">
              <a:solidFill>
                <a:schemeClr val="tx1"/>
              </a:solidFill>
              <a:highlight>
                <a:srgbClr val="FFFFFF"/>
              </a:highlight>
              <a:latin typeface="+mj-lt"/>
              <a:ea typeface="Roboto"/>
              <a:cs typeface="Roboto"/>
              <a:sym typeface="Roboto"/>
            </a:endParaRPr>
          </a:p>
          <a:p>
            <a:pPr algn="just"/>
            <a:r>
              <a:rPr lang="en-US" sz="1100" b="1" u="sng" dirty="0">
                <a:solidFill>
                  <a:schemeClr val="tx1">
                    <a:lumMod val="50000"/>
                  </a:schemeClr>
                </a:solidFill>
                <a:highlight>
                  <a:srgbClr val="FFFFFF"/>
                </a:highlight>
                <a:ea typeface="Roboto"/>
                <a:cs typeface="Roboto"/>
                <a:sym typeface="Roboto"/>
              </a:rPr>
              <a:t>Arrow Function With One Argument</a:t>
            </a:r>
          </a:p>
          <a:p>
            <a:pPr algn="just"/>
            <a:endParaRPr lang="en-US" sz="1100" dirty="0">
              <a:solidFill>
                <a:srgbClr val="370E00"/>
              </a:solidFill>
              <a:highlight>
                <a:srgbClr val="FFFFFF"/>
              </a:highlight>
              <a:ea typeface="Roboto"/>
              <a:cs typeface="Roboto"/>
              <a:sym typeface="Roboto"/>
            </a:endParaRPr>
          </a:p>
          <a:p>
            <a:pPr algn="just"/>
            <a:r>
              <a:rPr lang="en-US" sz="1100" dirty="0" err="1">
                <a:solidFill>
                  <a:schemeClr val="tx1"/>
                </a:solidFill>
                <a:highlight>
                  <a:srgbClr val="FFFFFF"/>
                </a:highlight>
                <a:ea typeface="Roboto"/>
                <a:cs typeface="Roboto"/>
                <a:sym typeface="Roboto"/>
              </a:rPr>
              <a:t>const</a:t>
            </a:r>
            <a:r>
              <a:rPr lang="en-US" sz="1100" dirty="0">
                <a:solidFill>
                  <a:schemeClr val="tx1"/>
                </a:solidFill>
                <a:highlight>
                  <a:srgbClr val="FFFFFF"/>
                </a:highlight>
                <a:ea typeface="Roboto"/>
                <a:cs typeface="Roboto"/>
                <a:sym typeface="Roboto"/>
              </a:rPr>
              <a:t> square = x =&gt; x * x;</a:t>
            </a:r>
          </a:p>
          <a:p>
            <a:pPr algn="just"/>
            <a:endParaRPr lang="en-US" sz="1100" dirty="0">
              <a:solidFill>
                <a:schemeClr val="tx1"/>
              </a:solidFill>
              <a:highlight>
                <a:srgbClr val="FFFFFF"/>
              </a:highlight>
              <a:ea typeface="Roboto"/>
              <a:cs typeface="Roboto"/>
              <a:sym typeface="Roboto"/>
            </a:endParaRPr>
          </a:p>
          <a:p>
            <a:pPr algn="just"/>
            <a:r>
              <a:rPr lang="en-US" sz="1100" dirty="0">
                <a:solidFill>
                  <a:schemeClr val="tx1"/>
                </a:solidFill>
                <a:highlight>
                  <a:srgbClr val="FFFFFF"/>
                </a:highlight>
                <a:ea typeface="Roboto"/>
                <a:cs typeface="Roboto"/>
                <a:sym typeface="Roboto"/>
              </a:rPr>
              <a:t>// use the arrow function to square a number</a:t>
            </a:r>
          </a:p>
          <a:p>
            <a:pPr algn="just"/>
            <a:r>
              <a:rPr lang="en-US" sz="1100" dirty="0">
                <a:solidFill>
                  <a:schemeClr val="tx1"/>
                </a:solidFill>
                <a:highlight>
                  <a:srgbClr val="FFFFFF"/>
                </a:highlight>
                <a:ea typeface="Roboto"/>
                <a:cs typeface="Roboto"/>
                <a:sym typeface="Roboto"/>
              </a:rPr>
              <a:t>console.log(square(5));  </a:t>
            </a:r>
          </a:p>
          <a:p>
            <a:pPr algn="just"/>
            <a:endParaRPr lang="en-US" sz="1100" dirty="0">
              <a:solidFill>
                <a:schemeClr val="tx1"/>
              </a:solidFill>
              <a:highlight>
                <a:srgbClr val="FFFFFF"/>
              </a:highlight>
              <a:ea typeface="Roboto"/>
              <a:cs typeface="Roboto"/>
              <a:sym typeface="Roboto"/>
            </a:endParaRPr>
          </a:p>
          <a:p>
            <a:pPr algn="just"/>
            <a:r>
              <a:rPr lang="en-US" sz="1100" dirty="0">
                <a:solidFill>
                  <a:schemeClr val="tx1"/>
                </a:solidFill>
                <a:highlight>
                  <a:srgbClr val="FFFFFF"/>
                </a:highlight>
                <a:ea typeface="Roboto"/>
                <a:cs typeface="Roboto"/>
                <a:sym typeface="Roboto"/>
              </a:rPr>
              <a:t>// Output: </a:t>
            </a:r>
            <a:r>
              <a:rPr lang="en-US" sz="1100" dirty="0" smtClean="0">
                <a:solidFill>
                  <a:schemeClr val="tx1"/>
                </a:solidFill>
                <a:highlight>
                  <a:srgbClr val="FFFFFF"/>
                </a:highlight>
                <a:ea typeface="Roboto"/>
                <a:cs typeface="Roboto"/>
                <a:sym typeface="Roboto"/>
              </a:rPr>
              <a:t>25</a:t>
            </a:r>
            <a:endParaRPr dirty="0">
              <a:solidFill>
                <a:schemeClr val="tx1"/>
              </a:solidFill>
              <a:highlight>
                <a:srgbClr val="FFFFFF"/>
              </a:highlight>
              <a:latin typeface="+mj-lt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623572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>
            <a:spLocks noGrp="1"/>
          </p:cNvSpPr>
          <p:nvPr>
            <p:ph type="title"/>
          </p:nvPr>
        </p:nvSpPr>
        <p:spPr>
          <a:xfrm>
            <a:off x="0" y="3650"/>
            <a:ext cx="91440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buSzPts val="990"/>
            </a:pPr>
            <a:r>
              <a:rPr lang="en" sz="2600" b="1" dirty="0" smtClean="0"/>
              <a:t>JAVA SCRIPT ARROW FUNCTIONS</a:t>
            </a:r>
            <a:endParaRPr sz="2600" b="1" dirty="0"/>
          </a:p>
        </p:txBody>
      </p:sp>
      <p:sp>
        <p:nvSpPr>
          <p:cNvPr id="104" name="Google Shape;104;p16"/>
          <p:cNvSpPr txBox="1"/>
          <p:nvPr/>
        </p:nvSpPr>
        <p:spPr>
          <a:xfrm>
            <a:off x="321600" y="526882"/>
            <a:ext cx="8500800" cy="3908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just"/>
            <a:r>
              <a:rPr lang="en-US" sz="1100" b="1" u="sng" dirty="0" smtClean="0">
                <a:solidFill>
                  <a:schemeClr val="tx1">
                    <a:lumMod val="50000"/>
                  </a:schemeClr>
                </a:solidFill>
                <a:highlight>
                  <a:srgbClr val="FFFFFF"/>
                </a:highlight>
                <a:latin typeface="+mj-lt"/>
                <a:ea typeface="Roboto"/>
                <a:cs typeface="Roboto"/>
                <a:sym typeface="Roboto"/>
              </a:rPr>
              <a:t>AVOID </a:t>
            </a:r>
            <a:r>
              <a:rPr lang="en-US" sz="1100" b="1" u="sng" dirty="0">
                <a:solidFill>
                  <a:schemeClr val="tx1">
                    <a:lumMod val="50000"/>
                  </a:schemeClr>
                </a:solidFill>
                <a:highlight>
                  <a:srgbClr val="FFFFFF"/>
                </a:highlight>
                <a:latin typeface="+mj-lt"/>
                <a:ea typeface="Roboto"/>
                <a:cs typeface="Roboto"/>
                <a:sym typeface="Roboto"/>
              </a:rPr>
              <a:t>ARROW FUNCTION</a:t>
            </a:r>
          </a:p>
          <a:p>
            <a:pPr algn="just"/>
            <a:endParaRPr lang="en-US" sz="1100" dirty="0">
              <a:solidFill>
                <a:schemeClr val="tx1"/>
              </a:solidFill>
              <a:highlight>
                <a:srgbClr val="FFFFFF"/>
              </a:highlight>
              <a:latin typeface="+mj-lt"/>
              <a:ea typeface="Roboto"/>
              <a:cs typeface="Roboto"/>
              <a:sym typeface="Roboto"/>
            </a:endParaRPr>
          </a:p>
          <a:p>
            <a:pPr algn="just"/>
            <a:r>
              <a:rPr lang="en-US" sz="1100" dirty="0">
                <a:solidFill>
                  <a:schemeClr val="tx1"/>
                </a:solidFill>
                <a:highlight>
                  <a:srgbClr val="FFFFFF"/>
                </a:highlight>
                <a:latin typeface="+mj-lt"/>
                <a:ea typeface="Roboto"/>
                <a:cs typeface="Roboto"/>
                <a:sym typeface="Roboto"/>
              </a:rPr>
              <a:t>You should not use arrow functions to create methods inside objects.</a:t>
            </a:r>
          </a:p>
          <a:p>
            <a:pPr algn="just"/>
            <a:endParaRPr lang="en-US" sz="1100" dirty="0">
              <a:solidFill>
                <a:schemeClr val="tx1"/>
              </a:solidFill>
              <a:highlight>
                <a:srgbClr val="FFFFFF"/>
              </a:highlight>
              <a:latin typeface="+mj-lt"/>
              <a:ea typeface="Roboto"/>
              <a:cs typeface="Roboto"/>
              <a:sym typeface="Roboto"/>
            </a:endParaRPr>
          </a:p>
          <a:p>
            <a:pPr algn="just"/>
            <a:r>
              <a:rPr lang="en-US" sz="1100" dirty="0">
                <a:solidFill>
                  <a:schemeClr val="tx1"/>
                </a:solidFill>
                <a:highlight>
                  <a:srgbClr val="FFFFFF"/>
                </a:highlight>
                <a:latin typeface="+mj-lt"/>
                <a:ea typeface="Roboto"/>
                <a:cs typeface="Roboto"/>
                <a:sym typeface="Roboto"/>
              </a:rPr>
              <a:t>let person = {</a:t>
            </a:r>
          </a:p>
          <a:p>
            <a:pPr algn="just"/>
            <a:r>
              <a:rPr lang="en-US" sz="1100" dirty="0">
                <a:solidFill>
                  <a:schemeClr val="tx1"/>
                </a:solidFill>
                <a:highlight>
                  <a:srgbClr val="FFFFFF"/>
                </a:highlight>
                <a:latin typeface="+mj-lt"/>
                <a:ea typeface="Roboto"/>
                <a:cs typeface="Roboto"/>
                <a:sym typeface="Roboto"/>
              </a:rPr>
              <a:t>    name: "Jack",</a:t>
            </a:r>
          </a:p>
          <a:p>
            <a:pPr algn="just"/>
            <a:r>
              <a:rPr lang="en-US" sz="1100" dirty="0">
                <a:solidFill>
                  <a:schemeClr val="tx1"/>
                </a:solidFill>
                <a:highlight>
                  <a:srgbClr val="FFFFFF"/>
                </a:highlight>
                <a:latin typeface="+mj-lt"/>
                <a:ea typeface="Roboto"/>
                <a:cs typeface="Roboto"/>
                <a:sym typeface="Roboto"/>
              </a:rPr>
              <a:t>    age: 25,</a:t>
            </a:r>
          </a:p>
          <a:p>
            <a:pPr algn="just"/>
            <a:endParaRPr lang="en-US" sz="1100" dirty="0">
              <a:solidFill>
                <a:schemeClr val="tx1"/>
              </a:solidFill>
              <a:highlight>
                <a:srgbClr val="FFFFFF"/>
              </a:highlight>
              <a:latin typeface="+mj-lt"/>
              <a:ea typeface="Roboto"/>
              <a:cs typeface="Roboto"/>
              <a:sym typeface="Roboto"/>
            </a:endParaRPr>
          </a:p>
          <a:p>
            <a:pPr algn="just"/>
            <a:r>
              <a:rPr lang="en-US" sz="1100" dirty="0">
                <a:solidFill>
                  <a:schemeClr val="tx1"/>
                </a:solidFill>
                <a:highlight>
                  <a:srgbClr val="FFFFFF"/>
                </a:highlight>
                <a:latin typeface="+mj-lt"/>
                <a:ea typeface="Roboto"/>
                <a:cs typeface="Roboto"/>
                <a:sym typeface="Roboto"/>
              </a:rPr>
              <a:t>    </a:t>
            </a:r>
            <a:r>
              <a:rPr lang="en-US" sz="1100" dirty="0" err="1">
                <a:solidFill>
                  <a:schemeClr val="tx1"/>
                </a:solidFill>
                <a:highlight>
                  <a:srgbClr val="FFFFFF"/>
                </a:highlight>
                <a:latin typeface="+mj-lt"/>
                <a:ea typeface="Roboto"/>
                <a:cs typeface="Roboto"/>
                <a:sym typeface="Roboto"/>
              </a:rPr>
              <a:t>sayName</a:t>
            </a:r>
            <a:r>
              <a:rPr lang="en-US" sz="1100" dirty="0">
                <a:solidFill>
                  <a:schemeClr val="tx1"/>
                </a:solidFill>
                <a:highlight>
                  <a:srgbClr val="FFFFFF"/>
                </a:highlight>
                <a:latin typeface="+mj-lt"/>
                <a:ea typeface="Roboto"/>
                <a:cs typeface="Roboto"/>
                <a:sym typeface="Roboto"/>
              </a:rPr>
              <a:t>: () =&gt; {</a:t>
            </a:r>
          </a:p>
          <a:p>
            <a:pPr algn="just"/>
            <a:r>
              <a:rPr lang="en-US" sz="1100" dirty="0">
                <a:solidFill>
                  <a:schemeClr val="tx1"/>
                </a:solidFill>
                <a:highlight>
                  <a:srgbClr val="FFFFFF"/>
                </a:highlight>
                <a:latin typeface="+mj-lt"/>
                <a:ea typeface="Roboto"/>
                <a:cs typeface="Roboto"/>
                <a:sym typeface="Roboto"/>
              </a:rPr>
              <a:t>        console.log(</a:t>
            </a:r>
            <a:r>
              <a:rPr lang="en-US" sz="1100" dirty="0" err="1">
                <a:solidFill>
                  <a:schemeClr val="tx1"/>
                </a:solidFill>
                <a:highlight>
                  <a:srgbClr val="FFFFFF"/>
                </a:highlight>
                <a:latin typeface="+mj-lt"/>
                <a:ea typeface="Roboto"/>
                <a:cs typeface="Roboto"/>
                <a:sym typeface="Roboto"/>
              </a:rPr>
              <a:t>this.age</a:t>
            </a:r>
            <a:r>
              <a:rPr lang="en-US" sz="1100" dirty="0">
                <a:solidFill>
                  <a:schemeClr val="tx1"/>
                </a:solidFill>
                <a:highlight>
                  <a:srgbClr val="FFFFFF"/>
                </a:highlight>
                <a:latin typeface="+mj-lt"/>
                <a:ea typeface="Roboto"/>
                <a:cs typeface="Roboto"/>
                <a:sym typeface="Roboto"/>
              </a:rPr>
              <a:t>);</a:t>
            </a:r>
          </a:p>
          <a:p>
            <a:pPr algn="just"/>
            <a:r>
              <a:rPr lang="en-US" sz="1100" dirty="0">
                <a:solidFill>
                  <a:schemeClr val="tx1"/>
                </a:solidFill>
                <a:highlight>
                  <a:srgbClr val="FFFFFF"/>
                </a:highlight>
                <a:latin typeface="+mj-lt"/>
                <a:ea typeface="Roboto"/>
                <a:cs typeface="Roboto"/>
                <a:sym typeface="Roboto"/>
              </a:rPr>
              <a:t>    }</a:t>
            </a:r>
          </a:p>
          <a:p>
            <a:pPr algn="just"/>
            <a:r>
              <a:rPr lang="en-US" sz="1100" dirty="0">
                <a:solidFill>
                  <a:schemeClr val="tx1"/>
                </a:solidFill>
                <a:highlight>
                  <a:srgbClr val="FFFFFF"/>
                </a:highlight>
                <a:latin typeface="+mj-lt"/>
                <a:ea typeface="Roboto"/>
                <a:cs typeface="Roboto"/>
                <a:sym typeface="Roboto"/>
              </a:rPr>
              <a:t>}</a:t>
            </a:r>
          </a:p>
          <a:p>
            <a:pPr algn="just"/>
            <a:endParaRPr lang="en-US" sz="1100" dirty="0">
              <a:solidFill>
                <a:schemeClr val="tx1"/>
              </a:solidFill>
              <a:highlight>
                <a:srgbClr val="FFFFFF"/>
              </a:highlight>
              <a:latin typeface="+mj-lt"/>
              <a:ea typeface="Roboto"/>
              <a:cs typeface="Roboto"/>
              <a:sym typeface="Roboto"/>
            </a:endParaRPr>
          </a:p>
          <a:p>
            <a:pPr algn="just"/>
            <a:r>
              <a:rPr lang="en-US" sz="1100" dirty="0" err="1">
                <a:solidFill>
                  <a:schemeClr val="tx1"/>
                </a:solidFill>
                <a:highlight>
                  <a:srgbClr val="FFFFFF"/>
                </a:highlight>
                <a:latin typeface="+mj-lt"/>
                <a:ea typeface="Roboto"/>
                <a:cs typeface="Roboto"/>
                <a:sym typeface="Roboto"/>
              </a:rPr>
              <a:t>person.sayName</a:t>
            </a:r>
            <a:r>
              <a:rPr lang="en-US" sz="1100" dirty="0">
                <a:solidFill>
                  <a:schemeClr val="tx1"/>
                </a:solidFill>
                <a:highlight>
                  <a:srgbClr val="FFFFFF"/>
                </a:highlight>
                <a:latin typeface="+mj-lt"/>
                <a:ea typeface="Roboto"/>
                <a:cs typeface="Roboto"/>
                <a:sym typeface="Roboto"/>
              </a:rPr>
              <a:t>(); // </a:t>
            </a:r>
            <a:r>
              <a:rPr lang="en-US" sz="1100" dirty="0" smtClean="0">
                <a:solidFill>
                  <a:schemeClr val="tx1"/>
                </a:solidFill>
                <a:highlight>
                  <a:srgbClr val="FFFFFF"/>
                </a:highlight>
                <a:latin typeface="+mj-lt"/>
                <a:ea typeface="Roboto"/>
                <a:cs typeface="Roboto"/>
                <a:sym typeface="Roboto"/>
              </a:rPr>
              <a:t>undefined</a:t>
            </a:r>
          </a:p>
          <a:p>
            <a:pPr algn="just"/>
            <a:endParaRPr lang="en-US" sz="1100" dirty="0">
              <a:solidFill>
                <a:schemeClr val="tx1"/>
              </a:solidFill>
              <a:highlight>
                <a:srgbClr val="FFFFFF"/>
              </a:highlight>
              <a:latin typeface="+mj-lt"/>
              <a:ea typeface="Roboto"/>
              <a:cs typeface="Roboto"/>
              <a:sym typeface="Roboto"/>
            </a:endParaRPr>
          </a:p>
          <a:p>
            <a:pPr algn="just"/>
            <a:r>
              <a:rPr lang="en-US" sz="1100" dirty="0">
                <a:solidFill>
                  <a:schemeClr val="tx1"/>
                </a:solidFill>
                <a:highlight>
                  <a:srgbClr val="FFFFFF"/>
                </a:highlight>
                <a:latin typeface="+mj-lt"/>
                <a:ea typeface="Roboto"/>
                <a:cs typeface="Roboto"/>
                <a:sym typeface="Roboto"/>
              </a:rPr>
              <a:t>You cannot use an arrow function as a constructor.</a:t>
            </a:r>
          </a:p>
          <a:p>
            <a:pPr algn="just"/>
            <a:endParaRPr lang="en-US" sz="1100" dirty="0">
              <a:solidFill>
                <a:schemeClr val="tx1"/>
              </a:solidFill>
              <a:highlight>
                <a:srgbClr val="FFFFFF"/>
              </a:highlight>
              <a:latin typeface="+mj-lt"/>
              <a:ea typeface="Roboto"/>
              <a:cs typeface="Roboto"/>
              <a:sym typeface="Roboto"/>
            </a:endParaRPr>
          </a:p>
          <a:p>
            <a:pPr algn="just"/>
            <a:r>
              <a:rPr lang="en-US" sz="1100" dirty="0">
                <a:solidFill>
                  <a:schemeClr val="tx1"/>
                </a:solidFill>
                <a:highlight>
                  <a:srgbClr val="FFFFFF"/>
                </a:highlight>
                <a:latin typeface="+mj-lt"/>
                <a:ea typeface="Roboto"/>
                <a:cs typeface="Roboto"/>
                <a:sym typeface="Roboto"/>
              </a:rPr>
              <a:t>let Foo = () =&gt; {};</a:t>
            </a:r>
          </a:p>
          <a:p>
            <a:pPr algn="just"/>
            <a:r>
              <a:rPr lang="en-US" sz="1100" dirty="0">
                <a:solidFill>
                  <a:schemeClr val="tx1"/>
                </a:solidFill>
                <a:highlight>
                  <a:srgbClr val="FFFFFF"/>
                </a:highlight>
                <a:latin typeface="+mj-lt"/>
                <a:ea typeface="Roboto"/>
                <a:cs typeface="Roboto"/>
                <a:sym typeface="Roboto"/>
              </a:rPr>
              <a:t>let foo = new Foo();</a:t>
            </a:r>
          </a:p>
          <a:p>
            <a:pPr algn="just"/>
            <a:endParaRPr lang="en-US" sz="1100" dirty="0">
              <a:solidFill>
                <a:schemeClr val="tx1"/>
              </a:solidFill>
              <a:highlight>
                <a:srgbClr val="FFFFFF"/>
              </a:highlight>
              <a:latin typeface="+mj-lt"/>
              <a:ea typeface="Roboto"/>
              <a:cs typeface="Roboto"/>
              <a:sym typeface="Roboto"/>
            </a:endParaRPr>
          </a:p>
          <a:p>
            <a:pPr algn="just"/>
            <a:r>
              <a:rPr lang="en-US" sz="1100" dirty="0">
                <a:solidFill>
                  <a:schemeClr val="tx1"/>
                </a:solidFill>
                <a:highlight>
                  <a:srgbClr val="FFFFFF"/>
                </a:highlight>
                <a:latin typeface="+mj-lt"/>
                <a:ea typeface="Roboto"/>
                <a:cs typeface="Roboto"/>
                <a:sym typeface="Roboto"/>
              </a:rPr>
              <a:t>// Output: </a:t>
            </a:r>
            <a:r>
              <a:rPr lang="en-US" sz="1100" dirty="0" err="1">
                <a:solidFill>
                  <a:schemeClr val="tx1"/>
                </a:solidFill>
                <a:highlight>
                  <a:srgbClr val="FFFFFF"/>
                </a:highlight>
                <a:latin typeface="+mj-lt"/>
                <a:ea typeface="Roboto"/>
                <a:cs typeface="Roboto"/>
                <a:sym typeface="Roboto"/>
              </a:rPr>
              <a:t>TypeError</a:t>
            </a:r>
            <a:r>
              <a:rPr lang="en-US" sz="1100" dirty="0">
                <a:solidFill>
                  <a:schemeClr val="tx1"/>
                </a:solidFill>
                <a:highlight>
                  <a:srgbClr val="FFFFFF"/>
                </a:highlight>
                <a:latin typeface="+mj-lt"/>
                <a:ea typeface="Roboto"/>
                <a:cs typeface="Roboto"/>
                <a:sym typeface="Roboto"/>
              </a:rPr>
              <a:t>: Foo is not a constructor</a:t>
            </a:r>
          </a:p>
          <a:p>
            <a:pPr algn="just"/>
            <a:endParaRPr lang="en-US" sz="1100" dirty="0">
              <a:solidFill>
                <a:schemeClr val="tx1"/>
              </a:solidFill>
              <a:highlight>
                <a:srgbClr val="FFFFFF"/>
              </a:highlight>
              <a:latin typeface="+mj-lt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84374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524</TotalTime>
  <Words>486</Words>
  <Application>Microsoft Office PowerPoint</Application>
  <PresentationFormat>On-screen Show (16:9)</PresentationFormat>
  <Paragraphs>127</Paragraphs>
  <Slides>9</Slides>
  <Notes>9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Roboto</vt:lpstr>
      <vt:lpstr>Geometric</vt:lpstr>
      <vt:lpstr>Packager Shell Object</vt:lpstr>
      <vt:lpstr>JAVA SCRIPT  Yearly Edition Version:  2024</vt:lpstr>
      <vt:lpstr>JAVA SCRIPT FUNCTIONS</vt:lpstr>
      <vt:lpstr>JAVA SCRIPT FUNCTIONS</vt:lpstr>
      <vt:lpstr>JAVA SCRIPT FUNCTIONS</vt:lpstr>
      <vt:lpstr>JAVA SCRIPT FUNCTIONS</vt:lpstr>
      <vt:lpstr>JAVA SCRIPT FUNCTIONS</vt:lpstr>
      <vt:lpstr>JAVA SCRIPT FUNCTIONS</vt:lpstr>
      <vt:lpstr>JAVA SCRIPT ARROW FUNCTIONS</vt:lpstr>
      <vt:lpstr>JAVA SCRIPT ARROW FUNCTIONS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ONE YEAR DIPLOMA IN ADVANCE WEB TECHNOLOGY</dc:title>
  <cp:lastModifiedBy>Azam</cp:lastModifiedBy>
  <cp:revision>53</cp:revision>
  <dcterms:modified xsi:type="dcterms:W3CDTF">2024-07-19T15:06:00Z</dcterms:modified>
</cp:coreProperties>
</file>