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8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61" r:id="rId33"/>
    <p:sldId id="262" r:id="rId34"/>
  </p:sldIdLst>
  <p:sldSz cx="9144000" cy="5143500" type="screen16x9"/>
  <p:notesSz cx="6858000" cy="9144000"/>
  <p:embeddedFontLst>
    <p:embeddedFont>
      <p:font typeface="Roboto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17456bd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17456bd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e3c2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e3c2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css-reference/css-text-decoration-property.ph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css-reference/css-letter-spacing-property.ph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CASCADING STYLE SHEET [CSS]</a:t>
            </a:r>
            <a:br>
              <a:rPr lang="en-US" sz="3280" b="1" dirty="0" smtClean="0"/>
            </a:br>
            <a:r>
              <a:rPr lang="en-US" sz="3280" b="1" dirty="0" smtClean="0"/>
              <a:t>Version 3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90465"/>
            <a:ext cx="8257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</a:t>
            </a:r>
            <a:r>
              <a:rPr lang="en-US" sz="1600" b="1" u="sng" dirty="0"/>
              <a:t>Element </a:t>
            </a:r>
            <a:r>
              <a:rPr lang="en-US" sz="1600" b="1" u="sng" dirty="0" smtClean="0"/>
              <a:t>Selector</a:t>
            </a:r>
          </a:p>
          <a:p>
            <a:pPr algn="ctr"/>
            <a:endParaRPr lang="en-US" b="1" u="sng" dirty="0"/>
          </a:p>
          <a:p>
            <a:r>
              <a:rPr lang="en-US" dirty="0"/>
              <a:t>The element selector selects the HTML element by 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&lt;!DOCTYPE html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&lt;style&gt;</a:t>
            </a:r>
            <a:r>
              <a:rPr lang="en-US" dirty="0"/>
              <a:t>  </a:t>
            </a:r>
          </a:p>
          <a:p>
            <a:r>
              <a:rPr lang="en-US" dirty="0"/>
              <a:t>p{  </a:t>
            </a:r>
          </a:p>
          <a:p>
            <a:r>
              <a:rPr lang="en-US" dirty="0"/>
              <a:t>    text-align: center;  </a:t>
            </a:r>
          </a:p>
          <a:p>
            <a:r>
              <a:rPr lang="en-US" dirty="0"/>
              <a:t>    color: blue;  </a:t>
            </a:r>
          </a:p>
          <a:p>
            <a:r>
              <a:rPr lang="en-US" dirty="0"/>
              <a:t>}   </a:t>
            </a:r>
          </a:p>
          <a:p>
            <a:r>
              <a:rPr lang="en-US" b="1" dirty="0"/>
              <a:t>&lt;/style&gt;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This style will be applied on every paragraph.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</a:t>
            </a:r>
            <a:r>
              <a:rPr lang="en-US" dirty="0"/>
              <a:t> id="para1"</a:t>
            </a:r>
            <a:r>
              <a:rPr lang="en-US" b="1" dirty="0"/>
              <a:t>&gt;</a:t>
            </a:r>
            <a:r>
              <a:rPr lang="en-US" dirty="0"/>
              <a:t>Me too!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And me!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9113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ID Selector</a:t>
            </a:r>
          </a:p>
          <a:p>
            <a:pPr algn="ctr"/>
            <a:endParaRPr lang="en-US" b="1" u="sng" dirty="0"/>
          </a:p>
          <a:p>
            <a:r>
              <a:rPr lang="en-US" dirty="0" smtClean="0"/>
              <a:t>The </a:t>
            </a:r>
            <a:r>
              <a:rPr lang="en-US" dirty="0"/>
              <a:t>id selector selects the id attribute of an HTML element to select a specific element. An id is always unique within the page so it is chosen to select a single, unique element.</a:t>
            </a:r>
          </a:p>
          <a:p>
            <a:r>
              <a:rPr lang="en-US" dirty="0"/>
              <a:t>It is written with the hash character (#), followed by the id of the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300" dirty="0" smtClean="0"/>
              <a:t>&lt;!</a:t>
            </a:r>
            <a:r>
              <a:rPr lang="en-US" sz="1300" dirty="0"/>
              <a:t>DOCTYPE html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&lt;html&gt;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&lt;style&gt;</a:t>
            </a:r>
            <a:r>
              <a:rPr lang="en-US" sz="1300" dirty="0"/>
              <a:t>  </a:t>
            </a:r>
          </a:p>
          <a:p>
            <a:r>
              <a:rPr lang="en-US" sz="1300" dirty="0"/>
              <a:t>#para1 {  </a:t>
            </a:r>
          </a:p>
          <a:p>
            <a:r>
              <a:rPr lang="en-US" sz="1300" dirty="0"/>
              <a:t>    text-align: center;  </a:t>
            </a:r>
          </a:p>
          <a:p>
            <a:r>
              <a:rPr lang="en-US" sz="1300" dirty="0"/>
              <a:t>    color: blue;  </a:t>
            </a:r>
          </a:p>
          <a:p>
            <a:r>
              <a:rPr lang="en-US" sz="1300" dirty="0"/>
              <a:t>}  </a:t>
            </a:r>
          </a:p>
          <a:p>
            <a:r>
              <a:rPr lang="en-US" sz="1300" b="1" dirty="0"/>
              <a:t>&lt;/style&gt;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</a:t>
            </a:r>
            <a:r>
              <a:rPr lang="en-US" sz="1300" dirty="0"/>
              <a:t> id="para1"</a:t>
            </a:r>
            <a:r>
              <a:rPr lang="en-US" sz="1300" b="1" dirty="0"/>
              <a:t>&gt;</a:t>
            </a:r>
            <a:r>
              <a:rPr lang="en-US" sz="1300" dirty="0"/>
              <a:t>Hello Javatpoint.com</a:t>
            </a:r>
            <a:r>
              <a:rPr lang="en-US" sz="1300" b="1" dirty="0"/>
              <a:t>&lt;/p&gt;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&lt;p&gt;</a:t>
            </a:r>
            <a:r>
              <a:rPr lang="en-US" sz="1300" dirty="0"/>
              <a:t>This paragraph will not be affected.</a:t>
            </a:r>
            <a:r>
              <a:rPr lang="en-US" sz="1300" b="1" dirty="0"/>
              <a:t>&lt;/p&gt;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&lt;/html&gt;</a:t>
            </a:r>
            <a:r>
              <a:rPr lang="en-US" sz="13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11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Class Selector</a:t>
            </a:r>
          </a:p>
          <a:p>
            <a:pPr algn="ctr"/>
            <a:endParaRPr lang="en-US" sz="1600" b="1" u="sng" dirty="0" smtClean="0"/>
          </a:p>
          <a:p>
            <a:r>
              <a:rPr lang="en-US" sz="1300" dirty="0" smtClean="0"/>
              <a:t>The </a:t>
            </a:r>
            <a:r>
              <a:rPr lang="en-US" sz="1300" dirty="0"/>
              <a:t>class selector selects HTML elements with a specific class attribute. It is used with a period character . (full stop symbol) followed by the class name.</a:t>
            </a:r>
          </a:p>
          <a:p>
            <a:r>
              <a:rPr lang="en-US" sz="1300" dirty="0"/>
              <a:t>Note: A class name should not be started with a number.</a:t>
            </a:r>
          </a:p>
          <a:p>
            <a:r>
              <a:rPr lang="en-US" sz="1300" dirty="0" smtClean="0"/>
              <a:t>&lt;!</a:t>
            </a:r>
            <a:r>
              <a:rPr lang="en-US" sz="1300" dirty="0"/>
              <a:t>DOCTYPE html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&lt;html&gt;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&lt;style&gt;</a:t>
            </a:r>
            <a:r>
              <a:rPr lang="en-US" sz="1300" dirty="0"/>
              <a:t>  </a:t>
            </a:r>
          </a:p>
          <a:p>
            <a:r>
              <a:rPr lang="en-US" sz="1300" dirty="0"/>
              <a:t>.center {  </a:t>
            </a:r>
          </a:p>
          <a:p>
            <a:r>
              <a:rPr lang="en-US" sz="1300" dirty="0"/>
              <a:t>    text-align: center;  </a:t>
            </a:r>
          </a:p>
          <a:p>
            <a:r>
              <a:rPr lang="en-US" sz="1300" dirty="0"/>
              <a:t>    color: blue;  </a:t>
            </a:r>
          </a:p>
          <a:p>
            <a:r>
              <a:rPr lang="en-US" sz="1300" dirty="0"/>
              <a:t>}  </a:t>
            </a:r>
          </a:p>
          <a:p>
            <a:r>
              <a:rPr lang="en-US" sz="1300" b="1" dirty="0"/>
              <a:t>&lt;/style&gt;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&lt;h1</a:t>
            </a:r>
            <a:r>
              <a:rPr lang="en-US" sz="1300" dirty="0"/>
              <a:t> class="center"</a:t>
            </a:r>
            <a:r>
              <a:rPr lang="en-US" sz="1300" b="1" dirty="0"/>
              <a:t>&gt;</a:t>
            </a:r>
            <a:r>
              <a:rPr lang="en-US" sz="1300" dirty="0"/>
              <a:t>This heading is blue and center-aligned.</a:t>
            </a:r>
            <a:r>
              <a:rPr lang="en-US" sz="1300" b="1" dirty="0"/>
              <a:t>&lt;/h1&gt;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</a:t>
            </a:r>
            <a:r>
              <a:rPr lang="en-US" sz="1300" dirty="0"/>
              <a:t> class="center"</a:t>
            </a:r>
            <a:r>
              <a:rPr lang="en-US" sz="1300" b="1" dirty="0"/>
              <a:t>&gt;</a:t>
            </a:r>
            <a:r>
              <a:rPr lang="en-US" sz="1300" dirty="0"/>
              <a:t>This paragraph is blue and center-aligned.</a:t>
            </a:r>
            <a:r>
              <a:rPr lang="en-US" sz="1300" b="1" dirty="0"/>
              <a:t>&lt;/p&gt;</a:t>
            </a:r>
            <a:r>
              <a:rPr lang="en-US" sz="1300" dirty="0"/>
              <a:t>   </a:t>
            </a:r>
          </a:p>
          <a:p>
            <a:r>
              <a:rPr lang="en-US" sz="1300" b="1" dirty="0"/>
              <a:t>&lt;/body&gt;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&lt;/html&gt;</a:t>
            </a:r>
            <a:r>
              <a:rPr lang="en-US" sz="13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30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Universal Selector</a:t>
            </a:r>
          </a:p>
          <a:p>
            <a:pPr algn="ctr"/>
            <a:endParaRPr lang="en-US" sz="1600" b="1" u="sng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universal selector is used as a wildcard character. It selects all the elements on the pages.</a:t>
            </a:r>
          </a:p>
          <a:p>
            <a:r>
              <a:rPr lang="en-US" sz="1200" dirty="0"/>
              <a:t>&lt;!DOCTYPE html</a:t>
            </a:r>
            <a:r>
              <a:rPr lang="en-US" sz="1200" b="1" dirty="0"/>
              <a:t>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&lt;html&gt;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&lt;style&gt;</a:t>
            </a:r>
            <a:r>
              <a:rPr lang="en-US" sz="1200" dirty="0"/>
              <a:t>  </a:t>
            </a:r>
          </a:p>
          <a:p>
            <a:r>
              <a:rPr lang="en-US" sz="1200" dirty="0"/>
              <a:t>* {  </a:t>
            </a:r>
          </a:p>
          <a:p>
            <a:r>
              <a:rPr lang="en-US" sz="1200" dirty="0"/>
              <a:t>   color: green;  </a:t>
            </a:r>
          </a:p>
          <a:p>
            <a:r>
              <a:rPr lang="en-US" sz="1200" dirty="0"/>
              <a:t>   font-size: 20px;  </a:t>
            </a:r>
          </a:p>
          <a:p>
            <a:r>
              <a:rPr lang="en-US" sz="1200" dirty="0"/>
              <a:t>}   </a:t>
            </a:r>
          </a:p>
          <a:p>
            <a:r>
              <a:rPr lang="en-US" sz="1200" b="1" dirty="0"/>
              <a:t>&lt;/style&gt;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&lt;h2&gt;</a:t>
            </a:r>
            <a:r>
              <a:rPr lang="en-US" sz="1200" dirty="0"/>
              <a:t>This is heading</a:t>
            </a:r>
            <a:r>
              <a:rPr lang="en-US" sz="1200" b="1" dirty="0"/>
              <a:t>&lt;/h2&gt;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This style will be applied on every paragraph.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</a:t>
            </a:r>
            <a:r>
              <a:rPr lang="en-US" sz="1200" dirty="0"/>
              <a:t> id="para1"</a:t>
            </a:r>
            <a:r>
              <a:rPr lang="en-US" sz="1200" b="1" dirty="0"/>
              <a:t>&gt;</a:t>
            </a:r>
            <a:r>
              <a:rPr lang="en-US" sz="1200" dirty="0"/>
              <a:t>Me too!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And me!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&lt;/html&gt;</a:t>
            </a:r>
            <a:r>
              <a:rPr lang="en-US" sz="12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2229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Group Selector</a:t>
            </a:r>
          </a:p>
          <a:p>
            <a:pPr algn="ctr"/>
            <a:endParaRPr lang="en-US" sz="1600" b="1" u="sng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grouping selector is used to select all the elements with the same style definitions.</a:t>
            </a:r>
          </a:p>
          <a:p>
            <a:r>
              <a:rPr lang="en-US" sz="1200" dirty="0"/>
              <a:t>Grouping selector is used to minimize the code. Commas are used to separate each selector in grouping.</a:t>
            </a:r>
          </a:p>
          <a:p>
            <a:endParaRPr lang="en-US" sz="1200" dirty="0"/>
          </a:p>
          <a:p>
            <a:r>
              <a:rPr lang="en-US" sz="1200" dirty="0" smtClean="0"/>
              <a:t>Let's </a:t>
            </a:r>
            <a:r>
              <a:rPr lang="en-US" sz="1200" dirty="0"/>
              <a:t>see the full example of CSS group selector.</a:t>
            </a:r>
          </a:p>
          <a:p>
            <a:r>
              <a:rPr lang="en-US" sz="1200" dirty="0"/>
              <a:t>&lt;!DOCTYPE html</a:t>
            </a:r>
            <a:r>
              <a:rPr lang="en-US" sz="1200" b="1" dirty="0"/>
              <a:t>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&lt;html&gt;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&lt;style&gt;</a:t>
            </a:r>
            <a:r>
              <a:rPr lang="en-US" sz="1200" dirty="0"/>
              <a:t>  </a:t>
            </a:r>
          </a:p>
          <a:p>
            <a:r>
              <a:rPr lang="en-US" sz="1200" dirty="0"/>
              <a:t>h1, h2, p {  </a:t>
            </a:r>
          </a:p>
          <a:p>
            <a:r>
              <a:rPr lang="en-US" sz="1200" dirty="0"/>
              <a:t>    text-align: center;  </a:t>
            </a:r>
          </a:p>
          <a:p>
            <a:r>
              <a:rPr lang="en-US" sz="1200" dirty="0"/>
              <a:t>    color: blue;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&lt;/style&gt;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&lt;h1&gt;</a:t>
            </a:r>
            <a:r>
              <a:rPr lang="en-US" sz="1200" dirty="0"/>
              <a:t>Hello Javatpoint.com</a:t>
            </a:r>
            <a:r>
              <a:rPr lang="en-US" sz="1200" b="1" dirty="0"/>
              <a:t>&lt;/h1&gt;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&lt;h2&gt;</a:t>
            </a:r>
            <a:r>
              <a:rPr lang="en-US" sz="1200" dirty="0"/>
              <a:t>Hello Javatpoint.com (In smaller font)</a:t>
            </a:r>
            <a:r>
              <a:rPr lang="en-US" sz="1200" b="1" dirty="0"/>
              <a:t>&lt;/h2&gt;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This is a paragraph.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&lt;/html&gt;</a:t>
            </a:r>
            <a:r>
              <a:rPr lang="en-US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0057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CSS background property is used to define the background effects on element. There are 5 CSS background properties that affects the HTML elements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background-color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background-image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background-repeat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background-attachment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/>
              <a:t>background-position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Background Color</a:t>
            </a:r>
          </a:p>
          <a:p>
            <a:r>
              <a:rPr lang="en-US" sz="1600" dirty="0" smtClean="0"/>
              <a:t>		body </a:t>
            </a:r>
            <a:r>
              <a:rPr lang="en-US" sz="1600" dirty="0"/>
              <a:t>{ background-color: #f0e68c;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/>
              <a:t>Background Image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("images/tile.png");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5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Repeat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("images/gradient.png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background-repeat: repeat-x;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("images/texture.png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background-repeat: no-repeat;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84" y="2230807"/>
            <a:ext cx="6733458" cy="20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Position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("images/robot.png");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background-repeat</a:t>
            </a:r>
            <a:r>
              <a:rPr lang="en-US" sz="1600" dirty="0"/>
              <a:t>: no-repeat;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background-position</a:t>
            </a:r>
            <a:r>
              <a:rPr lang="en-US" sz="1600" dirty="0"/>
              <a:t>: right top;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94" y="1646385"/>
            <a:ext cx="6027574" cy="27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</a:t>
            </a:r>
            <a:r>
              <a:rPr lang="en-US" sz="1600" b="1" dirty="0" smtClean="0"/>
              <a:t>Attachment</a:t>
            </a:r>
          </a:p>
          <a:p>
            <a:pPr fontAlgn="base"/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("images/bell.png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</a:t>
            </a:r>
            <a:r>
              <a:rPr lang="en-US" sz="1600" dirty="0"/>
              <a:t>background-repeat: no-repeat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</a:t>
            </a:r>
            <a:r>
              <a:rPr lang="en-US" sz="1600" dirty="0"/>
              <a:t>background-attachment: fixed;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/>
              <a:t>The Background Shorthand </a:t>
            </a:r>
            <a:r>
              <a:rPr lang="en-US" sz="1600" b="1" dirty="0" smtClean="0"/>
              <a:t>Property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dirty="0" smtClean="0"/>
              <a:t>body </a:t>
            </a:r>
            <a:r>
              <a:rPr lang="en-US" sz="1600" dirty="0"/>
              <a:t>{ background-color: #f0e68c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background-image: </a:t>
            </a:r>
            <a:r>
              <a:rPr lang="en-US" sz="1600" dirty="0" err="1"/>
              <a:t>url</a:t>
            </a:r>
            <a:r>
              <a:rPr lang="en-US" sz="1600" dirty="0"/>
              <a:t>("images/smiley.png");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background-repeat</a:t>
            </a:r>
            <a:r>
              <a:rPr lang="en-US" sz="1600" dirty="0"/>
              <a:t>: no-repeat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background-attachment: fixed;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           background-position</a:t>
            </a:r>
            <a:r>
              <a:rPr lang="en-US" sz="1600" dirty="0"/>
              <a:t>: 250px 25px; }</a:t>
            </a: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30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Color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/>
              <a:t>The color property defines the text color (foreground color in general) of an element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b="1" dirty="0" smtClean="0"/>
              <a:t>body </a:t>
            </a:r>
            <a:r>
              <a:rPr lang="en-US" sz="1600" b="1" dirty="0"/>
              <a:t>{ color: #ff5722; </a:t>
            </a:r>
            <a:r>
              <a:rPr lang="en-US" sz="1600" b="1" dirty="0" smtClean="0"/>
              <a:t>}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b="1" dirty="0"/>
              <a:t>Defining Color Values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Colors in CSS most often specified in the following formats</a:t>
            </a:r>
            <a:r>
              <a:rPr lang="en-US" sz="1600" dirty="0" smtClean="0"/>
              <a:t>:</a:t>
            </a:r>
          </a:p>
          <a:p>
            <a:pPr fontAlgn="base"/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 color keyword - like </a:t>
            </a:r>
            <a:r>
              <a:rPr lang="en-US" sz="1600" b="1" dirty="0"/>
              <a:t>"red", "green", "blue", "transparent", </a:t>
            </a:r>
            <a:r>
              <a:rPr lang="en-US" sz="1600" dirty="0"/>
              <a:t>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 HEX value - like </a:t>
            </a:r>
            <a:r>
              <a:rPr lang="en-US" sz="1600" b="1" dirty="0"/>
              <a:t>"#ff0000", "#00ff00", </a:t>
            </a:r>
            <a:r>
              <a:rPr lang="en-US" sz="1600" dirty="0"/>
              <a:t>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an RGB value - like </a:t>
            </a:r>
            <a:r>
              <a:rPr lang="en-US" sz="1600" b="1" dirty="0"/>
              <a:t>"</a:t>
            </a:r>
            <a:r>
              <a:rPr lang="en-US" sz="1600" b="1" dirty="0" err="1"/>
              <a:t>rgb</a:t>
            </a:r>
            <a:r>
              <a:rPr lang="en-US" sz="1600" b="1" dirty="0"/>
              <a:t>(255, 0, 0)"</a:t>
            </a:r>
          </a:p>
          <a:p>
            <a:pPr fontAlgn="base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2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763850"/>
            <a:ext cx="8500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Border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475861"/>
            <a:ext cx="82575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Border Properties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CSS border properties allow you to define the border area of an element's box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Borders appear directly between the margin and padding of an element. The border can either be a predefined style like, solid line, dotted line, double line, etc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	</a:t>
            </a:r>
            <a:r>
              <a:rPr lang="en-US" dirty="0" smtClean="0"/>
              <a:t>		</a:t>
            </a:r>
            <a:endParaRPr lang="en-US" b="1" dirty="0"/>
          </a:p>
          <a:p>
            <a:pPr fontAlgn="base"/>
            <a:r>
              <a:rPr lang="en-US" b="1" dirty="0"/>
              <a:t>Understanding the Different Border Styles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/>
              <a:t>border-style</a:t>
            </a:r>
            <a:r>
              <a:rPr lang="en-US" dirty="0"/>
              <a:t> property can have the following values: </a:t>
            </a:r>
            <a:r>
              <a:rPr lang="en-US" dirty="0"/>
              <a:t>none</a:t>
            </a:r>
            <a:r>
              <a:rPr lang="en-US" dirty="0"/>
              <a:t>, </a:t>
            </a:r>
            <a:r>
              <a:rPr lang="en-US" dirty="0"/>
              <a:t>hidden</a:t>
            </a:r>
            <a:r>
              <a:rPr lang="en-US" dirty="0"/>
              <a:t>, </a:t>
            </a:r>
            <a:r>
              <a:rPr lang="en-US" dirty="0"/>
              <a:t>solid</a:t>
            </a:r>
            <a:r>
              <a:rPr lang="en-US" dirty="0"/>
              <a:t>, </a:t>
            </a:r>
            <a:r>
              <a:rPr lang="en-US" dirty="0"/>
              <a:t>dashed</a:t>
            </a:r>
            <a:r>
              <a:rPr lang="en-US" dirty="0"/>
              <a:t>, </a:t>
            </a:r>
            <a:r>
              <a:rPr lang="en-US" dirty="0"/>
              <a:t>dotted</a:t>
            </a:r>
            <a:r>
              <a:rPr lang="en-US" dirty="0"/>
              <a:t>, </a:t>
            </a:r>
            <a:r>
              <a:rPr lang="en-US" dirty="0"/>
              <a:t>double</a:t>
            </a:r>
            <a:r>
              <a:rPr lang="en-US" dirty="0"/>
              <a:t>, </a:t>
            </a:r>
            <a:r>
              <a:rPr lang="en-US" dirty="0"/>
              <a:t>inset</a:t>
            </a:r>
            <a:r>
              <a:rPr lang="en-US" dirty="0"/>
              <a:t>, </a:t>
            </a:r>
            <a:r>
              <a:rPr lang="en-US" dirty="0"/>
              <a:t>outset</a:t>
            </a:r>
            <a:r>
              <a:rPr lang="en-US" dirty="0"/>
              <a:t>, </a:t>
            </a:r>
            <a:r>
              <a:rPr lang="en-US" dirty="0"/>
              <a:t>groove</a:t>
            </a:r>
            <a:r>
              <a:rPr lang="en-US" dirty="0"/>
              <a:t>, and </a:t>
            </a:r>
            <a:r>
              <a:rPr lang="en-US" dirty="0"/>
              <a:t>ridge</a:t>
            </a:r>
            <a:r>
              <a:rPr lang="en-US" dirty="0"/>
              <a:t>. </a:t>
            </a:r>
            <a:endParaRPr lang="en-US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None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Hidden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Solid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Dashed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Dotted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Double</a:t>
            </a:r>
            <a:endParaRPr lang="en-US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Inset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Outset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Groove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smtClean="0"/>
              <a:t>Ridge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0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74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Border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718458"/>
            <a:ext cx="8257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Border Properties</a:t>
            </a:r>
          </a:p>
          <a:p>
            <a:pPr fontAlgn="base"/>
            <a:r>
              <a:rPr lang="en-US" dirty="0"/>
              <a:t>	</a:t>
            </a:r>
            <a:r>
              <a:rPr lang="en-US" dirty="0" smtClean="0"/>
              <a:t>		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3" y="1189070"/>
            <a:ext cx="6938574" cy="31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Border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475861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Border </a:t>
            </a:r>
            <a:r>
              <a:rPr lang="en-US" sz="1600" b="1" u="sng" dirty="0" smtClean="0"/>
              <a:t>Properties</a:t>
            </a:r>
          </a:p>
          <a:p>
            <a:pPr fontAlgn="base"/>
            <a:r>
              <a:rPr lang="en-US" sz="1600" b="1" dirty="0"/>
              <a:t>Setting the Border Width</a:t>
            </a:r>
          </a:p>
          <a:p>
            <a:pPr fontAlgn="base"/>
            <a:r>
              <a:rPr lang="da-DK" sz="1600" dirty="0" smtClean="0"/>
              <a:t>p {</a:t>
            </a:r>
          </a:p>
          <a:p>
            <a:pPr fontAlgn="base"/>
            <a:r>
              <a:rPr lang="da-DK" sz="1600" dirty="0" smtClean="0"/>
              <a:t> </a:t>
            </a:r>
            <a:r>
              <a:rPr lang="da-DK" sz="1600" dirty="0"/>
              <a:t>border-style: dashed</a:t>
            </a:r>
            <a:r>
              <a:rPr lang="da-DK" sz="1600" dirty="0" smtClean="0"/>
              <a:t>;</a:t>
            </a:r>
          </a:p>
          <a:p>
            <a:pPr fontAlgn="base"/>
            <a:r>
              <a:rPr lang="da-DK" sz="1600" dirty="0" smtClean="0"/>
              <a:t> </a:t>
            </a:r>
            <a:r>
              <a:rPr lang="da-DK" sz="1600" dirty="0"/>
              <a:t>border-width: 10px; </a:t>
            </a:r>
            <a:endParaRPr lang="da-DK" sz="1600" dirty="0" smtClean="0"/>
          </a:p>
          <a:p>
            <a:pPr fontAlgn="base"/>
            <a:r>
              <a:rPr lang="da-DK" sz="1600" dirty="0" smtClean="0"/>
              <a:t>}</a:t>
            </a:r>
          </a:p>
          <a:p>
            <a:pPr fontAlgn="base"/>
            <a:endParaRPr lang="da-DK" sz="1600" b="1" u="sng" dirty="0" smtClean="0"/>
          </a:p>
          <a:p>
            <a:pPr fontAlgn="base"/>
            <a:r>
              <a:rPr lang="en-US" sz="1600" b="1" dirty="0"/>
              <a:t>Specifying the Border Color</a:t>
            </a:r>
          </a:p>
          <a:p>
            <a:pPr fontAlgn="base"/>
            <a:r>
              <a:rPr lang="sv-SE" sz="1600" dirty="0" smtClean="0"/>
              <a:t>p </a:t>
            </a:r>
            <a:r>
              <a:rPr lang="sv-SE" sz="1600" dirty="0"/>
              <a:t>{ </a:t>
            </a:r>
            <a:endParaRPr lang="sv-SE" sz="1600" dirty="0" smtClean="0"/>
          </a:p>
          <a:p>
            <a:pPr fontAlgn="base"/>
            <a:r>
              <a:rPr lang="sv-SE" sz="1600" dirty="0" smtClean="0"/>
              <a:t>border-style</a:t>
            </a:r>
            <a:r>
              <a:rPr lang="sv-SE" sz="1600" dirty="0"/>
              <a:t>: solid</a:t>
            </a:r>
            <a:r>
              <a:rPr lang="sv-SE" sz="1600" dirty="0" smtClean="0"/>
              <a:t>;</a:t>
            </a:r>
          </a:p>
          <a:p>
            <a:pPr fontAlgn="base"/>
            <a:r>
              <a:rPr lang="sv-SE" sz="1600" dirty="0" smtClean="0"/>
              <a:t>border-color</a:t>
            </a:r>
            <a:r>
              <a:rPr lang="sv-SE" sz="1600" dirty="0"/>
              <a:t>: #ff0000</a:t>
            </a:r>
            <a:r>
              <a:rPr lang="sv-SE" sz="1600" dirty="0" smtClean="0"/>
              <a:t>;</a:t>
            </a:r>
          </a:p>
          <a:p>
            <a:pPr fontAlgn="base"/>
            <a:r>
              <a:rPr lang="sv-SE" sz="1600" dirty="0" smtClean="0"/>
              <a:t> }</a:t>
            </a:r>
          </a:p>
          <a:p>
            <a:pPr fontAlgn="base"/>
            <a:endParaRPr lang="sv-SE" sz="1600" b="1" u="sng" dirty="0"/>
          </a:p>
          <a:p>
            <a:pPr fontAlgn="base"/>
            <a:r>
              <a:rPr lang="en-US" sz="1600" b="1" dirty="0"/>
              <a:t>The Border Shorthand Property</a:t>
            </a:r>
          </a:p>
          <a:p>
            <a:pPr fontAlgn="base"/>
            <a:r>
              <a:rPr lang="en-US" sz="1600" dirty="0"/>
              <a:t>p { </a:t>
            </a:r>
            <a:endParaRPr lang="en-US" sz="1600" dirty="0" smtClean="0"/>
          </a:p>
          <a:p>
            <a:pPr fontAlgn="base"/>
            <a:r>
              <a:rPr lang="en-US" sz="1600" dirty="0" smtClean="0"/>
              <a:t>border</a:t>
            </a:r>
            <a:r>
              <a:rPr lang="en-US" sz="1600" dirty="0"/>
              <a:t>: 5px solid #00ff00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}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1048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Border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475861"/>
            <a:ext cx="8257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Border </a:t>
            </a:r>
            <a:r>
              <a:rPr lang="en-US" sz="1600" b="1" u="sng" dirty="0" smtClean="0"/>
              <a:t>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b="1" dirty="0"/>
              <a:t>Creating CSS3 Rounded </a:t>
            </a:r>
            <a:r>
              <a:rPr lang="en-US" sz="1600" b="1" dirty="0" smtClean="0"/>
              <a:t>Corners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border-radius</a:t>
            </a:r>
            <a:r>
              <a:rPr lang="en-US" sz="1600" dirty="0"/>
              <a:t> property can be used to create rounded corners. </a:t>
            </a:r>
            <a:endParaRPr lang="en-US" sz="1600" dirty="0" smtClean="0"/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.box </a:t>
            </a:r>
            <a:r>
              <a:rPr lang="en-US" sz="1600" dirty="0" smtClean="0"/>
              <a:t>{ </a:t>
            </a:r>
          </a:p>
          <a:p>
            <a:pPr fontAlgn="base"/>
            <a:r>
              <a:rPr lang="en-US" sz="1600" dirty="0" smtClean="0"/>
              <a:t>width</a:t>
            </a:r>
            <a:r>
              <a:rPr lang="en-US" sz="1600" dirty="0"/>
              <a:t>: 300px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height: 150px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background: #ffb6c1; </a:t>
            </a:r>
            <a:endParaRPr lang="en-US" sz="1600" dirty="0" smtClean="0"/>
          </a:p>
          <a:p>
            <a:pPr fontAlgn="base"/>
            <a:r>
              <a:rPr lang="en-US" sz="1600" dirty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2px solid #f08080; </a:t>
            </a:r>
            <a:endParaRPr lang="en-US" sz="1600" dirty="0" smtClean="0"/>
          </a:p>
          <a:p>
            <a:pPr fontAlgn="base"/>
            <a:r>
              <a:rPr lang="en-US" sz="1600" dirty="0"/>
              <a:t> </a:t>
            </a:r>
            <a:r>
              <a:rPr lang="en-US" sz="1600" dirty="0" smtClean="0"/>
              <a:t>border-radius</a:t>
            </a:r>
            <a:r>
              <a:rPr lang="en-US" sz="1600" dirty="0"/>
              <a:t>: 20px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}</a:t>
            </a:r>
          </a:p>
          <a:p>
            <a:pPr fontAlgn="base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08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Margin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Margin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dirty="0"/>
              <a:t>The CSS margin properties allow you to set the spacing around the border of an element's box 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/>
              <a:t>Setting Margins for Individual Sides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/>
              <a:t>h1 { </a:t>
            </a:r>
            <a:endParaRPr lang="en-US" sz="1600" dirty="0" smtClean="0"/>
          </a:p>
          <a:p>
            <a:pPr fontAlgn="base"/>
            <a:r>
              <a:rPr lang="en-US" sz="1600" dirty="0" smtClean="0"/>
              <a:t>margin-top</a:t>
            </a:r>
            <a:r>
              <a:rPr lang="en-US" sz="1600" dirty="0"/>
              <a:t>: 50px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margin-bottom: 100px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} 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margin-left: 75px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margin-right: </a:t>
            </a:r>
            <a:r>
              <a:rPr lang="en-US" sz="1600" dirty="0" smtClean="0"/>
              <a:t>75px;</a:t>
            </a:r>
          </a:p>
          <a:p>
            <a:pPr fontAlgn="base"/>
            <a:r>
              <a:rPr lang="en-US" sz="1600" dirty="0" smtClean="0"/>
              <a:t> }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0687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Margin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Margin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b="1" dirty="0"/>
              <a:t>The Margin Shorthand </a:t>
            </a:r>
            <a:r>
              <a:rPr lang="en-US" sz="1600" b="1" dirty="0" smtClean="0"/>
              <a:t>Property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margin</a:t>
            </a:r>
            <a:r>
              <a:rPr lang="en-US" sz="1600" dirty="0"/>
              <a:t> property is a shorthand property to avoid setting margin of each side separately, i.e., </a:t>
            </a:r>
            <a:r>
              <a:rPr lang="en-US" sz="1600" dirty="0"/>
              <a:t>margin-top</a:t>
            </a:r>
            <a:r>
              <a:rPr lang="en-US" sz="1600" dirty="0"/>
              <a:t>, </a:t>
            </a:r>
            <a:r>
              <a:rPr lang="en-US" sz="1600" dirty="0"/>
              <a:t>margin-right</a:t>
            </a:r>
            <a:r>
              <a:rPr lang="en-US" sz="1600" dirty="0"/>
              <a:t>, </a:t>
            </a:r>
            <a:r>
              <a:rPr lang="en-US" sz="1600" dirty="0"/>
              <a:t>margin-bottom</a:t>
            </a:r>
            <a:r>
              <a:rPr lang="en-US" sz="1600" dirty="0"/>
              <a:t> and </a:t>
            </a:r>
            <a:r>
              <a:rPr lang="en-US" sz="1600" dirty="0"/>
              <a:t>margin-left</a:t>
            </a:r>
            <a:r>
              <a:rPr lang="en-US" sz="1600" dirty="0" smtClean="0"/>
              <a:t>.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h1 </a:t>
            </a:r>
            <a:r>
              <a:rPr lang="en-US" sz="1600" dirty="0" smtClean="0"/>
              <a:t>{ </a:t>
            </a:r>
            <a:r>
              <a:rPr lang="en-US" sz="1600" dirty="0"/>
              <a:t>margin: 50px; /* apply to all four sides </a:t>
            </a:r>
            <a:r>
              <a:rPr lang="en-US" sz="1600" dirty="0" smtClean="0"/>
              <a:t>*/ }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margin: 25px 75px; /* vertical | horizontal */ } </a:t>
            </a:r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div </a:t>
            </a:r>
            <a:r>
              <a:rPr lang="en-US" sz="1600" dirty="0"/>
              <a:t>{ margin: 25px 50px 75px; /* top | horizontal | bottom */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err="1" smtClean="0"/>
              <a:t>hr</a:t>
            </a:r>
            <a:r>
              <a:rPr lang="en-US" sz="1600" dirty="0" smtClean="0"/>
              <a:t> </a:t>
            </a:r>
            <a:r>
              <a:rPr lang="en-US" sz="1600" dirty="0"/>
              <a:t>{ margin: 25px 50px 75px 100px; /* top | right | bottom | left */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6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46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Padding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Padding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dirty="0"/>
              <a:t>The CSS padding properties allow you to set the spacing between the content of an element and its </a:t>
            </a:r>
            <a:r>
              <a:rPr lang="en-US" sz="1600" dirty="0" smtClean="0"/>
              <a:t>border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b="1" dirty="0"/>
              <a:t>Define Paddings for Individual Sides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h1 </a:t>
            </a:r>
            <a:r>
              <a:rPr lang="en-US" sz="1600" dirty="0" smtClean="0"/>
              <a:t>{ </a:t>
            </a:r>
          </a:p>
          <a:p>
            <a:pPr fontAlgn="base"/>
            <a:r>
              <a:rPr lang="en-US" sz="1600" dirty="0" smtClean="0"/>
              <a:t>padding-top</a:t>
            </a:r>
            <a:r>
              <a:rPr lang="en-US" sz="1600" dirty="0"/>
              <a:t>: 50px; </a:t>
            </a:r>
            <a:endParaRPr lang="en-US" sz="1600" dirty="0" smtClean="0"/>
          </a:p>
          <a:p>
            <a:pPr fontAlgn="base"/>
            <a:r>
              <a:rPr lang="en-US" sz="1600" dirty="0" smtClean="0"/>
              <a:t>padding-bottom</a:t>
            </a:r>
            <a:r>
              <a:rPr lang="en-US" sz="1600" dirty="0"/>
              <a:t>: 100px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} 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en-US" sz="1600" dirty="0" smtClean="0"/>
              <a:t>p {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padding-left: 75px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padding-right: 75px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15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Padding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Padding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b="1" dirty="0"/>
              <a:t>The </a:t>
            </a:r>
            <a:r>
              <a:rPr lang="en-US" sz="1600" b="1" dirty="0" smtClean="0"/>
              <a:t>Padding </a:t>
            </a:r>
            <a:r>
              <a:rPr lang="en-US" sz="1600" b="1" dirty="0"/>
              <a:t>Shorthand </a:t>
            </a:r>
            <a:r>
              <a:rPr lang="en-US" sz="1600" b="1" dirty="0" smtClean="0"/>
              <a:t>Property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padding</a:t>
            </a:r>
            <a:r>
              <a:rPr lang="en-US" sz="1600" dirty="0"/>
              <a:t> property is a shorthand property to avoid setting padding of each side separately, i.e., </a:t>
            </a:r>
            <a:r>
              <a:rPr lang="en-US" sz="1600" dirty="0"/>
              <a:t>padding-top</a:t>
            </a:r>
            <a:r>
              <a:rPr lang="en-US" sz="1600" dirty="0"/>
              <a:t>, </a:t>
            </a:r>
            <a:r>
              <a:rPr lang="en-US" sz="1600" dirty="0"/>
              <a:t>padding-right</a:t>
            </a:r>
            <a:r>
              <a:rPr lang="en-US" sz="1600" dirty="0"/>
              <a:t>, </a:t>
            </a:r>
            <a:r>
              <a:rPr lang="en-US" sz="1600" dirty="0"/>
              <a:t>padding-bottom</a:t>
            </a:r>
            <a:r>
              <a:rPr lang="en-US" sz="1600" dirty="0"/>
              <a:t> and </a:t>
            </a:r>
            <a:r>
              <a:rPr lang="en-US" sz="1600" dirty="0"/>
              <a:t>padding-left</a:t>
            </a:r>
            <a:r>
              <a:rPr lang="en-US" sz="1600" dirty="0" smtClean="0"/>
              <a:t>.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h1 { padding: 50px; /* apply to all four sides */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padding: 25px 75px; /* vertical | horizontal */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div </a:t>
            </a:r>
            <a:r>
              <a:rPr lang="en-US" sz="1600" dirty="0"/>
              <a:t>{ padding: 25px 50px 75px; /* top | horizontal | bottom */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pre </a:t>
            </a:r>
            <a:r>
              <a:rPr lang="en-US" sz="1600" dirty="0"/>
              <a:t>{ padding: 25px 50px 75px 100px; /* top | right | bottom | left */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17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Text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Text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b="1" dirty="0" smtClean="0"/>
              <a:t>Formatting Text </a:t>
            </a:r>
            <a:r>
              <a:rPr lang="en-US" sz="1600" b="1" dirty="0"/>
              <a:t>with </a:t>
            </a:r>
            <a:r>
              <a:rPr lang="en-US" sz="1600" b="1" dirty="0" smtClean="0"/>
              <a:t>CSS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dirty="0"/>
              <a:t>CSS provides several properties that allows you to define various text styles such as color, alignment, spacing, decoration, transformation, etc. very easily and effectively</a:t>
            </a:r>
            <a:r>
              <a:rPr lang="en-US" sz="1600" dirty="0" smtClean="0"/>
              <a:t>.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dirty="0"/>
              <a:t>The commonly used text properties are: </a:t>
            </a:r>
            <a:r>
              <a:rPr lang="en-US" sz="1600" dirty="0"/>
              <a:t>text-align</a:t>
            </a:r>
            <a:r>
              <a:rPr lang="en-US" sz="1600" dirty="0"/>
              <a:t>, </a:t>
            </a:r>
            <a:r>
              <a:rPr lang="en-US" sz="1600" dirty="0"/>
              <a:t>text-decoration</a:t>
            </a:r>
            <a:r>
              <a:rPr lang="en-US" sz="1600" dirty="0"/>
              <a:t>, </a:t>
            </a:r>
            <a:r>
              <a:rPr lang="en-US" sz="1600" dirty="0"/>
              <a:t>text-transform</a:t>
            </a:r>
            <a:r>
              <a:rPr lang="en-US" sz="1600" dirty="0"/>
              <a:t>, </a:t>
            </a:r>
            <a:r>
              <a:rPr lang="en-US" sz="1600" dirty="0"/>
              <a:t>text-indent</a:t>
            </a:r>
            <a:r>
              <a:rPr lang="en-US" sz="1600" dirty="0"/>
              <a:t>, </a:t>
            </a:r>
            <a:r>
              <a:rPr lang="en-US" sz="1600" dirty="0"/>
              <a:t>line-height</a:t>
            </a:r>
            <a:r>
              <a:rPr lang="en-US" sz="1600" dirty="0"/>
              <a:t>, </a:t>
            </a:r>
            <a:r>
              <a:rPr lang="en-US" sz="1600" dirty="0"/>
              <a:t>letter-spacing</a:t>
            </a:r>
            <a:r>
              <a:rPr lang="en-US" sz="1600" dirty="0"/>
              <a:t>, </a:t>
            </a:r>
            <a:r>
              <a:rPr lang="en-US" sz="1600" dirty="0"/>
              <a:t>word-spacing</a:t>
            </a:r>
            <a:r>
              <a:rPr lang="en-US" sz="1600" dirty="0"/>
              <a:t>, and more. These properties give you precise control over the visual appearance of the </a:t>
            </a:r>
            <a:r>
              <a:rPr lang="en-US" sz="1600" i="1" dirty="0"/>
              <a:t>characters</a:t>
            </a:r>
            <a:r>
              <a:rPr lang="en-US" sz="1600" dirty="0"/>
              <a:t>, </a:t>
            </a:r>
            <a:r>
              <a:rPr lang="en-US" sz="1600" i="1" dirty="0" smtClean="0"/>
              <a:t>words</a:t>
            </a:r>
            <a:r>
              <a:rPr lang="en-US" sz="1600" dirty="0"/>
              <a:t> </a:t>
            </a:r>
            <a:r>
              <a:rPr lang="en-US" sz="1600" dirty="0" smtClean="0"/>
              <a:t>&amp;</a:t>
            </a:r>
            <a:r>
              <a:rPr lang="en-US" sz="1600" dirty="0"/>
              <a:t> </a:t>
            </a:r>
            <a:r>
              <a:rPr lang="en-US" sz="1600" i="1" dirty="0" smtClean="0"/>
              <a:t>spaces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/>
              <a:t>Text </a:t>
            </a:r>
            <a:r>
              <a:rPr lang="en-US" sz="1600" b="1" dirty="0" smtClean="0"/>
              <a:t>Color &amp; Alignment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p </a:t>
            </a:r>
            <a:r>
              <a:rPr lang="en-US" sz="1600" dirty="0" smtClean="0"/>
              <a:t>{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/>
              <a:t>text-align: justify</a:t>
            </a:r>
            <a:r>
              <a:rPr lang="en-US" sz="1600" dirty="0" smtClean="0"/>
              <a:t>;</a:t>
            </a:r>
          </a:p>
          <a:p>
            <a:pPr fontAlgn="base"/>
            <a:r>
              <a:rPr lang="en-US" sz="1600" dirty="0"/>
              <a:t> color: #434343;</a:t>
            </a:r>
            <a:endParaRPr lang="en-US" sz="1600" dirty="0" smtClean="0"/>
          </a:p>
          <a:p>
            <a:pPr fontAlgn="base"/>
            <a:r>
              <a:rPr lang="en-US" sz="1600" dirty="0" smtClean="0"/>
              <a:t>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3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Text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Text Properties</a:t>
            </a:r>
          </a:p>
          <a:p>
            <a:pPr algn="ctr" fontAlgn="base"/>
            <a:endParaRPr lang="en-US" sz="1600" b="1" u="sng" dirty="0" smtClean="0"/>
          </a:p>
          <a:p>
            <a:pPr fontAlgn="base"/>
            <a:r>
              <a:rPr lang="en-US" sz="1600" b="1" dirty="0"/>
              <a:t>Text Decoration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>
                <a:hlinkClick r:id="rId3"/>
              </a:rPr>
              <a:t>text-decoration</a:t>
            </a:r>
            <a:r>
              <a:rPr lang="en-US" sz="1600" dirty="0"/>
              <a:t> property is used to set or remove decorations from text</a:t>
            </a:r>
            <a:r>
              <a:rPr lang="en-US" sz="1600" dirty="0" smtClean="0"/>
              <a:t>.</a:t>
            </a:r>
          </a:p>
          <a:p>
            <a:pPr fontAlgn="base"/>
            <a:r>
              <a:rPr lang="en-US" sz="1600" dirty="0" smtClean="0"/>
              <a:t>This </a:t>
            </a:r>
            <a:r>
              <a:rPr lang="en-US" sz="1600" dirty="0"/>
              <a:t>property typically accepts one of the following values: </a:t>
            </a:r>
            <a:r>
              <a:rPr lang="en-US" sz="1600" dirty="0"/>
              <a:t>underline</a:t>
            </a:r>
            <a:r>
              <a:rPr lang="en-US" sz="1600" dirty="0"/>
              <a:t>, </a:t>
            </a:r>
            <a:r>
              <a:rPr lang="en-US" sz="1600" dirty="0" err="1"/>
              <a:t>overline</a:t>
            </a:r>
            <a:r>
              <a:rPr lang="en-US" sz="1600" dirty="0"/>
              <a:t>, </a:t>
            </a:r>
            <a:r>
              <a:rPr lang="en-US" sz="1600" dirty="0"/>
              <a:t>line-through</a:t>
            </a:r>
            <a:r>
              <a:rPr lang="en-US" sz="1600" dirty="0"/>
              <a:t>, and </a:t>
            </a:r>
            <a:r>
              <a:rPr lang="en-US" sz="1600" dirty="0"/>
              <a:t>none</a:t>
            </a:r>
            <a:r>
              <a:rPr lang="en-US" sz="1600" dirty="0"/>
              <a:t>. </a:t>
            </a:r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/>
              <a:t>h1 { text-decoration: </a:t>
            </a:r>
            <a:r>
              <a:rPr lang="en-US" sz="1600" dirty="0" err="1"/>
              <a:t>overline</a:t>
            </a:r>
            <a:r>
              <a:rPr lang="en-US" sz="1600" dirty="0"/>
              <a:t>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h2 </a:t>
            </a:r>
            <a:r>
              <a:rPr lang="en-US" sz="1600" dirty="0"/>
              <a:t>{ text-decoration: line-through;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h3 </a:t>
            </a:r>
            <a:r>
              <a:rPr lang="en-US" sz="1600" dirty="0"/>
              <a:t>{ text-decoration: underline;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/>
              <a:t>Text </a:t>
            </a:r>
            <a:r>
              <a:rPr lang="en-US" sz="1600" b="1" dirty="0" smtClean="0"/>
              <a:t>Transformation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text-transform</a:t>
            </a:r>
            <a:r>
              <a:rPr lang="en-US" sz="1600" dirty="0"/>
              <a:t> property is used to set the cases for a text.</a:t>
            </a:r>
            <a:endParaRPr lang="en-US" sz="1600" b="1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/>
              <a:t>h1 { text-transform: uppercase;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h2 </a:t>
            </a:r>
            <a:r>
              <a:rPr lang="en-US" sz="1600" dirty="0"/>
              <a:t>{ text-transform: capitalize; } </a:t>
            </a:r>
            <a:endParaRPr lang="en-US" sz="1600" dirty="0" smtClean="0"/>
          </a:p>
          <a:p>
            <a:pPr fontAlgn="base"/>
            <a:r>
              <a:rPr lang="en-US" sz="1600" dirty="0" smtClean="0"/>
              <a:t>h3 </a:t>
            </a:r>
            <a:r>
              <a:rPr lang="en-US" sz="1600" dirty="0"/>
              <a:t>{ text-transform: lowercase; </a:t>
            </a: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5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 </a:t>
            </a:r>
            <a:r>
              <a:rPr lang="en" sz="3300" b="1" dirty="0"/>
              <a:t>ARCHITECTURE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3200" dirty="0" smtClean="0"/>
              <a:t>CSS architecture</a:t>
            </a:r>
            <a:r>
              <a:rPr lang="en-US" sz="3200" dirty="0"/>
              <a:t> refers to the design patterns, naming conventions, and </a:t>
            </a:r>
            <a:r>
              <a:rPr lang="en-US" sz="3200" dirty="0" smtClean="0"/>
              <a:t>organization </a:t>
            </a:r>
            <a:r>
              <a:rPr lang="en-US" sz="3200" dirty="0"/>
              <a:t>methods used to manage CSS code in a scalable and maintainable way.</a:t>
            </a:r>
            <a:r>
              <a:rPr lang="en-US" sz="3200" dirty="0" smtClean="0"/>
              <a:t> </a:t>
            </a:r>
          </a:p>
          <a:p>
            <a:pPr lvl="0" algn="just"/>
            <a:endParaRPr lang="en-US" sz="3200" dirty="0"/>
          </a:p>
          <a:p>
            <a:pPr lvl="0" algn="just"/>
            <a:r>
              <a:rPr lang="en-US" sz="3200" dirty="0" smtClean="0"/>
              <a:t>Good </a:t>
            </a:r>
            <a:r>
              <a:rPr lang="en-US" sz="3200" dirty="0"/>
              <a:t>CSS architecture helps manage the complexity and scope of styles as projects grow</a:t>
            </a:r>
            <a:r>
              <a:rPr lang="en-US" sz="3200" dirty="0" smtClean="0"/>
              <a:t>.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Text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Text Properties</a:t>
            </a:r>
          </a:p>
          <a:p>
            <a:pPr fontAlgn="base"/>
            <a:r>
              <a:rPr lang="en-US" sz="1600" b="1" dirty="0" smtClean="0"/>
              <a:t>Text </a:t>
            </a:r>
            <a:r>
              <a:rPr lang="en-US" sz="1600" b="1" dirty="0"/>
              <a:t>Indentation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>
                <a:hlinkClick r:id="rId3"/>
              </a:rPr>
              <a:t>letter-spacing</a:t>
            </a:r>
            <a:r>
              <a:rPr lang="en-US" sz="1600" dirty="0"/>
              <a:t> property is used to set extra spacing between the characters of text.  </a:t>
            </a:r>
            <a:endParaRPr lang="en-US" sz="1600" dirty="0" smtClean="0"/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text-indent: 100px; </a:t>
            </a:r>
            <a:r>
              <a:rPr lang="en-US" sz="1600" dirty="0" smtClean="0"/>
              <a:t>}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/>
              <a:t>Letter </a:t>
            </a:r>
            <a:r>
              <a:rPr lang="en-US" sz="1600" b="1" dirty="0" smtClean="0"/>
              <a:t>Spacing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>
                <a:hlinkClick r:id="rId3"/>
              </a:rPr>
              <a:t>letter-spacing</a:t>
            </a:r>
            <a:r>
              <a:rPr lang="en-US" sz="1600" dirty="0"/>
              <a:t> property is used to set extra spacing between the characters of text</a:t>
            </a:r>
            <a:r>
              <a:rPr lang="en-US" sz="1600" dirty="0" smtClean="0"/>
              <a:t>.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h1 { letter-spacing: -3px;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letter-spacing: 10px; </a:t>
            </a:r>
            <a:r>
              <a:rPr lang="en-US" sz="1600" dirty="0" smtClean="0"/>
              <a:t>}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b="1" dirty="0"/>
              <a:t>Word </a:t>
            </a:r>
            <a:r>
              <a:rPr lang="en-US" sz="1600" b="1" dirty="0" smtClean="0"/>
              <a:t>Spacing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word-spacing</a:t>
            </a:r>
            <a:r>
              <a:rPr lang="en-US" sz="1600" dirty="0"/>
              <a:t> property is used to specify additional spacing between the words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err="1" smtClean="0"/>
              <a:t>p.normal</a:t>
            </a:r>
            <a:r>
              <a:rPr lang="en-US" sz="1600" dirty="0" smtClean="0"/>
              <a:t> </a:t>
            </a:r>
            <a:r>
              <a:rPr lang="en-US" sz="1600" dirty="0"/>
              <a:t>{ word-spacing: 20px;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err="1" smtClean="0"/>
              <a:t>p.justified</a:t>
            </a:r>
            <a:r>
              <a:rPr lang="en-US" sz="1600" dirty="0" smtClean="0"/>
              <a:t> </a:t>
            </a:r>
            <a:r>
              <a:rPr lang="en-US" sz="1600" dirty="0"/>
              <a:t>{ word-spacing: 20px; text-align: justify;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err="1" smtClean="0"/>
              <a:t>p.preformatted</a:t>
            </a:r>
            <a:r>
              <a:rPr lang="en-US" sz="1600" dirty="0" smtClean="0"/>
              <a:t> { word-spacing: 20px; white-space: pre; }</a:t>
            </a:r>
          </a:p>
        </p:txBody>
      </p:sp>
    </p:spTree>
    <p:extLst>
      <p:ext uri="{BB962C8B-B14F-4D97-AF65-F5344CB8AC3E}">
        <p14:creationId xmlns:p14="http://schemas.microsoft.com/office/powerpoint/2010/main" val="2506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7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b="1" dirty="0"/>
              <a:t>CSS  </a:t>
            </a:r>
            <a:r>
              <a:rPr lang="en" b="1" dirty="0" smtClean="0"/>
              <a:t>Font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25151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u="sng" dirty="0"/>
              <a:t>CSS </a:t>
            </a:r>
            <a:r>
              <a:rPr lang="en-US" sz="1600" b="1" u="sng" dirty="0" smtClean="0"/>
              <a:t>Font Properties</a:t>
            </a:r>
          </a:p>
          <a:p>
            <a:pPr fontAlgn="base"/>
            <a:r>
              <a:rPr lang="en-US" sz="1600" b="1" dirty="0" smtClean="0"/>
              <a:t>Styling </a:t>
            </a:r>
            <a:r>
              <a:rPr lang="en-US" sz="1600" b="1" dirty="0"/>
              <a:t>Fonts with CSS</a:t>
            </a:r>
          </a:p>
          <a:p>
            <a:pPr fontAlgn="base"/>
            <a:r>
              <a:rPr lang="en-US" sz="1600" dirty="0"/>
              <a:t>The font properties are: </a:t>
            </a:r>
            <a:r>
              <a:rPr lang="en-US" sz="1600" dirty="0"/>
              <a:t>font-family</a:t>
            </a:r>
            <a:r>
              <a:rPr lang="en-US" sz="1600" dirty="0"/>
              <a:t>, </a:t>
            </a:r>
            <a:r>
              <a:rPr lang="en-US" sz="1600" dirty="0"/>
              <a:t>font-style</a:t>
            </a:r>
            <a:r>
              <a:rPr lang="en-US" sz="1600" dirty="0"/>
              <a:t>, </a:t>
            </a:r>
            <a:r>
              <a:rPr lang="en-US" sz="1600" dirty="0"/>
              <a:t>font-weight</a:t>
            </a:r>
            <a:r>
              <a:rPr lang="en-US" sz="1600" dirty="0"/>
              <a:t>, </a:t>
            </a:r>
            <a:r>
              <a:rPr lang="en-US" sz="1600" dirty="0"/>
              <a:t>font-size</a:t>
            </a:r>
            <a:r>
              <a:rPr lang="en-US" sz="1600" dirty="0"/>
              <a:t>, and </a:t>
            </a:r>
            <a:r>
              <a:rPr lang="en-US" sz="1600" dirty="0"/>
              <a:t>font-variant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/>
              <a:t>Font </a:t>
            </a:r>
            <a:r>
              <a:rPr lang="en-US" sz="1600" b="1" dirty="0" smtClean="0"/>
              <a:t>Family </a:t>
            </a:r>
          </a:p>
          <a:p>
            <a:pPr fontAlgn="base"/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/>
              <a:t>font-family</a:t>
            </a:r>
            <a:r>
              <a:rPr lang="en-US" sz="1600" dirty="0"/>
              <a:t> property is used to specify the font to be used to render the text</a:t>
            </a:r>
            <a:r>
              <a:rPr lang="en-US" sz="1600" dirty="0" smtClean="0"/>
              <a:t>.</a:t>
            </a:r>
          </a:p>
          <a:p>
            <a:pPr fontAlgn="base"/>
            <a:r>
              <a:rPr lang="en-US" sz="1600" dirty="0" smtClean="0"/>
              <a:t>body { </a:t>
            </a:r>
            <a:r>
              <a:rPr lang="en-US" sz="1600" dirty="0"/>
              <a:t>font-family: Arial, Helvetica, sans-serif</a:t>
            </a:r>
            <a:r>
              <a:rPr lang="en-US" sz="1600" dirty="0" smtClean="0"/>
              <a:t>; </a:t>
            </a:r>
            <a:r>
              <a:rPr lang="en-US" sz="1600" dirty="0"/>
              <a:t>}</a:t>
            </a:r>
            <a:endParaRPr lang="en-US" sz="1600" b="1" dirty="0" smtClean="0"/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b="1" dirty="0" smtClean="0"/>
              <a:t>Font Style</a:t>
            </a:r>
          </a:p>
          <a:p>
            <a:pPr fontAlgn="base"/>
            <a:r>
              <a:rPr lang="en-US" sz="1600" dirty="0"/>
              <a:t>The </a:t>
            </a:r>
            <a:r>
              <a:rPr lang="en-US" sz="1600" dirty="0"/>
              <a:t>font-style</a:t>
            </a:r>
            <a:r>
              <a:rPr lang="en-US" sz="1600" dirty="0"/>
              <a:t> property is used to set the font face style for the text content of an element</a:t>
            </a:r>
            <a:r>
              <a:rPr lang="en-US" sz="1600" dirty="0" smtClean="0"/>
              <a:t>.</a:t>
            </a:r>
          </a:p>
          <a:p>
            <a:pPr fontAlgn="base"/>
            <a:r>
              <a:rPr lang="en-US" sz="1600" dirty="0" err="1" smtClean="0"/>
              <a:t>p.normal</a:t>
            </a:r>
            <a:r>
              <a:rPr lang="en-US" sz="1600" dirty="0" smtClean="0"/>
              <a:t> </a:t>
            </a:r>
            <a:r>
              <a:rPr lang="en-US" sz="1600" dirty="0"/>
              <a:t>{ font-style: normal;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err="1" smtClean="0"/>
              <a:t>p.italic</a:t>
            </a:r>
            <a:r>
              <a:rPr lang="en-US" sz="1600" dirty="0" smtClean="0"/>
              <a:t> </a:t>
            </a:r>
            <a:r>
              <a:rPr lang="en-US" sz="1600" dirty="0"/>
              <a:t>{ font-style: italic;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 err="1"/>
              <a:t>p.oblique</a:t>
            </a:r>
            <a:r>
              <a:rPr lang="en-US" sz="1600" dirty="0"/>
              <a:t> { font-style: oblique; </a:t>
            </a:r>
            <a:r>
              <a:rPr lang="en-US" sz="1600" dirty="0" smtClean="0"/>
              <a:t>}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b="1" dirty="0"/>
              <a:t>Font </a:t>
            </a:r>
            <a:r>
              <a:rPr lang="en-US" sz="1600" b="1" dirty="0" smtClean="0"/>
              <a:t>Size</a:t>
            </a:r>
          </a:p>
          <a:p>
            <a:pPr fontAlgn="base"/>
            <a:r>
              <a:rPr lang="en-US" sz="1600" dirty="0" smtClean="0"/>
              <a:t>h1 </a:t>
            </a:r>
            <a:r>
              <a:rPr lang="en-US" sz="1600" dirty="0"/>
              <a:t>{ font-size: 24px; </a:t>
            </a:r>
            <a:r>
              <a:rPr lang="en-US" sz="1600" dirty="0" smtClean="0"/>
              <a:t>}</a:t>
            </a:r>
          </a:p>
          <a:p>
            <a:pPr fontAlgn="base"/>
            <a:r>
              <a:rPr lang="en-US" sz="1600" dirty="0" smtClean="0"/>
              <a:t>p </a:t>
            </a:r>
            <a:r>
              <a:rPr lang="en-US" sz="1600" dirty="0"/>
              <a:t>{ font-size: 14px; </a:t>
            </a:r>
            <a:r>
              <a:rPr lang="en-US" sz="1600" dirty="0" smtClean="0"/>
              <a:t>}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014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HTML [HYPER TEXT MARKUP LANGUAGE]</a:t>
            </a:r>
            <a:endParaRPr sz="33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349425" y="964400"/>
            <a:ext cx="86238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Introduction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Basics Tags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Paragraph / Headings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Images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Lists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Forms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Tables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Div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Block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Inline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CSS 3 [CASECADING STYLE SHEET]</a:t>
            </a:r>
            <a:endParaRPr sz="3300"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349425" y="964400"/>
            <a:ext cx="86238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Colors / Backgrounds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Borders / Margins / Padding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Text / Fonts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Shadow / Positions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Links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Gridbox / Flexbox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Forms / Buttons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Responsiveness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Pseudo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 ARCHITECTURE [Methodologies]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11409"/>
            <a:ext cx="85008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b="1" dirty="0"/>
              <a:t>BEM (Block Element Modifier):</a:t>
            </a:r>
            <a:endParaRPr lang="en-US" sz="2800" dirty="0"/>
          </a:p>
          <a:p>
            <a:r>
              <a:rPr lang="en-US" sz="2600" b="1" dirty="0"/>
              <a:t>Block:</a:t>
            </a:r>
            <a:r>
              <a:rPr lang="en-US" sz="2600" dirty="0"/>
              <a:t> A standalone entity that is meaningful on its own (e.g., .button</a:t>
            </a:r>
            <a:r>
              <a:rPr lang="en-US" sz="2600" dirty="0" smtClean="0"/>
              <a:t>).</a:t>
            </a:r>
          </a:p>
          <a:p>
            <a:endParaRPr lang="en-US" sz="2600" dirty="0"/>
          </a:p>
          <a:p>
            <a:r>
              <a:rPr lang="en-US" sz="2600" b="1" dirty="0"/>
              <a:t>Element:</a:t>
            </a:r>
            <a:r>
              <a:rPr lang="en-US" sz="2600" dirty="0"/>
              <a:t> A part of a block that has no standalone meaning and is semantically tied to its block (e.g., .</a:t>
            </a:r>
            <a:r>
              <a:rPr lang="en-US" sz="2600" dirty="0" err="1"/>
              <a:t>button__icon</a:t>
            </a:r>
            <a:r>
              <a:rPr lang="en-US" sz="2600" dirty="0" smtClean="0"/>
              <a:t>).</a:t>
            </a:r>
          </a:p>
          <a:p>
            <a:endParaRPr lang="en-US" sz="2600" dirty="0"/>
          </a:p>
          <a:p>
            <a:r>
              <a:rPr lang="en-US" sz="2600" b="1" dirty="0"/>
              <a:t>Modifier:</a:t>
            </a:r>
            <a:r>
              <a:rPr lang="en-US" sz="2600" dirty="0"/>
              <a:t> A flag on a block or element that changes its appearance or behavior (e.g., .button--large).</a:t>
            </a:r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ARCHITECTURE [Methodologies]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600" b="1" dirty="0"/>
              <a:t>Example: Applying BEM </a:t>
            </a:r>
            <a:r>
              <a:rPr lang="en-US" sz="1600" b="1" dirty="0" smtClean="0"/>
              <a:t>Methodology</a:t>
            </a:r>
          </a:p>
          <a:p>
            <a:pPr lvl="0" algn="just"/>
            <a:r>
              <a:rPr lang="en-US" sz="1600" dirty="0"/>
              <a:t>/* Block: card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.</a:t>
            </a:r>
            <a:r>
              <a:rPr lang="en-US" sz="1600" dirty="0"/>
              <a:t>card { 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background-color</a:t>
            </a:r>
            <a:r>
              <a:rPr lang="en-US" sz="1600" dirty="0"/>
              <a:t>: white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border-radius</a:t>
            </a:r>
            <a:r>
              <a:rPr lang="en-US" sz="1600" dirty="0"/>
              <a:t>: 5px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box-shadow</a:t>
            </a:r>
            <a:r>
              <a:rPr lang="en-US" sz="1600" dirty="0"/>
              <a:t>: 0 2px 5px </a:t>
            </a:r>
            <a:r>
              <a:rPr lang="en-US" sz="1600" dirty="0" err="1"/>
              <a:t>rgba</a:t>
            </a:r>
            <a:r>
              <a:rPr lang="en-US" sz="1600" dirty="0"/>
              <a:t>(0, 0, 0, 0.1</a:t>
            </a:r>
            <a:r>
              <a:rPr lang="en-US" sz="1600" dirty="0" smtClean="0"/>
              <a:t>);</a:t>
            </a:r>
          </a:p>
          <a:p>
            <a:pPr lvl="0" algn="just"/>
            <a:r>
              <a:rPr lang="en-US" sz="1600" dirty="0" smtClean="0"/>
              <a:t>padding</a:t>
            </a:r>
            <a:r>
              <a:rPr lang="en-US" sz="1600" dirty="0"/>
              <a:t>: 20px; margin: 20px 0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}</a:t>
            </a:r>
          </a:p>
          <a:p>
            <a:pPr lvl="0" algn="just"/>
            <a:endParaRPr lang="en-US" sz="1600" dirty="0" smtClean="0"/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/* Element: </a:t>
            </a:r>
            <a:r>
              <a:rPr lang="en-US" sz="1600" dirty="0" err="1"/>
              <a:t>card__header</a:t>
            </a:r>
            <a:r>
              <a:rPr lang="en-US" sz="1600" dirty="0"/>
              <a:t>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.</a:t>
            </a:r>
            <a:r>
              <a:rPr lang="en-US" sz="1600" dirty="0" err="1"/>
              <a:t>card__header</a:t>
            </a:r>
            <a:r>
              <a:rPr lang="en-US" sz="1600" dirty="0"/>
              <a:t> { </a:t>
            </a:r>
            <a:endParaRPr lang="en-US" sz="1600" dirty="0" smtClean="0"/>
          </a:p>
          <a:p>
            <a:pPr lvl="0" algn="just"/>
            <a:r>
              <a:rPr lang="en-US" sz="1600" dirty="0"/>
              <a:t> </a:t>
            </a:r>
            <a:r>
              <a:rPr lang="en-US" sz="1600" dirty="0" smtClean="0"/>
              <a:t>font-size</a:t>
            </a:r>
            <a:r>
              <a:rPr lang="en-US" sz="1600" dirty="0"/>
              <a:t>: 1.5em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margin-bottom</a:t>
            </a:r>
            <a:r>
              <a:rPr lang="en-US" sz="1600" dirty="0"/>
              <a:t>: 10px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}</a:t>
            </a:r>
          </a:p>
          <a:p>
            <a:pPr lvl="0" algn="just"/>
            <a:endParaRPr lang="en-US" sz="1600" dirty="0"/>
          </a:p>
          <a:p>
            <a:pPr lvl="0" algn="just"/>
            <a:r>
              <a:rPr lang="en-US" sz="1600" dirty="0"/>
              <a:t>/* Modifier: card--featured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.card--featured { border: 2px solid #007bff; </a:t>
            </a:r>
            <a:r>
              <a:rPr lang="en-US" sz="1600" dirty="0" smtClean="0"/>
              <a:t>}</a:t>
            </a: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SYNTAX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Selector</a:t>
            </a:r>
            <a:r>
              <a:rPr lang="en-US" sz="1600" dirty="0"/>
              <a:t> − A selector is an HTML tag at which a style will be applied. This could be any tag like &lt;h1&gt; or &lt;table&gt; etc.</a:t>
            </a:r>
          </a:p>
          <a:p>
            <a:r>
              <a:rPr lang="en-US" sz="1600" b="1" dirty="0"/>
              <a:t>Property</a:t>
            </a:r>
            <a:r>
              <a:rPr lang="en-US" sz="1600" dirty="0"/>
              <a:t> − A property is a type of attribute of HTML tag. Put simply, all the HTML attributes are converted into CSS properties. They could be </a:t>
            </a:r>
            <a:r>
              <a:rPr lang="en-US" sz="1600" i="1" dirty="0"/>
              <a:t>color</a:t>
            </a:r>
            <a:r>
              <a:rPr lang="en-US" sz="1600" dirty="0"/>
              <a:t>, </a:t>
            </a:r>
            <a:r>
              <a:rPr lang="en-US" sz="1600" i="1" dirty="0"/>
              <a:t>border</a:t>
            </a:r>
            <a:r>
              <a:rPr lang="en-US" sz="1600" dirty="0"/>
              <a:t> etc.</a:t>
            </a:r>
          </a:p>
          <a:p>
            <a:r>
              <a:rPr lang="en-US" sz="1600" b="1" dirty="0"/>
              <a:t>Value</a:t>
            </a:r>
            <a:r>
              <a:rPr lang="en-US" sz="1600" dirty="0"/>
              <a:t> − Values are assigned to properties. For example, </a:t>
            </a:r>
            <a:r>
              <a:rPr lang="en-US" sz="1600" i="1" dirty="0"/>
              <a:t>color</a:t>
            </a:r>
            <a:r>
              <a:rPr lang="en-US" sz="1600" dirty="0"/>
              <a:t> property can have value either </a:t>
            </a:r>
            <a:r>
              <a:rPr lang="en-US" sz="1600" i="1" dirty="0"/>
              <a:t>red</a:t>
            </a:r>
            <a:r>
              <a:rPr lang="en-US" sz="1600" dirty="0"/>
              <a:t> or </a:t>
            </a:r>
            <a:r>
              <a:rPr lang="en-US" sz="1600" i="1" dirty="0"/>
              <a:t>#F1F1F1</a:t>
            </a:r>
            <a:r>
              <a:rPr lang="en-US" sz="1600" dirty="0"/>
              <a:t> etc.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          </a:t>
            </a:r>
            <a:r>
              <a:rPr lang="en-US" sz="1800" b="1" dirty="0" smtClean="0"/>
              <a:t>selector </a:t>
            </a:r>
            <a:r>
              <a:rPr lang="en-US" sz="1800" b="1" dirty="0"/>
              <a:t>{ property: value } 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5" y="3014272"/>
            <a:ext cx="4889241" cy="1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Implementation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There are three ways to insert CSS in HTML documents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smtClean="0"/>
              <a:t>Inline </a:t>
            </a:r>
            <a:r>
              <a:rPr lang="en-US" sz="1600" dirty="0"/>
              <a:t>CSS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Internal CSS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External </a:t>
            </a:r>
            <a:r>
              <a:rPr lang="en-US" sz="1600" dirty="0" smtClean="0"/>
              <a:t>CSS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r>
              <a:rPr lang="en-US" sz="1600" b="1" u="sng" dirty="0" smtClean="0"/>
              <a:t>Inline </a:t>
            </a:r>
            <a:r>
              <a:rPr lang="en-US" sz="1600" b="1" u="sng" dirty="0"/>
              <a:t>CSS</a:t>
            </a:r>
          </a:p>
          <a:p>
            <a:r>
              <a:rPr lang="en-US" sz="1500" dirty="0"/>
              <a:t>Inline CSS is used to apply CSS on a single line or element.</a:t>
            </a:r>
          </a:p>
          <a:p>
            <a:r>
              <a:rPr lang="en-US" sz="1500" dirty="0"/>
              <a:t>For example:</a:t>
            </a:r>
          </a:p>
          <a:p>
            <a:r>
              <a:rPr lang="en-US" sz="1500" b="1" dirty="0" smtClean="0"/>
              <a:t>	&lt;</a:t>
            </a:r>
            <a:r>
              <a:rPr lang="en-US" sz="1500" b="1" dirty="0"/>
              <a:t>p</a:t>
            </a:r>
            <a:r>
              <a:rPr lang="en-US" sz="1500" dirty="0"/>
              <a:t> style="</a:t>
            </a:r>
            <a:r>
              <a:rPr lang="en-US" sz="1500" dirty="0" err="1"/>
              <a:t>color:blue</a:t>
            </a:r>
            <a:r>
              <a:rPr lang="en-US" sz="1500" dirty="0"/>
              <a:t>"</a:t>
            </a:r>
            <a:r>
              <a:rPr lang="en-US" sz="1500" b="1" dirty="0"/>
              <a:t>&gt;</a:t>
            </a:r>
            <a:r>
              <a:rPr lang="en-US" sz="1500" dirty="0"/>
              <a:t>Hello CSS</a:t>
            </a:r>
            <a:r>
              <a:rPr lang="en-US" sz="1500" b="1" dirty="0"/>
              <a:t>&lt;/p</a:t>
            </a:r>
            <a:r>
              <a:rPr lang="en-US" sz="1500" b="1" dirty="0" smtClean="0"/>
              <a:t>&gt;</a:t>
            </a:r>
          </a:p>
          <a:p>
            <a:r>
              <a:rPr lang="en-US" sz="1600" dirty="0"/>
              <a:t>  </a:t>
            </a:r>
            <a:endParaRPr lang="en-US" sz="1600" dirty="0" smtClean="0"/>
          </a:p>
          <a:p>
            <a:r>
              <a:rPr lang="en-US" sz="1600" b="1" u="sng" dirty="0" smtClean="0"/>
              <a:t>Internal </a:t>
            </a:r>
            <a:r>
              <a:rPr lang="en-US" sz="1600" b="1" u="sng" dirty="0"/>
              <a:t>CSS</a:t>
            </a:r>
          </a:p>
          <a:p>
            <a:r>
              <a:rPr lang="en-US" sz="1500" dirty="0"/>
              <a:t>Internal CSS is used to apply CSS on a single document or page. It can affect all the elements of the page. It is written inside the style tag within head section of html.</a:t>
            </a:r>
          </a:p>
          <a:p>
            <a:r>
              <a:rPr lang="en-US" sz="1500" dirty="0"/>
              <a:t>For example:</a:t>
            </a:r>
          </a:p>
          <a:p>
            <a:r>
              <a:rPr lang="en-US" sz="1500" b="1" dirty="0"/>
              <a:t>&lt;style&gt;</a:t>
            </a:r>
            <a:r>
              <a:rPr lang="en-US" sz="1500" dirty="0"/>
              <a:t>  </a:t>
            </a:r>
          </a:p>
          <a:p>
            <a:r>
              <a:rPr lang="en-US" sz="1500" dirty="0"/>
              <a:t>p{</a:t>
            </a:r>
            <a:r>
              <a:rPr lang="en-US" sz="1500" dirty="0" err="1"/>
              <a:t>color:blue</a:t>
            </a:r>
            <a:r>
              <a:rPr lang="en-US" sz="1500" dirty="0"/>
              <a:t>}  </a:t>
            </a:r>
          </a:p>
          <a:p>
            <a:r>
              <a:rPr lang="en-US" sz="1500" b="1" dirty="0"/>
              <a:t>&lt;/style&gt;</a:t>
            </a:r>
            <a:r>
              <a:rPr lang="en-US" sz="1500" dirty="0"/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5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Implementation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830424"/>
            <a:ext cx="825759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External </a:t>
            </a:r>
            <a:r>
              <a:rPr lang="en-US" sz="1600" b="1" u="sng" dirty="0"/>
              <a:t>CSS</a:t>
            </a:r>
          </a:p>
          <a:p>
            <a:r>
              <a:rPr lang="en-US" dirty="0"/>
              <a:t>External CSS is used to apply CSS on multiple pages or all pages. Here, we write all the CSS code in a </a:t>
            </a:r>
            <a:r>
              <a:rPr lang="en-US" dirty="0" err="1"/>
              <a:t>css</a:t>
            </a:r>
            <a:r>
              <a:rPr lang="en-US" dirty="0"/>
              <a:t> file. Its extension must be .</a:t>
            </a:r>
            <a:r>
              <a:rPr lang="en-US" dirty="0" err="1"/>
              <a:t>css</a:t>
            </a:r>
            <a:r>
              <a:rPr lang="en-US" dirty="0"/>
              <a:t> for example style.css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p{</a:t>
            </a:r>
            <a:r>
              <a:rPr lang="en-US" dirty="0" err="1"/>
              <a:t>color:blue</a:t>
            </a:r>
            <a:r>
              <a:rPr lang="en-US" dirty="0"/>
              <a:t>} 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need to link this style.css file to your html pages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 smtClean="0"/>
              <a:t>	    &lt;</a:t>
            </a:r>
            <a:r>
              <a:rPr lang="en-US" sz="1600" b="1" dirty="0"/>
              <a:t>link </a:t>
            </a:r>
            <a:r>
              <a:rPr lang="en-US" sz="1600" b="1" dirty="0" err="1"/>
              <a:t>rel</a:t>
            </a:r>
            <a:r>
              <a:rPr lang="en-US" sz="1600" b="1" dirty="0"/>
              <a:t>="</a:t>
            </a:r>
            <a:r>
              <a:rPr lang="en-US" sz="1600" b="1" dirty="0" err="1"/>
              <a:t>stylesheet</a:t>
            </a:r>
            <a:r>
              <a:rPr lang="en-US" sz="1600" b="1" dirty="0"/>
              <a:t>" type="text/</a:t>
            </a:r>
            <a:r>
              <a:rPr lang="en-US" sz="1600" b="1" dirty="0" err="1"/>
              <a:t>css</a:t>
            </a:r>
            <a:r>
              <a:rPr lang="en-US" sz="1600" b="1" dirty="0"/>
              <a:t>" </a:t>
            </a:r>
            <a:r>
              <a:rPr lang="en-US" sz="1600" b="1" dirty="0" err="1"/>
              <a:t>href</a:t>
            </a:r>
            <a:r>
              <a:rPr lang="en-US" sz="1600" b="1" dirty="0"/>
              <a:t>="style.css"&gt;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76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830424"/>
            <a:ext cx="82575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CSS selectors</a:t>
            </a:r>
            <a:r>
              <a:rPr lang="en-US" sz="1600" dirty="0"/>
              <a:t> are used </a:t>
            </a:r>
            <a:r>
              <a:rPr lang="en-US" sz="1600" i="1" dirty="0"/>
              <a:t>to select the content you want to style</a:t>
            </a:r>
            <a:r>
              <a:rPr lang="en-US" sz="1600" dirty="0"/>
              <a:t>. Selectors are the part of CSS rule set. CSS selectors select HTML elements according to its id, class, type, attribute etc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r>
              <a:rPr lang="en-US" sz="1600" dirty="0"/>
              <a:t>There are several different types of selectors in CSS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Element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Id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Class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Universal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Group Selector</a:t>
            </a:r>
          </a:p>
        </p:txBody>
      </p:sp>
    </p:spTree>
    <p:extLst>
      <p:ext uri="{BB962C8B-B14F-4D97-AF65-F5344CB8AC3E}">
        <p14:creationId xmlns:p14="http://schemas.microsoft.com/office/powerpoint/2010/main" val="40612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933</Words>
  <Application>Microsoft Office PowerPoint</Application>
  <PresentationFormat>On-screen Show (16:9)</PresentationFormat>
  <Paragraphs>445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Roboto</vt:lpstr>
      <vt:lpstr>Wingdings</vt:lpstr>
      <vt:lpstr>Geometric</vt:lpstr>
      <vt:lpstr>CASCADING STYLE SHEET [CSS] Version 3</vt:lpstr>
      <vt:lpstr>CSS DEVELOPMENT ENVIRONMENT</vt:lpstr>
      <vt:lpstr>CSS  ARCHITECTURE</vt:lpstr>
      <vt:lpstr>CSS  ARCHITECTURE [Methodologies]</vt:lpstr>
      <vt:lpstr>CSS  ARCHITECTURE [Methodologies]</vt:lpstr>
      <vt:lpstr>CSS  SYNTAX</vt:lpstr>
      <vt:lpstr>CSS  Implementation</vt:lpstr>
      <vt:lpstr>CSS  Implementation</vt:lpstr>
      <vt:lpstr>CSS  Selector</vt:lpstr>
      <vt:lpstr>CSS  Selector</vt:lpstr>
      <vt:lpstr>CSS  Selector</vt:lpstr>
      <vt:lpstr>CSS  Selector</vt:lpstr>
      <vt:lpstr>CSS  Selector</vt:lpstr>
      <vt:lpstr>CSS  Selector</vt:lpstr>
      <vt:lpstr>CSS  Background</vt:lpstr>
      <vt:lpstr>CSS  Background</vt:lpstr>
      <vt:lpstr>CSS  Background</vt:lpstr>
      <vt:lpstr>CSS  Background</vt:lpstr>
      <vt:lpstr>CSS  Color</vt:lpstr>
      <vt:lpstr>CSS  Border</vt:lpstr>
      <vt:lpstr>CSS  Border</vt:lpstr>
      <vt:lpstr>CSS  Border</vt:lpstr>
      <vt:lpstr>CSS  Border</vt:lpstr>
      <vt:lpstr>CSS  Margin</vt:lpstr>
      <vt:lpstr>CSS  Margin</vt:lpstr>
      <vt:lpstr>CSS  Padding</vt:lpstr>
      <vt:lpstr>CSS  Padding</vt:lpstr>
      <vt:lpstr>CSS  Text</vt:lpstr>
      <vt:lpstr>CSS  Text</vt:lpstr>
      <vt:lpstr>CSS  Text</vt:lpstr>
      <vt:lpstr>CSS  Font</vt:lpstr>
      <vt:lpstr>HTML [HYPER TEXT MARKUP LANGUAGE]</vt:lpstr>
      <vt:lpstr>CSS 3 [CASECADING STYLE SHEET]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27</cp:revision>
  <dcterms:modified xsi:type="dcterms:W3CDTF">2024-06-15T07:55:12Z</dcterms:modified>
</cp:coreProperties>
</file>