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9" r:id="rId3"/>
    <p:sldId id="318" r:id="rId4"/>
    <p:sldId id="319" r:id="rId5"/>
    <p:sldId id="320" r:id="rId6"/>
    <p:sldId id="321" r:id="rId7"/>
    <p:sldId id="322" r:id="rId8"/>
    <p:sldId id="323" r:id="rId9"/>
  </p:sldIdLst>
  <p:sldSz cx="9144000" cy="5143500" type="screen16x9"/>
  <p:notesSz cx="6858000" cy="9144000"/>
  <p:embeddedFontLst>
    <p:embeddedFont>
      <p:font typeface="Segoe UI" panose="020B0502040204020203" pitchFamily="34" charset="0"/>
      <p:regular r:id="rId11"/>
      <p:bold r:id="rId12"/>
      <p:italic r:id="rId13"/>
      <p:boldItalic r:id="rId14"/>
    </p:embeddedFont>
    <p:embeddedFont>
      <p:font typeface="Verdana" panose="020B0604030504040204" pitchFamily="34" charset="0"/>
      <p:regular r:id="rId15"/>
      <p:bold r:id="rId16"/>
      <p:italic r:id="rId17"/>
      <p:boldItalic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27" autoAdjust="0"/>
  </p:normalViewPr>
  <p:slideViewPr>
    <p:cSldViewPr snapToGrid="0">
      <p:cViewPr varScale="1">
        <p:scale>
          <a:sx n="110" d="100"/>
          <a:sy n="110" d="100"/>
        </p:scale>
        <p:origin x="658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33332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default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w3schools.com/jquery/default.asp" TargetMode="External"/><Relationship Id="rId4" Type="http://schemas.openxmlformats.org/officeDocument/2006/relationships/hyperlink" Target="https://www.w3schools.com/js/default.as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5/bootstrap_colors.ph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448810" y="1993966"/>
            <a:ext cx="8222100" cy="12904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80" b="1" dirty="0" smtClean="0"/>
              <a:t>BOOTSTRAP</a:t>
            </a:r>
            <a:br>
              <a:rPr lang="en-US" sz="3280" b="1" dirty="0" smtClean="0"/>
            </a:br>
            <a:r>
              <a:rPr lang="en-US" sz="3280" b="1" dirty="0" smtClean="0"/>
              <a:t>Yearly Edition Version:  5.0</a:t>
            </a:r>
            <a:endParaRPr sz="328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 b="1" dirty="0" smtClean="0"/>
              <a:t>BOOTSTRAP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633221"/>
            <a:ext cx="8500800" cy="4278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n-US" b="1" u="sng" dirty="0"/>
              <a:t>What is Bootstrap</a:t>
            </a:r>
            <a:r>
              <a:rPr lang="en-US" b="1" u="sng" dirty="0" smtClean="0"/>
              <a:t>?</a:t>
            </a:r>
          </a:p>
          <a:p>
            <a:pPr algn="just"/>
            <a:endParaRPr lang="en-US" b="1" u="sng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Bootstrap </a:t>
            </a:r>
            <a:r>
              <a:rPr lang="en-US" dirty="0"/>
              <a:t>is a free front-end framework for faster and easier web </a:t>
            </a:r>
            <a:r>
              <a:rPr lang="en-US" dirty="0" smtClean="0"/>
              <a:t>development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Bootstrap includes HTML and CSS based design templates for typography, forms, buttons, tables, navigation, modals, image carousels and many other, as well as optional JavaScript plugins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Bootstrap also gives you the ability to easily create responsive designs</a:t>
            </a:r>
          </a:p>
          <a:p>
            <a:pPr algn="just"/>
            <a:endParaRPr lang="en-US" dirty="0" smtClean="0"/>
          </a:p>
          <a:p>
            <a:pPr lvl="0" algn="just"/>
            <a:r>
              <a:rPr lang="en-US" dirty="0"/>
              <a:t>Bootstrap 5 is the newest version of </a:t>
            </a:r>
            <a:r>
              <a:rPr lang="en-US" dirty="0">
                <a:hlinkClick r:id="rId3"/>
              </a:rPr>
              <a:t>Bootstrap</a:t>
            </a:r>
            <a:r>
              <a:rPr lang="en-US" dirty="0"/>
              <a:t>, which is the most popular HTML, CSS, and JavaScript framework for creating responsive, mobile-first websites.</a:t>
            </a:r>
          </a:p>
          <a:p>
            <a:pPr lvl="0" algn="just"/>
            <a:endParaRPr lang="en-US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algn="just"/>
            <a:r>
              <a:rPr lang="en-US" dirty="0"/>
              <a:t>The main differences between Bootstrap 5 and Bootstrap 3 &amp; 4, is that Bootstrap 5 has switched to </a:t>
            </a:r>
            <a:r>
              <a:rPr lang="en-US" dirty="0">
                <a:hlinkClick r:id="rId4"/>
              </a:rPr>
              <a:t>JavaScript</a:t>
            </a:r>
            <a:r>
              <a:rPr lang="en-US" dirty="0"/>
              <a:t> instead of </a:t>
            </a:r>
            <a:r>
              <a:rPr lang="en-US" dirty="0">
                <a:hlinkClick r:id="rId5"/>
              </a:rPr>
              <a:t>jQuery</a:t>
            </a:r>
            <a:r>
              <a:rPr lang="en-US" dirty="0"/>
              <a:t>.</a:t>
            </a:r>
            <a:endParaRPr lang="en-US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just"/>
            <a:endParaRPr lang="en-US" dirty="0"/>
          </a:p>
          <a:p>
            <a:r>
              <a:rPr lang="en-US" b="1" u="sng" dirty="0"/>
              <a:t>Where to Get Bootstrap 5?</a:t>
            </a:r>
          </a:p>
          <a:p>
            <a:r>
              <a:rPr lang="en-US" dirty="0"/>
              <a:t>There are two ways to start using Bootstrap 5 on your own web site.</a:t>
            </a:r>
          </a:p>
          <a:p>
            <a:r>
              <a:rPr lang="en-US" dirty="0"/>
              <a:t>You can:</a:t>
            </a:r>
          </a:p>
          <a:p>
            <a:r>
              <a:rPr lang="en-US" dirty="0"/>
              <a:t>Include Bootstrap 5 from a CDN</a:t>
            </a:r>
          </a:p>
          <a:p>
            <a:r>
              <a:rPr lang="en-US" dirty="0"/>
              <a:t>Download Bootstrap 5 from </a:t>
            </a:r>
            <a:r>
              <a:rPr lang="en-US" dirty="0" smtClean="0"/>
              <a:t>getbootstrap.com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 b="1" dirty="0" smtClean="0"/>
              <a:t>BOOTSTRAP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633221"/>
            <a:ext cx="8500800" cy="2046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dirty="0"/>
              <a:t>Bootstrap 5 </a:t>
            </a:r>
            <a:r>
              <a:rPr lang="en-US" dirty="0" smtClean="0"/>
              <a:t>CDN</a:t>
            </a:r>
          </a:p>
          <a:p>
            <a:r>
              <a:rPr lang="en-US" dirty="0" err="1"/>
              <a:t>jsDelivr</a:t>
            </a:r>
            <a:r>
              <a:rPr lang="en-US" dirty="0"/>
              <a:t> provides CDN support for Bootstrap's CSS and JavaScript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err="1"/>
              <a:t>MaxCDN</a:t>
            </a:r>
            <a:r>
              <a:rPr lang="en-US" dirty="0"/>
              <a:t>:</a:t>
            </a:r>
          </a:p>
          <a:p>
            <a:r>
              <a:rPr lang="en-US" sz="1300" b="1" dirty="0">
                <a:solidFill>
                  <a:schemeClr val="tx1"/>
                </a:solidFill>
              </a:rPr>
              <a:t>&lt;!-- Latest compiled and minified CSS --&gt;</a:t>
            </a:r>
            <a:br>
              <a:rPr lang="en-US" sz="1300" b="1" dirty="0">
                <a:solidFill>
                  <a:schemeClr val="tx1"/>
                </a:solidFill>
              </a:rPr>
            </a:br>
            <a:r>
              <a:rPr lang="en-US" sz="1300" b="1" dirty="0">
                <a:solidFill>
                  <a:schemeClr val="tx1"/>
                </a:solidFill>
              </a:rPr>
              <a:t>&lt;link </a:t>
            </a:r>
            <a:r>
              <a:rPr lang="en-US" sz="1300" b="1" dirty="0" err="1">
                <a:solidFill>
                  <a:schemeClr val="tx1"/>
                </a:solidFill>
              </a:rPr>
              <a:t>href</a:t>
            </a:r>
            <a:r>
              <a:rPr lang="en-US" sz="1300" b="1" dirty="0">
                <a:solidFill>
                  <a:schemeClr val="tx1"/>
                </a:solidFill>
              </a:rPr>
              <a:t>="https://cdn.jsdelivr.net/</a:t>
            </a:r>
            <a:r>
              <a:rPr lang="en-US" sz="1300" b="1" dirty="0" err="1">
                <a:solidFill>
                  <a:schemeClr val="tx1"/>
                </a:solidFill>
              </a:rPr>
              <a:t>npm</a:t>
            </a:r>
            <a:r>
              <a:rPr lang="en-US" sz="1300" b="1" dirty="0">
                <a:solidFill>
                  <a:schemeClr val="tx1"/>
                </a:solidFill>
              </a:rPr>
              <a:t>/bootstrap@5.3.3/</a:t>
            </a:r>
            <a:r>
              <a:rPr lang="en-US" sz="1300" b="1" dirty="0" err="1">
                <a:solidFill>
                  <a:schemeClr val="tx1"/>
                </a:solidFill>
              </a:rPr>
              <a:t>dist</a:t>
            </a:r>
            <a:r>
              <a:rPr lang="en-US" sz="1300" b="1" dirty="0">
                <a:solidFill>
                  <a:schemeClr val="tx1"/>
                </a:solidFill>
              </a:rPr>
              <a:t>/</a:t>
            </a:r>
            <a:r>
              <a:rPr lang="en-US" sz="1300" b="1" dirty="0" err="1">
                <a:solidFill>
                  <a:schemeClr val="tx1"/>
                </a:solidFill>
              </a:rPr>
              <a:t>css</a:t>
            </a:r>
            <a:r>
              <a:rPr lang="en-US" sz="1300" b="1" dirty="0">
                <a:solidFill>
                  <a:schemeClr val="tx1"/>
                </a:solidFill>
              </a:rPr>
              <a:t>/bootstrap.min.css" </a:t>
            </a:r>
            <a:r>
              <a:rPr lang="en-US" sz="1300" b="1" dirty="0" err="1">
                <a:solidFill>
                  <a:schemeClr val="tx1"/>
                </a:solidFill>
              </a:rPr>
              <a:t>rel</a:t>
            </a:r>
            <a:r>
              <a:rPr lang="en-US" sz="1300" b="1" dirty="0">
                <a:solidFill>
                  <a:schemeClr val="tx1"/>
                </a:solidFill>
              </a:rPr>
              <a:t>="</a:t>
            </a:r>
            <a:r>
              <a:rPr lang="en-US" sz="1300" b="1" dirty="0" err="1">
                <a:solidFill>
                  <a:schemeClr val="tx1"/>
                </a:solidFill>
              </a:rPr>
              <a:t>stylesheet</a:t>
            </a:r>
            <a:r>
              <a:rPr lang="en-US" sz="1300" b="1" dirty="0">
                <a:solidFill>
                  <a:schemeClr val="tx1"/>
                </a:solidFill>
              </a:rPr>
              <a:t>"&gt;</a:t>
            </a:r>
            <a:br>
              <a:rPr lang="en-US" sz="1300" b="1" dirty="0">
                <a:solidFill>
                  <a:schemeClr val="tx1"/>
                </a:solidFill>
              </a:rPr>
            </a:br>
            <a:r>
              <a:rPr lang="en-US" sz="1300" b="1" dirty="0">
                <a:solidFill>
                  <a:schemeClr val="tx1"/>
                </a:solidFill>
              </a:rPr>
              <a:t/>
            </a:r>
            <a:br>
              <a:rPr lang="en-US" sz="1300" b="1" dirty="0">
                <a:solidFill>
                  <a:schemeClr val="tx1"/>
                </a:solidFill>
              </a:rPr>
            </a:br>
            <a:r>
              <a:rPr lang="en-US" sz="1300" b="1" dirty="0">
                <a:solidFill>
                  <a:schemeClr val="tx1"/>
                </a:solidFill>
              </a:rPr>
              <a:t>&lt;!-- Latest compiled JavaScript --&gt;</a:t>
            </a:r>
            <a:br>
              <a:rPr lang="en-US" sz="1300" b="1" dirty="0">
                <a:solidFill>
                  <a:schemeClr val="tx1"/>
                </a:solidFill>
              </a:rPr>
            </a:br>
            <a:r>
              <a:rPr lang="en-US" sz="1300" b="1" dirty="0">
                <a:solidFill>
                  <a:schemeClr val="tx1"/>
                </a:solidFill>
              </a:rPr>
              <a:t>&lt;script </a:t>
            </a:r>
            <a:r>
              <a:rPr lang="en-US" sz="1300" b="1" dirty="0" err="1">
                <a:solidFill>
                  <a:schemeClr val="tx1"/>
                </a:solidFill>
              </a:rPr>
              <a:t>src</a:t>
            </a:r>
            <a:r>
              <a:rPr lang="en-US" sz="1300" b="1" dirty="0">
                <a:solidFill>
                  <a:schemeClr val="tx1"/>
                </a:solidFill>
              </a:rPr>
              <a:t>="https://cdn.jsdelivr.net/</a:t>
            </a:r>
            <a:r>
              <a:rPr lang="en-US" sz="1300" b="1" dirty="0" err="1">
                <a:solidFill>
                  <a:schemeClr val="tx1"/>
                </a:solidFill>
              </a:rPr>
              <a:t>npm</a:t>
            </a:r>
            <a:r>
              <a:rPr lang="en-US" sz="1300" b="1" dirty="0">
                <a:solidFill>
                  <a:schemeClr val="tx1"/>
                </a:solidFill>
              </a:rPr>
              <a:t>/bootstrap@5.3.3/</a:t>
            </a:r>
            <a:r>
              <a:rPr lang="en-US" sz="1300" b="1" dirty="0" err="1">
                <a:solidFill>
                  <a:schemeClr val="tx1"/>
                </a:solidFill>
              </a:rPr>
              <a:t>dist</a:t>
            </a:r>
            <a:r>
              <a:rPr lang="en-US" sz="1300" b="1" dirty="0">
                <a:solidFill>
                  <a:schemeClr val="tx1"/>
                </a:solidFill>
              </a:rPr>
              <a:t>/</a:t>
            </a:r>
            <a:r>
              <a:rPr lang="en-US" sz="1300" b="1" dirty="0" err="1">
                <a:solidFill>
                  <a:schemeClr val="tx1"/>
                </a:solidFill>
              </a:rPr>
              <a:t>js</a:t>
            </a:r>
            <a:r>
              <a:rPr lang="en-US" sz="1300" b="1" dirty="0">
                <a:solidFill>
                  <a:schemeClr val="tx1"/>
                </a:solidFill>
              </a:rPr>
              <a:t>/bootstrap.bundle.min.js"&gt;&lt;/script&gt;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09210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 b="1" dirty="0" smtClean="0"/>
              <a:t>BOOTSTRAP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633221"/>
            <a:ext cx="85008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u="sng" dirty="0"/>
              <a:t>Bootstrap 5 </a:t>
            </a:r>
            <a:r>
              <a:rPr lang="en-US" b="1" u="sng" dirty="0" smtClean="0"/>
              <a:t>Containers</a:t>
            </a:r>
          </a:p>
          <a:p>
            <a:r>
              <a:rPr lang="en-US" dirty="0"/>
              <a:t>Containers are used to pad the content inside of them, and there are two container classes available:</a:t>
            </a:r>
          </a:p>
          <a:p>
            <a:r>
              <a:rPr lang="en-US" dirty="0"/>
              <a:t>The .container class provides a responsive </a:t>
            </a:r>
            <a:r>
              <a:rPr lang="en-US" b="1" dirty="0"/>
              <a:t>fixed width container</a:t>
            </a:r>
            <a:endParaRPr lang="en-US" dirty="0"/>
          </a:p>
          <a:p>
            <a:r>
              <a:rPr lang="en-US" dirty="0"/>
              <a:t>The .container-fluid class provides a </a:t>
            </a:r>
            <a:r>
              <a:rPr lang="en-US" b="1" dirty="0"/>
              <a:t>full width container</a:t>
            </a:r>
            <a:r>
              <a:rPr lang="en-US" dirty="0"/>
              <a:t>, spanning the entire width of the viewport</a:t>
            </a:r>
          </a:p>
          <a:p>
            <a:endParaRPr lang="en-US" dirty="0" smtClean="0"/>
          </a:p>
          <a:p>
            <a:r>
              <a:rPr lang="en-US" b="1" u="sng" dirty="0"/>
              <a:t>Fixed Container</a:t>
            </a:r>
          </a:p>
          <a:p>
            <a:r>
              <a:rPr lang="en-US" dirty="0"/>
              <a:t>Use the .container class to create a responsive, fixed-width container.</a:t>
            </a:r>
          </a:p>
          <a:p>
            <a:r>
              <a:rPr lang="en-US" dirty="0"/>
              <a:t>Note that its width (max-width) will change on different screen sizes: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664158"/>
              </p:ext>
            </p:extLst>
          </p:nvPr>
        </p:nvGraphicFramePr>
        <p:xfrm>
          <a:off x="321600" y="2730996"/>
          <a:ext cx="8056510" cy="1158240"/>
        </p:xfrm>
        <a:graphic>
          <a:graphicData uri="http://schemas.openxmlformats.org/drawingml/2006/table">
            <a:tbl>
              <a:tblPr/>
              <a:tblGrid>
                <a:gridCol w="115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0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0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09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/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Extra small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&lt;576px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Small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≥576px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Medium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≥768px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Large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≥992px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Extra Large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≥1200px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XXL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≥1400px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max-width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100%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540px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720px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960px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1140px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1320px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60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 b="1" dirty="0" smtClean="0"/>
              <a:t>BOOTSTRAP</a:t>
            </a:r>
            <a:endParaRPr sz="28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11923"/>
            <a:ext cx="85008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200" b="1" u="sng" dirty="0">
                <a:latin typeface="+mj-lt"/>
              </a:rPr>
              <a:t>Container Border and Color</a:t>
            </a:r>
          </a:p>
          <a:p>
            <a:r>
              <a:rPr lang="en-US" sz="1200" dirty="0">
                <a:latin typeface="+mj-lt"/>
              </a:rPr>
              <a:t>Other utilities, such as borders and colors, are also often used together with containers</a:t>
            </a:r>
            <a:r>
              <a:rPr lang="en-US" sz="1200" dirty="0" smtClean="0">
                <a:latin typeface="+mj-lt"/>
              </a:rPr>
              <a:t>:</a:t>
            </a:r>
          </a:p>
          <a:p>
            <a:endParaRPr lang="en-US" sz="1200" dirty="0" smtClean="0">
              <a:latin typeface="+mj-lt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b="1" u="sng" dirty="0">
                <a:latin typeface="+mj-lt"/>
                <a:cs typeface="Segoe UI" pitchFamily="34" charset="0"/>
              </a:rPr>
              <a:t>Responsive Containers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>
                <a:latin typeface="+mj-lt"/>
                <a:cs typeface="Arial" pitchFamily="34" charset="0"/>
              </a:rPr>
              <a:t>You can also use the </a:t>
            </a:r>
            <a:r>
              <a:rPr lang="en-US" sz="1200" dirty="0">
                <a:solidFill>
                  <a:srgbClr val="DC143C"/>
                </a:solidFill>
                <a:latin typeface="+mj-lt"/>
                <a:cs typeface="Consolas" pitchFamily="49" charset="0"/>
              </a:rPr>
              <a:t>.</a:t>
            </a:r>
            <a:r>
              <a:rPr lang="en-US" sz="1200" dirty="0" err="1">
                <a:solidFill>
                  <a:srgbClr val="DC143C"/>
                </a:solidFill>
                <a:latin typeface="+mj-lt"/>
                <a:cs typeface="Consolas" pitchFamily="49" charset="0"/>
              </a:rPr>
              <a:t>container-sm|md|lg|xl</a:t>
            </a:r>
            <a:r>
              <a:rPr lang="en-US" sz="1200" dirty="0">
                <a:latin typeface="+mj-lt"/>
                <a:cs typeface="Arial" pitchFamily="34" charset="0"/>
              </a:rPr>
              <a:t> classes to determine when the container should be responsive.</a:t>
            </a:r>
            <a:endParaRPr lang="en-US" sz="1200" dirty="0">
              <a:solidFill>
                <a:schemeClr val="tx1"/>
              </a:solidFill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>
                <a:latin typeface="+mj-lt"/>
                <a:cs typeface="Arial" pitchFamily="34" charset="0"/>
              </a:rPr>
              <a:t>The </a:t>
            </a:r>
            <a:r>
              <a:rPr lang="en-US" sz="1200" dirty="0">
                <a:solidFill>
                  <a:srgbClr val="DC143C"/>
                </a:solidFill>
                <a:latin typeface="+mj-lt"/>
                <a:cs typeface="Consolas" pitchFamily="49" charset="0"/>
              </a:rPr>
              <a:t>max-width</a:t>
            </a:r>
            <a:r>
              <a:rPr lang="en-US" sz="1200" dirty="0">
                <a:latin typeface="+mj-lt"/>
                <a:cs typeface="Arial" pitchFamily="34" charset="0"/>
              </a:rPr>
              <a:t> of the container will change on different screen sizes/viewports</a:t>
            </a:r>
            <a:r>
              <a:rPr lang="en-US" sz="1200" dirty="0" smtClean="0">
                <a:latin typeface="+mj-lt"/>
                <a:cs typeface="Arial" pitchFamily="34" charset="0"/>
              </a:rPr>
              <a:t>: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868322"/>
              </p:ext>
            </p:extLst>
          </p:nvPr>
        </p:nvGraphicFramePr>
        <p:xfrm>
          <a:off x="783773" y="1916521"/>
          <a:ext cx="7231223" cy="2960393"/>
        </p:xfrm>
        <a:graphic>
          <a:graphicData uri="http://schemas.openxmlformats.org/drawingml/2006/table">
            <a:tbl>
              <a:tblPr/>
              <a:tblGrid>
                <a:gridCol w="1308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7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7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7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308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Class</a:t>
                      </a:r>
                    </a:p>
                  </a:txBody>
                  <a:tcPr marL="146426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Extra small</a:t>
                      </a:r>
                      <a:br>
                        <a:rPr lang="en-US" sz="1200" b="1">
                          <a:effectLst/>
                        </a:rPr>
                      </a:br>
                      <a:r>
                        <a:rPr lang="en-US" sz="1200" b="1">
                          <a:effectLst/>
                        </a:rPr>
                        <a:t>&lt;576px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Small</a:t>
                      </a:r>
                      <a:br>
                        <a:rPr lang="en-US" sz="1200" b="1" dirty="0">
                          <a:effectLst/>
                        </a:rPr>
                      </a:br>
                      <a:r>
                        <a:rPr lang="en-US" sz="1200" b="1" dirty="0">
                          <a:effectLst/>
                        </a:rPr>
                        <a:t>≥576px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Medium</a:t>
                      </a:r>
                      <a:br>
                        <a:rPr lang="en-US" sz="1200" b="1">
                          <a:effectLst/>
                        </a:rPr>
                      </a:br>
                      <a:r>
                        <a:rPr lang="en-US" sz="1200" b="1">
                          <a:effectLst/>
                        </a:rPr>
                        <a:t>≥768px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Large</a:t>
                      </a:r>
                      <a:br>
                        <a:rPr lang="en-US" sz="1200" b="1">
                          <a:effectLst/>
                        </a:rPr>
                      </a:br>
                      <a:r>
                        <a:rPr lang="en-US" sz="1200" b="1">
                          <a:effectLst/>
                        </a:rPr>
                        <a:t>≥992px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Extra large</a:t>
                      </a:r>
                      <a:br>
                        <a:rPr lang="en-US" sz="1200" b="1">
                          <a:effectLst/>
                        </a:rPr>
                      </a:br>
                      <a:r>
                        <a:rPr lang="en-US" sz="1200" b="1">
                          <a:effectLst/>
                        </a:rPr>
                        <a:t>≥1200px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XXL</a:t>
                      </a:r>
                      <a:br>
                        <a:rPr lang="en-US" sz="1200" b="1">
                          <a:effectLst/>
                        </a:rPr>
                      </a:br>
                      <a:r>
                        <a:rPr lang="en-US" sz="1200" b="1">
                          <a:effectLst/>
                        </a:rPr>
                        <a:t>≥1400px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09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.container-</a:t>
                      </a:r>
                      <a:r>
                        <a:rPr lang="en-US" sz="1200" b="1" dirty="0" err="1">
                          <a:effectLst/>
                        </a:rPr>
                        <a:t>sm</a:t>
                      </a:r>
                      <a:endParaRPr lang="en-US" sz="1200" b="1" dirty="0">
                        <a:effectLst/>
                      </a:endParaRPr>
                    </a:p>
                  </a:txBody>
                  <a:tcPr marL="146426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100%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540px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720px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960px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1140px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1320px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09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.container-md</a:t>
                      </a:r>
                    </a:p>
                  </a:txBody>
                  <a:tcPr marL="146426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100%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100%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720px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960px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1140px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1320px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09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.container-lg</a:t>
                      </a:r>
                    </a:p>
                  </a:txBody>
                  <a:tcPr marL="146426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100%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100%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100%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960px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1140px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1320px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09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.container-xl</a:t>
                      </a:r>
                    </a:p>
                  </a:txBody>
                  <a:tcPr marL="146426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100%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100%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100%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100%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1140px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1320px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93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.container-xxl</a:t>
                      </a:r>
                    </a:p>
                  </a:txBody>
                  <a:tcPr marL="146426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100%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100%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100%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100%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100%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1320px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59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 b="1" dirty="0" smtClean="0"/>
              <a:t>BOOTSTRAP</a:t>
            </a:r>
            <a:endParaRPr sz="28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11923"/>
            <a:ext cx="8500800" cy="443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200" b="1" u="sng" dirty="0"/>
              <a:t>Bootstrap 5 </a:t>
            </a:r>
            <a:r>
              <a:rPr lang="en-US" sz="1200" b="1" u="sng" dirty="0" smtClean="0"/>
              <a:t>Tables</a:t>
            </a:r>
          </a:p>
          <a:p>
            <a:endParaRPr lang="en-US" sz="1200" b="1" u="sng" dirty="0"/>
          </a:p>
          <a:p>
            <a:r>
              <a:rPr lang="en-US" sz="1200" b="1" u="sng" dirty="0"/>
              <a:t>Basic Table</a:t>
            </a:r>
          </a:p>
          <a:p>
            <a:r>
              <a:rPr lang="en-US" sz="1200" dirty="0"/>
              <a:t>A basic Bootstrap 5 table has a light padding and horizontal dividers.</a:t>
            </a:r>
          </a:p>
          <a:p>
            <a:r>
              <a:rPr lang="en-US" sz="1200" dirty="0"/>
              <a:t>The .table class adds basic styling to a table:</a:t>
            </a:r>
          </a:p>
          <a:p>
            <a:endParaRPr lang="en-US" sz="1200" b="1" u="sng" dirty="0" smtClean="0"/>
          </a:p>
          <a:p>
            <a:r>
              <a:rPr lang="en-US" sz="1200" b="1" u="sng" dirty="0"/>
              <a:t>Striped Rows</a:t>
            </a:r>
          </a:p>
          <a:p>
            <a:r>
              <a:rPr lang="en-US" sz="1200" dirty="0"/>
              <a:t>The .table-striped class adds zebra-stripes to a table</a:t>
            </a:r>
            <a:r>
              <a:rPr lang="en-US" sz="1200" dirty="0" smtClean="0"/>
              <a:t>:</a:t>
            </a:r>
          </a:p>
          <a:p>
            <a:endParaRPr lang="en-US" sz="1200" dirty="0"/>
          </a:p>
          <a:p>
            <a:r>
              <a:rPr lang="en-US" sz="1200" b="1" u="sng" dirty="0"/>
              <a:t>Bordered Table</a:t>
            </a:r>
          </a:p>
          <a:p>
            <a:r>
              <a:rPr lang="en-US" sz="1200" dirty="0"/>
              <a:t>The .table-bordered class adds borders on all sides of the table and cells:</a:t>
            </a:r>
          </a:p>
          <a:p>
            <a:endParaRPr lang="en-US" sz="1200" dirty="0"/>
          </a:p>
          <a:p>
            <a:r>
              <a:rPr lang="en-US" sz="1200" b="1" u="sng" dirty="0"/>
              <a:t>Hover Rows</a:t>
            </a:r>
          </a:p>
          <a:p>
            <a:r>
              <a:rPr lang="en-US" sz="1200" dirty="0"/>
              <a:t>The .table-hover class adds a hover effect (grey background color) on table rows:</a:t>
            </a:r>
          </a:p>
          <a:p>
            <a:endParaRPr lang="en-US" sz="1200" b="1" u="sng" dirty="0" smtClean="0"/>
          </a:p>
          <a:p>
            <a:r>
              <a:rPr lang="en-US" sz="1200" b="1" u="sng" dirty="0"/>
              <a:t>Borderless Table</a:t>
            </a:r>
          </a:p>
          <a:p>
            <a:r>
              <a:rPr lang="en-US" sz="1200" dirty="0"/>
              <a:t>The .table-borderless class removes borders from the table</a:t>
            </a:r>
            <a:r>
              <a:rPr lang="en-US" sz="1200" dirty="0" smtClean="0"/>
              <a:t>:</a:t>
            </a:r>
          </a:p>
          <a:p>
            <a:endParaRPr lang="en-US" sz="1200" b="1" u="sng" dirty="0"/>
          </a:p>
          <a:p>
            <a:r>
              <a:rPr lang="en-US" sz="1200" b="1" u="sng" dirty="0"/>
              <a:t>Black/Dark Table</a:t>
            </a:r>
          </a:p>
          <a:p>
            <a:r>
              <a:rPr lang="en-US" sz="1200" dirty="0"/>
              <a:t>The .table-dark class adds a black background to the table:</a:t>
            </a:r>
          </a:p>
          <a:p>
            <a:endParaRPr lang="en-US" sz="1200" dirty="0"/>
          </a:p>
          <a:p>
            <a:r>
              <a:rPr lang="en-US" sz="1200" b="1" u="sng" dirty="0"/>
              <a:t>Dark Striped Table</a:t>
            </a:r>
          </a:p>
          <a:p>
            <a:r>
              <a:rPr lang="en-US" sz="1200" dirty="0"/>
              <a:t>Combine .table-dark and .table-striped to create a dark, striped table</a:t>
            </a:r>
            <a:r>
              <a:rPr lang="en-US" sz="1200" dirty="0" smtClean="0"/>
              <a:t>:</a:t>
            </a:r>
            <a:endParaRPr lang="en-US" sz="1200" b="1" u="sng" dirty="0"/>
          </a:p>
        </p:txBody>
      </p:sp>
    </p:spTree>
    <p:extLst>
      <p:ext uri="{BB962C8B-B14F-4D97-AF65-F5344CB8AC3E}">
        <p14:creationId xmlns:p14="http://schemas.microsoft.com/office/powerpoint/2010/main" val="81612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 b="1" dirty="0" smtClean="0"/>
              <a:t>BOOTSTRAP- Images</a:t>
            </a:r>
            <a:endParaRPr sz="28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11923"/>
            <a:ext cx="8500800" cy="332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200" b="1" u="sng" dirty="0" smtClean="0"/>
              <a:t/>
            </a:r>
            <a:br>
              <a:rPr lang="en-US" sz="1200" b="1" u="sng" dirty="0" smtClean="0"/>
            </a:br>
            <a:r>
              <a:rPr lang="en-US" sz="1200" b="1" u="sng" dirty="0"/>
              <a:t>Image Shapes</a:t>
            </a:r>
          </a:p>
          <a:p>
            <a:r>
              <a:rPr lang="en-US" sz="1200" b="1" u="sng" dirty="0"/>
              <a:t>Rounded Corners</a:t>
            </a:r>
          </a:p>
          <a:p>
            <a:r>
              <a:rPr lang="en-US" sz="1200" dirty="0"/>
              <a:t>The .rounded class adds rounded corners to an image</a:t>
            </a:r>
            <a:r>
              <a:rPr lang="en-US" sz="1200" dirty="0" smtClean="0"/>
              <a:t>:</a:t>
            </a:r>
          </a:p>
          <a:p>
            <a:endParaRPr lang="en-US" sz="1200" dirty="0" smtClean="0"/>
          </a:p>
          <a:p>
            <a:r>
              <a:rPr lang="en-US" sz="1200" b="1" dirty="0">
                <a:solidFill>
                  <a:schemeClr val="tx1"/>
                </a:solidFill>
              </a:rPr>
              <a:t>&lt;</a:t>
            </a:r>
            <a:r>
              <a:rPr lang="en-US" sz="1200" b="1" dirty="0" err="1">
                <a:solidFill>
                  <a:schemeClr val="tx1"/>
                </a:solidFill>
              </a:rPr>
              <a:t>img</a:t>
            </a:r>
            <a:r>
              <a:rPr lang="en-US" sz="1200" b="1" dirty="0">
                <a:solidFill>
                  <a:schemeClr val="tx1"/>
                </a:solidFill>
              </a:rPr>
              <a:t> </a:t>
            </a:r>
            <a:r>
              <a:rPr lang="en-US" sz="1200" b="1" dirty="0" err="1">
                <a:solidFill>
                  <a:schemeClr val="tx1"/>
                </a:solidFill>
              </a:rPr>
              <a:t>src</a:t>
            </a:r>
            <a:r>
              <a:rPr lang="en-US" sz="1200" b="1" dirty="0">
                <a:solidFill>
                  <a:schemeClr val="tx1"/>
                </a:solidFill>
              </a:rPr>
              <a:t>="cinqueterre.jpg" class="rounded" alt="Cinque Terre</a:t>
            </a:r>
            <a:r>
              <a:rPr lang="en-US" sz="1200" b="1" dirty="0" smtClean="0">
                <a:solidFill>
                  <a:schemeClr val="tx1"/>
                </a:solidFill>
              </a:rPr>
              <a:t>"&gt;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u="sng" dirty="0"/>
              <a:t>Circle</a:t>
            </a:r>
          </a:p>
          <a:p>
            <a:r>
              <a:rPr lang="en-US" sz="1200" dirty="0"/>
              <a:t>The .rounded-circle class shapes the image to a circle</a:t>
            </a:r>
            <a:r>
              <a:rPr lang="en-US" sz="1200" dirty="0" smtClean="0"/>
              <a:t>:</a:t>
            </a:r>
          </a:p>
          <a:p>
            <a:endParaRPr lang="en-US" sz="1200" dirty="0" smtClean="0"/>
          </a:p>
          <a:p>
            <a:r>
              <a:rPr lang="en-US" sz="1200" b="1" dirty="0">
                <a:solidFill>
                  <a:schemeClr val="tx1"/>
                </a:solidFill>
              </a:rPr>
              <a:t>&lt;</a:t>
            </a:r>
            <a:r>
              <a:rPr lang="en-US" sz="1200" b="1" dirty="0" err="1">
                <a:solidFill>
                  <a:schemeClr val="tx1"/>
                </a:solidFill>
              </a:rPr>
              <a:t>img</a:t>
            </a:r>
            <a:r>
              <a:rPr lang="en-US" sz="1200" b="1" dirty="0">
                <a:solidFill>
                  <a:schemeClr val="tx1"/>
                </a:solidFill>
              </a:rPr>
              <a:t> </a:t>
            </a:r>
            <a:r>
              <a:rPr lang="en-US" sz="1200" b="1" dirty="0" err="1">
                <a:solidFill>
                  <a:schemeClr val="tx1"/>
                </a:solidFill>
              </a:rPr>
              <a:t>src</a:t>
            </a:r>
            <a:r>
              <a:rPr lang="en-US" sz="1200" b="1" dirty="0">
                <a:solidFill>
                  <a:schemeClr val="tx1"/>
                </a:solidFill>
              </a:rPr>
              <a:t>="cinqueterre.jpg" class="rounded-circle" alt="Cinque Terre"&gt;</a:t>
            </a:r>
          </a:p>
          <a:p>
            <a:endParaRPr lang="en-US" sz="1200" b="1" dirty="0" smtClean="0">
              <a:solidFill>
                <a:schemeClr val="tx1"/>
              </a:solidFill>
            </a:endParaRPr>
          </a:p>
          <a:p>
            <a:r>
              <a:rPr lang="en-US" sz="1200" b="1" u="sng" dirty="0"/>
              <a:t>Thumbnail</a:t>
            </a:r>
          </a:p>
          <a:p>
            <a:r>
              <a:rPr lang="en-US" sz="1200" dirty="0"/>
              <a:t>The .</a:t>
            </a:r>
            <a:r>
              <a:rPr lang="en-US" sz="1200" dirty="0" err="1"/>
              <a:t>img</a:t>
            </a:r>
            <a:r>
              <a:rPr lang="en-US" sz="1200" dirty="0"/>
              <a:t>-thumbnail class shapes the image to a thumbnail (</a:t>
            </a:r>
            <a:r>
              <a:rPr lang="en-US" sz="1200"/>
              <a:t>bordered</a:t>
            </a:r>
            <a:r>
              <a:rPr lang="en-US" sz="1200" smtClean="0"/>
              <a:t>):</a:t>
            </a:r>
          </a:p>
          <a:p>
            <a:endParaRPr lang="en-US" sz="1200" dirty="0" smtClean="0"/>
          </a:p>
          <a:p>
            <a:r>
              <a:rPr lang="en-US" sz="1200" b="1" dirty="0">
                <a:solidFill>
                  <a:schemeClr val="tx1"/>
                </a:solidFill>
              </a:rPr>
              <a:t>&lt;</a:t>
            </a:r>
            <a:r>
              <a:rPr lang="en-US" sz="1200" b="1" dirty="0" err="1">
                <a:solidFill>
                  <a:schemeClr val="tx1"/>
                </a:solidFill>
              </a:rPr>
              <a:t>img</a:t>
            </a:r>
            <a:r>
              <a:rPr lang="en-US" sz="1200" b="1" dirty="0">
                <a:solidFill>
                  <a:schemeClr val="tx1"/>
                </a:solidFill>
              </a:rPr>
              <a:t> </a:t>
            </a:r>
            <a:r>
              <a:rPr lang="en-US" sz="1200" b="1" dirty="0" err="1">
                <a:solidFill>
                  <a:schemeClr val="tx1"/>
                </a:solidFill>
              </a:rPr>
              <a:t>src</a:t>
            </a:r>
            <a:r>
              <a:rPr lang="en-US" sz="1200" b="1" dirty="0">
                <a:solidFill>
                  <a:schemeClr val="tx1"/>
                </a:solidFill>
              </a:rPr>
              <a:t>="cinqueterre.jpg" class="</a:t>
            </a:r>
            <a:r>
              <a:rPr lang="en-US" sz="1200" b="1" dirty="0" err="1">
                <a:solidFill>
                  <a:schemeClr val="tx1"/>
                </a:solidFill>
              </a:rPr>
              <a:t>img</a:t>
            </a:r>
            <a:r>
              <a:rPr lang="en-US" sz="1200" b="1" dirty="0">
                <a:solidFill>
                  <a:schemeClr val="tx1"/>
                </a:solidFill>
              </a:rPr>
              <a:t>-thumbnail" alt="Cinque Terre"&gt;</a:t>
            </a:r>
          </a:p>
          <a:p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1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 b="1" dirty="0" smtClean="0"/>
              <a:t>BOOTSTRAP</a:t>
            </a:r>
            <a:endParaRPr sz="28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11923"/>
            <a:ext cx="85008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200" b="1" u="sng" dirty="0"/>
              <a:t>Contextual Classes</a:t>
            </a:r>
          </a:p>
          <a:p>
            <a:r>
              <a:rPr lang="en-US" sz="1200" dirty="0">
                <a:hlinkClick r:id="rId3"/>
              </a:rPr>
              <a:t>Contextual classes</a:t>
            </a:r>
            <a:r>
              <a:rPr lang="en-US" sz="1200" dirty="0"/>
              <a:t> can be used to color the whole table (&lt;table&gt;),  the table rows (&lt;</a:t>
            </a:r>
            <a:r>
              <a:rPr lang="en-US" sz="1200" dirty="0" err="1"/>
              <a:t>tr</a:t>
            </a:r>
            <a:r>
              <a:rPr lang="en-US" sz="1200" dirty="0"/>
              <a:t>&gt;) or table cells (&lt;td</a:t>
            </a:r>
            <a:r>
              <a:rPr lang="en-US" sz="1200" dirty="0" smtClean="0"/>
              <a:t>&gt;)..3</a:t>
            </a:r>
          </a:p>
          <a:p>
            <a:pPr lvl="0"/>
            <a:r>
              <a:rPr lang="en-US" sz="1200" dirty="0">
                <a:latin typeface="Verdana" pitchFamily="34" charset="0"/>
                <a:cs typeface="Arial" pitchFamily="34" charset="0"/>
              </a:rPr>
              <a:t>The contextual classes that can be used are</a:t>
            </a:r>
            <a:r>
              <a:rPr lang="en-US" sz="1200" dirty="0" smtClean="0">
                <a:latin typeface="Verdana" pitchFamily="34" charset="0"/>
                <a:cs typeface="Arial" pitchFamily="34" charset="0"/>
              </a:rPr>
              <a:t>: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420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233</Words>
  <Application>Microsoft Office PowerPoint</Application>
  <PresentationFormat>On-screen Show (16:9)</PresentationFormat>
  <Paragraphs>139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Segoe UI</vt:lpstr>
      <vt:lpstr>Verdana</vt:lpstr>
      <vt:lpstr>Consolas</vt:lpstr>
      <vt:lpstr>Roboto</vt:lpstr>
      <vt:lpstr>Arial</vt:lpstr>
      <vt:lpstr>Wingdings</vt:lpstr>
      <vt:lpstr>Geometric</vt:lpstr>
      <vt:lpstr>BOOTSTRAP Yearly Edition Version:  5.0</vt:lpstr>
      <vt:lpstr>BOOTSTRAP</vt:lpstr>
      <vt:lpstr>BOOTSTRAP</vt:lpstr>
      <vt:lpstr>BOOTSTRAP</vt:lpstr>
      <vt:lpstr>BOOTSTRAP</vt:lpstr>
      <vt:lpstr>BOOTSTRAP</vt:lpstr>
      <vt:lpstr>BOOTSTRAP- Images</vt:lpstr>
      <vt:lpstr>BOOTSTRAP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YEAR DIPLOMA IN ADVANCE WEB TECHNOLOGY</dc:title>
  <cp:lastModifiedBy>Azam</cp:lastModifiedBy>
  <cp:revision>58</cp:revision>
  <dcterms:modified xsi:type="dcterms:W3CDTF">2024-07-26T13:52:25Z</dcterms:modified>
</cp:coreProperties>
</file>