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318" r:id="rId5"/>
    <p:sldId id="319" r:id="rId6"/>
    <p:sldId id="320" r:id="rId7"/>
    <p:sldId id="321" r:id="rId8"/>
    <p:sldId id="322" r:id="rId9"/>
    <p:sldId id="323" r:id="rId10"/>
  </p:sldIdLst>
  <p:sldSz cx="9144000" cy="5143500" type="screen16x9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  <p:embeddedFont>
      <p:font typeface="Segoe UI" pitchFamily="34" charset="0"/>
      <p:regular r:id="rId16"/>
      <p:bold r:id="rId17"/>
      <p:italic r:id="rId18"/>
      <p:boldItalic r:id="rId19"/>
    </p:embeddedFont>
    <p:embeddedFont>
      <p:font typeface="Consolas" pitchFamily="49" charset="0"/>
      <p:regular r:id="rId20"/>
      <p:bold r:id="rId21"/>
      <p:italic r:id="rId22"/>
      <p:boldItalic r:id="rId23"/>
    </p:embeddedFont>
    <p:embeddedFont>
      <p:font typeface="Verdana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7" autoAdjust="0"/>
  </p:normalViewPr>
  <p:slideViewPr>
    <p:cSldViewPr snapToGrid="0">
      <p:cViewPr>
        <p:scale>
          <a:sx n="102" d="100"/>
          <a:sy n="102" d="100"/>
        </p:scale>
        <p:origin x="-43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c88994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c88994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defaul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w3schools.com/js/default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bootstrap_colors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1993966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BOOTSTRAP</a:t>
            </a:r>
            <a:r>
              <a:rPr lang="en-US" sz="3280" b="1" dirty="0" smtClean="0"/>
              <a:t/>
            </a:r>
            <a:br>
              <a:rPr lang="en-US" sz="3280" b="1" dirty="0" smtClean="0"/>
            </a:br>
            <a:r>
              <a:rPr lang="en-US" sz="3280" b="1" dirty="0" smtClean="0"/>
              <a:t>Yearly Edition Version:  </a:t>
            </a:r>
            <a:r>
              <a:rPr lang="en-US" sz="3280" b="1" dirty="0" smtClean="0"/>
              <a:t>5.0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CSS </a:t>
            </a:r>
            <a:r>
              <a:rPr lang="en" sz="3300" b="1" dirty="0"/>
              <a:t>DEVELOPMENT ENVIRONMENT</a:t>
            </a:r>
            <a:endParaRPr sz="3300" b="1" dirty="0"/>
          </a:p>
        </p:txBody>
      </p:sp>
      <p:sp>
        <p:nvSpPr>
          <p:cNvPr id="98" name="Google Shape;98;p15"/>
          <p:cNvSpPr txBox="1"/>
          <p:nvPr/>
        </p:nvSpPr>
        <p:spPr>
          <a:xfrm>
            <a:off x="321600" y="642547"/>
            <a:ext cx="85008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Studio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</a:t>
            </a:r>
          </a:p>
          <a:p>
            <a:pPr marL="25400" lvl="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</a:pPr>
            <a:endParaRPr lang="en" sz="3200" dirty="0" smtClean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JS 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 Code Extension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(CSS Peek, </a:t>
            </a:r>
            <a:r>
              <a:rPr lang="en-US" sz="3200" dirty="0"/>
              <a:t>CSS </a:t>
            </a:r>
            <a:r>
              <a:rPr lang="en-US" sz="3200" dirty="0" smtClean="0"/>
              <a:t>Snippets,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Colorize)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Libraries / Components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BOOTSTRAP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3221"/>
            <a:ext cx="85008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b="1" u="sng" dirty="0"/>
              <a:t>What is Bootstrap</a:t>
            </a:r>
            <a:r>
              <a:rPr lang="en-US" b="1" u="sng" dirty="0" smtClean="0"/>
              <a:t>?</a:t>
            </a:r>
          </a:p>
          <a:p>
            <a:pPr algn="just"/>
            <a:endParaRPr lang="en-US" b="1" u="sng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Bootstrap </a:t>
            </a:r>
            <a:r>
              <a:rPr lang="en-US" dirty="0"/>
              <a:t>is a free front-end framework for faster and easier web </a:t>
            </a:r>
            <a:r>
              <a:rPr lang="en-US" dirty="0" smtClean="0"/>
              <a:t>development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Bootstrap also gives you the ability to easily create responsive designs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/>
              <a:t>Bootstrap 5 is the newest version of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, which is the most popular HTML, CSS, and JavaScript framework for creating responsive, mobile-first websites.</a:t>
            </a:r>
          </a:p>
          <a:p>
            <a:pPr lvl="0"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algn="just"/>
            <a:r>
              <a:rPr lang="en-US" dirty="0"/>
              <a:t>The main differences between Bootstrap 5 and Bootstrap 3 &amp; 4, is that Bootstrap 5 has switched to </a:t>
            </a:r>
            <a:r>
              <a:rPr lang="en-US" dirty="0">
                <a:hlinkClick r:id="rId4"/>
              </a:rPr>
              <a:t>JavaScript</a:t>
            </a:r>
            <a:r>
              <a:rPr lang="en-US" dirty="0"/>
              <a:t> instead of </a:t>
            </a:r>
            <a:r>
              <a:rPr lang="en-US" dirty="0">
                <a:hlinkClick r:id="rId5"/>
              </a:rPr>
              <a:t>jQuery</a:t>
            </a:r>
            <a:r>
              <a:rPr lang="en-US" dirty="0"/>
              <a:t>.</a:t>
            </a:r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endParaRPr lang="en-US" dirty="0"/>
          </a:p>
          <a:p>
            <a:r>
              <a:rPr lang="en-US" b="1" u="sng" dirty="0"/>
              <a:t>Where to Get Bootstrap 5?</a:t>
            </a:r>
          </a:p>
          <a:p>
            <a:r>
              <a:rPr lang="en-US" dirty="0"/>
              <a:t>There are two ways to start using Bootstrap 5 on your own web site.</a:t>
            </a:r>
          </a:p>
          <a:p>
            <a:r>
              <a:rPr lang="en-US" dirty="0"/>
              <a:t>You can:</a:t>
            </a:r>
          </a:p>
          <a:p>
            <a:r>
              <a:rPr lang="en-US" dirty="0"/>
              <a:t>Include Bootstrap 5 from a CDN</a:t>
            </a:r>
          </a:p>
          <a:p>
            <a:r>
              <a:rPr lang="en-US" dirty="0"/>
              <a:t>Download Bootstrap 5 from </a:t>
            </a:r>
            <a:r>
              <a:rPr lang="en-US" dirty="0" smtClean="0"/>
              <a:t>getbootstrap.com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BOOTSTRAP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3221"/>
            <a:ext cx="8500800" cy="204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/>
              <a:t>Bootstrap 5 </a:t>
            </a:r>
            <a:r>
              <a:rPr lang="en-US" dirty="0" smtClean="0"/>
              <a:t>CDN</a:t>
            </a:r>
          </a:p>
          <a:p>
            <a:r>
              <a:rPr lang="en-US" dirty="0" err="1"/>
              <a:t>jsDelivr</a:t>
            </a:r>
            <a:r>
              <a:rPr lang="en-US" dirty="0"/>
              <a:t> provides CDN support for Bootstrap's CSS and JavaScript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MaxCDN</a:t>
            </a:r>
            <a:r>
              <a:rPr lang="en-US" dirty="0"/>
              <a:t>: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&lt;!-- Latest compiled and minified CSS --&gt;</a:t>
            </a:r>
            <a:r>
              <a:rPr lang="en-US" sz="1300" b="1" dirty="0">
                <a:solidFill>
                  <a:schemeClr val="tx1"/>
                </a:solidFill>
              </a:rPr>
              <a:t/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>&lt;link </a:t>
            </a:r>
            <a:r>
              <a:rPr lang="en-US" sz="1300" b="1" dirty="0" err="1">
                <a:solidFill>
                  <a:schemeClr val="tx1"/>
                </a:solidFill>
              </a:rPr>
              <a:t>href</a:t>
            </a:r>
            <a:r>
              <a:rPr lang="en-US" sz="1300" b="1" dirty="0">
                <a:solidFill>
                  <a:schemeClr val="tx1"/>
                </a:solidFill>
              </a:rPr>
              <a:t>="https://cdn.jsdelivr.net/</a:t>
            </a:r>
            <a:r>
              <a:rPr lang="en-US" sz="1300" b="1" dirty="0" err="1">
                <a:solidFill>
                  <a:schemeClr val="tx1"/>
                </a:solidFill>
              </a:rPr>
              <a:t>npm</a:t>
            </a:r>
            <a:r>
              <a:rPr lang="en-US" sz="1300" b="1" dirty="0">
                <a:solidFill>
                  <a:schemeClr val="tx1"/>
                </a:solidFill>
              </a:rPr>
              <a:t>/bootstrap@5.3.3/</a:t>
            </a:r>
            <a:r>
              <a:rPr lang="en-US" sz="1300" b="1" dirty="0" err="1">
                <a:solidFill>
                  <a:schemeClr val="tx1"/>
                </a:solidFill>
              </a:rPr>
              <a:t>dist</a:t>
            </a:r>
            <a:r>
              <a:rPr lang="en-US" sz="1300" b="1" dirty="0">
                <a:solidFill>
                  <a:schemeClr val="tx1"/>
                </a:solidFill>
              </a:rPr>
              <a:t>/</a:t>
            </a:r>
            <a:r>
              <a:rPr lang="en-US" sz="1300" b="1" dirty="0" err="1">
                <a:solidFill>
                  <a:schemeClr val="tx1"/>
                </a:solidFill>
              </a:rPr>
              <a:t>css</a:t>
            </a:r>
            <a:r>
              <a:rPr lang="en-US" sz="1300" b="1" dirty="0">
                <a:solidFill>
                  <a:schemeClr val="tx1"/>
                </a:solidFill>
              </a:rPr>
              <a:t>/bootstrap.min.css" </a:t>
            </a:r>
            <a:r>
              <a:rPr lang="en-US" sz="1300" b="1" dirty="0" err="1">
                <a:solidFill>
                  <a:schemeClr val="tx1"/>
                </a:solidFill>
              </a:rPr>
              <a:t>rel</a:t>
            </a:r>
            <a:r>
              <a:rPr lang="en-US" sz="1300" b="1" dirty="0">
                <a:solidFill>
                  <a:schemeClr val="tx1"/>
                </a:solidFill>
              </a:rPr>
              <a:t>="</a:t>
            </a:r>
            <a:r>
              <a:rPr lang="en-US" sz="1300" b="1" dirty="0" err="1">
                <a:solidFill>
                  <a:schemeClr val="tx1"/>
                </a:solidFill>
              </a:rPr>
              <a:t>stylesheet</a:t>
            </a:r>
            <a:r>
              <a:rPr lang="en-US" sz="1300" b="1" dirty="0">
                <a:solidFill>
                  <a:schemeClr val="tx1"/>
                </a:solidFill>
              </a:rPr>
              <a:t>"&gt;</a:t>
            </a:r>
            <a:r>
              <a:rPr lang="en-US" sz="1300" b="1" dirty="0">
                <a:solidFill>
                  <a:schemeClr val="tx1"/>
                </a:solidFill>
              </a:rPr>
              <a:t/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/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>&lt;!-- Latest compiled JavaScript --&gt;</a:t>
            </a:r>
            <a:r>
              <a:rPr lang="en-US" sz="1300" b="1" dirty="0">
                <a:solidFill>
                  <a:schemeClr val="tx1"/>
                </a:solidFill>
              </a:rPr>
              <a:t/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>&lt;script </a:t>
            </a:r>
            <a:r>
              <a:rPr lang="en-US" sz="1300" b="1" dirty="0" err="1">
                <a:solidFill>
                  <a:schemeClr val="tx1"/>
                </a:solidFill>
              </a:rPr>
              <a:t>src</a:t>
            </a:r>
            <a:r>
              <a:rPr lang="en-US" sz="1300" b="1" dirty="0">
                <a:solidFill>
                  <a:schemeClr val="tx1"/>
                </a:solidFill>
              </a:rPr>
              <a:t>="https://cdn.jsdelivr.net/</a:t>
            </a:r>
            <a:r>
              <a:rPr lang="en-US" sz="1300" b="1" dirty="0" err="1">
                <a:solidFill>
                  <a:schemeClr val="tx1"/>
                </a:solidFill>
              </a:rPr>
              <a:t>npm</a:t>
            </a:r>
            <a:r>
              <a:rPr lang="en-US" sz="1300" b="1" dirty="0">
                <a:solidFill>
                  <a:schemeClr val="tx1"/>
                </a:solidFill>
              </a:rPr>
              <a:t>/bootstrap@5.3.3/</a:t>
            </a:r>
            <a:r>
              <a:rPr lang="en-US" sz="1300" b="1" dirty="0" err="1">
                <a:solidFill>
                  <a:schemeClr val="tx1"/>
                </a:solidFill>
              </a:rPr>
              <a:t>dist</a:t>
            </a:r>
            <a:r>
              <a:rPr lang="en-US" sz="1300" b="1" dirty="0">
                <a:solidFill>
                  <a:schemeClr val="tx1"/>
                </a:solidFill>
              </a:rPr>
              <a:t>/</a:t>
            </a:r>
            <a:r>
              <a:rPr lang="en-US" sz="1300" b="1" dirty="0" err="1">
                <a:solidFill>
                  <a:schemeClr val="tx1"/>
                </a:solidFill>
              </a:rPr>
              <a:t>js</a:t>
            </a:r>
            <a:r>
              <a:rPr lang="en-US" sz="1300" b="1" dirty="0">
                <a:solidFill>
                  <a:schemeClr val="tx1"/>
                </a:solidFill>
              </a:rPr>
              <a:t>/bootstrap.bundle.min.js"&gt;&lt;/script&gt;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921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BOOTSTRAP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3221"/>
            <a:ext cx="85008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/>
              <a:t>Bootstrap 5 </a:t>
            </a:r>
            <a:r>
              <a:rPr lang="en-US" dirty="0" smtClean="0"/>
              <a:t>Containers</a:t>
            </a:r>
          </a:p>
          <a:p>
            <a:r>
              <a:rPr lang="en-US" dirty="0"/>
              <a:t>Containers are used to pad the content inside of them, and there are two container classes available:</a:t>
            </a:r>
          </a:p>
          <a:p>
            <a:r>
              <a:rPr lang="en-US" dirty="0"/>
              <a:t>The .container class provides a responsive </a:t>
            </a:r>
            <a:r>
              <a:rPr lang="en-US" b="1" dirty="0"/>
              <a:t>fixed width container</a:t>
            </a:r>
            <a:endParaRPr lang="en-US" dirty="0"/>
          </a:p>
          <a:p>
            <a:r>
              <a:rPr lang="en-US" dirty="0"/>
              <a:t>The .container-fluid class provides a </a:t>
            </a:r>
            <a:r>
              <a:rPr lang="en-US" b="1" dirty="0"/>
              <a:t>full width container</a:t>
            </a:r>
            <a:r>
              <a:rPr lang="en-US" dirty="0"/>
              <a:t>, spanning the entire width of the viewport</a:t>
            </a:r>
          </a:p>
          <a:p>
            <a:endParaRPr lang="en-US" dirty="0" smtClean="0"/>
          </a:p>
          <a:p>
            <a:r>
              <a:rPr lang="en-US" dirty="0"/>
              <a:t>Fixed Container</a:t>
            </a:r>
          </a:p>
          <a:p>
            <a:r>
              <a:rPr lang="en-US" dirty="0"/>
              <a:t>Use the .container class to create a responsive, fixed-width container.</a:t>
            </a:r>
          </a:p>
          <a:p>
            <a:r>
              <a:rPr lang="en-US" dirty="0"/>
              <a:t>Note that its width (max-width) will change on different screen sizes: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64158"/>
              </p:ext>
            </p:extLst>
          </p:nvPr>
        </p:nvGraphicFramePr>
        <p:xfrm>
          <a:off x="321600" y="2730996"/>
          <a:ext cx="8056510" cy="1158240"/>
        </p:xfrm>
        <a:graphic>
          <a:graphicData uri="http://schemas.openxmlformats.org/drawingml/2006/table">
            <a:tbl>
              <a:tblPr/>
              <a:tblGrid>
                <a:gridCol w="1150930"/>
                <a:gridCol w="1150930"/>
                <a:gridCol w="1150930"/>
                <a:gridCol w="1150930"/>
                <a:gridCol w="1150930"/>
                <a:gridCol w="1150930"/>
                <a:gridCol w="115093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Extra small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&lt;576px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Small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≥576px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Medium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≥768px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Large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≥992px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Extra Large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≥1200px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XXL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≥1400px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max-width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540px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720px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960px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1140px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1320px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>
                <a:latin typeface="+mj-lt"/>
              </a:rPr>
              <a:t>Container Border and Color</a:t>
            </a:r>
          </a:p>
          <a:p>
            <a:r>
              <a:rPr lang="en-US" sz="1200" dirty="0">
                <a:latin typeface="+mj-lt"/>
              </a:rPr>
              <a:t>Other utilities, such as borders and colors, are also often used together with containers</a:t>
            </a:r>
            <a:r>
              <a:rPr lang="en-US" sz="1200" dirty="0" smtClean="0">
                <a:latin typeface="+mj-lt"/>
              </a:rPr>
              <a:t>:</a:t>
            </a:r>
          </a:p>
          <a:p>
            <a:endParaRPr lang="en-US" sz="12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u="sng" dirty="0">
                <a:latin typeface="+mj-lt"/>
                <a:cs typeface="Segoe UI" pitchFamily="34" charset="0"/>
              </a:rPr>
              <a:t>Responsive Containers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latin typeface="+mj-lt"/>
                <a:cs typeface="Arial" pitchFamily="34" charset="0"/>
              </a:rPr>
              <a:t>You can also use the </a:t>
            </a:r>
            <a:r>
              <a:rPr lang="en-US" sz="1200" dirty="0">
                <a:solidFill>
                  <a:srgbClr val="DC143C"/>
                </a:solidFill>
                <a:latin typeface="+mj-lt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DC143C"/>
                </a:solidFill>
                <a:latin typeface="+mj-lt"/>
                <a:cs typeface="Consolas" pitchFamily="49" charset="0"/>
              </a:rPr>
              <a:t>container-sm|md|lg|xl</a:t>
            </a:r>
            <a:r>
              <a:rPr lang="en-US" sz="1200" dirty="0">
                <a:latin typeface="+mj-lt"/>
                <a:cs typeface="Arial" pitchFamily="34" charset="0"/>
              </a:rPr>
              <a:t> classes to determine when the container should be responsive.</a:t>
            </a:r>
            <a:endParaRPr lang="en-US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latin typeface="+mj-lt"/>
                <a:cs typeface="Arial" pitchFamily="34" charset="0"/>
              </a:rPr>
              <a:t>The </a:t>
            </a:r>
            <a:r>
              <a:rPr lang="en-US" sz="1200" dirty="0">
                <a:solidFill>
                  <a:srgbClr val="DC143C"/>
                </a:solidFill>
                <a:latin typeface="+mj-lt"/>
                <a:cs typeface="Consolas" pitchFamily="49" charset="0"/>
              </a:rPr>
              <a:t>max-width</a:t>
            </a:r>
            <a:r>
              <a:rPr lang="en-US" sz="1200" dirty="0">
                <a:latin typeface="+mj-lt"/>
                <a:cs typeface="Arial" pitchFamily="34" charset="0"/>
              </a:rPr>
              <a:t> of the container will change on different screen sizes/viewports</a:t>
            </a:r>
            <a:r>
              <a:rPr lang="en-US" sz="1200" dirty="0" smtClean="0">
                <a:latin typeface="+mj-lt"/>
                <a:cs typeface="Arial" pitchFamily="34" charset="0"/>
              </a:rPr>
              <a:t>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68322"/>
              </p:ext>
            </p:extLst>
          </p:nvPr>
        </p:nvGraphicFramePr>
        <p:xfrm>
          <a:off x="783773" y="1916521"/>
          <a:ext cx="7231223" cy="2960393"/>
        </p:xfrm>
        <a:graphic>
          <a:graphicData uri="http://schemas.openxmlformats.org/drawingml/2006/table">
            <a:tbl>
              <a:tblPr/>
              <a:tblGrid>
                <a:gridCol w="1308689"/>
                <a:gridCol w="987089"/>
                <a:gridCol w="987089"/>
                <a:gridCol w="987089"/>
                <a:gridCol w="987089"/>
                <a:gridCol w="987089"/>
                <a:gridCol w="987089"/>
              </a:tblGrid>
              <a:tr h="643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Class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Extra small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&lt;576px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Small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≥576px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Medium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≥768px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Large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≥992px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Extra large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≥1200px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XXL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≥1400px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.container-</a:t>
                      </a:r>
                      <a:r>
                        <a:rPr lang="en-US" sz="1200" b="1" dirty="0" err="1">
                          <a:effectLst/>
                        </a:rPr>
                        <a:t>sm</a:t>
                      </a:r>
                      <a:endParaRPr lang="en-US" sz="1200" b="1" dirty="0">
                        <a:effectLst/>
                      </a:endParaRP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540px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720px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960px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.container-md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720px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960px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.container-lg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960px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.container-xl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32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.container-xxl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Bootstrap 5 </a:t>
            </a:r>
            <a:r>
              <a:rPr lang="en-US" sz="1200" b="1" u="sng" dirty="0" smtClean="0"/>
              <a:t>Tables</a:t>
            </a:r>
          </a:p>
          <a:p>
            <a:endParaRPr lang="en-US" sz="1200" b="1" u="sng" dirty="0"/>
          </a:p>
          <a:p>
            <a:r>
              <a:rPr lang="en-US" sz="1200" b="1" u="sng" dirty="0"/>
              <a:t>Basic Table</a:t>
            </a:r>
          </a:p>
          <a:p>
            <a:r>
              <a:rPr lang="en-US" sz="1200" dirty="0"/>
              <a:t>A basic Bootstrap 5 table has a light padding and horizontal dividers.</a:t>
            </a:r>
          </a:p>
          <a:p>
            <a:r>
              <a:rPr lang="en-US" sz="1200" dirty="0"/>
              <a:t>The .table class adds basic styling to a table:</a:t>
            </a:r>
          </a:p>
          <a:p>
            <a:endParaRPr lang="en-US" sz="1200" b="1" u="sng" dirty="0" smtClean="0"/>
          </a:p>
          <a:p>
            <a:r>
              <a:rPr lang="en-US" sz="1200" b="1" u="sng" dirty="0"/>
              <a:t>Striped Rows</a:t>
            </a:r>
          </a:p>
          <a:p>
            <a:r>
              <a:rPr lang="en-US" sz="1200" dirty="0"/>
              <a:t>The .table-striped class adds zebra-stripes to a table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b="1" u="sng" dirty="0"/>
              <a:t>Bordered Table</a:t>
            </a:r>
          </a:p>
          <a:p>
            <a:r>
              <a:rPr lang="en-US" sz="1200" dirty="0"/>
              <a:t>The .table-bordered class adds borders on all sides of the table and cells:</a:t>
            </a:r>
          </a:p>
          <a:p>
            <a:endParaRPr lang="en-US" sz="1200" dirty="0"/>
          </a:p>
          <a:p>
            <a:r>
              <a:rPr lang="en-US" sz="1200" b="1" u="sng" dirty="0"/>
              <a:t>Hover Rows</a:t>
            </a:r>
          </a:p>
          <a:p>
            <a:r>
              <a:rPr lang="en-US" sz="1200" dirty="0"/>
              <a:t>The .table-hover class adds a hover effect (grey background color) on table rows:</a:t>
            </a:r>
          </a:p>
          <a:p>
            <a:endParaRPr lang="en-US" sz="1200" b="1" u="sng" dirty="0" smtClean="0"/>
          </a:p>
          <a:p>
            <a:r>
              <a:rPr lang="en-US" sz="1200" b="1" u="sng" dirty="0"/>
              <a:t>Borderless Table</a:t>
            </a:r>
          </a:p>
          <a:p>
            <a:r>
              <a:rPr lang="en-US" sz="1200" dirty="0"/>
              <a:t>The .table-borderless class removes borders from the table</a:t>
            </a:r>
            <a:r>
              <a:rPr lang="en-US" sz="1200" dirty="0" smtClean="0"/>
              <a:t>:</a:t>
            </a:r>
          </a:p>
          <a:p>
            <a:endParaRPr lang="en-US" sz="1200" b="1" u="sng" dirty="0"/>
          </a:p>
          <a:p>
            <a:r>
              <a:rPr lang="en-US" sz="1200" b="1" u="sng" dirty="0"/>
              <a:t>Black/Dark Table</a:t>
            </a:r>
          </a:p>
          <a:p>
            <a:r>
              <a:rPr lang="en-US" sz="1200" dirty="0"/>
              <a:t>The .table-dark class adds a black background to the table:</a:t>
            </a:r>
          </a:p>
          <a:p>
            <a:endParaRPr lang="en-US" sz="1200" dirty="0"/>
          </a:p>
          <a:p>
            <a:r>
              <a:rPr lang="en-US" sz="1200" b="1" u="sng" dirty="0"/>
              <a:t>Dark Striped Table</a:t>
            </a:r>
          </a:p>
          <a:p>
            <a:r>
              <a:rPr lang="en-US" sz="1200" dirty="0"/>
              <a:t>Combine .table-dark and .table-striped to create a dark, striped table</a:t>
            </a:r>
            <a:r>
              <a:rPr lang="en-US" sz="1200" dirty="0" smtClean="0"/>
              <a:t>: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8161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 Images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 smtClean="0"/>
              <a:t/>
            </a:r>
            <a:br>
              <a:rPr lang="en-US" sz="1200" b="1" u="sng" dirty="0" smtClean="0"/>
            </a:br>
            <a:r>
              <a:rPr lang="en-US" sz="1200" b="1" u="sng" dirty="0"/>
              <a:t>Image Shapes</a:t>
            </a:r>
          </a:p>
          <a:p>
            <a:r>
              <a:rPr lang="en-US" sz="1200" b="1" u="sng" dirty="0"/>
              <a:t>Rounded Corners</a:t>
            </a:r>
          </a:p>
          <a:p>
            <a:r>
              <a:rPr lang="en-US" sz="1200" dirty="0"/>
              <a:t>The .rounded class adds rounded corners to an image</a:t>
            </a:r>
            <a:r>
              <a:rPr lang="en-US" sz="1200" dirty="0" smtClean="0"/>
              <a:t>: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err="1">
                <a:solidFill>
                  <a:schemeClr val="tx1"/>
                </a:solidFill>
              </a:rPr>
              <a:t>src</a:t>
            </a:r>
            <a:r>
              <a:rPr lang="en-US" sz="1200" b="1" dirty="0">
                <a:solidFill>
                  <a:schemeClr val="tx1"/>
                </a:solidFill>
              </a:rPr>
              <a:t>="cinqueterre.jpg" class="rounded" alt="Cinque Terre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Circle</a:t>
            </a:r>
          </a:p>
          <a:p>
            <a:r>
              <a:rPr lang="en-US" sz="1200" dirty="0"/>
              <a:t>The .rounded-circle class shapes the image to a circle</a:t>
            </a:r>
            <a:r>
              <a:rPr lang="en-US" sz="1200" dirty="0" smtClean="0"/>
              <a:t>: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err="1">
                <a:solidFill>
                  <a:schemeClr val="tx1"/>
                </a:solidFill>
              </a:rPr>
              <a:t>src</a:t>
            </a:r>
            <a:r>
              <a:rPr lang="en-US" sz="1200" b="1" dirty="0">
                <a:solidFill>
                  <a:schemeClr val="tx1"/>
                </a:solidFill>
              </a:rPr>
              <a:t>="cinqueterre.jpg" class="rounded-circle" alt="Cinque Terre"&gt;</a:t>
            </a: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u="sng" dirty="0"/>
              <a:t>Thumbnail</a:t>
            </a:r>
          </a:p>
          <a:p>
            <a:r>
              <a:rPr lang="en-US" sz="1200" dirty="0"/>
              <a:t>The .</a:t>
            </a:r>
            <a:r>
              <a:rPr lang="en-US" sz="1200" dirty="0" err="1"/>
              <a:t>img</a:t>
            </a:r>
            <a:r>
              <a:rPr lang="en-US" sz="1200" dirty="0"/>
              <a:t>-thumbnail class shapes the image to a thumbnail (</a:t>
            </a:r>
            <a:r>
              <a:rPr lang="en-US" sz="1200"/>
              <a:t>bordered</a:t>
            </a:r>
            <a:r>
              <a:rPr lang="en-US" sz="1200" smtClean="0"/>
              <a:t>):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err="1">
                <a:solidFill>
                  <a:schemeClr val="tx1"/>
                </a:solidFill>
              </a:rPr>
              <a:t>src</a:t>
            </a:r>
            <a:r>
              <a:rPr lang="en-US" sz="1200" b="1" dirty="0">
                <a:solidFill>
                  <a:schemeClr val="tx1"/>
                </a:solidFill>
              </a:rPr>
              <a:t>="cinqueterre.jpg" class="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-thumbnail" alt="Cinque Terre"&gt;</a:t>
            </a: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Contextual Classes</a:t>
            </a:r>
          </a:p>
          <a:p>
            <a:r>
              <a:rPr lang="en-US" sz="1200" dirty="0">
                <a:hlinkClick r:id="rId3"/>
              </a:rPr>
              <a:t>Contextual classes</a:t>
            </a:r>
            <a:r>
              <a:rPr lang="en-US" sz="1200" dirty="0"/>
              <a:t> can be used to color the whole table (&lt;table&gt;),  the table rows (&lt;</a:t>
            </a:r>
            <a:r>
              <a:rPr lang="en-US" sz="1200" dirty="0" err="1"/>
              <a:t>tr</a:t>
            </a:r>
            <a:r>
              <a:rPr lang="en-US" sz="1200" dirty="0"/>
              <a:t>&gt;) or table cells (&lt;td</a:t>
            </a:r>
            <a:r>
              <a:rPr lang="en-US" sz="1200" dirty="0" smtClean="0"/>
              <a:t>&gt;)..3</a:t>
            </a:r>
          </a:p>
          <a:p>
            <a:pPr lvl="0"/>
            <a:r>
              <a:rPr lang="en-US" sz="1200" dirty="0">
                <a:latin typeface="Verdana" pitchFamily="34" charset="0"/>
                <a:cs typeface="Arial" pitchFamily="34" charset="0"/>
              </a:rPr>
              <a:t>The contextual classes that can be used are</a:t>
            </a:r>
            <a:r>
              <a:rPr lang="en-US" sz="1200" dirty="0" smtClean="0">
                <a:latin typeface="Verdana" pitchFamily="34" charset="0"/>
                <a:cs typeface="Arial" pitchFamily="34" charset="0"/>
              </a:rPr>
              <a:t>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258</Words>
  <Application>Microsoft Office PowerPoint</Application>
  <PresentationFormat>On-screen Show (16:9)</PresentationFormat>
  <Paragraphs>147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Roboto</vt:lpstr>
      <vt:lpstr>Segoe UI</vt:lpstr>
      <vt:lpstr>Consolas</vt:lpstr>
      <vt:lpstr>Wingdings</vt:lpstr>
      <vt:lpstr>Verdana</vt:lpstr>
      <vt:lpstr>Geometric</vt:lpstr>
      <vt:lpstr>BOOTSTRAP Yearly Edition Version:  5.0</vt:lpstr>
      <vt:lpstr>CSS DEVELOPMENT ENVIRONMENT</vt:lpstr>
      <vt:lpstr>BOOTSTRAP</vt:lpstr>
      <vt:lpstr>BOOTSTRAP</vt:lpstr>
      <vt:lpstr>BOOTSTRAP</vt:lpstr>
      <vt:lpstr>BOOTSTRAP</vt:lpstr>
      <vt:lpstr>BOOTSTRAP</vt:lpstr>
      <vt:lpstr>BOOTSTRAP- Images</vt:lpstr>
      <vt:lpstr>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55</cp:revision>
  <dcterms:modified xsi:type="dcterms:W3CDTF">2024-07-26T09:07:24Z</dcterms:modified>
</cp:coreProperties>
</file>