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8" r:id="rId3"/>
    <p:sldId id="259"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8" r:id="rId24"/>
    <p:sldId id="284" r:id="rId25"/>
    <p:sldId id="285" r:id="rId26"/>
    <p:sldId id="286" r:id="rId27"/>
    <p:sldId id="287"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1" r:id="rId44"/>
    <p:sldId id="262" r:id="rId45"/>
  </p:sldIdLst>
  <p:sldSz cx="9144000" cy="5143500" type="screen16x9"/>
  <p:notesSz cx="6858000" cy="9144000"/>
  <p:embeddedFontLst>
    <p:embeddedFont>
      <p:font typeface="Roboto"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38"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dc88994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dc88994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17456bde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17456bde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058e3c2f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058e3c2f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tutorialrepublic.com/css-reference/css-text-decoration-property.php"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tutorialrepublic.com/css-reference/css-letter-spacing-property.ph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tutorialrepublic.com/css-reference/css3-flex-property.php" TargetMode="External"/><Relationship Id="rId7" Type="http://schemas.openxmlformats.org/officeDocument/2006/relationships/image" Target="../media/image9.jp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www.tutorialrepublic.com/css-reference/css3-flex-basis-property.php" TargetMode="External"/><Relationship Id="rId5" Type="http://schemas.openxmlformats.org/officeDocument/2006/relationships/hyperlink" Target="https://www.tutorialrepublic.com/css-reference/css3-flex-shrink-property.php" TargetMode="External"/><Relationship Id="rId4" Type="http://schemas.openxmlformats.org/officeDocument/2006/relationships/hyperlink" Target="https://www.tutorialrepublic.com/css-reference/css3-flex-grow-property.php"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tutorialrepublic.com/css-reference/css3-justify-content-property.php"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www.tutorialrepublic.com/css-reference/css3-align-self-property.php" TargetMode="External"/><Relationship Id="rId5" Type="http://schemas.openxmlformats.org/officeDocument/2006/relationships/hyperlink" Target="https://www.tutorialrepublic.com/css-reference/css3-align-items-property.php" TargetMode="External"/><Relationship Id="rId4" Type="http://schemas.openxmlformats.org/officeDocument/2006/relationships/hyperlink" Target="https://www.tutorialrepublic.com/css-reference/css3-align-content-property.ph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republic.com/css-reference/css3-flex-wrap-property.ph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1993966"/>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CASCADING STYLE SHEET [CSS]</a:t>
            </a:r>
            <a:br>
              <a:rPr lang="en-US" sz="3280" b="1" dirty="0" smtClean="0"/>
            </a:br>
            <a:r>
              <a:rPr lang="en-US" sz="3280" b="1" dirty="0" smtClean="0"/>
              <a:t>Version 3</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690465"/>
            <a:ext cx="8257592" cy="4185761"/>
          </a:xfrm>
          <a:prstGeom prst="rect">
            <a:avLst/>
          </a:prstGeom>
        </p:spPr>
        <p:txBody>
          <a:bodyPr wrap="square">
            <a:spAutoFit/>
          </a:bodyPr>
          <a:lstStyle/>
          <a:p>
            <a:pPr algn="ctr"/>
            <a:r>
              <a:rPr lang="en-US" sz="1600" b="1" u="sng" dirty="0" smtClean="0"/>
              <a:t>CSS </a:t>
            </a:r>
            <a:r>
              <a:rPr lang="en-US" sz="1600" b="1" u="sng" dirty="0"/>
              <a:t>Element </a:t>
            </a:r>
            <a:r>
              <a:rPr lang="en-US" sz="1600" b="1" u="sng" dirty="0" smtClean="0"/>
              <a:t>Selector</a:t>
            </a:r>
          </a:p>
          <a:p>
            <a:pPr algn="ctr"/>
            <a:endParaRPr lang="en-US" b="1" u="sng" dirty="0"/>
          </a:p>
          <a:p>
            <a:r>
              <a:rPr lang="en-US" dirty="0"/>
              <a:t>The element selector selects the HTML element by name</a:t>
            </a:r>
            <a:r>
              <a:rPr lang="en-US" dirty="0" smtClean="0"/>
              <a:t>.</a:t>
            </a:r>
            <a:endParaRPr lang="en-US" dirty="0"/>
          </a:p>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b="1" dirty="0"/>
              <a:t>&lt;style&gt;</a:t>
            </a:r>
            <a:r>
              <a:rPr lang="en-US" dirty="0"/>
              <a:t>  </a:t>
            </a:r>
          </a:p>
          <a:p>
            <a:r>
              <a:rPr lang="en-US" dirty="0"/>
              <a:t>p{  </a:t>
            </a:r>
          </a:p>
          <a:p>
            <a:r>
              <a:rPr lang="en-US" dirty="0"/>
              <a:t>    text-align: center;  </a:t>
            </a:r>
          </a:p>
          <a:p>
            <a:r>
              <a:rPr lang="en-US" dirty="0"/>
              <a:t>    color: blue;  </a:t>
            </a:r>
          </a:p>
          <a:p>
            <a:r>
              <a:rPr lang="en-US" dirty="0"/>
              <a:t>}   </a:t>
            </a:r>
          </a:p>
          <a:p>
            <a:r>
              <a:rPr lang="en-US" b="1" dirty="0"/>
              <a:t>&lt;/style&gt;</a:t>
            </a:r>
            <a:r>
              <a:rPr lang="en-US" dirty="0"/>
              <a:t>  </a:t>
            </a:r>
          </a:p>
          <a:p>
            <a:r>
              <a:rPr lang="en-US" b="1" dirty="0"/>
              <a:t>&lt;/head&gt;</a:t>
            </a:r>
            <a:r>
              <a:rPr lang="en-US" dirty="0"/>
              <a:t>  </a:t>
            </a:r>
          </a:p>
          <a:p>
            <a:r>
              <a:rPr lang="en-US" b="1" dirty="0"/>
              <a:t>&lt;body&gt;</a:t>
            </a:r>
            <a:r>
              <a:rPr lang="en-US" dirty="0"/>
              <a:t>  </a:t>
            </a:r>
          </a:p>
          <a:p>
            <a:r>
              <a:rPr lang="en-US" b="1" dirty="0"/>
              <a:t>&lt;p&gt;</a:t>
            </a:r>
            <a:r>
              <a:rPr lang="en-US" dirty="0"/>
              <a:t>This style will be applied on every paragraph.</a:t>
            </a:r>
            <a:r>
              <a:rPr lang="en-US" b="1" dirty="0"/>
              <a:t>&lt;/p&gt;</a:t>
            </a:r>
            <a:r>
              <a:rPr lang="en-US" dirty="0"/>
              <a:t>  </a:t>
            </a:r>
          </a:p>
          <a:p>
            <a:r>
              <a:rPr lang="en-US" b="1" dirty="0"/>
              <a:t>&lt;p</a:t>
            </a:r>
            <a:r>
              <a:rPr lang="en-US" dirty="0"/>
              <a:t> id="para1"</a:t>
            </a:r>
            <a:r>
              <a:rPr lang="en-US" b="1" dirty="0"/>
              <a:t>&gt;</a:t>
            </a:r>
            <a:r>
              <a:rPr lang="en-US" dirty="0"/>
              <a:t>Me too!</a:t>
            </a:r>
            <a:r>
              <a:rPr lang="en-US" b="1" dirty="0"/>
              <a:t>&lt;/p&gt;</a:t>
            </a:r>
            <a:r>
              <a:rPr lang="en-US" dirty="0"/>
              <a:t>  </a:t>
            </a:r>
          </a:p>
          <a:p>
            <a:r>
              <a:rPr lang="en-US" b="1" dirty="0"/>
              <a:t>&lt;p&gt;</a:t>
            </a:r>
            <a:r>
              <a:rPr lang="en-US" dirty="0"/>
              <a:t>And me!</a:t>
            </a:r>
            <a:r>
              <a:rPr lang="en-US" b="1" dirty="0"/>
              <a:t>&lt;/p&gt;</a:t>
            </a:r>
            <a:r>
              <a:rPr lang="en-US" dirty="0"/>
              <a:t>  </a:t>
            </a:r>
          </a:p>
          <a:p>
            <a:r>
              <a:rPr lang="en-US" b="1" dirty="0"/>
              <a:t>&lt;/body&gt;</a:t>
            </a:r>
            <a:r>
              <a:rPr lang="en-US" dirty="0"/>
              <a:t>  </a:t>
            </a:r>
          </a:p>
          <a:p>
            <a:r>
              <a:rPr lang="en-US" b="1" dirty="0"/>
              <a:t>&lt;/html&gt;</a:t>
            </a:r>
            <a:r>
              <a:rPr lang="en-US" dirty="0"/>
              <a:t>    </a:t>
            </a:r>
          </a:p>
        </p:txBody>
      </p:sp>
    </p:spTree>
    <p:extLst>
      <p:ext uri="{BB962C8B-B14F-4D97-AF65-F5344CB8AC3E}">
        <p14:creationId xmlns:p14="http://schemas.microsoft.com/office/powerpoint/2010/main" val="911397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4416594"/>
          </a:xfrm>
          <a:prstGeom prst="rect">
            <a:avLst/>
          </a:prstGeom>
        </p:spPr>
        <p:txBody>
          <a:bodyPr wrap="square">
            <a:spAutoFit/>
          </a:bodyPr>
          <a:lstStyle/>
          <a:p>
            <a:pPr algn="ctr"/>
            <a:r>
              <a:rPr lang="en-US" sz="1600" b="1" u="sng" dirty="0" smtClean="0"/>
              <a:t>CSS ID Selector</a:t>
            </a:r>
          </a:p>
          <a:p>
            <a:pPr algn="ctr"/>
            <a:endParaRPr lang="en-US" b="1" u="sng" dirty="0"/>
          </a:p>
          <a:p>
            <a:r>
              <a:rPr lang="en-US" dirty="0" smtClean="0"/>
              <a:t>The </a:t>
            </a:r>
            <a:r>
              <a:rPr lang="en-US" dirty="0"/>
              <a:t>id selector selects the id attribute of an HTML element to select a specific element. An id is always unique within the page so it is chosen to select a single, unique element.</a:t>
            </a:r>
          </a:p>
          <a:p>
            <a:r>
              <a:rPr lang="en-US" dirty="0"/>
              <a:t>It is written with the hash character (#), followed by the id of the element</a:t>
            </a:r>
            <a:r>
              <a:rPr lang="en-US" dirty="0" smtClean="0"/>
              <a:t>.</a:t>
            </a:r>
          </a:p>
          <a:p>
            <a:endParaRPr lang="en-US" dirty="0"/>
          </a:p>
          <a:p>
            <a:r>
              <a:rPr lang="en-US" sz="1300" dirty="0" smtClean="0"/>
              <a:t>&lt;!</a:t>
            </a:r>
            <a:r>
              <a:rPr lang="en-US" sz="1300" dirty="0"/>
              <a:t>DOCTYPE html</a:t>
            </a:r>
            <a:r>
              <a:rPr lang="en-US" sz="1300" b="1" dirty="0"/>
              <a:t>&gt;</a:t>
            </a:r>
            <a:r>
              <a:rPr lang="en-US" sz="1300" dirty="0"/>
              <a:t>  </a:t>
            </a:r>
          </a:p>
          <a:p>
            <a:r>
              <a:rPr lang="en-US" sz="1300" b="1" dirty="0"/>
              <a:t>&lt;html&gt;</a:t>
            </a:r>
            <a:r>
              <a:rPr lang="en-US" sz="1300" dirty="0"/>
              <a:t>  </a:t>
            </a:r>
          </a:p>
          <a:p>
            <a:r>
              <a:rPr lang="en-US" sz="1300" b="1" dirty="0"/>
              <a:t>&lt;head&gt;</a:t>
            </a:r>
            <a:r>
              <a:rPr lang="en-US" sz="1300" dirty="0"/>
              <a:t>  </a:t>
            </a:r>
          </a:p>
          <a:p>
            <a:r>
              <a:rPr lang="en-US" sz="1300" b="1" dirty="0"/>
              <a:t>&lt;style&gt;</a:t>
            </a:r>
            <a:r>
              <a:rPr lang="en-US" sz="1300" dirty="0"/>
              <a:t>  </a:t>
            </a:r>
          </a:p>
          <a:p>
            <a:r>
              <a:rPr lang="en-US" sz="1300" dirty="0"/>
              <a:t>#para1 {  </a:t>
            </a:r>
          </a:p>
          <a:p>
            <a:r>
              <a:rPr lang="en-US" sz="1300" dirty="0"/>
              <a:t>    text-align: center;  </a:t>
            </a:r>
          </a:p>
          <a:p>
            <a:r>
              <a:rPr lang="en-US" sz="1300" dirty="0"/>
              <a:t>    color: blue;  </a:t>
            </a:r>
          </a:p>
          <a:p>
            <a:r>
              <a:rPr lang="en-US" sz="1300" dirty="0"/>
              <a:t>}  </a:t>
            </a:r>
          </a:p>
          <a:p>
            <a:r>
              <a:rPr lang="en-US" sz="1300" b="1" dirty="0"/>
              <a:t>&lt;/style&gt;</a:t>
            </a:r>
            <a:r>
              <a:rPr lang="en-US" sz="1300" dirty="0"/>
              <a:t>  </a:t>
            </a:r>
          </a:p>
          <a:p>
            <a:r>
              <a:rPr lang="en-US" sz="1300" b="1" dirty="0"/>
              <a:t>&lt;/head&gt;</a:t>
            </a:r>
            <a:r>
              <a:rPr lang="en-US" sz="1300" dirty="0"/>
              <a:t>  </a:t>
            </a:r>
          </a:p>
          <a:p>
            <a:r>
              <a:rPr lang="en-US" sz="1300" b="1" dirty="0"/>
              <a:t>&lt;body&gt;</a:t>
            </a:r>
            <a:r>
              <a:rPr lang="en-US" sz="1300" dirty="0"/>
              <a:t>  </a:t>
            </a:r>
          </a:p>
          <a:p>
            <a:r>
              <a:rPr lang="en-US" sz="1300" b="1" dirty="0"/>
              <a:t>&lt;p</a:t>
            </a:r>
            <a:r>
              <a:rPr lang="en-US" sz="1300" dirty="0"/>
              <a:t> id="para1"</a:t>
            </a:r>
            <a:r>
              <a:rPr lang="en-US" sz="1300" b="1" dirty="0"/>
              <a:t>&gt;</a:t>
            </a:r>
            <a:r>
              <a:rPr lang="en-US" sz="1300" dirty="0"/>
              <a:t>Hello Javatpoint.com</a:t>
            </a:r>
            <a:r>
              <a:rPr lang="en-US" sz="1300" b="1" dirty="0"/>
              <a:t>&lt;/p&gt;</a:t>
            </a:r>
            <a:r>
              <a:rPr lang="en-US" sz="1300" dirty="0"/>
              <a:t>  </a:t>
            </a:r>
          </a:p>
          <a:p>
            <a:r>
              <a:rPr lang="en-US" sz="1300" b="1" dirty="0"/>
              <a:t>&lt;p&gt;</a:t>
            </a:r>
            <a:r>
              <a:rPr lang="en-US" sz="1300" dirty="0"/>
              <a:t>This paragraph will not be affected.</a:t>
            </a:r>
            <a:r>
              <a:rPr lang="en-US" sz="1300" b="1" dirty="0"/>
              <a:t>&lt;/p&gt;</a:t>
            </a:r>
            <a:r>
              <a:rPr lang="en-US" sz="1300" dirty="0"/>
              <a:t>  </a:t>
            </a:r>
          </a:p>
          <a:p>
            <a:r>
              <a:rPr lang="en-US" sz="1300" b="1" dirty="0"/>
              <a:t>&lt;/body&gt;</a:t>
            </a:r>
            <a:r>
              <a:rPr lang="en-US" sz="1300" dirty="0"/>
              <a:t>  </a:t>
            </a:r>
          </a:p>
          <a:p>
            <a:r>
              <a:rPr lang="en-US" sz="1300" b="1" dirty="0"/>
              <a:t>&lt;/html&gt;</a:t>
            </a:r>
            <a:r>
              <a:rPr lang="en-US" sz="1300" dirty="0"/>
              <a:t>    </a:t>
            </a:r>
          </a:p>
        </p:txBody>
      </p:sp>
    </p:spTree>
    <p:extLst>
      <p:ext uri="{BB962C8B-B14F-4D97-AF65-F5344CB8AC3E}">
        <p14:creationId xmlns:p14="http://schemas.microsoft.com/office/powerpoint/2010/main" val="31168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4185761"/>
          </a:xfrm>
          <a:prstGeom prst="rect">
            <a:avLst/>
          </a:prstGeom>
        </p:spPr>
        <p:txBody>
          <a:bodyPr wrap="square">
            <a:spAutoFit/>
          </a:bodyPr>
          <a:lstStyle/>
          <a:p>
            <a:pPr algn="ctr"/>
            <a:r>
              <a:rPr lang="en-US" sz="1600" b="1" u="sng" dirty="0" smtClean="0"/>
              <a:t>CSS Class Selector</a:t>
            </a:r>
          </a:p>
          <a:p>
            <a:pPr algn="ctr"/>
            <a:endParaRPr lang="en-US" sz="1600" b="1" u="sng" dirty="0" smtClean="0"/>
          </a:p>
          <a:p>
            <a:r>
              <a:rPr lang="en-US" sz="1300" dirty="0" smtClean="0"/>
              <a:t>The </a:t>
            </a:r>
            <a:r>
              <a:rPr lang="en-US" sz="1300" dirty="0"/>
              <a:t>class selector selects HTML elements with a specific class attribute. It is used with a period character . (full stop symbol) followed by the class name.</a:t>
            </a:r>
          </a:p>
          <a:p>
            <a:r>
              <a:rPr lang="en-US" sz="1300" dirty="0"/>
              <a:t>Note: A class name should not be started with a number.</a:t>
            </a:r>
          </a:p>
          <a:p>
            <a:r>
              <a:rPr lang="en-US" sz="1300" dirty="0" smtClean="0"/>
              <a:t>&lt;!</a:t>
            </a:r>
            <a:r>
              <a:rPr lang="en-US" sz="1300" dirty="0"/>
              <a:t>DOCTYPE html</a:t>
            </a:r>
            <a:r>
              <a:rPr lang="en-US" sz="1300" b="1" dirty="0"/>
              <a:t>&gt;</a:t>
            </a:r>
            <a:r>
              <a:rPr lang="en-US" sz="1300" dirty="0"/>
              <a:t>  </a:t>
            </a:r>
          </a:p>
          <a:p>
            <a:r>
              <a:rPr lang="en-US" sz="1300" b="1" dirty="0"/>
              <a:t>&lt;html&gt;</a:t>
            </a:r>
            <a:r>
              <a:rPr lang="en-US" sz="1300" dirty="0"/>
              <a:t>  </a:t>
            </a:r>
          </a:p>
          <a:p>
            <a:r>
              <a:rPr lang="en-US" sz="1300" b="1" dirty="0"/>
              <a:t>&lt;head&gt;</a:t>
            </a:r>
            <a:r>
              <a:rPr lang="en-US" sz="1300" dirty="0"/>
              <a:t>  </a:t>
            </a:r>
          </a:p>
          <a:p>
            <a:r>
              <a:rPr lang="en-US" sz="1300" b="1" dirty="0"/>
              <a:t>&lt;style&gt;</a:t>
            </a:r>
            <a:r>
              <a:rPr lang="en-US" sz="1300" dirty="0"/>
              <a:t>  </a:t>
            </a:r>
          </a:p>
          <a:p>
            <a:r>
              <a:rPr lang="en-US" sz="1300" dirty="0"/>
              <a:t>.center {  </a:t>
            </a:r>
          </a:p>
          <a:p>
            <a:r>
              <a:rPr lang="en-US" sz="1300" dirty="0"/>
              <a:t>    text-align: center;  </a:t>
            </a:r>
          </a:p>
          <a:p>
            <a:r>
              <a:rPr lang="en-US" sz="1300" dirty="0"/>
              <a:t>    color: blue;  </a:t>
            </a:r>
          </a:p>
          <a:p>
            <a:r>
              <a:rPr lang="en-US" sz="1300" dirty="0"/>
              <a:t>}  </a:t>
            </a:r>
          </a:p>
          <a:p>
            <a:r>
              <a:rPr lang="en-US" sz="1300" b="1" dirty="0"/>
              <a:t>&lt;/style&gt;</a:t>
            </a:r>
            <a:r>
              <a:rPr lang="en-US" sz="1300" dirty="0"/>
              <a:t>  </a:t>
            </a:r>
          </a:p>
          <a:p>
            <a:r>
              <a:rPr lang="en-US" sz="1300" b="1" dirty="0"/>
              <a:t>&lt;/head&gt;</a:t>
            </a:r>
            <a:r>
              <a:rPr lang="en-US" sz="1300" dirty="0"/>
              <a:t>  </a:t>
            </a:r>
          </a:p>
          <a:p>
            <a:r>
              <a:rPr lang="en-US" sz="1300" b="1" dirty="0"/>
              <a:t>&lt;body&gt;</a:t>
            </a:r>
            <a:r>
              <a:rPr lang="en-US" sz="1300" dirty="0"/>
              <a:t>  </a:t>
            </a:r>
          </a:p>
          <a:p>
            <a:r>
              <a:rPr lang="en-US" sz="1300" b="1" dirty="0"/>
              <a:t>&lt;h1</a:t>
            </a:r>
            <a:r>
              <a:rPr lang="en-US" sz="1300" dirty="0"/>
              <a:t> class="center"</a:t>
            </a:r>
            <a:r>
              <a:rPr lang="en-US" sz="1300" b="1" dirty="0"/>
              <a:t>&gt;</a:t>
            </a:r>
            <a:r>
              <a:rPr lang="en-US" sz="1300" dirty="0"/>
              <a:t>This heading is blue and center-aligned.</a:t>
            </a:r>
            <a:r>
              <a:rPr lang="en-US" sz="1300" b="1" dirty="0"/>
              <a:t>&lt;/h1&gt;</a:t>
            </a:r>
            <a:r>
              <a:rPr lang="en-US" sz="1300" dirty="0"/>
              <a:t>  </a:t>
            </a:r>
          </a:p>
          <a:p>
            <a:r>
              <a:rPr lang="en-US" sz="1300" b="1" dirty="0"/>
              <a:t>&lt;p</a:t>
            </a:r>
            <a:r>
              <a:rPr lang="en-US" sz="1300" dirty="0"/>
              <a:t> class="center"</a:t>
            </a:r>
            <a:r>
              <a:rPr lang="en-US" sz="1300" b="1" dirty="0"/>
              <a:t>&gt;</a:t>
            </a:r>
            <a:r>
              <a:rPr lang="en-US" sz="1300" dirty="0"/>
              <a:t>This paragraph is blue and center-aligned.</a:t>
            </a:r>
            <a:r>
              <a:rPr lang="en-US" sz="1300" b="1" dirty="0"/>
              <a:t>&lt;/p&gt;</a:t>
            </a:r>
            <a:r>
              <a:rPr lang="en-US" sz="1300" dirty="0"/>
              <a:t>   </a:t>
            </a:r>
          </a:p>
          <a:p>
            <a:r>
              <a:rPr lang="en-US" sz="1300" b="1" dirty="0"/>
              <a:t>&lt;/body&gt;</a:t>
            </a:r>
            <a:r>
              <a:rPr lang="en-US" sz="1300" dirty="0"/>
              <a:t>  </a:t>
            </a:r>
          </a:p>
          <a:p>
            <a:r>
              <a:rPr lang="en-US" sz="1300" b="1" dirty="0"/>
              <a:t>&lt;/html&gt;</a:t>
            </a:r>
            <a:r>
              <a:rPr lang="en-US" sz="1300" dirty="0"/>
              <a:t>  </a:t>
            </a:r>
          </a:p>
        </p:txBody>
      </p:sp>
    </p:spTree>
    <p:extLst>
      <p:ext uri="{BB962C8B-B14F-4D97-AF65-F5344CB8AC3E}">
        <p14:creationId xmlns:p14="http://schemas.microsoft.com/office/powerpoint/2010/main" val="230329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3908762"/>
          </a:xfrm>
          <a:prstGeom prst="rect">
            <a:avLst/>
          </a:prstGeom>
        </p:spPr>
        <p:txBody>
          <a:bodyPr wrap="square">
            <a:spAutoFit/>
          </a:bodyPr>
          <a:lstStyle/>
          <a:p>
            <a:pPr algn="ctr"/>
            <a:r>
              <a:rPr lang="en-US" sz="1600" b="1" u="sng" dirty="0" smtClean="0"/>
              <a:t>CSS Universal Selector</a:t>
            </a:r>
          </a:p>
          <a:p>
            <a:pPr algn="ctr"/>
            <a:endParaRPr lang="en-US" sz="1600" b="1" u="sng" dirty="0" smtClean="0"/>
          </a:p>
          <a:p>
            <a:r>
              <a:rPr lang="en-US" sz="1200" dirty="0" smtClean="0"/>
              <a:t>The </a:t>
            </a:r>
            <a:r>
              <a:rPr lang="en-US" sz="1200" dirty="0"/>
              <a:t>universal selector is used as a wildcard character. It selects all the elements on the pages.</a:t>
            </a:r>
          </a:p>
          <a:p>
            <a:r>
              <a:rPr lang="en-US" sz="1200" dirty="0"/>
              <a:t>&lt;!DOCTYPE html</a:t>
            </a:r>
            <a:r>
              <a:rPr lang="en-US" sz="1200" b="1" dirty="0"/>
              <a:t>&gt;</a:t>
            </a:r>
            <a:r>
              <a:rPr lang="en-US" sz="1200" dirty="0"/>
              <a:t>  </a:t>
            </a:r>
          </a:p>
          <a:p>
            <a:r>
              <a:rPr lang="en-US" sz="1200" b="1" dirty="0"/>
              <a:t>&lt;html&gt;</a:t>
            </a:r>
            <a:r>
              <a:rPr lang="en-US" sz="1200" dirty="0"/>
              <a:t>  </a:t>
            </a:r>
          </a:p>
          <a:p>
            <a:r>
              <a:rPr lang="en-US" sz="1200" b="1" dirty="0"/>
              <a:t>&lt;head&gt;</a:t>
            </a:r>
            <a:r>
              <a:rPr lang="en-US" sz="1200" dirty="0"/>
              <a:t>  </a:t>
            </a:r>
          </a:p>
          <a:p>
            <a:r>
              <a:rPr lang="en-US" sz="1200" b="1" dirty="0"/>
              <a:t>&lt;style&gt;</a:t>
            </a:r>
            <a:r>
              <a:rPr lang="en-US" sz="1200" dirty="0"/>
              <a:t>  </a:t>
            </a:r>
          </a:p>
          <a:p>
            <a:r>
              <a:rPr lang="en-US" sz="1200" dirty="0"/>
              <a:t>* {  </a:t>
            </a:r>
          </a:p>
          <a:p>
            <a:r>
              <a:rPr lang="en-US" sz="1200" dirty="0"/>
              <a:t>   color: green;  </a:t>
            </a:r>
          </a:p>
          <a:p>
            <a:r>
              <a:rPr lang="en-US" sz="1200" dirty="0"/>
              <a:t>   font-size: 20px;  </a:t>
            </a:r>
          </a:p>
          <a:p>
            <a:r>
              <a:rPr lang="en-US" sz="1200" dirty="0"/>
              <a:t>}   </a:t>
            </a:r>
          </a:p>
          <a:p>
            <a:r>
              <a:rPr lang="en-US" sz="1200" b="1" dirty="0"/>
              <a:t>&lt;/style&gt;</a:t>
            </a:r>
            <a:r>
              <a:rPr lang="en-US" sz="1200" dirty="0"/>
              <a:t>  </a:t>
            </a:r>
          </a:p>
          <a:p>
            <a:r>
              <a:rPr lang="en-US" sz="1200" b="1" dirty="0"/>
              <a:t>&lt;/head&gt;</a:t>
            </a:r>
            <a:r>
              <a:rPr lang="en-US" sz="1200" dirty="0"/>
              <a:t>  </a:t>
            </a:r>
          </a:p>
          <a:p>
            <a:r>
              <a:rPr lang="en-US" sz="1200" b="1" dirty="0"/>
              <a:t>&lt;body&gt;</a:t>
            </a:r>
            <a:r>
              <a:rPr lang="en-US" sz="1200" dirty="0"/>
              <a:t>  </a:t>
            </a:r>
          </a:p>
          <a:p>
            <a:r>
              <a:rPr lang="en-US" sz="1200" b="1" dirty="0"/>
              <a:t>&lt;h2&gt;</a:t>
            </a:r>
            <a:r>
              <a:rPr lang="en-US" sz="1200" dirty="0"/>
              <a:t>This is heading</a:t>
            </a:r>
            <a:r>
              <a:rPr lang="en-US" sz="1200" b="1" dirty="0"/>
              <a:t>&lt;/h2&gt;</a:t>
            </a:r>
            <a:r>
              <a:rPr lang="en-US" sz="1200" dirty="0"/>
              <a:t>  </a:t>
            </a:r>
          </a:p>
          <a:p>
            <a:r>
              <a:rPr lang="en-US" sz="1200" b="1" dirty="0"/>
              <a:t>&lt;p&gt;</a:t>
            </a:r>
            <a:r>
              <a:rPr lang="en-US" sz="1200" dirty="0"/>
              <a:t>This style will be applied on every paragraph.</a:t>
            </a:r>
            <a:r>
              <a:rPr lang="en-US" sz="1200" b="1" dirty="0"/>
              <a:t>&lt;/p&gt;</a:t>
            </a:r>
            <a:r>
              <a:rPr lang="en-US" sz="1200" dirty="0"/>
              <a:t>  </a:t>
            </a:r>
          </a:p>
          <a:p>
            <a:r>
              <a:rPr lang="en-US" sz="1200" b="1" dirty="0"/>
              <a:t>&lt;p</a:t>
            </a:r>
            <a:r>
              <a:rPr lang="en-US" sz="1200" dirty="0"/>
              <a:t> id="para1"</a:t>
            </a:r>
            <a:r>
              <a:rPr lang="en-US" sz="1200" b="1" dirty="0"/>
              <a:t>&gt;</a:t>
            </a:r>
            <a:r>
              <a:rPr lang="en-US" sz="1200" dirty="0"/>
              <a:t>Me too!</a:t>
            </a:r>
            <a:r>
              <a:rPr lang="en-US" sz="1200" b="1" dirty="0"/>
              <a:t>&lt;/p&gt;</a:t>
            </a:r>
            <a:r>
              <a:rPr lang="en-US" sz="1200" dirty="0"/>
              <a:t>  </a:t>
            </a:r>
          </a:p>
          <a:p>
            <a:r>
              <a:rPr lang="en-US" sz="1200" b="1" dirty="0"/>
              <a:t>&lt;p&gt;</a:t>
            </a:r>
            <a:r>
              <a:rPr lang="en-US" sz="1200" dirty="0"/>
              <a:t>And me!</a:t>
            </a:r>
            <a:r>
              <a:rPr lang="en-US" sz="1200" b="1" dirty="0"/>
              <a:t>&lt;/p&gt;</a:t>
            </a:r>
            <a:r>
              <a:rPr lang="en-US" sz="1200" dirty="0"/>
              <a:t>  </a:t>
            </a:r>
          </a:p>
          <a:p>
            <a:r>
              <a:rPr lang="en-US" sz="1200" b="1" dirty="0"/>
              <a:t>&lt;/body&gt;</a:t>
            </a:r>
            <a:r>
              <a:rPr lang="en-US" sz="1200" dirty="0"/>
              <a:t>  </a:t>
            </a:r>
          </a:p>
          <a:p>
            <a:r>
              <a:rPr lang="en-US" sz="1200" b="1" dirty="0"/>
              <a:t>&lt;/html&gt;</a:t>
            </a:r>
            <a:r>
              <a:rPr lang="en-US" sz="1200" dirty="0"/>
              <a:t>    </a:t>
            </a:r>
          </a:p>
        </p:txBody>
      </p:sp>
    </p:spTree>
    <p:extLst>
      <p:ext uri="{BB962C8B-B14F-4D97-AF65-F5344CB8AC3E}">
        <p14:creationId xmlns:p14="http://schemas.microsoft.com/office/powerpoint/2010/main" val="1222958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4278094"/>
          </a:xfrm>
          <a:prstGeom prst="rect">
            <a:avLst/>
          </a:prstGeom>
        </p:spPr>
        <p:txBody>
          <a:bodyPr wrap="square">
            <a:spAutoFit/>
          </a:bodyPr>
          <a:lstStyle/>
          <a:p>
            <a:pPr algn="ctr"/>
            <a:r>
              <a:rPr lang="en-US" sz="1600" b="1" u="sng" dirty="0" smtClean="0"/>
              <a:t>CSS Group Selector</a:t>
            </a:r>
          </a:p>
          <a:p>
            <a:pPr algn="ctr"/>
            <a:endParaRPr lang="en-US" sz="1600" b="1" u="sng" dirty="0" smtClean="0"/>
          </a:p>
          <a:p>
            <a:r>
              <a:rPr lang="en-US" sz="1200" dirty="0" smtClean="0"/>
              <a:t>The </a:t>
            </a:r>
            <a:r>
              <a:rPr lang="en-US" sz="1200" dirty="0"/>
              <a:t>grouping selector is used to select all the elements with the same style definitions.</a:t>
            </a:r>
          </a:p>
          <a:p>
            <a:r>
              <a:rPr lang="en-US" sz="1200" dirty="0"/>
              <a:t>Grouping selector is used to minimize the code. Commas are used to separate each selector in grouping.</a:t>
            </a:r>
          </a:p>
          <a:p>
            <a:endParaRPr lang="en-US" sz="1200" dirty="0"/>
          </a:p>
          <a:p>
            <a:r>
              <a:rPr lang="en-US" sz="1200" dirty="0" smtClean="0"/>
              <a:t>Let's </a:t>
            </a:r>
            <a:r>
              <a:rPr lang="en-US" sz="1200" dirty="0"/>
              <a:t>see the full example of CSS group selector.</a:t>
            </a:r>
          </a:p>
          <a:p>
            <a:r>
              <a:rPr lang="en-US" sz="1200" dirty="0"/>
              <a:t>&lt;!DOCTYPE html</a:t>
            </a:r>
            <a:r>
              <a:rPr lang="en-US" sz="1200" b="1" dirty="0"/>
              <a:t>&gt;</a:t>
            </a:r>
            <a:r>
              <a:rPr lang="en-US" sz="1200" dirty="0"/>
              <a:t>  </a:t>
            </a:r>
          </a:p>
          <a:p>
            <a:r>
              <a:rPr lang="en-US" sz="1200" b="1" dirty="0"/>
              <a:t>&lt;html&gt;</a:t>
            </a:r>
            <a:r>
              <a:rPr lang="en-US" sz="1200" dirty="0"/>
              <a:t>  </a:t>
            </a:r>
          </a:p>
          <a:p>
            <a:r>
              <a:rPr lang="en-US" sz="1200" b="1" dirty="0"/>
              <a:t>&lt;head&gt;</a:t>
            </a:r>
            <a:r>
              <a:rPr lang="en-US" sz="1200" dirty="0"/>
              <a:t>  </a:t>
            </a:r>
          </a:p>
          <a:p>
            <a:r>
              <a:rPr lang="en-US" sz="1200" b="1" dirty="0"/>
              <a:t>&lt;style&gt;</a:t>
            </a:r>
            <a:r>
              <a:rPr lang="en-US" sz="1200" dirty="0"/>
              <a:t>  </a:t>
            </a:r>
          </a:p>
          <a:p>
            <a:r>
              <a:rPr lang="en-US" sz="1200" dirty="0"/>
              <a:t>h1, h2, p {  </a:t>
            </a:r>
          </a:p>
          <a:p>
            <a:r>
              <a:rPr lang="en-US" sz="1200" dirty="0"/>
              <a:t>    text-align: center;  </a:t>
            </a:r>
          </a:p>
          <a:p>
            <a:r>
              <a:rPr lang="en-US" sz="1200" dirty="0"/>
              <a:t>    color: blue;  </a:t>
            </a:r>
          </a:p>
          <a:p>
            <a:r>
              <a:rPr lang="en-US" sz="1200" dirty="0"/>
              <a:t>}  </a:t>
            </a:r>
          </a:p>
          <a:p>
            <a:r>
              <a:rPr lang="en-US" sz="1200" b="1" dirty="0"/>
              <a:t>&lt;/style&gt;</a:t>
            </a:r>
            <a:r>
              <a:rPr lang="en-US" sz="1200" dirty="0"/>
              <a:t>  </a:t>
            </a:r>
          </a:p>
          <a:p>
            <a:r>
              <a:rPr lang="en-US" sz="1200" b="1" dirty="0"/>
              <a:t>&lt;/head&gt;</a:t>
            </a:r>
            <a:r>
              <a:rPr lang="en-US" sz="1200" dirty="0"/>
              <a:t>  </a:t>
            </a:r>
          </a:p>
          <a:p>
            <a:r>
              <a:rPr lang="en-US" sz="1200" b="1" dirty="0"/>
              <a:t>&lt;body&gt;</a:t>
            </a:r>
            <a:r>
              <a:rPr lang="en-US" sz="1200" dirty="0"/>
              <a:t>  </a:t>
            </a:r>
          </a:p>
          <a:p>
            <a:r>
              <a:rPr lang="en-US" sz="1200" b="1" dirty="0"/>
              <a:t>&lt;h1&gt;</a:t>
            </a:r>
            <a:r>
              <a:rPr lang="en-US" sz="1200" dirty="0"/>
              <a:t>Hello Javatpoint.com</a:t>
            </a:r>
            <a:r>
              <a:rPr lang="en-US" sz="1200" b="1" dirty="0"/>
              <a:t>&lt;/h1&gt;</a:t>
            </a:r>
            <a:r>
              <a:rPr lang="en-US" sz="1200" dirty="0"/>
              <a:t>  </a:t>
            </a:r>
          </a:p>
          <a:p>
            <a:r>
              <a:rPr lang="en-US" sz="1200" b="1" dirty="0"/>
              <a:t>&lt;h2&gt;</a:t>
            </a:r>
            <a:r>
              <a:rPr lang="en-US" sz="1200" dirty="0"/>
              <a:t>Hello Javatpoint.com (In smaller font)</a:t>
            </a:r>
            <a:r>
              <a:rPr lang="en-US" sz="1200" b="1" dirty="0"/>
              <a:t>&lt;/h2&gt;</a:t>
            </a:r>
            <a:r>
              <a:rPr lang="en-US" sz="1200" dirty="0"/>
              <a:t>  </a:t>
            </a:r>
          </a:p>
          <a:p>
            <a:r>
              <a:rPr lang="en-US" sz="1200" b="1" dirty="0"/>
              <a:t>&lt;p&gt;</a:t>
            </a:r>
            <a:r>
              <a:rPr lang="en-US" sz="1200" dirty="0"/>
              <a:t>This is a paragraph.</a:t>
            </a:r>
            <a:r>
              <a:rPr lang="en-US" sz="1200" b="1" dirty="0"/>
              <a:t>&lt;/p&gt;</a:t>
            </a:r>
            <a:r>
              <a:rPr lang="en-US" sz="1200" dirty="0"/>
              <a:t>  </a:t>
            </a:r>
          </a:p>
          <a:p>
            <a:r>
              <a:rPr lang="en-US" sz="1200" b="1" dirty="0"/>
              <a:t>&lt;/body&gt;</a:t>
            </a:r>
            <a:r>
              <a:rPr lang="en-US" sz="1200" dirty="0"/>
              <a:t>  </a:t>
            </a:r>
          </a:p>
          <a:p>
            <a:r>
              <a:rPr lang="en-US" sz="1200" b="1" dirty="0"/>
              <a:t>&lt;/html&gt;</a:t>
            </a:r>
            <a:r>
              <a:rPr lang="en-US" sz="1200" dirty="0"/>
              <a:t>  </a:t>
            </a:r>
          </a:p>
        </p:txBody>
      </p:sp>
    </p:spTree>
    <p:extLst>
      <p:ext uri="{BB962C8B-B14F-4D97-AF65-F5344CB8AC3E}">
        <p14:creationId xmlns:p14="http://schemas.microsoft.com/office/powerpoint/2010/main" val="1005734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4031873"/>
          </a:xfrm>
          <a:prstGeom prst="rect">
            <a:avLst/>
          </a:prstGeom>
        </p:spPr>
        <p:txBody>
          <a:bodyPr wrap="square">
            <a:spAutoFit/>
          </a:bodyPr>
          <a:lstStyle/>
          <a:p>
            <a:r>
              <a:rPr lang="en-US" sz="1600" dirty="0"/>
              <a:t>CSS background property is used to define the background effects on element. There are 5 CSS background properties that affects the HTML elements</a:t>
            </a:r>
            <a:r>
              <a:rPr lang="en-US" sz="1600" dirty="0" smtClean="0"/>
              <a:t>:</a:t>
            </a:r>
          </a:p>
          <a:p>
            <a:endParaRPr lang="en-US" sz="1600" dirty="0"/>
          </a:p>
          <a:p>
            <a:pPr marL="285750" indent="-285750">
              <a:buFont typeface="Wingdings" pitchFamily="2" charset="2"/>
              <a:buChar char="q"/>
            </a:pPr>
            <a:r>
              <a:rPr lang="en-US" sz="1600" dirty="0"/>
              <a:t>background-color</a:t>
            </a:r>
          </a:p>
          <a:p>
            <a:pPr marL="285750" indent="-285750">
              <a:buFont typeface="Wingdings" pitchFamily="2" charset="2"/>
              <a:buChar char="q"/>
            </a:pPr>
            <a:r>
              <a:rPr lang="en-US" sz="1600" dirty="0"/>
              <a:t>background-image</a:t>
            </a:r>
          </a:p>
          <a:p>
            <a:pPr marL="285750" indent="-285750">
              <a:buFont typeface="Wingdings" pitchFamily="2" charset="2"/>
              <a:buChar char="q"/>
            </a:pPr>
            <a:r>
              <a:rPr lang="en-US" sz="1600" dirty="0"/>
              <a:t>background-repeat</a:t>
            </a:r>
          </a:p>
          <a:p>
            <a:pPr marL="285750" indent="-285750">
              <a:buFont typeface="Wingdings" pitchFamily="2" charset="2"/>
              <a:buChar char="q"/>
            </a:pPr>
            <a:r>
              <a:rPr lang="en-US" sz="1600" dirty="0"/>
              <a:t>background-attachment</a:t>
            </a:r>
          </a:p>
          <a:p>
            <a:pPr marL="285750" indent="-285750">
              <a:buFont typeface="Wingdings" pitchFamily="2" charset="2"/>
              <a:buChar char="q"/>
            </a:pPr>
            <a:r>
              <a:rPr lang="en-US" sz="1600" dirty="0" smtClean="0"/>
              <a:t>background-position</a:t>
            </a:r>
          </a:p>
          <a:p>
            <a:pPr marL="285750" indent="-285750">
              <a:buFont typeface="Wingdings" pitchFamily="2" charset="2"/>
              <a:buChar char="q"/>
            </a:pPr>
            <a:endParaRPr lang="en-US" sz="1600" dirty="0"/>
          </a:p>
          <a:p>
            <a:r>
              <a:rPr lang="en-US" sz="1600" b="1" dirty="0"/>
              <a:t>Background Color</a:t>
            </a:r>
          </a:p>
          <a:p>
            <a:r>
              <a:rPr lang="en-US" sz="1600" dirty="0" smtClean="0"/>
              <a:t>		body </a:t>
            </a:r>
            <a:r>
              <a:rPr lang="en-US" sz="1600" dirty="0"/>
              <a:t>{ background-color: #f0e68c; </a:t>
            </a:r>
            <a:r>
              <a:rPr lang="en-US" sz="1600" dirty="0" smtClean="0"/>
              <a:t>}</a:t>
            </a:r>
          </a:p>
          <a:p>
            <a:endParaRPr lang="en-US" sz="1600" dirty="0"/>
          </a:p>
          <a:p>
            <a:r>
              <a:rPr lang="en-US" sz="1600" b="1" dirty="0"/>
              <a:t>Background Image</a:t>
            </a:r>
          </a:p>
          <a:p>
            <a:r>
              <a:rPr lang="en-US" sz="1600" dirty="0" smtClean="0"/>
              <a:t>		</a:t>
            </a:r>
            <a:r>
              <a:rPr lang="en-US" sz="1600" dirty="0"/>
              <a:t>body { background-image: </a:t>
            </a:r>
            <a:r>
              <a:rPr lang="en-US" sz="1600" dirty="0" err="1"/>
              <a:t>url</a:t>
            </a:r>
            <a:r>
              <a:rPr lang="en-US" sz="1600" dirty="0"/>
              <a:t>("images/tile.png"); </a:t>
            </a:r>
            <a:r>
              <a:rPr lang="en-US" sz="1600" dirty="0" smtClean="0"/>
              <a:t>}</a:t>
            </a:r>
          </a:p>
          <a:p>
            <a:endParaRPr lang="en-US" sz="1600" dirty="0"/>
          </a:p>
          <a:p>
            <a:endParaRPr lang="en-US" sz="1600" dirty="0"/>
          </a:p>
        </p:txBody>
      </p:sp>
    </p:spTree>
    <p:extLst>
      <p:ext uri="{BB962C8B-B14F-4D97-AF65-F5344CB8AC3E}">
        <p14:creationId xmlns:p14="http://schemas.microsoft.com/office/powerpoint/2010/main" val="2368512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2800767"/>
          </a:xfrm>
          <a:prstGeom prst="rect">
            <a:avLst/>
          </a:prstGeom>
        </p:spPr>
        <p:txBody>
          <a:bodyPr wrap="square">
            <a:spAutoFit/>
          </a:bodyPr>
          <a:lstStyle/>
          <a:p>
            <a:pPr fontAlgn="base"/>
            <a:r>
              <a:rPr lang="en-US" sz="1600" b="1" dirty="0"/>
              <a:t>Background Repeat</a:t>
            </a:r>
          </a:p>
          <a:p>
            <a:r>
              <a:rPr lang="en-US" sz="1600" dirty="0" smtClean="0"/>
              <a:t>		</a:t>
            </a:r>
            <a:r>
              <a:rPr lang="en-US" sz="1600" dirty="0"/>
              <a:t>body { background-image: </a:t>
            </a:r>
            <a:r>
              <a:rPr lang="en-US" sz="1600" dirty="0" err="1"/>
              <a:t>url</a:t>
            </a:r>
            <a:r>
              <a:rPr lang="en-US" sz="1600" dirty="0"/>
              <a:t>("images/gradient.png</a:t>
            </a:r>
            <a:r>
              <a:rPr lang="en-US" sz="1600" dirty="0" smtClean="0"/>
              <a:t>");</a:t>
            </a:r>
          </a:p>
          <a:p>
            <a:r>
              <a:rPr lang="en-US" sz="1600" dirty="0"/>
              <a:t>	</a:t>
            </a:r>
            <a:r>
              <a:rPr lang="en-US" sz="1600" dirty="0" smtClean="0"/>
              <a:t>	           </a:t>
            </a:r>
            <a:r>
              <a:rPr lang="en-US" sz="1600" dirty="0"/>
              <a:t>background-repeat: repeat-x; </a:t>
            </a:r>
            <a:r>
              <a:rPr lang="en-US" sz="1600" dirty="0" smtClean="0"/>
              <a:t>}</a:t>
            </a:r>
          </a:p>
          <a:p>
            <a:endParaRPr lang="en-US" sz="1600" dirty="0"/>
          </a:p>
          <a:p>
            <a:r>
              <a:rPr lang="en-US" sz="1600" dirty="0" smtClean="0"/>
              <a:t>		</a:t>
            </a:r>
            <a:r>
              <a:rPr lang="en-US" sz="1600" dirty="0"/>
              <a:t>body { background-image: </a:t>
            </a:r>
            <a:r>
              <a:rPr lang="en-US" sz="1600" dirty="0" err="1"/>
              <a:t>url</a:t>
            </a:r>
            <a:r>
              <a:rPr lang="en-US" sz="1600" dirty="0"/>
              <a:t>("images/texture.png</a:t>
            </a:r>
            <a:r>
              <a:rPr lang="en-US" sz="1600" dirty="0" smtClean="0"/>
              <a:t>");</a:t>
            </a:r>
          </a:p>
          <a:p>
            <a:r>
              <a:rPr lang="en-US" sz="1600" dirty="0"/>
              <a:t>	</a:t>
            </a:r>
            <a:r>
              <a:rPr lang="en-US" sz="1600" dirty="0" smtClean="0"/>
              <a:t>	           </a:t>
            </a:r>
            <a:r>
              <a:rPr lang="en-US" sz="1600" dirty="0"/>
              <a:t>background-repeat: no-repeat; </a:t>
            </a:r>
            <a:r>
              <a:rPr lang="en-US" sz="1600" dirty="0" smtClean="0"/>
              <a:t>}</a:t>
            </a:r>
          </a:p>
          <a:p>
            <a:endParaRPr lang="en-US" sz="1600" dirty="0"/>
          </a:p>
          <a:p>
            <a:endParaRPr lang="en-US" sz="1600" dirty="0" smtClean="0"/>
          </a:p>
          <a:p>
            <a:endParaRPr lang="en-US" sz="1600" dirty="0" smtClean="0"/>
          </a:p>
          <a:p>
            <a:endParaRPr lang="en-US" sz="1600" dirty="0"/>
          </a:p>
          <a:p>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384" y="2230807"/>
            <a:ext cx="6733458" cy="2016530"/>
          </a:xfrm>
          <a:prstGeom prst="rect">
            <a:avLst/>
          </a:prstGeom>
        </p:spPr>
      </p:pic>
    </p:spTree>
    <p:extLst>
      <p:ext uri="{BB962C8B-B14F-4D97-AF65-F5344CB8AC3E}">
        <p14:creationId xmlns:p14="http://schemas.microsoft.com/office/powerpoint/2010/main" val="3276912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1077218"/>
          </a:xfrm>
          <a:prstGeom prst="rect">
            <a:avLst/>
          </a:prstGeom>
        </p:spPr>
        <p:txBody>
          <a:bodyPr wrap="square">
            <a:spAutoFit/>
          </a:bodyPr>
          <a:lstStyle/>
          <a:p>
            <a:pPr fontAlgn="base"/>
            <a:r>
              <a:rPr lang="en-US" sz="1600" b="1" dirty="0"/>
              <a:t>Background Position</a:t>
            </a:r>
          </a:p>
          <a:p>
            <a:r>
              <a:rPr lang="en-US" sz="1600" dirty="0" smtClean="0"/>
              <a:t>		</a:t>
            </a:r>
            <a:r>
              <a:rPr lang="en-US" sz="1600" dirty="0"/>
              <a:t>body { background-image: </a:t>
            </a:r>
            <a:r>
              <a:rPr lang="en-US" sz="1600" dirty="0" err="1"/>
              <a:t>url</a:t>
            </a:r>
            <a:r>
              <a:rPr lang="en-US" sz="1600" dirty="0"/>
              <a:t>("images/robot.png"); </a:t>
            </a:r>
            <a:endParaRPr lang="en-US" sz="1600" dirty="0" smtClean="0"/>
          </a:p>
          <a:p>
            <a:r>
              <a:rPr lang="en-US" sz="1600" dirty="0"/>
              <a:t> </a:t>
            </a:r>
            <a:r>
              <a:rPr lang="en-US" sz="1600" dirty="0" smtClean="0"/>
              <a:t>                                          background-repeat</a:t>
            </a:r>
            <a:r>
              <a:rPr lang="en-US" sz="1600" dirty="0"/>
              <a:t>: no-repeat; </a:t>
            </a:r>
            <a:endParaRPr lang="en-US" sz="1600" dirty="0" smtClean="0"/>
          </a:p>
          <a:p>
            <a:r>
              <a:rPr lang="en-US" sz="1600" dirty="0"/>
              <a:t> </a:t>
            </a:r>
            <a:r>
              <a:rPr lang="en-US" sz="1600" dirty="0" smtClean="0"/>
              <a:t>                                          background-position</a:t>
            </a:r>
            <a:r>
              <a:rPr lang="en-US" sz="1600" dirty="0"/>
              <a:t>: right top; </a:t>
            </a:r>
            <a:r>
              <a:rPr lang="en-US" sz="1600" dirty="0" smtClean="0"/>
              <a:t>}</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994" y="1646385"/>
            <a:ext cx="6027574" cy="2757663"/>
          </a:xfrm>
          <a:prstGeom prst="rect">
            <a:avLst/>
          </a:prstGeom>
        </p:spPr>
      </p:pic>
    </p:spTree>
    <p:extLst>
      <p:ext uri="{BB962C8B-B14F-4D97-AF65-F5344CB8AC3E}">
        <p14:creationId xmlns:p14="http://schemas.microsoft.com/office/powerpoint/2010/main" val="3734598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3539430"/>
          </a:xfrm>
          <a:prstGeom prst="rect">
            <a:avLst/>
          </a:prstGeom>
        </p:spPr>
        <p:txBody>
          <a:bodyPr wrap="square">
            <a:spAutoFit/>
          </a:bodyPr>
          <a:lstStyle/>
          <a:p>
            <a:pPr fontAlgn="base"/>
            <a:r>
              <a:rPr lang="en-US" sz="1600" b="1" dirty="0"/>
              <a:t>Background </a:t>
            </a:r>
            <a:r>
              <a:rPr lang="en-US" sz="1600" b="1" dirty="0" smtClean="0"/>
              <a:t>Attachment</a:t>
            </a:r>
          </a:p>
          <a:p>
            <a:pPr fontAlgn="base"/>
            <a:endParaRPr lang="en-US" sz="1600" b="1" dirty="0"/>
          </a:p>
          <a:p>
            <a:r>
              <a:rPr lang="en-US" sz="1600" dirty="0" smtClean="0"/>
              <a:t>		</a:t>
            </a:r>
            <a:r>
              <a:rPr lang="en-US" sz="1600" dirty="0"/>
              <a:t>body { background-image: </a:t>
            </a:r>
            <a:r>
              <a:rPr lang="en-US" sz="1600" dirty="0" err="1"/>
              <a:t>url</a:t>
            </a:r>
            <a:r>
              <a:rPr lang="en-US" sz="1600" dirty="0"/>
              <a:t>("images/bell.png</a:t>
            </a:r>
            <a:r>
              <a:rPr lang="en-US" sz="1600" dirty="0" smtClean="0"/>
              <a:t>");</a:t>
            </a:r>
          </a:p>
          <a:p>
            <a:r>
              <a:rPr lang="en-US" sz="1600" dirty="0"/>
              <a:t> </a:t>
            </a:r>
            <a:r>
              <a:rPr lang="en-US" sz="1600" dirty="0" smtClean="0"/>
              <a:t>                                          </a:t>
            </a:r>
            <a:r>
              <a:rPr lang="en-US" sz="1600" dirty="0"/>
              <a:t>background-repeat: no-repeat</a:t>
            </a:r>
            <a:r>
              <a:rPr lang="en-US" sz="1600" dirty="0" smtClean="0"/>
              <a:t>;</a:t>
            </a:r>
          </a:p>
          <a:p>
            <a:r>
              <a:rPr lang="en-US" sz="1600" dirty="0"/>
              <a:t> </a:t>
            </a:r>
            <a:r>
              <a:rPr lang="en-US" sz="1600" dirty="0" smtClean="0"/>
              <a:t>                                          </a:t>
            </a:r>
            <a:r>
              <a:rPr lang="en-US" sz="1600" dirty="0"/>
              <a:t>background-attachment: fixed; </a:t>
            </a:r>
            <a:r>
              <a:rPr lang="en-US" sz="1600" dirty="0" smtClean="0"/>
              <a:t>}</a:t>
            </a:r>
          </a:p>
          <a:p>
            <a:endParaRPr lang="en-US" sz="1600" dirty="0"/>
          </a:p>
          <a:p>
            <a:r>
              <a:rPr lang="en-US" sz="1600" b="1" dirty="0"/>
              <a:t>The Background Shorthand </a:t>
            </a:r>
            <a:r>
              <a:rPr lang="en-US" sz="1600" b="1" dirty="0" smtClean="0"/>
              <a:t>Property</a:t>
            </a:r>
          </a:p>
          <a:p>
            <a:endParaRPr lang="en-US" sz="1600" b="1" dirty="0"/>
          </a:p>
          <a:p>
            <a:r>
              <a:rPr lang="en-US" sz="1600" b="1" dirty="0" smtClean="0"/>
              <a:t>		</a:t>
            </a:r>
            <a:r>
              <a:rPr lang="en-US" sz="1600" dirty="0" smtClean="0"/>
              <a:t>body </a:t>
            </a:r>
            <a:r>
              <a:rPr lang="en-US" sz="1600" dirty="0"/>
              <a:t>{ background-color: #f0e68c</a:t>
            </a:r>
            <a:r>
              <a:rPr lang="en-US" sz="1600" dirty="0" smtClean="0"/>
              <a:t>;</a:t>
            </a:r>
          </a:p>
          <a:p>
            <a:r>
              <a:rPr lang="en-US" sz="1600" dirty="0"/>
              <a:t>	</a:t>
            </a:r>
            <a:r>
              <a:rPr lang="en-US" sz="1600" dirty="0" smtClean="0"/>
              <a:t>	           </a:t>
            </a:r>
            <a:r>
              <a:rPr lang="en-US" sz="1600" dirty="0"/>
              <a:t>background-image: </a:t>
            </a:r>
            <a:r>
              <a:rPr lang="en-US" sz="1600" dirty="0" err="1"/>
              <a:t>url</a:t>
            </a:r>
            <a:r>
              <a:rPr lang="en-US" sz="1600" dirty="0"/>
              <a:t>("images/smiley.png"); </a:t>
            </a:r>
            <a:endParaRPr lang="en-US" sz="1600" dirty="0" smtClean="0"/>
          </a:p>
          <a:p>
            <a:r>
              <a:rPr lang="en-US" sz="1600" dirty="0"/>
              <a:t> </a:t>
            </a:r>
            <a:r>
              <a:rPr lang="en-US" sz="1600" dirty="0" smtClean="0"/>
              <a:t>                                          background-repeat</a:t>
            </a:r>
            <a:r>
              <a:rPr lang="en-US" sz="1600" dirty="0"/>
              <a:t>: no-repeat</a:t>
            </a:r>
            <a:r>
              <a:rPr lang="en-US" sz="1600" dirty="0" smtClean="0"/>
              <a:t>;</a:t>
            </a:r>
          </a:p>
          <a:p>
            <a:r>
              <a:rPr lang="en-US" sz="1600" dirty="0"/>
              <a:t>	</a:t>
            </a:r>
            <a:r>
              <a:rPr lang="en-US" sz="1600" dirty="0" smtClean="0"/>
              <a:t>	           </a:t>
            </a:r>
            <a:r>
              <a:rPr lang="en-US" sz="1600" dirty="0"/>
              <a:t>background-attachment: fixed; </a:t>
            </a:r>
            <a:endParaRPr lang="en-US" sz="1600" dirty="0" smtClean="0"/>
          </a:p>
          <a:p>
            <a:r>
              <a:rPr lang="en-US" sz="1600" dirty="0"/>
              <a:t>	</a:t>
            </a:r>
            <a:r>
              <a:rPr lang="en-US" sz="1600" dirty="0" smtClean="0"/>
              <a:t>	           background-position</a:t>
            </a:r>
            <a:r>
              <a:rPr lang="en-US" sz="1600" dirty="0"/>
              <a:t>: 250px 25px; }</a:t>
            </a:r>
            <a:endParaRPr lang="en-US" sz="1600" b="1" dirty="0"/>
          </a:p>
          <a:p>
            <a:endParaRPr lang="en-US" sz="1600" dirty="0"/>
          </a:p>
        </p:txBody>
      </p:sp>
    </p:spTree>
    <p:extLst>
      <p:ext uri="{BB962C8B-B14F-4D97-AF65-F5344CB8AC3E}">
        <p14:creationId xmlns:p14="http://schemas.microsoft.com/office/powerpoint/2010/main" val="2743075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Color</a:t>
            </a:r>
            <a:endParaRPr sz="3300" b="1" dirty="0"/>
          </a:p>
        </p:txBody>
      </p:sp>
      <p:sp>
        <p:nvSpPr>
          <p:cNvPr id="2" name="Rectangle 1"/>
          <p:cNvSpPr/>
          <p:nvPr/>
        </p:nvSpPr>
        <p:spPr>
          <a:xfrm>
            <a:off x="363894" y="559837"/>
            <a:ext cx="8257592" cy="3539430"/>
          </a:xfrm>
          <a:prstGeom prst="rect">
            <a:avLst/>
          </a:prstGeom>
        </p:spPr>
        <p:txBody>
          <a:bodyPr wrap="square">
            <a:spAutoFit/>
          </a:bodyPr>
          <a:lstStyle/>
          <a:p>
            <a:pPr fontAlgn="base"/>
            <a:r>
              <a:rPr lang="en-US" sz="1600" dirty="0"/>
              <a:t>The color property defines the text color (foreground color in general) of an element</a:t>
            </a:r>
            <a:r>
              <a:rPr lang="en-US" sz="1600" dirty="0" smtClean="0"/>
              <a:t>.</a:t>
            </a:r>
          </a:p>
          <a:p>
            <a:pPr fontAlgn="base"/>
            <a:endParaRPr lang="en-US" sz="1600" dirty="0"/>
          </a:p>
          <a:p>
            <a:pPr fontAlgn="base"/>
            <a:r>
              <a:rPr lang="en-US" sz="1600" dirty="0"/>
              <a:t>	</a:t>
            </a:r>
            <a:r>
              <a:rPr lang="en-US" sz="1600" dirty="0" smtClean="0"/>
              <a:t>		</a:t>
            </a:r>
            <a:r>
              <a:rPr lang="en-US" sz="1600" b="1" dirty="0" smtClean="0"/>
              <a:t>body </a:t>
            </a:r>
            <a:r>
              <a:rPr lang="en-US" sz="1600" b="1" dirty="0"/>
              <a:t>{ color: #ff5722; </a:t>
            </a:r>
            <a:r>
              <a:rPr lang="en-US" sz="1600" b="1" dirty="0" smtClean="0"/>
              <a:t>}</a:t>
            </a:r>
          </a:p>
          <a:p>
            <a:pPr fontAlgn="base"/>
            <a:endParaRPr lang="en-US" sz="1600" b="1" dirty="0"/>
          </a:p>
          <a:p>
            <a:pPr fontAlgn="base"/>
            <a:r>
              <a:rPr lang="en-US" sz="1600" b="1" dirty="0"/>
              <a:t>Defining Color Values</a:t>
            </a:r>
          </a:p>
          <a:p>
            <a:pPr fontAlgn="base"/>
            <a:endParaRPr lang="en-US" sz="1600" b="1" dirty="0" smtClean="0"/>
          </a:p>
          <a:p>
            <a:pPr fontAlgn="base"/>
            <a:r>
              <a:rPr lang="en-US" sz="1600" dirty="0"/>
              <a:t>Colors in CSS most often specified in the following formats</a:t>
            </a:r>
            <a:r>
              <a:rPr lang="en-US" sz="1600" dirty="0" smtClean="0"/>
              <a:t>:</a:t>
            </a:r>
          </a:p>
          <a:p>
            <a:pPr fontAlgn="base"/>
            <a:endParaRPr lang="en-US" sz="1600" dirty="0"/>
          </a:p>
          <a:p>
            <a:pPr marL="285750" indent="-285750">
              <a:buFont typeface="Wingdings" pitchFamily="2" charset="2"/>
              <a:buChar char="v"/>
            </a:pPr>
            <a:r>
              <a:rPr lang="en-US" sz="1600" dirty="0"/>
              <a:t>a color keyword - like </a:t>
            </a:r>
            <a:r>
              <a:rPr lang="en-US" sz="1600" b="1" dirty="0"/>
              <a:t>"red", "green", "blue", "transparent", </a:t>
            </a:r>
            <a:r>
              <a:rPr lang="en-US" sz="1600" dirty="0"/>
              <a:t>etc</a:t>
            </a:r>
            <a:r>
              <a:rPr lang="en-US" sz="1600" dirty="0" smtClean="0"/>
              <a:t>.</a:t>
            </a:r>
          </a:p>
          <a:p>
            <a:endParaRPr lang="en-US" sz="1600" dirty="0"/>
          </a:p>
          <a:p>
            <a:pPr marL="285750" indent="-285750">
              <a:buFont typeface="Wingdings" pitchFamily="2" charset="2"/>
              <a:buChar char="v"/>
            </a:pPr>
            <a:r>
              <a:rPr lang="en-US" sz="1600" dirty="0"/>
              <a:t>a HEX value - like </a:t>
            </a:r>
            <a:r>
              <a:rPr lang="en-US" sz="1600" b="1" dirty="0"/>
              <a:t>"#ff0000", "#00ff00", </a:t>
            </a:r>
            <a:r>
              <a:rPr lang="en-US" sz="1600" dirty="0"/>
              <a:t>etc</a:t>
            </a:r>
            <a:r>
              <a:rPr lang="en-US" sz="1600" dirty="0" smtClean="0"/>
              <a:t>.</a:t>
            </a:r>
          </a:p>
          <a:p>
            <a:endParaRPr lang="en-US" sz="1600" dirty="0"/>
          </a:p>
          <a:p>
            <a:pPr marL="285750" indent="-285750">
              <a:buFont typeface="Wingdings" pitchFamily="2" charset="2"/>
              <a:buChar char="v"/>
            </a:pPr>
            <a:r>
              <a:rPr lang="en-US" sz="1600" dirty="0"/>
              <a:t>an RGB value - like </a:t>
            </a:r>
            <a:r>
              <a:rPr lang="en-US" sz="1600" b="1" dirty="0"/>
              <a:t>"</a:t>
            </a:r>
            <a:r>
              <a:rPr lang="en-US" sz="1600" b="1" dirty="0" err="1"/>
              <a:t>rgb</a:t>
            </a:r>
            <a:r>
              <a:rPr lang="en-US" sz="1600" b="1" dirty="0"/>
              <a:t>(255, 0, 0)"</a:t>
            </a:r>
          </a:p>
          <a:p>
            <a:pPr fontAlgn="base"/>
            <a:endParaRPr lang="en-US" sz="1600" b="1" dirty="0"/>
          </a:p>
        </p:txBody>
      </p:sp>
    </p:spTree>
    <p:extLst>
      <p:ext uri="{BB962C8B-B14F-4D97-AF65-F5344CB8AC3E}">
        <p14:creationId xmlns:p14="http://schemas.microsoft.com/office/powerpoint/2010/main" val="5271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t>
            </a:r>
            <a:r>
              <a:rPr lang="en" sz="3300" b="1" dirty="0"/>
              <a:t>DEVELOPMENT ENVIRONMENT</a:t>
            </a:r>
            <a:endParaRPr sz="3300" b="1" dirty="0"/>
          </a:p>
        </p:txBody>
      </p:sp>
      <p:sp>
        <p:nvSpPr>
          <p:cNvPr id="98" name="Google Shape;98;p15"/>
          <p:cNvSpPr txBox="1"/>
          <p:nvPr/>
        </p:nvSpPr>
        <p:spPr>
          <a:xfrm>
            <a:off x="321600" y="763850"/>
            <a:ext cx="8500800" cy="3631733"/>
          </a:xfrm>
          <a:prstGeom prst="rect">
            <a:avLst/>
          </a:prstGeom>
          <a:noFill/>
          <a:ln>
            <a:noFill/>
          </a:ln>
        </p:spPr>
        <p:txBody>
          <a:bodyPr spcFirstLastPara="1" wrap="square" lIns="91425" tIns="91425" rIns="91425" bIns="91425" anchor="t" anchorCtr="0">
            <a:spAutoFit/>
          </a:bodyPr>
          <a:lstStyle/>
          <a:p>
            <a:pPr marL="457200" lvl="0" indent="-431800" algn="just" rtl="0">
              <a:spcBef>
                <a:spcPts val="0"/>
              </a:spcBef>
              <a:spcAft>
                <a:spcPts val="0"/>
              </a:spcAf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Visual Studio Code</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VS Code Extension </a:t>
            </a:r>
            <a:r>
              <a:rPr lang="en" sz="3200" dirty="0" smtClean="0">
                <a:solidFill>
                  <a:srgbClr val="370E00"/>
                </a:solidFill>
                <a:highlight>
                  <a:srgbClr val="FFFFFF"/>
                </a:highlight>
                <a:latin typeface="Roboto"/>
                <a:ea typeface="Roboto"/>
                <a:cs typeface="Roboto"/>
                <a:sym typeface="Roboto"/>
              </a:rPr>
              <a:t>(CSS Peek, </a:t>
            </a:r>
            <a:r>
              <a:rPr lang="en-US" sz="3200" dirty="0"/>
              <a:t>CSS </a:t>
            </a:r>
            <a:r>
              <a:rPr lang="en-US" sz="3200" dirty="0" smtClean="0"/>
              <a:t>Snippets, </a:t>
            </a:r>
            <a:r>
              <a:rPr lang="en" sz="3200" dirty="0" smtClean="0">
                <a:solidFill>
                  <a:srgbClr val="370E00"/>
                </a:solidFill>
                <a:highlight>
                  <a:srgbClr val="FFFFFF"/>
                </a:highlight>
                <a:latin typeface="Roboto"/>
                <a:ea typeface="Roboto"/>
                <a:cs typeface="Roboto"/>
                <a:sym typeface="Roboto"/>
              </a:rPr>
              <a:t>Colorize)</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rtl="0">
              <a:spcBef>
                <a:spcPts val="0"/>
              </a:spcBef>
              <a:spcAft>
                <a:spcPts val="0"/>
              </a:spcAft>
              <a:buClr>
                <a:srgbClr val="370E00"/>
              </a:buClr>
              <a:buSzPts val="3200"/>
              <a:buFont typeface="Roboto"/>
              <a:buChar char="❖"/>
            </a:pPr>
            <a:r>
              <a:rPr lang="en" sz="3200" dirty="0" smtClean="0">
                <a:solidFill>
                  <a:srgbClr val="370E00"/>
                </a:solidFill>
                <a:highlight>
                  <a:srgbClr val="FFFFFF"/>
                </a:highlight>
                <a:latin typeface="Roboto"/>
                <a:ea typeface="Roboto"/>
                <a:cs typeface="Roboto"/>
                <a:sym typeface="Roboto"/>
              </a:rPr>
              <a:t>CSS Libraries / Components</a:t>
            </a:r>
            <a:endParaRPr sz="3200" dirty="0">
              <a:solidFill>
                <a:srgbClr val="370E00"/>
              </a:solidFill>
              <a:highlight>
                <a:srgbClr val="FFFFFF"/>
              </a:highlight>
              <a:latin typeface="Roboto"/>
              <a:ea typeface="Roboto"/>
              <a:cs typeface="Roboto"/>
              <a:sym typeface="Roboto"/>
            </a:endParaRPr>
          </a:p>
          <a:p>
            <a:pPr marL="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475861"/>
            <a:ext cx="8257592" cy="4493538"/>
          </a:xfrm>
          <a:prstGeom prst="rect">
            <a:avLst/>
          </a:prstGeom>
        </p:spPr>
        <p:txBody>
          <a:bodyPr wrap="square">
            <a:spAutoFit/>
          </a:bodyPr>
          <a:lstStyle/>
          <a:p>
            <a:pPr algn="ctr" fontAlgn="base"/>
            <a:r>
              <a:rPr lang="en-US" sz="1600" b="1" u="sng" dirty="0"/>
              <a:t>CSS Border Properties</a:t>
            </a:r>
          </a:p>
          <a:p>
            <a:pPr fontAlgn="base"/>
            <a:r>
              <a:rPr lang="en-US" dirty="0" smtClean="0"/>
              <a:t>The </a:t>
            </a:r>
            <a:r>
              <a:rPr lang="en-US" dirty="0"/>
              <a:t>CSS border properties allow you to define the border area of an element's box</a:t>
            </a:r>
            <a:r>
              <a:rPr lang="en-US" dirty="0" smtClean="0"/>
              <a:t>.</a:t>
            </a:r>
          </a:p>
          <a:p>
            <a:pPr fontAlgn="base"/>
            <a:endParaRPr lang="en-US" dirty="0"/>
          </a:p>
          <a:p>
            <a:pPr fontAlgn="base"/>
            <a:r>
              <a:rPr lang="en-US" dirty="0"/>
              <a:t>Borders appear directly between the margin and padding of an element. The border can either be a predefined style like, solid line, dotted line, double line, etc</a:t>
            </a:r>
            <a:r>
              <a:rPr lang="en-US" dirty="0" smtClean="0"/>
              <a:t>.</a:t>
            </a:r>
          </a:p>
          <a:p>
            <a:pPr fontAlgn="base"/>
            <a:r>
              <a:rPr lang="en-US" dirty="0"/>
              <a:t>	</a:t>
            </a:r>
            <a:r>
              <a:rPr lang="en-US" dirty="0" smtClean="0"/>
              <a:t>		</a:t>
            </a:r>
            <a:endParaRPr lang="en-US" b="1" dirty="0"/>
          </a:p>
          <a:p>
            <a:pPr fontAlgn="base"/>
            <a:r>
              <a:rPr lang="en-US" b="1" dirty="0"/>
              <a:t>Understanding the Different Border Styles</a:t>
            </a:r>
          </a:p>
          <a:p>
            <a:pPr fontAlgn="base"/>
            <a:r>
              <a:rPr lang="en-US" dirty="0" smtClean="0"/>
              <a:t>The</a:t>
            </a:r>
            <a:r>
              <a:rPr lang="en-US" dirty="0"/>
              <a:t> border-style property can have the following values: none, hidden, solid, dashed, dotted, double, inset, outset, groove, and ridge. </a:t>
            </a:r>
          </a:p>
          <a:p>
            <a:endParaRPr lang="en-US" sz="1600" dirty="0"/>
          </a:p>
          <a:p>
            <a:pPr marL="285750" indent="-285750">
              <a:buFont typeface="Wingdings" pitchFamily="2" charset="2"/>
              <a:buChar char="v"/>
            </a:pPr>
            <a:r>
              <a:rPr lang="en-US" dirty="0" smtClean="0"/>
              <a:t>None</a:t>
            </a:r>
          </a:p>
          <a:p>
            <a:pPr marL="285750" indent="-285750">
              <a:buFont typeface="Wingdings" pitchFamily="2" charset="2"/>
              <a:buChar char="v"/>
            </a:pPr>
            <a:r>
              <a:rPr lang="en-US" dirty="0" smtClean="0"/>
              <a:t>Hidden</a:t>
            </a:r>
          </a:p>
          <a:p>
            <a:pPr marL="285750" indent="-285750">
              <a:buFont typeface="Wingdings" pitchFamily="2" charset="2"/>
              <a:buChar char="v"/>
            </a:pPr>
            <a:r>
              <a:rPr lang="en-US" dirty="0" smtClean="0"/>
              <a:t>Solid</a:t>
            </a:r>
          </a:p>
          <a:p>
            <a:pPr marL="285750" indent="-285750">
              <a:buFont typeface="Wingdings" pitchFamily="2" charset="2"/>
              <a:buChar char="v"/>
            </a:pPr>
            <a:r>
              <a:rPr lang="en-US" dirty="0" smtClean="0"/>
              <a:t>Dashed</a:t>
            </a:r>
          </a:p>
          <a:p>
            <a:pPr marL="285750" indent="-285750">
              <a:buFont typeface="Wingdings" pitchFamily="2" charset="2"/>
              <a:buChar char="v"/>
            </a:pPr>
            <a:r>
              <a:rPr lang="en-US" dirty="0" smtClean="0"/>
              <a:t>Dotted</a:t>
            </a:r>
            <a:endParaRPr lang="en-US" dirty="0"/>
          </a:p>
          <a:p>
            <a:pPr marL="285750" indent="-285750">
              <a:buFont typeface="Wingdings" pitchFamily="2" charset="2"/>
              <a:buChar char="v"/>
            </a:pPr>
            <a:r>
              <a:rPr lang="en-US" dirty="0" smtClean="0"/>
              <a:t>Double</a:t>
            </a:r>
            <a:endParaRPr lang="en-US" b="1" dirty="0"/>
          </a:p>
          <a:p>
            <a:pPr marL="285750" indent="-285750">
              <a:buFont typeface="Wingdings" pitchFamily="2" charset="2"/>
              <a:buChar char="v"/>
            </a:pPr>
            <a:r>
              <a:rPr lang="en-US" dirty="0" smtClean="0"/>
              <a:t>Inset</a:t>
            </a:r>
          </a:p>
          <a:p>
            <a:pPr marL="285750" indent="-285750">
              <a:buFont typeface="Wingdings" pitchFamily="2" charset="2"/>
              <a:buChar char="v"/>
            </a:pPr>
            <a:r>
              <a:rPr lang="en-US" dirty="0" smtClean="0"/>
              <a:t>Outset</a:t>
            </a:r>
          </a:p>
          <a:p>
            <a:pPr marL="285750" indent="-285750">
              <a:buFont typeface="Wingdings" pitchFamily="2" charset="2"/>
              <a:buChar char="v"/>
            </a:pPr>
            <a:r>
              <a:rPr lang="en-US" dirty="0" smtClean="0"/>
              <a:t>Groove</a:t>
            </a:r>
          </a:p>
          <a:p>
            <a:pPr marL="285750" indent="-285750">
              <a:buFont typeface="Wingdings" pitchFamily="2" charset="2"/>
              <a:buChar char="v"/>
            </a:pPr>
            <a:r>
              <a:rPr lang="en-US" sz="1600" dirty="0" smtClean="0"/>
              <a:t>Ridge</a:t>
            </a:r>
            <a:endParaRPr lang="en-US" sz="1600" dirty="0"/>
          </a:p>
        </p:txBody>
      </p:sp>
    </p:spTree>
    <p:extLst>
      <p:ext uri="{BB962C8B-B14F-4D97-AF65-F5344CB8AC3E}">
        <p14:creationId xmlns:p14="http://schemas.microsoft.com/office/powerpoint/2010/main" val="3174067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74848"/>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718458"/>
            <a:ext cx="8257592" cy="553998"/>
          </a:xfrm>
          <a:prstGeom prst="rect">
            <a:avLst/>
          </a:prstGeom>
        </p:spPr>
        <p:txBody>
          <a:bodyPr wrap="square">
            <a:spAutoFit/>
          </a:bodyPr>
          <a:lstStyle/>
          <a:p>
            <a:pPr algn="ctr" fontAlgn="base"/>
            <a:r>
              <a:rPr lang="en-US" sz="1600" b="1" u="sng" dirty="0"/>
              <a:t>CSS Border Properties</a:t>
            </a:r>
          </a:p>
          <a:p>
            <a:pPr fontAlgn="base"/>
            <a:r>
              <a:rPr lang="en-US" dirty="0"/>
              <a:t>	</a:t>
            </a:r>
            <a:r>
              <a:rPr lang="en-US" dirty="0" smtClean="0"/>
              <a:t>		</a:t>
            </a: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03" y="1189070"/>
            <a:ext cx="6938574" cy="3180509"/>
          </a:xfrm>
          <a:prstGeom prst="rect">
            <a:avLst/>
          </a:prstGeom>
        </p:spPr>
      </p:pic>
    </p:spTree>
    <p:extLst>
      <p:ext uri="{BB962C8B-B14F-4D97-AF65-F5344CB8AC3E}">
        <p14:creationId xmlns:p14="http://schemas.microsoft.com/office/powerpoint/2010/main" val="4227372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475861"/>
            <a:ext cx="8257592" cy="4278094"/>
          </a:xfrm>
          <a:prstGeom prst="rect">
            <a:avLst/>
          </a:prstGeom>
        </p:spPr>
        <p:txBody>
          <a:bodyPr wrap="square">
            <a:spAutoFit/>
          </a:bodyPr>
          <a:lstStyle/>
          <a:p>
            <a:pPr algn="ctr" fontAlgn="base"/>
            <a:r>
              <a:rPr lang="en-US" sz="1600" b="1" u="sng" dirty="0"/>
              <a:t>CSS Border </a:t>
            </a:r>
            <a:r>
              <a:rPr lang="en-US" sz="1600" b="1" u="sng" dirty="0" smtClean="0"/>
              <a:t>Properties</a:t>
            </a:r>
          </a:p>
          <a:p>
            <a:pPr fontAlgn="base"/>
            <a:r>
              <a:rPr lang="en-US" sz="1600" b="1" dirty="0"/>
              <a:t>Setting the Border Width</a:t>
            </a:r>
          </a:p>
          <a:p>
            <a:pPr fontAlgn="base"/>
            <a:r>
              <a:rPr lang="da-DK" sz="1600" dirty="0" smtClean="0"/>
              <a:t>p {</a:t>
            </a:r>
          </a:p>
          <a:p>
            <a:pPr fontAlgn="base"/>
            <a:r>
              <a:rPr lang="da-DK" sz="1600" dirty="0" smtClean="0"/>
              <a:t> </a:t>
            </a:r>
            <a:r>
              <a:rPr lang="da-DK" sz="1600" dirty="0"/>
              <a:t>border-style: dashed</a:t>
            </a:r>
            <a:r>
              <a:rPr lang="da-DK" sz="1600" dirty="0" smtClean="0"/>
              <a:t>;</a:t>
            </a:r>
          </a:p>
          <a:p>
            <a:pPr fontAlgn="base"/>
            <a:r>
              <a:rPr lang="da-DK" sz="1600" dirty="0" smtClean="0"/>
              <a:t> </a:t>
            </a:r>
            <a:r>
              <a:rPr lang="da-DK" sz="1600" dirty="0"/>
              <a:t>border-width: 10px; </a:t>
            </a:r>
            <a:endParaRPr lang="da-DK" sz="1600" dirty="0" smtClean="0"/>
          </a:p>
          <a:p>
            <a:pPr fontAlgn="base"/>
            <a:r>
              <a:rPr lang="da-DK" sz="1600" dirty="0" smtClean="0"/>
              <a:t>}</a:t>
            </a:r>
          </a:p>
          <a:p>
            <a:pPr fontAlgn="base"/>
            <a:endParaRPr lang="da-DK" sz="1600" b="1" u="sng" dirty="0" smtClean="0"/>
          </a:p>
          <a:p>
            <a:pPr fontAlgn="base"/>
            <a:r>
              <a:rPr lang="en-US" sz="1600" b="1" dirty="0"/>
              <a:t>Specifying the Border Color</a:t>
            </a:r>
          </a:p>
          <a:p>
            <a:pPr fontAlgn="base"/>
            <a:r>
              <a:rPr lang="sv-SE" sz="1600" dirty="0" smtClean="0"/>
              <a:t>p </a:t>
            </a:r>
            <a:r>
              <a:rPr lang="sv-SE" sz="1600" dirty="0"/>
              <a:t>{ </a:t>
            </a:r>
            <a:endParaRPr lang="sv-SE" sz="1600" dirty="0" smtClean="0"/>
          </a:p>
          <a:p>
            <a:pPr fontAlgn="base"/>
            <a:r>
              <a:rPr lang="sv-SE" sz="1600" dirty="0" smtClean="0"/>
              <a:t>border-style</a:t>
            </a:r>
            <a:r>
              <a:rPr lang="sv-SE" sz="1600" dirty="0"/>
              <a:t>: solid</a:t>
            </a:r>
            <a:r>
              <a:rPr lang="sv-SE" sz="1600" dirty="0" smtClean="0"/>
              <a:t>;</a:t>
            </a:r>
          </a:p>
          <a:p>
            <a:pPr fontAlgn="base"/>
            <a:r>
              <a:rPr lang="sv-SE" sz="1600" dirty="0" smtClean="0"/>
              <a:t>border-color</a:t>
            </a:r>
            <a:r>
              <a:rPr lang="sv-SE" sz="1600" dirty="0"/>
              <a:t>: #ff0000</a:t>
            </a:r>
            <a:r>
              <a:rPr lang="sv-SE" sz="1600" dirty="0" smtClean="0"/>
              <a:t>;</a:t>
            </a:r>
          </a:p>
          <a:p>
            <a:pPr fontAlgn="base"/>
            <a:r>
              <a:rPr lang="sv-SE" sz="1600" dirty="0" smtClean="0"/>
              <a:t> }</a:t>
            </a:r>
          </a:p>
          <a:p>
            <a:pPr fontAlgn="base"/>
            <a:endParaRPr lang="sv-SE" sz="1600" b="1" u="sng" dirty="0"/>
          </a:p>
          <a:p>
            <a:pPr fontAlgn="base"/>
            <a:r>
              <a:rPr lang="en-US" sz="1600" b="1" dirty="0"/>
              <a:t>The Border Shorthand Property</a:t>
            </a:r>
          </a:p>
          <a:p>
            <a:pPr fontAlgn="base"/>
            <a:r>
              <a:rPr lang="en-US" sz="1600" dirty="0"/>
              <a:t>p { </a:t>
            </a:r>
            <a:endParaRPr lang="en-US" sz="1600" dirty="0" smtClean="0"/>
          </a:p>
          <a:p>
            <a:pPr fontAlgn="base"/>
            <a:r>
              <a:rPr lang="en-US" sz="1600" dirty="0" smtClean="0"/>
              <a:t>border</a:t>
            </a:r>
            <a:r>
              <a:rPr lang="en-US" sz="1600" dirty="0"/>
              <a:t>: 5px solid #00ff00</a:t>
            </a:r>
            <a:r>
              <a:rPr lang="en-US" sz="1600" dirty="0" smtClean="0"/>
              <a:t>;</a:t>
            </a:r>
          </a:p>
          <a:p>
            <a:pPr fontAlgn="base"/>
            <a:r>
              <a:rPr lang="en-US" sz="1600" dirty="0" smtClean="0"/>
              <a:t> </a:t>
            </a:r>
            <a:r>
              <a:rPr lang="en-US" sz="1600" dirty="0"/>
              <a:t>}</a:t>
            </a:r>
            <a:endParaRPr lang="en-US" sz="1600" b="1" u="sng" dirty="0"/>
          </a:p>
        </p:txBody>
      </p:sp>
    </p:spTree>
    <p:extLst>
      <p:ext uri="{BB962C8B-B14F-4D97-AF65-F5344CB8AC3E}">
        <p14:creationId xmlns:p14="http://schemas.microsoft.com/office/powerpoint/2010/main" val="104846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475861"/>
            <a:ext cx="8257592" cy="3293209"/>
          </a:xfrm>
          <a:prstGeom prst="rect">
            <a:avLst/>
          </a:prstGeom>
        </p:spPr>
        <p:txBody>
          <a:bodyPr wrap="square">
            <a:spAutoFit/>
          </a:bodyPr>
          <a:lstStyle/>
          <a:p>
            <a:pPr algn="ctr" fontAlgn="base"/>
            <a:r>
              <a:rPr lang="en-US" sz="1600" b="1" u="sng" dirty="0"/>
              <a:t>CSS Border </a:t>
            </a:r>
            <a:r>
              <a:rPr lang="en-US" sz="1600" b="1" u="sng" dirty="0" smtClean="0"/>
              <a:t>Properties</a:t>
            </a:r>
          </a:p>
          <a:p>
            <a:pPr algn="ctr" fontAlgn="base"/>
            <a:endParaRPr lang="en-US" sz="1600" b="1" u="sng" dirty="0" smtClean="0"/>
          </a:p>
          <a:p>
            <a:pPr fontAlgn="base"/>
            <a:r>
              <a:rPr lang="en-US" sz="1600" b="1" dirty="0"/>
              <a:t>Creating CSS3 Rounded </a:t>
            </a:r>
            <a:r>
              <a:rPr lang="en-US" sz="1600" b="1" dirty="0" smtClean="0"/>
              <a:t>Corners</a:t>
            </a:r>
          </a:p>
          <a:p>
            <a:pPr fontAlgn="base"/>
            <a:r>
              <a:rPr lang="en-US" sz="1600" dirty="0"/>
              <a:t>The border-radius property can be used to create rounded corners. </a:t>
            </a:r>
            <a:endParaRPr lang="en-US" sz="1600" dirty="0" smtClean="0"/>
          </a:p>
          <a:p>
            <a:pPr fontAlgn="base"/>
            <a:endParaRPr lang="en-US" sz="1600" b="1" dirty="0" smtClean="0"/>
          </a:p>
          <a:p>
            <a:pPr fontAlgn="base"/>
            <a:r>
              <a:rPr lang="en-US" sz="1600" dirty="0"/>
              <a:t>.box </a:t>
            </a:r>
            <a:r>
              <a:rPr lang="en-US" sz="1600" dirty="0" smtClean="0"/>
              <a:t>{ </a:t>
            </a:r>
          </a:p>
          <a:p>
            <a:pPr fontAlgn="base"/>
            <a:r>
              <a:rPr lang="en-US" sz="1600" dirty="0" smtClean="0"/>
              <a:t>width</a:t>
            </a:r>
            <a:r>
              <a:rPr lang="en-US" sz="1600" dirty="0"/>
              <a:t>: 300px</a:t>
            </a:r>
            <a:r>
              <a:rPr lang="en-US" sz="1600" dirty="0" smtClean="0"/>
              <a:t>;</a:t>
            </a:r>
          </a:p>
          <a:p>
            <a:pPr fontAlgn="base"/>
            <a:r>
              <a:rPr lang="en-US" sz="1600" dirty="0" smtClean="0"/>
              <a:t> </a:t>
            </a:r>
            <a:r>
              <a:rPr lang="en-US" sz="1600" dirty="0"/>
              <a:t>height: 150px</a:t>
            </a:r>
            <a:r>
              <a:rPr lang="en-US" sz="1600" dirty="0" smtClean="0"/>
              <a:t>;</a:t>
            </a:r>
          </a:p>
          <a:p>
            <a:pPr fontAlgn="base"/>
            <a:r>
              <a:rPr lang="en-US" sz="1600" dirty="0" smtClean="0"/>
              <a:t> </a:t>
            </a:r>
            <a:r>
              <a:rPr lang="en-US" sz="1600" dirty="0"/>
              <a:t>background: #ffb6c1; </a:t>
            </a:r>
            <a:endParaRPr lang="en-US" sz="1600" dirty="0" smtClean="0"/>
          </a:p>
          <a:p>
            <a:pPr fontAlgn="base"/>
            <a:r>
              <a:rPr lang="en-US" sz="1600" dirty="0"/>
              <a:t> </a:t>
            </a:r>
            <a:r>
              <a:rPr lang="en-US" sz="1600" dirty="0" smtClean="0"/>
              <a:t>border</a:t>
            </a:r>
            <a:r>
              <a:rPr lang="en-US" sz="1600" dirty="0"/>
              <a:t>: 2px solid #f08080; </a:t>
            </a:r>
            <a:endParaRPr lang="en-US" sz="1600" dirty="0" smtClean="0"/>
          </a:p>
          <a:p>
            <a:pPr fontAlgn="base"/>
            <a:r>
              <a:rPr lang="en-US" sz="1600" dirty="0"/>
              <a:t> </a:t>
            </a:r>
            <a:r>
              <a:rPr lang="en-US" sz="1600" dirty="0" smtClean="0"/>
              <a:t>border-radius</a:t>
            </a:r>
            <a:r>
              <a:rPr lang="en-US" sz="1600" dirty="0"/>
              <a:t>: 20px</a:t>
            </a:r>
            <a:r>
              <a:rPr lang="en-US" sz="1600" dirty="0" smtClean="0"/>
              <a:t>;</a:t>
            </a:r>
          </a:p>
          <a:p>
            <a:pPr fontAlgn="base"/>
            <a:r>
              <a:rPr lang="en-US" sz="1600" dirty="0" smtClean="0"/>
              <a:t> }</a:t>
            </a:r>
          </a:p>
          <a:p>
            <a:pPr fontAlgn="base"/>
            <a:endParaRPr lang="en-US" sz="1600" b="1" dirty="0"/>
          </a:p>
        </p:txBody>
      </p:sp>
    </p:spTree>
    <p:extLst>
      <p:ext uri="{BB962C8B-B14F-4D97-AF65-F5344CB8AC3E}">
        <p14:creationId xmlns:p14="http://schemas.microsoft.com/office/powerpoint/2010/main" val="1140807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Margin</a:t>
            </a:r>
            <a:endParaRPr b="1" dirty="0"/>
          </a:p>
        </p:txBody>
      </p:sp>
      <p:sp>
        <p:nvSpPr>
          <p:cNvPr id="2" name="Rectangle 1"/>
          <p:cNvSpPr/>
          <p:nvPr/>
        </p:nvSpPr>
        <p:spPr>
          <a:xfrm>
            <a:off x="363894" y="625151"/>
            <a:ext cx="8257592" cy="3785652"/>
          </a:xfrm>
          <a:prstGeom prst="rect">
            <a:avLst/>
          </a:prstGeom>
        </p:spPr>
        <p:txBody>
          <a:bodyPr wrap="square">
            <a:spAutoFit/>
          </a:bodyPr>
          <a:lstStyle/>
          <a:p>
            <a:pPr algn="ctr" fontAlgn="base"/>
            <a:r>
              <a:rPr lang="en-US" sz="1600" b="1" u="sng" dirty="0"/>
              <a:t>CSS </a:t>
            </a:r>
            <a:r>
              <a:rPr lang="en-US" sz="1600" b="1" u="sng" dirty="0" smtClean="0"/>
              <a:t>Margin Properties</a:t>
            </a:r>
          </a:p>
          <a:p>
            <a:pPr algn="ctr" fontAlgn="base"/>
            <a:endParaRPr lang="en-US" sz="1600" b="1" u="sng" dirty="0" smtClean="0"/>
          </a:p>
          <a:p>
            <a:pPr fontAlgn="base"/>
            <a:r>
              <a:rPr lang="en-US" sz="1600" dirty="0"/>
              <a:t>The CSS margin properties allow you to set the spacing around the border of an element's box </a:t>
            </a:r>
            <a:endParaRPr lang="en-US" sz="1600" dirty="0" smtClean="0"/>
          </a:p>
          <a:p>
            <a:pPr fontAlgn="base"/>
            <a:endParaRPr lang="en-US" sz="1600" dirty="0"/>
          </a:p>
          <a:p>
            <a:pPr fontAlgn="base"/>
            <a:r>
              <a:rPr lang="en-US" sz="1600" b="1" dirty="0"/>
              <a:t>Setting Margins for Individual Sides</a:t>
            </a:r>
          </a:p>
          <a:p>
            <a:pPr fontAlgn="base"/>
            <a:endParaRPr lang="en-US" sz="1600" dirty="0" smtClean="0"/>
          </a:p>
          <a:p>
            <a:pPr fontAlgn="base"/>
            <a:r>
              <a:rPr lang="en-US" sz="1600" dirty="0"/>
              <a:t>h1 { </a:t>
            </a:r>
            <a:endParaRPr lang="en-US" sz="1600" dirty="0" smtClean="0"/>
          </a:p>
          <a:p>
            <a:pPr fontAlgn="base"/>
            <a:r>
              <a:rPr lang="en-US" sz="1600" dirty="0" smtClean="0"/>
              <a:t>margin-top</a:t>
            </a:r>
            <a:r>
              <a:rPr lang="en-US" sz="1600" dirty="0"/>
              <a:t>: 50px</a:t>
            </a:r>
            <a:r>
              <a:rPr lang="en-US" sz="1600" dirty="0" smtClean="0"/>
              <a:t>;</a:t>
            </a:r>
          </a:p>
          <a:p>
            <a:pPr fontAlgn="base"/>
            <a:r>
              <a:rPr lang="en-US" sz="1600" dirty="0" smtClean="0"/>
              <a:t> </a:t>
            </a:r>
            <a:r>
              <a:rPr lang="en-US" sz="1600" dirty="0"/>
              <a:t>margin-bottom: 100px</a:t>
            </a:r>
            <a:r>
              <a:rPr lang="en-US" sz="1600" dirty="0" smtClean="0"/>
              <a:t>;</a:t>
            </a:r>
          </a:p>
          <a:p>
            <a:pPr fontAlgn="base"/>
            <a:r>
              <a:rPr lang="en-US" sz="1600" dirty="0" smtClean="0"/>
              <a:t> </a:t>
            </a:r>
            <a:r>
              <a:rPr lang="en-US" sz="1600" dirty="0"/>
              <a:t>} </a:t>
            </a:r>
            <a:endParaRPr lang="en-US" sz="1600" dirty="0" smtClean="0"/>
          </a:p>
          <a:p>
            <a:pPr fontAlgn="base"/>
            <a:endParaRPr lang="en-US" sz="1600" dirty="0"/>
          </a:p>
          <a:p>
            <a:pPr fontAlgn="base"/>
            <a:r>
              <a:rPr lang="en-US" sz="1600" dirty="0" smtClean="0"/>
              <a:t>p </a:t>
            </a:r>
            <a:r>
              <a:rPr lang="en-US" sz="1600" dirty="0"/>
              <a:t>{ margin-left: 75px</a:t>
            </a:r>
            <a:r>
              <a:rPr lang="en-US" sz="1600" dirty="0" smtClean="0"/>
              <a:t>;</a:t>
            </a:r>
          </a:p>
          <a:p>
            <a:pPr fontAlgn="base"/>
            <a:r>
              <a:rPr lang="en-US" sz="1600" dirty="0" smtClean="0"/>
              <a:t> </a:t>
            </a:r>
            <a:r>
              <a:rPr lang="en-US" sz="1600" dirty="0"/>
              <a:t>margin-right: </a:t>
            </a:r>
            <a:r>
              <a:rPr lang="en-US" sz="1600" dirty="0" smtClean="0"/>
              <a:t>75px;</a:t>
            </a:r>
          </a:p>
          <a:p>
            <a:pPr fontAlgn="base"/>
            <a:r>
              <a:rPr lang="en-US" sz="1600" dirty="0" smtClean="0"/>
              <a:t> }</a:t>
            </a:r>
            <a:endParaRPr lang="en-US" sz="1600" b="1" u="sng" dirty="0"/>
          </a:p>
        </p:txBody>
      </p:sp>
    </p:spTree>
    <p:extLst>
      <p:ext uri="{BB962C8B-B14F-4D97-AF65-F5344CB8AC3E}">
        <p14:creationId xmlns:p14="http://schemas.microsoft.com/office/powerpoint/2010/main" val="2068726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Margin</a:t>
            </a:r>
            <a:endParaRPr b="1" dirty="0"/>
          </a:p>
        </p:txBody>
      </p:sp>
      <p:sp>
        <p:nvSpPr>
          <p:cNvPr id="2" name="Rectangle 1"/>
          <p:cNvSpPr/>
          <p:nvPr/>
        </p:nvSpPr>
        <p:spPr>
          <a:xfrm>
            <a:off x="363894" y="625151"/>
            <a:ext cx="8257592" cy="3293209"/>
          </a:xfrm>
          <a:prstGeom prst="rect">
            <a:avLst/>
          </a:prstGeom>
        </p:spPr>
        <p:txBody>
          <a:bodyPr wrap="square">
            <a:spAutoFit/>
          </a:bodyPr>
          <a:lstStyle/>
          <a:p>
            <a:pPr algn="ctr" fontAlgn="base"/>
            <a:r>
              <a:rPr lang="en-US" sz="1600" b="1" u="sng" dirty="0"/>
              <a:t>CSS </a:t>
            </a:r>
            <a:r>
              <a:rPr lang="en-US" sz="1600" b="1" u="sng" dirty="0" smtClean="0"/>
              <a:t>Margin Properties</a:t>
            </a:r>
          </a:p>
          <a:p>
            <a:pPr algn="ctr" fontAlgn="base"/>
            <a:endParaRPr lang="en-US" sz="1600" b="1" u="sng" dirty="0" smtClean="0"/>
          </a:p>
          <a:p>
            <a:pPr fontAlgn="base"/>
            <a:r>
              <a:rPr lang="en-US" sz="1600" b="1" dirty="0"/>
              <a:t>The Margin Shorthand </a:t>
            </a:r>
            <a:r>
              <a:rPr lang="en-US" sz="1600" b="1" dirty="0" smtClean="0"/>
              <a:t>Property</a:t>
            </a:r>
          </a:p>
          <a:p>
            <a:pPr fontAlgn="base"/>
            <a:r>
              <a:rPr lang="en-US" sz="1600" dirty="0"/>
              <a:t>The margin property is a shorthand property to avoid setting margin of each side separately, i.e., margin-top, margin-right, margin-bottom and margin-left</a:t>
            </a:r>
            <a:r>
              <a:rPr lang="en-US" sz="1600" dirty="0" smtClean="0"/>
              <a:t>.</a:t>
            </a:r>
          </a:p>
          <a:p>
            <a:pPr fontAlgn="base"/>
            <a:endParaRPr lang="en-US" sz="1600" b="1" dirty="0" smtClean="0"/>
          </a:p>
          <a:p>
            <a:pPr fontAlgn="base"/>
            <a:r>
              <a:rPr lang="en-US" sz="1600" dirty="0"/>
              <a:t>h1 </a:t>
            </a:r>
            <a:r>
              <a:rPr lang="en-US" sz="1600" dirty="0" smtClean="0"/>
              <a:t>{ </a:t>
            </a:r>
            <a:r>
              <a:rPr lang="en-US" sz="1600" dirty="0"/>
              <a:t>margin: 50px; /* apply to all four sides </a:t>
            </a:r>
            <a:r>
              <a:rPr lang="en-US" sz="1600" dirty="0" smtClean="0"/>
              <a:t>*/ }</a:t>
            </a:r>
          </a:p>
          <a:p>
            <a:pPr fontAlgn="base"/>
            <a:endParaRPr lang="en-US" sz="1600" dirty="0"/>
          </a:p>
          <a:p>
            <a:pPr fontAlgn="base"/>
            <a:r>
              <a:rPr lang="en-US" sz="1600" dirty="0" smtClean="0"/>
              <a:t>p </a:t>
            </a:r>
            <a:r>
              <a:rPr lang="en-US" sz="1600" dirty="0"/>
              <a:t>{ margin: 25px 75px; /* vertical | horizontal */ } </a:t>
            </a:r>
            <a:endParaRPr lang="en-US" sz="1600" dirty="0" smtClean="0"/>
          </a:p>
          <a:p>
            <a:pPr fontAlgn="base"/>
            <a:endParaRPr lang="en-US" sz="1600" dirty="0" smtClean="0"/>
          </a:p>
          <a:p>
            <a:pPr fontAlgn="base"/>
            <a:r>
              <a:rPr lang="en-US" sz="1600" dirty="0" smtClean="0"/>
              <a:t>div </a:t>
            </a:r>
            <a:r>
              <a:rPr lang="en-US" sz="1600" dirty="0"/>
              <a:t>{ margin: 25px 50px 75px; /* top | horizontal | bottom */ </a:t>
            </a:r>
            <a:r>
              <a:rPr lang="en-US" sz="1600" dirty="0" smtClean="0"/>
              <a:t>}</a:t>
            </a:r>
          </a:p>
          <a:p>
            <a:pPr fontAlgn="base"/>
            <a:endParaRPr lang="en-US" sz="1600" dirty="0" smtClean="0"/>
          </a:p>
          <a:p>
            <a:pPr fontAlgn="base"/>
            <a:r>
              <a:rPr lang="en-US" sz="1600" dirty="0" err="1" smtClean="0"/>
              <a:t>hr</a:t>
            </a:r>
            <a:r>
              <a:rPr lang="en-US" sz="1600" dirty="0" smtClean="0"/>
              <a:t> </a:t>
            </a:r>
            <a:r>
              <a:rPr lang="en-US" sz="1600" dirty="0"/>
              <a:t>{ margin: 25px 50px 75px 100px; /* top | right | bottom | left */ }</a:t>
            </a:r>
            <a:endParaRPr lang="en-US" sz="1600" b="1" dirty="0"/>
          </a:p>
        </p:txBody>
      </p:sp>
    </p:spTree>
    <p:extLst>
      <p:ext uri="{BB962C8B-B14F-4D97-AF65-F5344CB8AC3E}">
        <p14:creationId xmlns:p14="http://schemas.microsoft.com/office/powerpoint/2010/main" val="3736611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46856"/>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Padding</a:t>
            </a:r>
            <a:endParaRPr b="1" dirty="0"/>
          </a:p>
        </p:txBody>
      </p:sp>
      <p:sp>
        <p:nvSpPr>
          <p:cNvPr id="2" name="Rectangle 1"/>
          <p:cNvSpPr/>
          <p:nvPr/>
        </p:nvSpPr>
        <p:spPr>
          <a:xfrm>
            <a:off x="363894" y="625151"/>
            <a:ext cx="8257592" cy="4031873"/>
          </a:xfrm>
          <a:prstGeom prst="rect">
            <a:avLst/>
          </a:prstGeom>
        </p:spPr>
        <p:txBody>
          <a:bodyPr wrap="square">
            <a:spAutoFit/>
          </a:bodyPr>
          <a:lstStyle/>
          <a:p>
            <a:pPr algn="ctr" fontAlgn="base"/>
            <a:r>
              <a:rPr lang="en-US" sz="1600" b="1" u="sng" dirty="0"/>
              <a:t>CSS </a:t>
            </a:r>
            <a:r>
              <a:rPr lang="en-US" sz="1600" b="1" u="sng" dirty="0" smtClean="0"/>
              <a:t>Padding Properties</a:t>
            </a:r>
          </a:p>
          <a:p>
            <a:pPr algn="ctr" fontAlgn="base"/>
            <a:endParaRPr lang="en-US" sz="1600" b="1" u="sng" dirty="0" smtClean="0"/>
          </a:p>
          <a:p>
            <a:pPr fontAlgn="base"/>
            <a:r>
              <a:rPr lang="en-US" sz="1600" dirty="0"/>
              <a:t>The CSS padding properties allow you to set the spacing between the content of an element and its </a:t>
            </a:r>
            <a:r>
              <a:rPr lang="en-US" sz="1600" dirty="0" smtClean="0"/>
              <a:t>border</a:t>
            </a:r>
          </a:p>
          <a:p>
            <a:pPr fontAlgn="base"/>
            <a:endParaRPr lang="en-US" sz="1600" b="1" dirty="0"/>
          </a:p>
          <a:p>
            <a:pPr fontAlgn="base"/>
            <a:r>
              <a:rPr lang="en-US" sz="1600" b="1" dirty="0"/>
              <a:t>Define Paddings for Individual Sides</a:t>
            </a:r>
          </a:p>
          <a:p>
            <a:pPr fontAlgn="base"/>
            <a:endParaRPr lang="en-US" sz="1600" b="1" dirty="0" smtClean="0"/>
          </a:p>
          <a:p>
            <a:pPr fontAlgn="base"/>
            <a:r>
              <a:rPr lang="en-US" sz="1600" dirty="0"/>
              <a:t>h1 </a:t>
            </a:r>
            <a:r>
              <a:rPr lang="en-US" sz="1600" dirty="0" smtClean="0"/>
              <a:t>{ </a:t>
            </a:r>
          </a:p>
          <a:p>
            <a:pPr fontAlgn="base"/>
            <a:r>
              <a:rPr lang="en-US" sz="1600" dirty="0" smtClean="0"/>
              <a:t>padding-top</a:t>
            </a:r>
            <a:r>
              <a:rPr lang="en-US" sz="1600" dirty="0"/>
              <a:t>: 50px; </a:t>
            </a:r>
            <a:endParaRPr lang="en-US" sz="1600" dirty="0" smtClean="0"/>
          </a:p>
          <a:p>
            <a:pPr fontAlgn="base"/>
            <a:r>
              <a:rPr lang="en-US" sz="1600" dirty="0" smtClean="0"/>
              <a:t>padding-bottom</a:t>
            </a:r>
            <a:r>
              <a:rPr lang="en-US" sz="1600" dirty="0"/>
              <a:t>: 100px</a:t>
            </a:r>
            <a:r>
              <a:rPr lang="en-US" sz="1600" dirty="0" smtClean="0"/>
              <a:t>;</a:t>
            </a:r>
          </a:p>
          <a:p>
            <a:pPr fontAlgn="base"/>
            <a:r>
              <a:rPr lang="en-US" sz="1600" dirty="0" smtClean="0"/>
              <a:t> </a:t>
            </a:r>
            <a:r>
              <a:rPr lang="en-US" sz="1600" dirty="0"/>
              <a:t>} </a:t>
            </a:r>
            <a:endParaRPr lang="en-US" sz="1600" dirty="0" smtClean="0"/>
          </a:p>
          <a:p>
            <a:pPr fontAlgn="base"/>
            <a:endParaRPr lang="en-US" sz="1600" dirty="0"/>
          </a:p>
          <a:p>
            <a:pPr fontAlgn="base"/>
            <a:r>
              <a:rPr lang="en-US" sz="1600" dirty="0" smtClean="0"/>
              <a:t>p {</a:t>
            </a:r>
          </a:p>
          <a:p>
            <a:pPr fontAlgn="base"/>
            <a:r>
              <a:rPr lang="en-US" sz="1600" dirty="0" smtClean="0"/>
              <a:t> </a:t>
            </a:r>
            <a:r>
              <a:rPr lang="en-US" sz="1600" dirty="0"/>
              <a:t>padding-left: 75px</a:t>
            </a:r>
            <a:r>
              <a:rPr lang="en-US" sz="1600" dirty="0" smtClean="0"/>
              <a:t>;</a:t>
            </a:r>
          </a:p>
          <a:p>
            <a:pPr fontAlgn="base"/>
            <a:r>
              <a:rPr lang="en-US" sz="1600" dirty="0" smtClean="0"/>
              <a:t> </a:t>
            </a:r>
            <a:r>
              <a:rPr lang="en-US" sz="1600" dirty="0"/>
              <a:t>padding-right: 75px</a:t>
            </a:r>
            <a:r>
              <a:rPr lang="en-US" sz="1600" dirty="0" smtClean="0"/>
              <a:t>;</a:t>
            </a:r>
          </a:p>
          <a:p>
            <a:pPr fontAlgn="base"/>
            <a:r>
              <a:rPr lang="en-US" sz="1600" dirty="0" smtClean="0"/>
              <a:t> </a:t>
            </a:r>
            <a:r>
              <a:rPr lang="en-US" sz="1600" dirty="0"/>
              <a:t>}</a:t>
            </a:r>
            <a:endParaRPr lang="en-US" sz="1600" b="1" dirty="0"/>
          </a:p>
        </p:txBody>
      </p:sp>
    </p:spTree>
    <p:extLst>
      <p:ext uri="{BB962C8B-B14F-4D97-AF65-F5344CB8AC3E}">
        <p14:creationId xmlns:p14="http://schemas.microsoft.com/office/powerpoint/2010/main" val="741543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Padding</a:t>
            </a:r>
            <a:endParaRPr b="1" dirty="0"/>
          </a:p>
        </p:txBody>
      </p:sp>
      <p:sp>
        <p:nvSpPr>
          <p:cNvPr id="2" name="Rectangle 1"/>
          <p:cNvSpPr/>
          <p:nvPr/>
        </p:nvSpPr>
        <p:spPr>
          <a:xfrm>
            <a:off x="363894" y="625151"/>
            <a:ext cx="8257592" cy="3293209"/>
          </a:xfrm>
          <a:prstGeom prst="rect">
            <a:avLst/>
          </a:prstGeom>
        </p:spPr>
        <p:txBody>
          <a:bodyPr wrap="square">
            <a:spAutoFit/>
          </a:bodyPr>
          <a:lstStyle/>
          <a:p>
            <a:pPr algn="ctr" fontAlgn="base"/>
            <a:r>
              <a:rPr lang="en-US" sz="1600" b="1" u="sng" dirty="0"/>
              <a:t>CSS </a:t>
            </a:r>
            <a:r>
              <a:rPr lang="en-US" sz="1600" b="1" u="sng" dirty="0" smtClean="0"/>
              <a:t>Padding Properties</a:t>
            </a:r>
          </a:p>
          <a:p>
            <a:pPr algn="ctr" fontAlgn="base"/>
            <a:endParaRPr lang="en-US" sz="1600" b="1" u="sng" dirty="0" smtClean="0"/>
          </a:p>
          <a:p>
            <a:pPr fontAlgn="base"/>
            <a:r>
              <a:rPr lang="en-US" sz="1600" b="1" dirty="0"/>
              <a:t>The </a:t>
            </a:r>
            <a:r>
              <a:rPr lang="en-US" sz="1600" b="1" dirty="0" smtClean="0"/>
              <a:t>Padding </a:t>
            </a:r>
            <a:r>
              <a:rPr lang="en-US" sz="1600" b="1" dirty="0"/>
              <a:t>Shorthand </a:t>
            </a:r>
            <a:r>
              <a:rPr lang="en-US" sz="1600" b="1" dirty="0" smtClean="0"/>
              <a:t>Property</a:t>
            </a:r>
          </a:p>
          <a:p>
            <a:pPr fontAlgn="base"/>
            <a:r>
              <a:rPr lang="en-US" sz="1600" dirty="0"/>
              <a:t>The padding property is a shorthand property to avoid setting padding of each side separately, i.e., padding-top, padding-right, padding-bottom and padding-left</a:t>
            </a:r>
            <a:r>
              <a:rPr lang="en-US" sz="1600" dirty="0" smtClean="0"/>
              <a:t>.</a:t>
            </a:r>
          </a:p>
          <a:p>
            <a:pPr fontAlgn="base"/>
            <a:endParaRPr lang="en-US" sz="1600" b="1" dirty="0" smtClean="0"/>
          </a:p>
          <a:p>
            <a:pPr fontAlgn="base"/>
            <a:r>
              <a:rPr lang="en-US" sz="1600" dirty="0"/>
              <a:t>h1 { padding: 50px; /* apply to all four sides */ </a:t>
            </a:r>
            <a:r>
              <a:rPr lang="en-US" sz="1600" dirty="0" smtClean="0"/>
              <a:t>}</a:t>
            </a:r>
          </a:p>
          <a:p>
            <a:pPr fontAlgn="base"/>
            <a:endParaRPr lang="en-US" sz="1600" dirty="0" smtClean="0"/>
          </a:p>
          <a:p>
            <a:pPr fontAlgn="base"/>
            <a:r>
              <a:rPr lang="en-US" sz="1600" dirty="0" smtClean="0"/>
              <a:t>p </a:t>
            </a:r>
            <a:r>
              <a:rPr lang="en-US" sz="1600" dirty="0"/>
              <a:t>{ padding: 25px 75px; /* vertical | horizontal */ </a:t>
            </a:r>
            <a:r>
              <a:rPr lang="en-US" sz="1600" dirty="0" smtClean="0"/>
              <a:t>}</a:t>
            </a:r>
          </a:p>
          <a:p>
            <a:pPr fontAlgn="base"/>
            <a:endParaRPr lang="en-US" sz="1600" dirty="0" smtClean="0"/>
          </a:p>
          <a:p>
            <a:pPr fontAlgn="base"/>
            <a:r>
              <a:rPr lang="en-US" sz="1600" dirty="0" smtClean="0"/>
              <a:t>div </a:t>
            </a:r>
            <a:r>
              <a:rPr lang="en-US" sz="1600" dirty="0"/>
              <a:t>{ padding: 25px 50px 75px; /* top | horizontal | bottom */ </a:t>
            </a:r>
            <a:r>
              <a:rPr lang="en-US" sz="1600" dirty="0" smtClean="0"/>
              <a:t>}</a:t>
            </a:r>
          </a:p>
          <a:p>
            <a:pPr fontAlgn="base"/>
            <a:endParaRPr lang="en-US" sz="1600" dirty="0" smtClean="0"/>
          </a:p>
          <a:p>
            <a:pPr fontAlgn="base"/>
            <a:r>
              <a:rPr lang="en-US" sz="1600" dirty="0" smtClean="0"/>
              <a:t>pre </a:t>
            </a:r>
            <a:r>
              <a:rPr lang="en-US" sz="1600" dirty="0"/>
              <a:t>{ padding: 25px 50px 75px 100px; /* top | right | bottom | left */ }</a:t>
            </a:r>
            <a:endParaRPr lang="en-US" sz="1600" b="1" dirty="0"/>
          </a:p>
        </p:txBody>
      </p:sp>
    </p:spTree>
    <p:extLst>
      <p:ext uri="{BB962C8B-B14F-4D97-AF65-F5344CB8AC3E}">
        <p14:creationId xmlns:p14="http://schemas.microsoft.com/office/powerpoint/2010/main" val="161178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Text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Text Properties</a:t>
            </a:r>
          </a:p>
          <a:p>
            <a:pPr algn="ctr" fontAlgn="base"/>
            <a:endParaRPr lang="en-US" sz="1600" b="1" u="sng" dirty="0" smtClean="0"/>
          </a:p>
          <a:p>
            <a:pPr fontAlgn="base"/>
            <a:r>
              <a:rPr lang="en-US" sz="1600" b="1" dirty="0" smtClean="0"/>
              <a:t>Formatting Text </a:t>
            </a:r>
            <a:r>
              <a:rPr lang="en-US" sz="1600" b="1" dirty="0"/>
              <a:t>with </a:t>
            </a:r>
            <a:r>
              <a:rPr lang="en-US" sz="1600" b="1" dirty="0" smtClean="0"/>
              <a:t>CSS</a:t>
            </a:r>
          </a:p>
          <a:p>
            <a:pPr fontAlgn="base"/>
            <a:endParaRPr lang="en-US" sz="1600" b="1" dirty="0"/>
          </a:p>
          <a:p>
            <a:pPr fontAlgn="base"/>
            <a:r>
              <a:rPr lang="en-US" sz="1600" dirty="0"/>
              <a:t>CSS provides several properties that allows you to define various text styles such as color, alignment, spacing, decoration, transformation, etc. very easily and effectively</a:t>
            </a:r>
            <a:r>
              <a:rPr lang="en-US" sz="1600" dirty="0" smtClean="0"/>
              <a:t>.</a:t>
            </a:r>
          </a:p>
          <a:p>
            <a:pPr fontAlgn="base"/>
            <a:endParaRPr lang="en-US" sz="1600" b="1" dirty="0"/>
          </a:p>
          <a:p>
            <a:pPr fontAlgn="base"/>
            <a:r>
              <a:rPr lang="en-US" sz="1600" dirty="0"/>
              <a:t>The commonly used text properties are: text-align, text-decoration, text-transform, text-indent, line-height, letter-spacing, word-spacing, and more. These properties give you precise control over the visual appearance of the </a:t>
            </a:r>
            <a:r>
              <a:rPr lang="en-US" sz="1600" i="1" dirty="0"/>
              <a:t>characters</a:t>
            </a:r>
            <a:r>
              <a:rPr lang="en-US" sz="1600" dirty="0"/>
              <a:t>, </a:t>
            </a:r>
            <a:r>
              <a:rPr lang="en-US" sz="1600" i="1" dirty="0" smtClean="0"/>
              <a:t>words</a:t>
            </a:r>
            <a:r>
              <a:rPr lang="en-US" sz="1600" dirty="0"/>
              <a:t> </a:t>
            </a:r>
            <a:r>
              <a:rPr lang="en-US" sz="1600" dirty="0" smtClean="0"/>
              <a:t>&amp;</a:t>
            </a:r>
            <a:r>
              <a:rPr lang="en-US" sz="1600" dirty="0"/>
              <a:t> </a:t>
            </a:r>
            <a:r>
              <a:rPr lang="en-US" sz="1600" i="1" dirty="0" smtClean="0"/>
              <a:t>spaces</a:t>
            </a:r>
            <a:r>
              <a:rPr lang="en-US" sz="1600" dirty="0" smtClean="0"/>
              <a:t>.</a:t>
            </a:r>
          </a:p>
          <a:p>
            <a:pPr fontAlgn="base"/>
            <a:endParaRPr lang="en-US" sz="1600" dirty="0"/>
          </a:p>
          <a:p>
            <a:pPr fontAlgn="base"/>
            <a:r>
              <a:rPr lang="en-US" sz="1600" b="1" dirty="0"/>
              <a:t>Text </a:t>
            </a:r>
            <a:r>
              <a:rPr lang="en-US" sz="1600" b="1" dirty="0" smtClean="0"/>
              <a:t>Color &amp; Alignment</a:t>
            </a:r>
          </a:p>
          <a:p>
            <a:pPr fontAlgn="base"/>
            <a:endParaRPr lang="en-US" sz="1600" b="1" dirty="0" smtClean="0"/>
          </a:p>
          <a:p>
            <a:pPr fontAlgn="base"/>
            <a:r>
              <a:rPr lang="en-US" sz="1600" dirty="0"/>
              <a:t>p </a:t>
            </a:r>
            <a:r>
              <a:rPr lang="en-US" sz="1600" dirty="0" smtClean="0"/>
              <a:t>{</a:t>
            </a:r>
          </a:p>
          <a:p>
            <a:pPr fontAlgn="base"/>
            <a:r>
              <a:rPr lang="en-US" sz="1600" dirty="0" smtClean="0"/>
              <a:t> </a:t>
            </a:r>
            <a:r>
              <a:rPr lang="en-US" sz="1600" dirty="0"/>
              <a:t>text-align: justify</a:t>
            </a:r>
            <a:r>
              <a:rPr lang="en-US" sz="1600" dirty="0" smtClean="0"/>
              <a:t>;</a:t>
            </a:r>
          </a:p>
          <a:p>
            <a:pPr fontAlgn="base"/>
            <a:r>
              <a:rPr lang="en-US" sz="1600" dirty="0"/>
              <a:t> color: #434343;</a:t>
            </a:r>
            <a:endParaRPr lang="en-US" sz="1600" dirty="0" smtClean="0"/>
          </a:p>
          <a:p>
            <a:pPr fontAlgn="base"/>
            <a:r>
              <a:rPr lang="en-US" sz="1600" dirty="0" smtClean="0"/>
              <a:t> }</a:t>
            </a:r>
            <a:endParaRPr lang="en-US" sz="1600" b="1" dirty="0"/>
          </a:p>
        </p:txBody>
      </p:sp>
    </p:spTree>
    <p:extLst>
      <p:ext uri="{BB962C8B-B14F-4D97-AF65-F5344CB8AC3E}">
        <p14:creationId xmlns:p14="http://schemas.microsoft.com/office/powerpoint/2010/main" val="1673326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Text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Text Properties</a:t>
            </a:r>
          </a:p>
          <a:p>
            <a:pPr algn="ctr" fontAlgn="base"/>
            <a:endParaRPr lang="en-US" sz="1600" b="1" u="sng" dirty="0" smtClean="0"/>
          </a:p>
          <a:p>
            <a:pPr fontAlgn="base"/>
            <a:r>
              <a:rPr lang="en-US" sz="1600" b="1" dirty="0"/>
              <a:t>Text Decoration</a:t>
            </a:r>
          </a:p>
          <a:p>
            <a:pPr fontAlgn="base"/>
            <a:r>
              <a:rPr lang="en-US" sz="1600" dirty="0"/>
              <a:t>The </a:t>
            </a:r>
            <a:r>
              <a:rPr lang="en-US" sz="1600" dirty="0">
                <a:hlinkClick r:id="rId3"/>
              </a:rPr>
              <a:t>text-decoration</a:t>
            </a:r>
            <a:r>
              <a:rPr lang="en-US" sz="1600" dirty="0"/>
              <a:t> property is used to set or remove decorations from text</a:t>
            </a:r>
            <a:r>
              <a:rPr lang="en-US" sz="1600" dirty="0" smtClean="0"/>
              <a:t>.</a:t>
            </a:r>
          </a:p>
          <a:p>
            <a:pPr fontAlgn="base"/>
            <a:r>
              <a:rPr lang="en-US" sz="1600" dirty="0" smtClean="0"/>
              <a:t>This </a:t>
            </a:r>
            <a:r>
              <a:rPr lang="en-US" sz="1600" dirty="0"/>
              <a:t>property typically accepts one of the following values: underline, </a:t>
            </a:r>
            <a:r>
              <a:rPr lang="en-US" sz="1600" dirty="0" err="1"/>
              <a:t>overline</a:t>
            </a:r>
            <a:r>
              <a:rPr lang="en-US" sz="1600" dirty="0"/>
              <a:t>, line-through, and none. </a:t>
            </a:r>
            <a:endParaRPr lang="en-US" sz="1600" dirty="0" smtClean="0"/>
          </a:p>
          <a:p>
            <a:pPr fontAlgn="base"/>
            <a:endParaRPr lang="en-US" sz="1600" dirty="0" smtClean="0"/>
          </a:p>
          <a:p>
            <a:pPr fontAlgn="base"/>
            <a:r>
              <a:rPr lang="en-US" sz="1600" dirty="0"/>
              <a:t>h1 { text-decoration: </a:t>
            </a:r>
            <a:r>
              <a:rPr lang="en-US" sz="1600" dirty="0" err="1"/>
              <a:t>overline</a:t>
            </a:r>
            <a:r>
              <a:rPr lang="en-US" sz="1600" dirty="0"/>
              <a:t>; </a:t>
            </a:r>
            <a:r>
              <a:rPr lang="en-US" sz="1600" dirty="0" smtClean="0"/>
              <a:t>}</a:t>
            </a:r>
          </a:p>
          <a:p>
            <a:pPr fontAlgn="base"/>
            <a:r>
              <a:rPr lang="en-US" sz="1600" dirty="0" smtClean="0"/>
              <a:t>h2 </a:t>
            </a:r>
            <a:r>
              <a:rPr lang="en-US" sz="1600" dirty="0"/>
              <a:t>{ text-decoration: line-through; </a:t>
            </a:r>
            <a:r>
              <a:rPr lang="en-US" sz="1600" dirty="0" smtClean="0"/>
              <a:t>}</a:t>
            </a:r>
          </a:p>
          <a:p>
            <a:pPr fontAlgn="base"/>
            <a:r>
              <a:rPr lang="en-US" sz="1600" dirty="0" smtClean="0"/>
              <a:t>h3 </a:t>
            </a:r>
            <a:r>
              <a:rPr lang="en-US" sz="1600" dirty="0"/>
              <a:t>{ text-decoration: underline; </a:t>
            </a:r>
            <a:r>
              <a:rPr lang="en-US" sz="1600" dirty="0" smtClean="0"/>
              <a:t>}</a:t>
            </a:r>
          </a:p>
          <a:p>
            <a:pPr fontAlgn="base"/>
            <a:endParaRPr lang="en-US" sz="1600" dirty="0"/>
          </a:p>
          <a:p>
            <a:pPr fontAlgn="base"/>
            <a:r>
              <a:rPr lang="en-US" sz="1600" b="1" dirty="0"/>
              <a:t>Text </a:t>
            </a:r>
            <a:r>
              <a:rPr lang="en-US" sz="1600" b="1" dirty="0" smtClean="0"/>
              <a:t>Transformation</a:t>
            </a:r>
          </a:p>
          <a:p>
            <a:pPr fontAlgn="base"/>
            <a:r>
              <a:rPr lang="en-US" sz="1600" dirty="0"/>
              <a:t>The text-transform property is used to set the cases for a text.</a:t>
            </a:r>
            <a:endParaRPr lang="en-US" sz="1600" b="1" dirty="0"/>
          </a:p>
          <a:p>
            <a:pPr fontAlgn="base"/>
            <a:endParaRPr lang="en-US" sz="1600" dirty="0" smtClean="0"/>
          </a:p>
          <a:p>
            <a:pPr fontAlgn="base"/>
            <a:r>
              <a:rPr lang="en-US" sz="1600" dirty="0"/>
              <a:t>h1 { text-transform: uppercase; </a:t>
            </a:r>
            <a:r>
              <a:rPr lang="en-US" sz="1600" dirty="0" smtClean="0"/>
              <a:t>}</a:t>
            </a:r>
          </a:p>
          <a:p>
            <a:pPr fontAlgn="base"/>
            <a:r>
              <a:rPr lang="en-US" sz="1600" dirty="0" smtClean="0"/>
              <a:t>h2 </a:t>
            </a:r>
            <a:r>
              <a:rPr lang="en-US" sz="1600" dirty="0"/>
              <a:t>{ text-transform: capitalize; } </a:t>
            </a:r>
            <a:endParaRPr lang="en-US" sz="1600" dirty="0" smtClean="0"/>
          </a:p>
          <a:p>
            <a:pPr fontAlgn="base"/>
            <a:r>
              <a:rPr lang="en-US" sz="1600" dirty="0" smtClean="0"/>
              <a:t>h3 </a:t>
            </a:r>
            <a:r>
              <a:rPr lang="en-US" sz="1600" dirty="0"/>
              <a:t>{ text-transform: lowercase; </a:t>
            </a:r>
            <a:r>
              <a:rPr lang="en-US" sz="1600" dirty="0" smtClean="0"/>
              <a:t>}</a:t>
            </a:r>
          </a:p>
        </p:txBody>
      </p:sp>
    </p:spTree>
    <p:extLst>
      <p:ext uri="{BB962C8B-B14F-4D97-AF65-F5344CB8AC3E}">
        <p14:creationId xmlns:p14="http://schemas.microsoft.com/office/powerpoint/2010/main" val="2790573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t>
            </a:r>
            <a:r>
              <a:rPr lang="en" sz="3300" b="1" dirty="0"/>
              <a:t>ARCHITECTURE</a:t>
            </a:r>
            <a:endParaRPr sz="3300" b="1" dirty="0"/>
          </a:p>
        </p:txBody>
      </p:sp>
      <p:sp>
        <p:nvSpPr>
          <p:cNvPr id="104" name="Google Shape;104;p16"/>
          <p:cNvSpPr txBox="1"/>
          <p:nvPr/>
        </p:nvSpPr>
        <p:spPr>
          <a:xfrm>
            <a:off x="321600" y="763850"/>
            <a:ext cx="8500800" cy="4124176"/>
          </a:xfrm>
          <a:prstGeom prst="rect">
            <a:avLst/>
          </a:prstGeom>
          <a:noFill/>
          <a:ln>
            <a:noFill/>
          </a:ln>
        </p:spPr>
        <p:txBody>
          <a:bodyPr spcFirstLastPara="1" wrap="square" lIns="91425" tIns="91425" rIns="91425" bIns="91425" anchor="t" anchorCtr="0">
            <a:spAutoFit/>
          </a:bodyPr>
          <a:lstStyle/>
          <a:p>
            <a:pPr lvl="0" algn="just"/>
            <a:r>
              <a:rPr lang="en-US" sz="3200" dirty="0" smtClean="0"/>
              <a:t>CSS architecture</a:t>
            </a:r>
            <a:r>
              <a:rPr lang="en-US" sz="3200" dirty="0"/>
              <a:t> refers to the design patterns, naming conventions, and </a:t>
            </a:r>
            <a:r>
              <a:rPr lang="en-US" sz="3200" dirty="0" smtClean="0"/>
              <a:t>organization </a:t>
            </a:r>
            <a:r>
              <a:rPr lang="en-US" sz="3200" dirty="0"/>
              <a:t>methods used to manage CSS code in a scalable and maintainable way.</a:t>
            </a:r>
            <a:r>
              <a:rPr lang="en-US" sz="3200" dirty="0" smtClean="0"/>
              <a:t> </a:t>
            </a:r>
          </a:p>
          <a:p>
            <a:pPr lvl="0" algn="just"/>
            <a:endParaRPr lang="en-US" sz="3200" dirty="0"/>
          </a:p>
          <a:p>
            <a:pPr lvl="0" algn="just"/>
            <a:r>
              <a:rPr lang="en-US" sz="3200" dirty="0" smtClean="0"/>
              <a:t>Good </a:t>
            </a:r>
            <a:r>
              <a:rPr lang="en-US" sz="3200" dirty="0"/>
              <a:t>CSS architecture helps manage the complexity and scope of styles as projects grow</a:t>
            </a:r>
            <a:r>
              <a:rPr lang="en-US" sz="3200" dirty="0" smtClean="0"/>
              <a:t>.</a:t>
            </a:r>
            <a:endParaRPr sz="32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Text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Text Properties</a:t>
            </a:r>
          </a:p>
          <a:p>
            <a:pPr fontAlgn="base"/>
            <a:r>
              <a:rPr lang="en-US" sz="1600" b="1" dirty="0" smtClean="0"/>
              <a:t>Text </a:t>
            </a:r>
            <a:r>
              <a:rPr lang="en-US" sz="1600" b="1" dirty="0"/>
              <a:t>Indentation</a:t>
            </a:r>
          </a:p>
          <a:p>
            <a:pPr fontAlgn="base"/>
            <a:r>
              <a:rPr lang="en-US" sz="1600" dirty="0"/>
              <a:t>The </a:t>
            </a:r>
            <a:r>
              <a:rPr lang="en-US" sz="1600" dirty="0">
                <a:hlinkClick r:id="rId3"/>
              </a:rPr>
              <a:t>letter-spacing</a:t>
            </a:r>
            <a:r>
              <a:rPr lang="en-US" sz="1600" dirty="0"/>
              <a:t> property is used to set extra spacing between the characters of text.  </a:t>
            </a:r>
            <a:endParaRPr lang="en-US" sz="1600" dirty="0" smtClean="0"/>
          </a:p>
          <a:p>
            <a:pPr fontAlgn="base"/>
            <a:r>
              <a:rPr lang="en-US" sz="1600" dirty="0" smtClean="0"/>
              <a:t>p </a:t>
            </a:r>
            <a:r>
              <a:rPr lang="en-US" sz="1600" dirty="0"/>
              <a:t>{ text-indent: 100px; </a:t>
            </a:r>
            <a:r>
              <a:rPr lang="en-US" sz="1600" dirty="0" smtClean="0"/>
              <a:t>}</a:t>
            </a:r>
          </a:p>
          <a:p>
            <a:pPr fontAlgn="base"/>
            <a:endParaRPr lang="en-US" sz="1600" dirty="0"/>
          </a:p>
          <a:p>
            <a:pPr fontAlgn="base"/>
            <a:r>
              <a:rPr lang="en-US" sz="1600" b="1" dirty="0"/>
              <a:t>Letter </a:t>
            </a:r>
            <a:r>
              <a:rPr lang="en-US" sz="1600" b="1" dirty="0" smtClean="0"/>
              <a:t>Spacing</a:t>
            </a:r>
          </a:p>
          <a:p>
            <a:pPr fontAlgn="base"/>
            <a:r>
              <a:rPr lang="en-US" sz="1600" dirty="0"/>
              <a:t>The </a:t>
            </a:r>
            <a:r>
              <a:rPr lang="en-US" sz="1600" dirty="0">
                <a:hlinkClick r:id="rId3"/>
              </a:rPr>
              <a:t>letter-spacing</a:t>
            </a:r>
            <a:r>
              <a:rPr lang="en-US" sz="1600" dirty="0"/>
              <a:t> property is used to set extra spacing between the characters of text</a:t>
            </a:r>
            <a:r>
              <a:rPr lang="en-US" sz="1600" dirty="0" smtClean="0"/>
              <a:t>.</a:t>
            </a:r>
          </a:p>
          <a:p>
            <a:pPr fontAlgn="base"/>
            <a:endParaRPr lang="en-US" sz="1600" b="1" dirty="0" smtClean="0"/>
          </a:p>
          <a:p>
            <a:pPr fontAlgn="base"/>
            <a:r>
              <a:rPr lang="en-US" sz="1600" dirty="0"/>
              <a:t>h1 { letter-spacing: -3px; </a:t>
            </a:r>
            <a:r>
              <a:rPr lang="en-US" sz="1600" dirty="0" smtClean="0"/>
              <a:t>}</a:t>
            </a:r>
          </a:p>
          <a:p>
            <a:pPr fontAlgn="base"/>
            <a:r>
              <a:rPr lang="en-US" sz="1600" dirty="0" smtClean="0"/>
              <a:t>p </a:t>
            </a:r>
            <a:r>
              <a:rPr lang="en-US" sz="1600" dirty="0"/>
              <a:t>{ letter-spacing: 10px; </a:t>
            </a:r>
            <a:r>
              <a:rPr lang="en-US" sz="1600" dirty="0" smtClean="0"/>
              <a:t>}</a:t>
            </a:r>
          </a:p>
          <a:p>
            <a:pPr fontAlgn="base"/>
            <a:endParaRPr lang="en-US" sz="1600" b="1" dirty="0" smtClean="0"/>
          </a:p>
          <a:p>
            <a:pPr fontAlgn="base"/>
            <a:r>
              <a:rPr lang="en-US" sz="1600" b="1" dirty="0"/>
              <a:t>Word </a:t>
            </a:r>
            <a:r>
              <a:rPr lang="en-US" sz="1600" b="1" dirty="0" smtClean="0"/>
              <a:t>Spacing</a:t>
            </a:r>
          </a:p>
          <a:p>
            <a:pPr fontAlgn="base"/>
            <a:r>
              <a:rPr lang="en-US" sz="1600" dirty="0"/>
              <a:t>The word-spacing property is used to specify additional spacing between the words</a:t>
            </a:r>
            <a:r>
              <a:rPr lang="en-US" sz="1600" dirty="0" smtClean="0"/>
              <a:t>.</a:t>
            </a:r>
          </a:p>
          <a:p>
            <a:pPr fontAlgn="base"/>
            <a:endParaRPr lang="en-US" sz="1600" dirty="0" smtClean="0"/>
          </a:p>
          <a:p>
            <a:pPr fontAlgn="base"/>
            <a:r>
              <a:rPr lang="en-US" sz="1600" dirty="0" err="1" smtClean="0"/>
              <a:t>p.normal</a:t>
            </a:r>
            <a:r>
              <a:rPr lang="en-US" sz="1600" dirty="0" smtClean="0"/>
              <a:t> </a:t>
            </a:r>
            <a:r>
              <a:rPr lang="en-US" sz="1600" dirty="0"/>
              <a:t>{ word-spacing: 20px; </a:t>
            </a:r>
            <a:r>
              <a:rPr lang="en-US" sz="1600" dirty="0" smtClean="0"/>
              <a:t>}</a:t>
            </a:r>
          </a:p>
          <a:p>
            <a:pPr fontAlgn="base"/>
            <a:r>
              <a:rPr lang="en-US" sz="1600" dirty="0" err="1" smtClean="0"/>
              <a:t>p.justified</a:t>
            </a:r>
            <a:r>
              <a:rPr lang="en-US" sz="1600" dirty="0" smtClean="0"/>
              <a:t> </a:t>
            </a:r>
            <a:r>
              <a:rPr lang="en-US" sz="1600" dirty="0"/>
              <a:t>{ word-spacing: 20px; text-align: justify; </a:t>
            </a:r>
            <a:r>
              <a:rPr lang="en-US" sz="1600" dirty="0" smtClean="0"/>
              <a:t>}</a:t>
            </a:r>
          </a:p>
          <a:p>
            <a:pPr fontAlgn="base"/>
            <a:r>
              <a:rPr lang="en-US" sz="1600" dirty="0" err="1" smtClean="0"/>
              <a:t>p.preformatted</a:t>
            </a:r>
            <a:r>
              <a:rPr lang="en-US" sz="1600" dirty="0" smtClean="0"/>
              <a:t> { word-spacing: 20px; white-space: pre; }</a:t>
            </a:r>
          </a:p>
        </p:txBody>
      </p:sp>
    </p:spTree>
    <p:extLst>
      <p:ext uri="{BB962C8B-B14F-4D97-AF65-F5344CB8AC3E}">
        <p14:creationId xmlns:p14="http://schemas.microsoft.com/office/powerpoint/2010/main" val="250638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Font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Font Properties</a:t>
            </a:r>
          </a:p>
          <a:p>
            <a:pPr fontAlgn="base"/>
            <a:r>
              <a:rPr lang="en-US" sz="1600" b="1" dirty="0" smtClean="0"/>
              <a:t>Styling </a:t>
            </a:r>
            <a:r>
              <a:rPr lang="en-US" sz="1600" b="1" dirty="0"/>
              <a:t>Fonts with CSS</a:t>
            </a:r>
          </a:p>
          <a:p>
            <a:pPr fontAlgn="base"/>
            <a:r>
              <a:rPr lang="en-US" sz="1600" dirty="0"/>
              <a:t>The font properties are: font-family, font-style, font-weight, font-size, and font-variant</a:t>
            </a:r>
            <a:r>
              <a:rPr lang="en-US" sz="1600" dirty="0" smtClean="0"/>
              <a:t>.</a:t>
            </a:r>
          </a:p>
          <a:p>
            <a:pPr fontAlgn="base"/>
            <a:endParaRPr lang="en-US" sz="1600" dirty="0"/>
          </a:p>
          <a:p>
            <a:pPr fontAlgn="base"/>
            <a:r>
              <a:rPr lang="en-US" sz="1600" b="1" dirty="0"/>
              <a:t>Font </a:t>
            </a:r>
            <a:r>
              <a:rPr lang="en-US" sz="1600" b="1" dirty="0" smtClean="0"/>
              <a:t>Family </a:t>
            </a:r>
          </a:p>
          <a:p>
            <a:pPr fontAlgn="base"/>
            <a:r>
              <a:rPr lang="en-US" sz="1600" dirty="0" smtClean="0"/>
              <a:t>The</a:t>
            </a:r>
            <a:r>
              <a:rPr lang="en-US" sz="1600" dirty="0"/>
              <a:t> font-family property is used to specify the font to be used to render the text</a:t>
            </a:r>
            <a:r>
              <a:rPr lang="en-US" sz="1600" dirty="0" smtClean="0"/>
              <a:t>.</a:t>
            </a:r>
          </a:p>
          <a:p>
            <a:pPr fontAlgn="base"/>
            <a:r>
              <a:rPr lang="en-US" sz="1600" dirty="0" smtClean="0"/>
              <a:t>body { </a:t>
            </a:r>
            <a:r>
              <a:rPr lang="en-US" sz="1600" dirty="0"/>
              <a:t>font-family: Arial, Helvetica, sans-serif</a:t>
            </a:r>
            <a:r>
              <a:rPr lang="en-US" sz="1600" dirty="0" smtClean="0"/>
              <a:t>; </a:t>
            </a:r>
            <a:r>
              <a:rPr lang="en-US" sz="1600" dirty="0"/>
              <a:t>}</a:t>
            </a:r>
            <a:endParaRPr lang="en-US" sz="1600" b="1" dirty="0" smtClean="0"/>
          </a:p>
          <a:p>
            <a:pPr fontAlgn="base"/>
            <a:endParaRPr lang="en-US" sz="1600" b="1" dirty="0" smtClean="0"/>
          </a:p>
          <a:p>
            <a:pPr fontAlgn="base"/>
            <a:r>
              <a:rPr lang="en-US" sz="1600" b="1" dirty="0" smtClean="0"/>
              <a:t>Font Style</a:t>
            </a:r>
          </a:p>
          <a:p>
            <a:pPr fontAlgn="base"/>
            <a:r>
              <a:rPr lang="en-US" sz="1600" dirty="0"/>
              <a:t>The font-style property is used to set the font face style for the text content of an element</a:t>
            </a:r>
            <a:r>
              <a:rPr lang="en-US" sz="1600" dirty="0" smtClean="0"/>
              <a:t>.</a:t>
            </a:r>
          </a:p>
          <a:p>
            <a:pPr fontAlgn="base"/>
            <a:r>
              <a:rPr lang="en-US" sz="1600" dirty="0" err="1" smtClean="0"/>
              <a:t>p.normal</a:t>
            </a:r>
            <a:r>
              <a:rPr lang="en-US" sz="1600" dirty="0" smtClean="0"/>
              <a:t> </a:t>
            </a:r>
            <a:r>
              <a:rPr lang="en-US" sz="1600" dirty="0"/>
              <a:t>{ font-style: normal; </a:t>
            </a:r>
            <a:r>
              <a:rPr lang="en-US" sz="1600" dirty="0" smtClean="0"/>
              <a:t>}</a:t>
            </a:r>
          </a:p>
          <a:p>
            <a:pPr fontAlgn="base"/>
            <a:r>
              <a:rPr lang="en-US" sz="1600" dirty="0" err="1" smtClean="0"/>
              <a:t>p.italic</a:t>
            </a:r>
            <a:r>
              <a:rPr lang="en-US" sz="1600" dirty="0" smtClean="0"/>
              <a:t> </a:t>
            </a:r>
            <a:r>
              <a:rPr lang="en-US" sz="1600" dirty="0"/>
              <a:t>{ font-style: italic; </a:t>
            </a:r>
            <a:r>
              <a:rPr lang="en-US" sz="1600" dirty="0" smtClean="0"/>
              <a:t>}</a:t>
            </a:r>
          </a:p>
          <a:p>
            <a:pPr fontAlgn="base"/>
            <a:r>
              <a:rPr lang="en-US" sz="1600" dirty="0" smtClean="0"/>
              <a:t> </a:t>
            </a:r>
            <a:r>
              <a:rPr lang="en-US" sz="1600" dirty="0" err="1"/>
              <a:t>p.oblique</a:t>
            </a:r>
            <a:r>
              <a:rPr lang="en-US" sz="1600" dirty="0"/>
              <a:t> { font-style: oblique; </a:t>
            </a:r>
            <a:r>
              <a:rPr lang="en-US" sz="1600" dirty="0" smtClean="0"/>
              <a:t>}</a:t>
            </a:r>
          </a:p>
          <a:p>
            <a:pPr fontAlgn="base"/>
            <a:endParaRPr lang="en-US" sz="1600" b="1" dirty="0"/>
          </a:p>
          <a:p>
            <a:pPr fontAlgn="base"/>
            <a:r>
              <a:rPr lang="en-US" sz="1600" b="1" dirty="0"/>
              <a:t>Font </a:t>
            </a:r>
            <a:r>
              <a:rPr lang="en-US" sz="1600" b="1" dirty="0" smtClean="0"/>
              <a:t>Size</a:t>
            </a:r>
          </a:p>
          <a:p>
            <a:pPr fontAlgn="base"/>
            <a:r>
              <a:rPr lang="en-US" sz="1600" dirty="0" smtClean="0"/>
              <a:t>h1 </a:t>
            </a:r>
            <a:r>
              <a:rPr lang="en-US" sz="1600" dirty="0"/>
              <a:t>{ font-size: 24px; </a:t>
            </a:r>
            <a:r>
              <a:rPr lang="en-US" sz="1600" dirty="0" smtClean="0"/>
              <a:t>}</a:t>
            </a:r>
          </a:p>
          <a:p>
            <a:pPr fontAlgn="base"/>
            <a:r>
              <a:rPr lang="en-US" sz="1600" dirty="0" smtClean="0"/>
              <a:t>p </a:t>
            </a:r>
            <a:r>
              <a:rPr lang="en-US" sz="1600" dirty="0"/>
              <a:t>{ font-size: 14px; </a:t>
            </a:r>
            <a:r>
              <a:rPr lang="en-US" sz="1600" dirty="0" smtClean="0"/>
              <a:t>}</a:t>
            </a:r>
            <a:endParaRPr lang="en-US" sz="1600" b="1" dirty="0" smtClean="0"/>
          </a:p>
        </p:txBody>
      </p:sp>
    </p:spTree>
    <p:extLst>
      <p:ext uri="{BB962C8B-B14F-4D97-AF65-F5344CB8AC3E}">
        <p14:creationId xmlns:p14="http://schemas.microsoft.com/office/powerpoint/2010/main" val="601420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BoxModel</a:t>
            </a:r>
            <a:endParaRPr b="1" dirty="0"/>
          </a:p>
        </p:txBody>
      </p:sp>
      <p:sp>
        <p:nvSpPr>
          <p:cNvPr id="2" name="Rectangle 1"/>
          <p:cNvSpPr/>
          <p:nvPr/>
        </p:nvSpPr>
        <p:spPr>
          <a:xfrm>
            <a:off x="363894" y="494517"/>
            <a:ext cx="8257592" cy="1569660"/>
          </a:xfrm>
          <a:prstGeom prst="rect">
            <a:avLst/>
          </a:prstGeom>
        </p:spPr>
        <p:txBody>
          <a:bodyPr wrap="square">
            <a:spAutoFit/>
          </a:bodyPr>
          <a:lstStyle/>
          <a:p>
            <a:pPr fontAlgn="base"/>
            <a:r>
              <a:rPr lang="en-US" sz="1600" b="1" dirty="0" smtClean="0"/>
              <a:t>What </a:t>
            </a:r>
            <a:r>
              <a:rPr lang="en-US" sz="1600" b="1" dirty="0"/>
              <a:t>is Box Model?</a:t>
            </a:r>
          </a:p>
          <a:p>
            <a:pPr algn="just" fontAlgn="base"/>
            <a:r>
              <a:rPr lang="en-US" sz="1600"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a:t>
            </a:r>
            <a:r>
              <a:rPr lang="en-US" sz="1600" b="1" i="1" dirty="0"/>
              <a:t>content area</a:t>
            </a:r>
            <a:r>
              <a:rPr lang="en-US" sz="1600" dirty="0"/>
              <a:t> and optional surrounding </a:t>
            </a:r>
            <a:r>
              <a:rPr lang="en-US" sz="1600" b="1" i="1" dirty="0"/>
              <a:t>padding</a:t>
            </a:r>
            <a:r>
              <a:rPr lang="en-US" sz="1600" dirty="0"/>
              <a:t>, </a:t>
            </a:r>
            <a:r>
              <a:rPr lang="en-US" sz="1600" b="1" i="1" dirty="0"/>
              <a:t>border</a:t>
            </a:r>
            <a:r>
              <a:rPr lang="en-US" sz="1600" dirty="0"/>
              <a:t>, and </a:t>
            </a:r>
            <a:r>
              <a:rPr lang="en-US" sz="1600" b="1" i="1" dirty="0"/>
              <a:t>margin areas</a:t>
            </a:r>
            <a:r>
              <a:rPr lang="en-US" sz="1600" dirty="0"/>
              <a:t>.</a:t>
            </a:r>
            <a:endParaRPr 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190" y="2073508"/>
            <a:ext cx="2927700" cy="2778410"/>
          </a:xfrm>
          <a:prstGeom prst="rect">
            <a:avLst/>
          </a:prstGeom>
        </p:spPr>
      </p:pic>
    </p:spTree>
    <p:extLst>
      <p:ext uri="{BB962C8B-B14F-4D97-AF65-F5344CB8AC3E}">
        <p14:creationId xmlns:p14="http://schemas.microsoft.com/office/powerpoint/2010/main" val="1170260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815882"/>
          </a:xfrm>
          <a:prstGeom prst="rect">
            <a:avLst/>
          </a:prstGeom>
        </p:spPr>
        <p:txBody>
          <a:bodyPr wrap="square">
            <a:spAutoFit/>
          </a:bodyPr>
          <a:lstStyle/>
          <a:p>
            <a:pPr fontAlgn="base"/>
            <a:r>
              <a:rPr lang="en-US" sz="1600" b="1" dirty="0" smtClean="0"/>
              <a:t>What </a:t>
            </a:r>
            <a:r>
              <a:rPr lang="en-US" sz="1600" b="1" dirty="0"/>
              <a:t>is </a:t>
            </a:r>
            <a:r>
              <a:rPr lang="en-US" sz="1600" b="1" dirty="0" smtClean="0"/>
              <a:t>Flex Layout </a:t>
            </a:r>
            <a:r>
              <a:rPr lang="en-US" sz="1600" b="1" dirty="0"/>
              <a:t>Model</a:t>
            </a:r>
            <a:r>
              <a:rPr lang="en-US" sz="1600" b="1" dirty="0" smtClean="0"/>
              <a:t>?</a:t>
            </a:r>
          </a:p>
          <a:p>
            <a:pPr fontAlgn="base"/>
            <a:endParaRPr lang="en-US" sz="1600" b="1" dirty="0"/>
          </a:p>
          <a:p>
            <a:pPr algn="just" fontAlgn="base"/>
            <a:r>
              <a:rPr lang="en-US" sz="1600" dirty="0"/>
              <a:t>Flexible box, commonly referred to as </a:t>
            </a:r>
            <a:r>
              <a:rPr lang="en-US" sz="1600" dirty="0" err="1"/>
              <a:t>flexbox</a:t>
            </a:r>
            <a:r>
              <a:rPr lang="en-US" sz="1600" dirty="0"/>
              <a:t>, is a new layout model introduced in CSS3 for creating the flexible user interface design with multiple rows and columns without using the percentage or fixed length values. The CSS3 flex layout model provides a simple and powerful mechanism for handling the distributing of space and alignment of content automatically through </a:t>
            </a:r>
            <a:r>
              <a:rPr lang="en-US" sz="1600" dirty="0" err="1"/>
              <a:t>stylesheet</a:t>
            </a:r>
            <a:r>
              <a:rPr lang="en-US" sz="1600" dirty="0"/>
              <a:t> without interfering the actual markup.</a:t>
            </a:r>
            <a:endParaRPr lang="en-US" sz="16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353" y="2340427"/>
            <a:ext cx="4167479" cy="2377684"/>
          </a:xfrm>
          <a:prstGeom prst="rect">
            <a:avLst/>
          </a:prstGeom>
        </p:spPr>
      </p:pic>
    </p:spTree>
    <p:extLst>
      <p:ext uri="{BB962C8B-B14F-4D97-AF65-F5344CB8AC3E}">
        <p14:creationId xmlns:p14="http://schemas.microsoft.com/office/powerpoint/2010/main" val="7598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569660"/>
          </a:xfrm>
          <a:prstGeom prst="rect">
            <a:avLst/>
          </a:prstGeom>
        </p:spPr>
        <p:txBody>
          <a:bodyPr wrap="square">
            <a:spAutoFit/>
          </a:bodyPr>
          <a:lstStyle/>
          <a:p>
            <a:pPr fontAlgn="base"/>
            <a:r>
              <a:rPr lang="en-US" sz="1600" b="1" dirty="0"/>
              <a:t>Controlling Flow inside Flex Container</a:t>
            </a:r>
          </a:p>
          <a:p>
            <a:pPr fontAlgn="base"/>
            <a:endParaRPr lang="en-US" sz="1600" b="1" dirty="0"/>
          </a:p>
          <a:p>
            <a:pPr algn="just" fontAlgn="base"/>
            <a:r>
              <a:rPr lang="en-US" sz="1600" dirty="0"/>
              <a:t>In the standard CSS box model, the elements normally displayed in the order as they appear in the underlying HTML markup. Flex layout lets you control the direction of the flow inside a flex container in such a way that the elements can be laid out in any flow direction leftwards, rightwards, downwards, or even upwards.</a:t>
            </a:r>
            <a:endParaRPr 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312" y="2083792"/>
            <a:ext cx="4846184" cy="2676032"/>
          </a:xfrm>
          <a:prstGeom prst="rect">
            <a:avLst/>
          </a:prstGeom>
        </p:spPr>
      </p:pic>
    </p:spTree>
    <p:extLst>
      <p:ext uri="{BB962C8B-B14F-4D97-AF65-F5344CB8AC3E}">
        <p14:creationId xmlns:p14="http://schemas.microsoft.com/office/powerpoint/2010/main" val="3727369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077218"/>
          </a:xfrm>
          <a:prstGeom prst="rect">
            <a:avLst/>
          </a:prstGeom>
        </p:spPr>
        <p:txBody>
          <a:bodyPr wrap="square">
            <a:spAutoFit/>
          </a:bodyPr>
          <a:lstStyle/>
          <a:p>
            <a:pPr fontAlgn="base"/>
            <a:r>
              <a:rPr lang="en-US" sz="1600" b="1" dirty="0"/>
              <a:t>Controlling Flow inside Flex Container</a:t>
            </a:r>
          </a:p>
          <a:p>
            <a:pPr fontAlgn="base"/>
            <a:endParaRPr lang="en-US" sz="1600" b="1" dirty="0"/>
          </a:p>
          <a:p>
            <a:pPr algn="just" fontAlgn="base"/>
            <a:r>
              <a:rPr lang="en-US" sz="1600" dirty="0"/>
              <a:t>you can </a:t>
            </a:r>
            <a:r>
              <a:rPr lang="en-US" sz="1600" dirty="0" smtClean="0"/>
              <a:t>display </a:t>
            </a:r>
            <a:r>
              <a:rPr lang="en-US" sz="1600" dirty="0"/>
              <a:t>the flex items inside a flex container in columns instead of row using the value </a:t>
            </a:r>
            <a:r>
              <a:rPr lang="en-US" sz="1600" dirty="0"/>
              <a:t>column</a:t>
            </a:r>
            <a:r>
              <a:rPr lang="en-US" sz="1600" dirty="0"/>
              <a:t> for the </a:t>
            </a:r>
            <a:r>
              <a:rPr lang="en-US" sz="1600" dirty="0"/>
              <a:t>flex-direction</a:t>
            </a:r>
            <a:r>
              <a:rPr lang="en-US" sz="1600" dirty="0"/>
              <a:t> </a:t>
            </a:r>
            <a:r>
              <a:rPr lang="en-US" sz="1600" dirty="0" smtClean="0"/>
              <a:t>property.</a:t>
            </a:r>
            <a:endParaRPr lang="en-US" sz="16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988" y="1565487"/>
            <a:ext cx="5247400" cy="2857888"/>
          </a:xfrm>
          <a:prstGeom prst="rect">
            <a:avLst/>
          </a:prstGeom>
        </p:spPr>
      </p:pic>
    </p:spTree>
    <p:extLst>
      <p:ext uri="{BB962C8B-B14F-4D97-AF65-F5344CB8AC3E}">
        <p14:creationId xmlns:p14="http://schemas.microsoft.com/office/powerpoint/2010/main" val="1549857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323439"/>
          </a:xfrm>
          <a:prstGeom prst="rect">
            <a:avLst/>
          </a:prstGeom>
        </p:spPr>
        <p:txBody>
          <a:bodyPr wrap="square">
            <a:spAutoFit/>
          </a:bodyPr>
          <a:lstStyle/>
          <a:p>
            <a:pPr fontAlgn="base"/>
            <a:r>
              <a:rPr lang="en-US" sz="1600" b="1" dirty="0"/>
              <a:t>Controlling the Dimensions of Flex Items</a:t>
            </a:r>
          </a:p>
          <a:p>
            <a:pPr fontAlgn="base"/>
            <a:endParaRPr lang="en-US" sz="1600" b="1" dirty="0"/>
          </a:p>
          <a:p>
            <a:pPr algn="just" fontAlgn="base"/>
            <a:r>
              <a:rPr lang="en-US" sz="1600" dirty="0"/>
              <a:t>The most important aspect of the flex layout is the ability of flex items to alter their width or height to fill the available space. This is achieved with the </a:t>
            </a:r>
            <a:r>
              <a:rPr lang="en-US" sz="1600" dirty="0">
                <a:hlinkClick r:id="rId3"/>
              </a:rPr>
              <a:t>flex</a:t>
            </a:r>
            <a:r>
              <a:rPr lang="en-US" sz="1600" dirty="0"/>
              <a:t> property. It is shorthand property for </a:t>
            </a:r>
            <a:r>
              <a:rPr lang="en-US" sz="1600" dirty="0">
                <a:hlinkClick r:id="rId4"/>
              </a:rPr>
              <a:t>flex-grow</a:t>
            </a:r>
            <a:r>
              <a:rPr lang="en-US" sz="1600" dirty="0"/>
              <a:t>, </a:t>
            </a:r>
            <a:r>
              <a:rPr lang="en-US" sz="1600" dirty="0">
                <a:hlinkClick r:id="rId5"/>
              </a:rPr>
              <a:t>flex-shrink</a:t>
            </a:r>
            <a:r>
              <a:rPr lang="en-US" sz="1600" dirty="0"/>
              <a:t> and </a:t>
            </a:r>
            <a:r>
              <a:rPr lang="en-US" sz="1600" dirty="0">
                <a:hlinkClick r:id="rId6"/>
              </a:rPr>
              <a:t>flex-basis</a:t>
            </a:r>
            <a:r>
              <a:rPr lang="en-US" sz="1600" dirty="0"/>
              <a:t> properties.</a:t>
            </a:r>
            <a:endParaRPr lang="en-US" sz="1600" b="1" dirty="0" smtClean="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2947" y="1799525"/>
            <a:ext cx="5052543" cy="2931123"/>
          </a:xfrm>
          <a:prstGeom prst="rect">
            <a:avLst/>
          </a:prstGeom>
        </p:spPr>
      </p:pic>
    </p:spTree>
    <p:extLst>
      <p:ext uri="{BB962C8B-B14F-4D97-AF65-F5344CB8AC3E}">
        <p14:creationId xmlns:p14="http://schemas.microsoft.com/office/powerpoint/2010/main" val="538826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4524315"/>
          </a:xfrm>
          <a:prstGeom prst="rect">
            <a:avLst/>
          </a:prstGeom>
        </p:spPr>
        <p:txBody>
          <a:bodyPr wrap="square">
            <a:spAutoFit/>
          </a:bodyPr>
          <a:lstStyle/>
          <a:p>
            <a:pPr fontAlgn="base"/>
            <a:r>
              <a:rPr lang="en-US" sz="1600" b="1" dirty="0"/>
              <a:t>Aligning Flex Items within Flex Container</a:t>
            </a:r>
          </a:p>
          <a:p>
            <a:pPr fontAlgn="base"/>
            <a:endParaRPr lang="en-US" sz="1600" b="1" dirty="0"/>
          </a:p>
          <a:p>
            <a:pPr algn="just" fontAlgn="base"/>
            <a:r>
              <a:rPr lang="en-US" sz="1600" dirty="0"/>
              <a:t>There are four properties </a:t>
            </a:r>
            <a:r>
              <a:rPr lang="en-US" sz="1600" dirty="0">
                <a:hlinkClick r:id="rId3"/>
              </a:rPr>
              <a:t>justify-content</a:t>
            </a:r>
            <a:r>
              <a:rPr lang="en-US" sz="1600" dirty="0"/>
              <a:t>, </a:t>
            </a:r>
            <a:r>
              <a:rPr lang="en-US" sz="1600" dirty="0">
                <a:hlinkClick r:id="rId4"/>
              </a:rPr>
              <a:t>align-content</a:t>
            </a:r>
            <a:r>
              <a:rPr lang="en-US" sz="1600" dirty="0"/>
              <a:t>, </a:t>
            </a:r>
            <a:r>
              <a:rPr lang="en-US" sz="1600" dirty="0">
                <a:hlinkClick r:id="rId5"/>
              </a:rPr>
              <a:t>align-items</a:t>
            </a:r>
            <a:r>
              <a:rPr lang="en-US" sz="1600" dirty="0"/>
              <a:t> and </a:t>
            </a:r>
            <a:r>
              <a:rPr lang="en-US" sz="1600" dirty="0">
                <a:hlinkClick r:id="rId6"/>
              </a:rPr>
              <a:t>align-self</a:t>
            </a:r>
            <a:r>
              <a:rPr lang="en-US" sz="1600" dirty="0"/>
              <a:t> which are designed to control the alignment of flex items within flex container. </a:t>
            </a:r>
            <a:endParaRPr lang="en-US" sz="1600" dirty="0" smtClean="0"/>
          </a:p>
          <a:p>
            <a:pPr algn="just" fontAlgn="base"/>
            <a:endParaRPr lang="en-US" sz="1600" b="1" dirty="0"/>
          </a:p>
          <a:p>
            <a:pPr fontAlgn="base"/>
            <a:r>
              <a:rPr lang="en-US" sz="1600" dirty="0"/>
              <a:t>The justify-content property accepts the following values</a:t>
            </a:r>
            <a:r>
              <a:rPr lang="en-US" sz="1600" dirty="0" smtClean="0"/>
              <a:t>:</a:t>
            </a:r>
          </a:p>
          <a:p>
            <a:pPr fontAlgn="base"/>
            <a:endParaRPr lang="en-US" sz="1600" dirty="0"/>
          </a:p>
          <a:p>
            <a:r>
              <a:rPr lang="en-US" sz="1600" b="1" dirty="0"/>
              <a:t>flex-start</a:t>
            </a:r>
            <a:r>
              <a:rPr lang="en-US" sz="1600" dirty="0"/>
              <a:t> — Default value. Flex items are placed at the start of the main axis.</a:t>
            </a:r>
          </a:p>
          <a:p>
            <a:r>
              <a:rPr lang="en-US" sz="1600" b="1" dirty="0"/>
              <a:t>flex-end</a:t>
            </a:r>
            <a:r>
              <a:rPr lang="en-US" sz="1600" dirty="0"/>
              <a:t> — Flex items are placed at the end of the main axis.</a:t>
            </a:r>
          </a:p>
          <a:p>
            <a:r>
              <a:rPr lang="en-US" sz="1600" b="1" dirty="0"/>
              <a:t>center</a:t>
            </a:r>
            <a:r>
              <a:rPr lang="en-US" sz="1600" dirty="0"/>
              <a:t> — Flex items are placed at the center of the main axis with equal amounts of free space at both ends. If the leftover free-space is negative i.e. if the items overflow, then the flex items will overflow equally in both directions.</a:t>
            </a:r>
          </a:p>
          <a:p>
            <a:r>
              <a:rPr lang="en-US" sz="1600" b="1" dirty="0"/>
              <a:t>space-between</a:t>
            </a:r>
            <a:r>
              <a:rPr lang="en-US" sz="1600" dirty="0"/>
              <a:t> — Flex items are distributed evenly along the main axis, where the first item placed at the main-start edge and the last one placed at the main-end. If items overflow or there's only one item, this value is equal to flex-start.</a:t>
            </a:r>
          </a:p>
          <a:p>
            <a:r>
              <a:rPr lang="en-US" sz="1600" b="1" dirty="0"/>
              <a:t>space-around</a:t>
            </a:r>
            <a:r>
              <a:rPr lang="en-US" sz="1600" dirty="0"/>
              <a:t> — Flex items are distributed evenly with half-size spaces on either end. If they overflow or there's only one item, this value is identical to center.</a:t>
            </a:r>
          </a:p>
          <a:p>
            <a:pPr algn="just" fontAlgn="base"/>
            <a:endParaRPr lang="en-US" sz="1600" b="1" dirty="0" smtClean="0"/>
          </a:p>
        </p:txBody>
      </p:sp>
    </p:spTree>
    <p:extLst>
      <p:ext uri="{BB962C8B-B14F-4D97-AF65-F5344CB8AC3E}">
        <p14:creationId xmlns:p14="http://schemas.microsoft.com/office/powerpoint/2010/main" val="508092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584775"/>
          </a:xfrm>
          <a:prstGeom prst="rect">
            <a:avLst/>
          </a:prstGeom>
        </p:spPr>
        <p:txBody>
          <a:bodyPr wrap="square">
            <a:spAutoFit/>
          </a:bodyPr>
          <a:lstStyle/>
          <a:p>
            <a:pPr fontAlgn="base"/>
            <a:r>
              <a:rPr lang="en-US" sz="1600" b="1" dirty="0"/>
              <a:t>Aligning Flex Items within Flex </a:t>
            </a:r>
            <a:r>
              <a:rPr lang="en-US" sz="1600" b="1" dirty="0" smtClean="0"/>
              <a:t>Container</a:t>
            </a:r>
          </a:p>
          <a:p>
            <a:pPr algn="ctr" fontAlgn="base"/>
            <a:r>
              <a:rPr lang="en-US" sz="1600" b="1" u="sng" dirty="0" smtClean="0"/>
              <a:t>Justify-Content</a:t>
            </a:r>
            <a:endParaRPr lang="en-US" sz="1600" b="1"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397" y="1156977"/>
            <a:ext cx="5687300" cy="3197468"/>
          </a:xfrm>
          <a:prstGeom prst="rect">
            <a:avLst/>
          </a:prstGeom>
        </p:spPr>
      </p:pic>
    </p:spTree>
    <p:extLst>
      <p:ext uri="{BB962C8B-B14F-4D97-AF65-F5344CB8AC3E}">
        <p14:creationId xmlns:p14="http://schemas.microsoft.com/office/powerpoint/2010/main" val="1921673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830997"/>
          </a:xfrm>
          <a:prstGeom prst="rect">
            <a:avLst/>
          </a:prstGeom>
        </p:spPr>
        <p:txBody>
          <a:bodyPr wrap="square">
            <a:spAutoFit/>
          </a:bodyPr>
          <a:lstStyle/>
          <a:p>
            <a:pPr fontAlgn="base"/>
            <a:r>
              <a:rPr lang="en-US" sz="1600" b="1" dirty="0"/>
              <a:t>Aligning Flex Items within Flex </a:t>
            </a:r>
            <a:r>
              <a:rPr lang="en-US" sz="1600" b="1" dirty="0" smtClean="0"/>
              <a:t>Container</a:t>
            </a:r>
          </a:p>
          <a:p>
            <a:pPr fontAlgn="base"/>
            <a:r>
              <a:rPr lang="en-US" sz="1600" dirty="0"/>
              <a:t>The </a:t>
            </a:r>
            <a:r>
              <a:rPr lang="en-US" sz="1600" dirty="0"/>
              <a:t>align-content</a:t>
            </a:r>
            <a:r>
              <a:rPr lang="en-US" sz="1600" dirty="0"/>
              <a:t> property accepts the same values as </a:t>
            </a:r>
            <a:r>
              <a:rPr lang="en-US" sz="1600" dirty="0"/>
              <a:t>justify-content</a:t>
            </a:r>
            <a:r>
              <a:rPr lang="en-US" sz="1600" dirty="0"/>
              <a:t>, but applies them to the cross axis rather than the main axis. It also accepts one more value:</a:t>
            </a:r>
            <a:endParaRPr 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99" y="1439330"/>
            <a:ext cx="5159343" cy="3033927"/>
          </a:xfrm>
          <a:prstGeom prst="rect">
            <a:avLst/>
          </a:prstGeom>
        </p:spPr>
      </p:pic>
    </p:spTree>
    <p:extLst>
      <p:ext uri="{BB962C8B-B14F-4D97-AF65-F5344CB8AC3E}">
        <p14:creationId xmlns:p14="http://schemas.microsoft.com/office/powerpoint/2010/main" val="1103228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9144000" cy="536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ARCHITECTURE [Methodologies]</a:t>
            </a:r>
            <a:endParaRPr sz="3300" b="1" dirty="0"/>
          </a:p>
        </p:txBody>
      </p:sp>
      <p:sp>
        <p:nvSpPr>
          <p:cNvPr id="104" name="Google Shape;104;p16"/>
          <p:cNvSpPr txBox="1"/>
          <p:nvPr/>
        </p:nvSpPr>
        <p:spPr>
          <a:xfrm>
            <a:off x="321600" y="611409"/>
            <a:ext cx="8500800" cy="4216509"/>
          </a:xfrm>
          <a:prstGeom prst="rect">
            <a:avLst/>
          </a:prstGeom>
          <a:noFill/>
          <a:ln>
            <a:noFill/>
          </a:ln>
        </p:spPr>
        <p:txBody>
          <a:bodyPr spcFirstLastPara="1" wrap="square" lIns="91425" tIns="91425" rIns="91425" bIns="91425" anchor="t" anchorCtr="0">
            <a:spAutoFit/>
          </a:bodyPr>
          <a:lstStyle/>
          <a:p>
            <a:r>
              <a:rPr lang="en-US" sz="2800" b="1" dirty="0"/>
              <a:t>BEM (Block Element Modifier):</a:t>
            </a:r>
            <a:endParaRPr lang="en-US" sz="2800" dirty="0"/>
          </a:p>
          <a:p>
            <a:r>
              <a:rPr lang="en-US" sz="2600" b="1" dirty="0"/>
              <a:t>Block:</a:t>
            </a:r>
            <a:r>
              <a:rPr lang="en-US" sz="2600" dirty="0"/>
              <a:t> A standalone entity that is meaningful on its own (e.g., .button</a:t>
            </a:r>
            <a:r>
              <a:rPr lang="en-US" sz="2600" dirty="0" smtClean="0"/>
              <a:t>).</a:t>
            </a:r>
          </a:p>
          <a:p>
            <a:endParaRPr lang="en-US" sz="2600" dirty="0"/>
          </a:p>
          <a:p>
            <a:r>
              <a:rPr lang="en-US" sz="2600" b="1" dirty="0"/>
              <a:t>Element:</a:t>
            </a:r>
            <a:r>
              <a:rPr lang="en-US" sz="2600" dirty="0"/>
              <a:t> A part of a block that has no standalone meaning and is semantically tied to its block (e.g., .</a:t>
            </a:r>
            <a:r>
              <a:rPr lang="en-US" sz="2600" dirty="0" err="1"/>
              <a:t>button__icon</a:t>
            </a:r>
            <a:r>
              <a:rPr lang="en-US" sz="2600" dirty="0" smtClean="0"/>
              <a:t>).</a:t>
            </a:r>
          </a:p>
          <a:p>
            <a:endParaRPr lang="en-US" sz="2600" dirty="0"/>
          </a:p>
          <a:p>
            <a:r>
              <a:rPr lang="en-US" sz="2600" b="1" dirty="0"/>
              <a:t>Modifier:</a:t>
            </a:r>
            <a:r>
              <a:rPr lang="en-US" sz="2600" dirty="0"/>
              <a:t> A flag on a block or element that changes its appearance or behavior (e.g., .button--large).</a:t>
            </a:r>
          </a:p>
        </p:txBody>
      </p:sp>
    </p:spTree>
    <p:extLst>
      <p:ext uri="{BB962C8B-B14F-4D97-AF65-F5344CB8AC3E}">
        <p14:creationId xmlns:p14="http://schemas.microsoft.com/office/powerpoint/2010/main" val="3067617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550503"/>
            <a:ext cx="8257592" cy="338554"/>
          </a:xfrm>
          <a:prstGeom prst="rect">
            <a:avLst/>
          </a:prstGeom>
        </p:spPr>
        <p:txBody>
          <a:bodyPr wrap="square">
            <a:spAutoFit/>
          </a:bodyPr>
          <a:lstStyle/>
          <a:p>
            <a:pPr fontAlgn="base"/>
            <a:r>
              <a:rPr lang="en-US" sz="1600" b="1" dirty="0"/>
              <a:t>Horizontal and Vertical Center Alignment with </a:t>
            </a:r>
            <a:r>
              <a:rPr lang="en-US" sz="1600" b="1" dirty="0" err="1" smtClean="0"/>
              <a:t>Flexbox</a:t>
            </a:r>
            <a:endParaRPr lang="en-US" sz="1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490" y="1056498"/>
            <a:ext cx="5029200" cy="3105150"/>
          </a:xfrm>
          <a:prstGeom prst="rect">
            <a:avLst/>
          </a:prstGeom>
        </p:spPr>
      </p:pic>
    </p:spTree>
    <p:extLst>
      <p:ext uri="{BB962C8B-B14F-4D97-AF65-F5344CB8AC3E}">
        <p14:creationId xmlns:p14="http://schemas.microsoft.com/office/powerpoint/2010/main" val="1133066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550503"/>
            <a:ext cx="8257592" cy="4031873"/>
          </a:xfrm>
          <a:prstGeom prst="rect">
            <a:avLst/>
          </a:prstGeom>
        </p:spPr>
        <p:txBody>
          <a:bodyPr wrap="square">
            <a:spAutoFit/>
          </a:bodyPr>
          <a:lstStyle/>
          <a:p>
            <a:pPr fontAlgn="base"/>
            <a:r>
              <a:rPr lang="en-US" sz="1600" b="1" dirty="0"/>
              <a:t>Enable Wrapping of Flex </a:t>
            </a:r>
            <a:r>
              <a:rPr lang="en-US" sz="1600" b="1" dirty="0" smtClean="0"/>
              <a:t>Items</a:t>
            </a:r>
          </a:p>
          <a:p>
            <a:pPr fontAlgn="base"/>
            <a:endParaRPr lang="en-US" sz="1600" b="1" dirty="0" smtClean="0"/>
          </a:p>
          <a:p>
            <a:pPr fontAlgn="base"/>
            <a:r>
              <a:rPr lang="en-US" sz="1600" dirty="0"/>
              <a:t>By default, flex containers display only a single row or column of flex items. However, you can use the </a:t>
            </a:r>
            <a:r>
              <a:rPr lang="en-US" sz="1600" dirty="0">
                <a:hlinkClick r:id="rId3"/>
              </a:rPr>
              <a:t>flex-wrap</a:t>
            </a:r>
            <a:r>
              <a:rPr lang="en-US" sz="1600" dirty="0"/>
              <a:t> property on the flex container to control whether its flex items will wrap into multiple lines or not, if there is not sufficient space for them on one flex line.</a:t>
            </a:r>
          </a:p>
          <a:p>
            <a:pPr fontAlgn="base"/>
            <a:r>
              <a:rPr lang="en-US" sz="1600" dirty="0"/>
              <a:t>The flex-wrap property accept the following values</a:t>
            </a:r>
            <a:r>
              <a:rPr lang="en-US" sz="1600" dirty="0" smtClean="0"/>
              <a:t>:</a:t>
            </a:r>
          </a:p>
          <a:p>
            <a:pPr fontAlgn="base"/>
            <a:endParaRPr lang="en-US" sz="1600" dirty="0"/>
          </a:p>
          <a:p>
            <a:r>
              <a:rPr lang="en-US" sz="1600" b="1" dirty="0" err="1"/>
              <a:t>nowrap</a:t>
            </a:r>
            <a:r>
              <a:rPr lang="en-US" sz="1600" dirty="0"/>
              <a:t> — Default value. The flex items are placed in a single line. It may cause overflow, if there is not enough space on the flex line</a:t>
            </a:r>
            <a:r>
              <a:rPr lang="en-US" sz="1600" dirty="0" smtClean="0"/>
              <a:t>.</a:t>
            </a:r>
          </a:p>
          <a:p>
            <a:endParaRPr lang="en-US" sz="1600" dirty="0"/>
          </a:p>
          <a:p>
            <a:r>
              <a:rPr lang="en-US" sz="1600" b="1" dirty="0"/>
              <a:t>wrap</a:t>
            </a:r>
            <a:r>
              <a:rPr lang="en-US" sz="1600" dirty="0"/>
              <a:t> — The flex container breaks its flex items across multiple lines, similar to how text is broken onto a new line when it is too wide to fit on the current line</a:t>
            </a:r>
            <a:r>
              <a:rPr lang="en-US" sz="1600" dirty="0" smtClean="0"/>
              <a:t>.</a:t>
            </a:r>
          </a:p>
          <a:p>
            <a:endParaRPr lang="en-US" sz="1600" dirty="0"/>
          </a:p>
          <a:p>
            <a:r>
              <a:rPr lang="en-US" sz="1600" b="1" dirty="0"/>
              <a:t>wrap-reverse</a:t>
            </a:r>
            <a:r>
              <a:rPr lang="en-US" sz="1600" dirty="0"/>
              <a:t> — The flex items will wrap, if necessary, but in reverse order i.e. the </a:t>
            </a:r>
            <a:r>
              <a:rPr lang="en-US" sz="1600" i="1" dirty="0"/>
              <a:t>cross-start</a:t>
            </a:r>
            <a:r>
              <a:rPr lang="en-US" sz="1600" dirty="0"/>
              <a:t> and </a:t>
            </a:r>
            <a:r>
              <a:rPr lang="en-US" sz="1600" i="1" dirty="0"/>
              <a:t>cross-end</a:t>
            </a:r>
            <a:r>
              <a:rPr lang="en-US" sz="1600" dirty="0"/>
              <a:t> directions are swapped.</a:t>
            </a:r>
          </a:p>
          <a:p>
            <a:pPr fontAlgn="base"/>
            <a:endParaRPr lang="en-US" sz="1600" b="1" dirty="0"/>
          </a:p>
        </p:txBody>
      </p:sp>
    </p:spTree>
    <p:extLst>
      <p:ext uri="{BB962C8B-B14F-4D97-AF65-F5344CB8AC3E}">
        <p14:creationId xmlns:p14="http://schemas.microsoft.com/office/powerpoint/2010/main" val="151660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550503"/>
            <a:ext cx="8257592" cy="338554"/>
          </a:xfrm>
          <a:prstGeom prst="rect">
            <a:avLst/>
          </a:prstGeom>
        </p:spPr>
        <p:txBody>
          <a:bodyPr wrap="square">
            <a:spAutoFit/>
          </a:bodyPr>
          <a:lstStyle/>
          <a:p>
            <a:pPr algn="ctr" fontAlgn="base"/>
            <a:r>
              <a:rPr lang="en-US" sz="1600" b="1" u="sng" dirty="0"/>
              <a:t>Enable Wrapping of Flex Items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5" y="935884"/>
            <a:ext cx="5577568" cy="3149181"/>
          </a:xfrm>
          <a:prstGeom prst="rect">
            <a:avLst/>
          </a:prstGeom>
        </p:spPr>
      </p:pic>
    </p:spTree>
    <p:extLst>
      <p:ext uri="{BB962C8B-B14F-4D97-AF65-F5344CB8AC3E}">
        <p14:creationId xmlns:p14="http://schemas.microsoft.com/office/powerpoint/2010/main" val="2775504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1560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a:t>HTML [HYPER TEXT MARKUP LANGUAGE]</a:t>
            </a:r>
            <a:endParaRPr sz="3300" b="1"/>
          </a:p>
        </p:txBody>
      </p:sp>
      <p:sp>
        <p:nvSpPr>
          <p:cNvPr id="116" name="Google Shape;116;p18"/>
          <p:cNvSpPr txBox="1"/>
          <p:nvPr/>
        </p:nvSpPr>
        <p:spPr>
          <a:xfrm>
            <a:off x="349425" y="964400"/>
            <a:ext cx="8623800" cy="34524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Introduction</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Basics Tags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Environment Setup</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Paragraph / Headings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Images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Lists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Forms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Tables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Div Elements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Block Elements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Inline Elements</a:t>
            </a: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0" y="1560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a:t>CSS 3 [CASECADING STYLE SHEET]</a:t>
            </a:r>
            <a:endParaRPr sz="3300" b="1"/>
          </a:p>
        </p:txBody>
      </p:sp>
      <p:sp>
        <p:nvSpPr>
          <p:cNvPr id="122" name="Google Shape;122;p19"/>
          <p:cNvSpPr txBox="1"/>
          <p:nvPr/>
        </p:nvSpPr>
        <p:spPr>
          <a:xfrm>
            <a:off x="349425" y="964400"/>
            <a:ext cx="8623800" cy="37326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Introduction &amp; Basics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Environment Setup</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Colors / Backgrounds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Borders / Margins / Padding</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Text / Fonts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Shadow / Positions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Links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Gridbox / Flexbox</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Forms / Buttons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Responsiveness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Pseudo Elements</a:t>
            </a: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ARCHITECTURE [Methodologies]</a:t>
            </a:r>
            <a:endParaRPr sz="3300" b="1" dirty="0"/>
          </a:p>
        </p:txBody>
      </p:sp>
      <p:sp>
        <p:nvSpPr>
          <p:cNvPr id="104" name="Google Shape;104;p16"/>
          <p:cNvSpPr txBox="1"/>
          <p:nvPr/>
        </p:nvSpPr>
        <p:spPr>
          <a:xfrm>
            <a:off x="321600" y="526882"/>
            <a:ext cx="8500800" cy="4370397"/>
          </a:xfrm>
          <a:prstGeom prst="rect">
            <a:avLst/>
          </a:prstGeom>
          <a:noFill/>
          <a:ln>
            <a:noFill/>
          </a:ln>
        </p:spPr>
        <p:txBody>
          <a:bodyPr spcFirstLastPara="1" wrap="square" lIns="91425" tIns="91425" rIns="91425" bIns="91425" anchor="t" anchorCtr="0">
            <a:spAutoFit/>
          </a:bodyPr>
          <a:lstStyle/>
          <a:p>
            <a:pPr lvl="0" algn="just"/>
            <a:r>
              <a:rPr lang="en-US" sz="1600" b="1" dirty="0"/>
              <a:t>Example: Applying BEM </a:t>
            </a:r>
            <a:r>
              <a:rPr lang="en-US" sz="1600" b="1" dirty="0" smtClean="0"/>
              <a:t>Methodology</a:t>
            </a:r>
          </a:p>
          <a:p>
            <a:pPr lvl="0" algn="just"/>
            <a:r>
              <a:rPr lang="en-US" sz="1600" dirty="0"/>
              <a:t>/* Block: card </a:t>
            </a:r>
            <a:r>
              <a:rPr lang="en-US" sz="1600" dirty="0" smtClean="0"/>
              <a:t>*/</a:t>
            </a:r>
          </a:p>
          <a:p>
            <a:pPr lvl="0" algn="just"/>
            <a:r>
              <a:rPr lang="en-US" sz="1600" dirty="0" smtClean="0"/>
              <a:t>.</a:t>
            </a:r>
            <a:r>
              <a:rPr lang="en-US" sz="1600" dirty="0"/>
              <a:t>card { </a:t>
            </a:r>
            <a:endParaRPr lang="en-US" sz="1600" dirty="0" smtClean="0"/>
          </a:p>
          <a:p>
            <a:pPr lvl="0" algn="just"/>
            <a:r>
              <a:rPr lang="en-US" sz="1600" dirty="0" smtClean="0"/>
              <a:t>background-color</a:t>
            </a:r>
            <a:r>
              <a:rPr lang="en-US" sz="1600" dirty="0"/>
              <a:t>: white</a:t>
            </a:r>
            <a:r>
              <a:rPr lang="en-US" sz="1600" dirty="0" smtClean="0"/>
              <a:t>;</a:t>
            </a:r>
          </a:p>
          <a:p>
            <a:pPr lvl="0" algn="just"/>
            <a:r>
              <a:rPr lang="en-US" sz="1600" dirty="0" smtClean="0"/>
              <a:t>border-radius</a:t>
            </a:r>
            <a:r>
              <a:rPr lang="en-US" sz="1600" dirty="0"/>
              <a:t>: 5px</a:t>
            </a:r>
            <a:r>
              <a:rPr lang="en-US" sz="1600" dirty="0" smtClean="0"/>
              <a:t>;</a:t>
            </a:r>
          </a:p>
          <a:p>
            <a:pPr lvl="0" algn="just"/>
            <a:r>
              <a:rPr lang="en-US" sz="1600" dirty="0" smtClean="0"/>
              <a:t>box-shadow</a:t>
            </a:r>
            <a:r>
              <a:rPr lang="en-US" sz="1600" dirty="0"/>
              <a:t>: 0 2px 5px </a:t>
            </a:r>
            <a:r>
              <a:rPr lang="en-US" sz="1600" dirty="0" err="1"/>
              <a:t>rgba</a:t>
            </a:r>
            <a:r>
              <a:rPr lang="en-US" sz="1600" dirty="0"/>
              <a:t>(0, 0, 0, 0.1</a:t>
            </a:r>
            <a:r>
              <a:rPr lang="en-US" sz="1600" dirty="0" smtClean="0"/>
              <a:t>);</a:t>
            </a:r>
          </a:p>
          <a:p>
            <a:pPr lvl="0" algn="just"/>
            <a:r>
              <a:rPr lang="en-US" sz="1600" dirty="0" smtClean="0"/>
              <a:t>padding</a:t>
            </a:r>
            <a:r>
              <a:rPr lang="en-US" sz="1600" dirty="0"/>
              <a:t>: 20px; margin: 20px 0</a:t>
            </a:r>
            <a:r>
              <a:rPr lang="en-US" sz="1600" dirty="0" smtClean="0"/>
              <a:t>;</a:t>
            </a:r>
          </a:p>
          <a:p>
            <a:pPr lvl="0" algn="just"/>
            <a:r>
              <a:rPr lang="en-US" sz="1600" dirty="0" smtClean="0"/>
              <a:t> }</a:t>
            </a:r>
          </a:p>
          <a:p>
            <a:pPr lvl="0" algn="just"/>
            <a:endParaRPr lang="en-US" sz="1600" dirty="0" smtClean="0"/>
          </a:p>
          <a:p>
            <a:pPr lvl="0" algn="just"/>
            <a:r>
              <a:rPr lang="en-US" sz="1600" dirty="0" smtClean="0"/>
              <a:t> </a:t>
            </a:r>
            <a:r>
              <a:rPr lang="en-US" sz="1600" dirty="0"/>
              <a:t>/* Element: </a:t>
            </a:r>
            <a:r>
              <a:rPr lang="en-US" sz="1600" dirty="0" err="1"/>
              <a:t>card__header</a:t>
            </a:r>
            <a:r>
              <a:rPr lang="en-US" sz="1600" dirty="0"/>
              <a:t> </a:t>
            </a:r>
            <a:r>
              <a:rPr lang="en-US" sz="1600" dirty="0" smtClean="0"/>
              <a:t>*/</a:t>
            </a:r>
          </a:p>
          <a:p>
            <a:pPr lvl="0" algn="just"/>
            <a:r>
              <a:rPr lang="en-US" sz="1600" dirty="0" smtClean="0"/>
              <a:t> </a:t>
            </a:r>
            <a:r>
              <a:rPr lang="en-US" sz="1600" dirty="0"/>
              <a:t>.</a:t>
            </a:r>
            <a:r>
              <a:rPr lang="en-US" sz="1600" dirty="0" err="1"/>
              <a:t>card__header</a:t>
            </a:r>
            <a:r>
              <a:rPr lang="en-US" sz="1600" dirty="0"/>
              <a:t> { </a:t>
            </a:r>
            <a:endParaRPr lang="en-US" sz="1600" dirty="0" smtClean="0"/>
          </a:p>
          <a:p>
            <a:pPr lvl="0" algn="just"/>
            <a:r>
              <a:rPr lang="en-US" sz="1600" dirty="0"/>
              <a:t> </a:t>
            </a:r>
            <a:r>
              <a:rPr lang="en-US" sz="1600" dirty="0" smtClean="0"/>
              <a:t>font-size</a:t>
            </a:r>
            <a:r>
              <a:rPr lang="en-US" sz="1600" dirty="0"/>
              <a:t>: 1.5em</a:t>
            </a:r>
            <a:r>
              <a:rPr lang="en-US" sz="1600" dirty="0" smtClean="0"/>
              <a:t>;</a:t>
            </a:r>
          </a:p>
          <a:p>
            <a:pPr lvl="0" algn="just"/>
            <a:r>
              <a:rPr lang="en-US" sz="1600" dirty="0" smtClean="0"/>
              <a:t> margin-bottom</a:t>
            </a:r>
            <a:r>
              <a:rPr lang="en-US" sz="1600" dirty="0"/>
              <a:t>: 10px</a:t>
            </a:r>
            <a:r>
              <a:rPr lang="en-US" sz="1600" dirty="0" smtClean="0"/>
              <a:t>;</a:t>
            </a:r>
          </a:p>
          <a:p>
            <a:pPr lvl="0" algn="just"/>
            <a:r>
              <a:rPr lang="en-US" sz="1600" dirty="0" smtClean="0"/>
              <a:t> }</a:t>
            </a:r>
          </a:p>
          <a:p>
            <a:pPr lvl="0" algn="just"/>
            <a:endParaRPr lang="en-US" sz="1600" dirty="0"/>
          </a:p>
          <a:p>
            <a:pPr lvl="0" algn="just"/>
            <a:r>
              <a:rPr lang="en-US" sz="1600" dirty="0"/>
              <a:t>/* Modifier: card--featured </a:t>
            </a:r>
            <a:r>
              <a:rPr lang="en-US" sz="1600" dirty="0" smtClean="0"/>
              <a:t>*/</a:t>
            </a:r>
          </a:p>
          <a:p>
            <a:pPr lvl="0" algn="just"/>
            <a:r>
              <a:rPr lang="en-US" sz="1600" dirty="0" smtClean="0"/>
              <a:t> </a:t>
            </a:r>
            <a:r>
              <a:rPr lang="en-US" sz="1600" dirty="0"/>
              <a:t>.card--featured { border: 2px solid #007bff; </a:t>
            </a:r>
            <a:r>
              <a:rPr lang="en-US" sz="1600" dirty="0" smtClean="0"/>
              <a:t>}</a:t>
            </a:r>
            <a:endParaRPr sz="1600" dirty="0">
              <a:solidFill>
                <a:srgbClr val="370E00"/>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73820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SYNTAX</a:t>
            </a:r>
            <a:endParaRPr sz="3300" b="1" dirty="0"/>
          </a:p>
        </p:txBody>
      </p:sp>
      <p:sp>
        <p:nvSpPr>
          <p:cNvPr id="104" name="Google Shape;104;p16"/>
          <p:cNvSpPr txBox="1"/>
          <p:nvPr/>
        </p:nvSpPr>
        <p:spPr>
          <a:xfrm>
            <a:off x="321600" y="526882"/>
            <a:ext cx="8500800" cy="2431405"/>
          </a:xfrm>
          <a:prstGeom prst="rect">
            <a:avLst/>
          </a:prstGeom>
          <a:noFill/>
          <a:ln>
            <a:noFill/>
          </a:ln>
        </p:spPr>
        <p:txBody>
          <a:bodyPr spcFirstLastPara="1" wrap="square" lIns="91425" tIns="91425" rIns="91425" bIns="91425" anchor="t" anchorCtr="0">
            <a:spAutoFit/>
          </a:bodyPr>
          <a:lstStyle/>
          <a:p>
            <a:r>
              <a:rPr lang="en-US" sz="1600" b="1" dirty="0"/>
              <a:t>Selector</a:t>
            </a:r>
            <a:r>
              <a:rPr lang="en-US" sz="1600" dirty="0"/>
              <a:t> − A selector is an HTML tag at which a style will be applied. This could be any tag like &lt;h1&gt; or &lt;table&gt; etc.</a:t>
            </a:r>
          </a:p>
          <a:p>
            <a:r>
              <a:rPr lang="en-US" sz="1600" b="1" dirty="0"/>
              <a:t>Property</a:t>
            </a:r>
            <a:r>
              <a:rPr lang="en-US" sz="1600" dirty="0"/>
              <a:t> − A property is a type of attribute of HTML tag. Put simply, all the HTML attributes are converted into CSS properties. They could be </a:t>
            </a:r>
            <a:r>
              <a:rPr lang="en-US" sz="1600" i="1" dirty="0"/>
              <a:t>color</a:t>
            </a:r>
            <a:r>
              <a:rPr lang="en-US" sz="1600" dirty="0"/>
              <a:t>, </a:t>
            </a:r>
            <a:r>
              <a:rPr lang="en-US" sz="1600" i="1" dirty="0"/>
              <a:t>border</a:t>
            </a:r>
            <a:r>
              <a:rPr lang="en-US" sz="1600" dirty="0"/>
              <a:t> etc.</a:t>
            </a:r>
          </a:p>
          <a:p>
            <a:r>
              <a:rPr lang="en-US" sz="1600" b="1" dirty="0"/>
              <a:t>Value</a:t>
            </a:r>
            <a:r>
              <a:rPr lang="en-US" sz="1600" dirty="0"/>
              <a:t> − Values are assigned to properties. For example, </a:t>
            </a:r>
            <a:r>
              <a:rPr lang="en-US" sz="1600" i="1" dirty="0"/>
              <a:t>color</a:t>
            </a:r>
            <a:r>
              <a:rPr lang="en-US" sz="1600" dirty="0"/>
              <a:t> property can have value either </a:t>
            </a:r>
            <a:r>
              <a:rPr lang="en-US" sz="1600" i="1" dirty="0"/>
              <a:t>red</a:t>
            </a:r>
            <a:r>
              <a:rPr lang="en-US" sz="1600" dirty="0"/>
              <a:t> or </a:t>
            </a:r>
            <a:r>
              <a:rPr lang="en-US" sz="1600" i="1" dirty="0"/>
              <a:t>#F1F1F1</a:t>
            </a:r>
            <a:r>
              <a:rPr lang="en-US" sz="1600" dirty="0"/>
              <a:t> etc.</a:t>
            </a:r>
          </a:p>
          <a:p>
            <a:endParaRPr lang="en-US" sz="1600" dirty="0" smtClean="0"/>
          </a:p>
          <a:p>
            <a:r>
              <a:rPr lang="en-US" sz="1600" dirty="0" smtClean="0"/>
              <a:t>	</a:t>
            </a:r>
            <a:r>
              <a:rPr lang="en-US" sz="1600" dirty="0"/>
              <a:t>	</a:t>
            </a:r>
            <a:r>
              <a:rPr lang="en-US" sz="1600" dirty="0" smtClean="0"/>
              <a:t>          </a:t>
            </a:r>
            <a:r>
              <a:rPr lang="en-US" sz="1800" b="1" dirty="0" smtClean="0"/>
              <a:t>selector </a:t>
            </a:r>
            <a:r>
              <a:rPr lang="en-US" sz="1800" b="1" dirty="0"/>
              <a:t>{ property: value } </a:t>
            </a:r>
            <a:r>
              <a:rPr lang="en-US" sz="1600" dirty="0"/>
              <a:t/>
            </a:r>
            <a:br>
              <a:rPr lang="en-US" sz="1600" dirty="0"/>
            </a:br>
            <a:endParaRPr sz="1600" dirty="0">
              <a:solidFill>
                <a:srgbClr val="370E00"/>
              </a:solidFill>
              <a:highlight>
                <a:srgbClr val="FFFFFF"/>
              </a:highlight>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475" y="3014272"/>
            <a:ext cx="4889241" cy="1515665"/>
          </a:xfrm>
          <a:prstGeom prst="rect">
            <a:avLst/>
          </a:prstGeom>
        </p:spPr>
      </p:pic>
    </p:spTree>
    <p:extLst>
      <p:ext uri="{BB962C8B-B14F-4D97-AF65-F5344CB8AC3E}">
        <p14:creationId xmlns:p14="http://schemas.microsoft.com/office/powerpoint/2010/main" val="151069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Implementation</a:t>
            </a:r>
            <a:endParaRPr sz="3300" b="1" dirty="0"/>
          </a:p>
        </p:txBody>
      </p:sp>
      <p:sp>
        <p:nvSpPr>
          <p:cNvPr id="104" name="Google Shape;104;p16"/>
          <p:cNvSpPr txBox="1"/>
          <p:nvPr/>
        </p:nvSpPr>
        <p:spPr>
          <a:xfrm>
            <a:off x="321600" y="526882"/>
            <a:ext cx="8500800" cy="4478119"/>
          </a:xfrm>
          <a:prstGeom prst="rect">
            <a:avLst/>
          </a:prstGeom>
          <a:noFill/>
          <a:ln>
            <a:noFill/>
          </a:ln>
        </p:spPr>
        <p:txBody>
          <a:bodyPr spcFirstLastPara="1" wrap="square" lIns="91425" tIns="91425" rIns="91425" bIns="91425" anchor="t" anchorCtr="0">
            <a:spAutoFit/>
          </a:bodyPr>
          <a:lstStyle/>
          <a:p>
            <a:r>
              <a:rPr lang="en-US" sz="1600" dirty="0"/>
              <a:t>There are three ways to insert CSS in HTML documents</a:t>
            </a:r>
            <a:r>
              <a:rPr lang="en-US" sz="1600" dirty="0" smtClean="0"/>
              <a:t>.</a:t>
            </a:r>
          </a:p>
          <a:p>
            <a:endParaRPr lang="en-US" sz="1600" dirty="0"/>
          </a:p>
          <a:p>
            <a:pPr marL="285750" indent="-285750">
              <a:buFont typeface="Wingdings" pitchFamily="2" charset="2"/>
              <a:buChar char="v"/>
            </a:pPr>
            <a:r>
              <a:rPr lang="en-US" sz="1600" dirty="0" smtClean="0"/>
              <a:t>Inline </a:t>
            </a:r>
            <a:r>
              <a:rPr lang="en-US" sz="1600" dirty="0"/>
              <a:t>CSS</a:t>
            </a:r>
          </a:p>
          <a:p>
            <a:pPr marL="285750" indent="-285750">
              <a:buFont typeface="Wingdings" pitchFamily="2" charset="2"/>
              <a:buChar char="v"/>
            </a:pPr>
            <a:r>
              <a:rPr lang="en-US" sz="1600" dirty="0"/>
              <a:t>Internal CSS</a:t>
            </a:r>
          </a:p>
          <a:p>
            <a:pPr marL="285750" indent="-285750">
              <a:buFont typeface="Wingdings" pitchFamily="2" charset="2"/>
              <a:buChar char="v"/>
            </a:pPr>
            <a:r>
              <a:rPr lang="en-US" sz="1600" dirty="0"/>
              <a:t>External </a:t>
            </a:r>
            <a:r>
              <a:rPr lang="en-US" sz="1600" dirty="0" smtClean="0"/>
              <a:t>CSS</a:t>
            </a:r>
          </a:p>
          <a:p>
            <a:pPr marL="285750" indent="-285750">
              <a:buFont typeface="Wingdings" pitchFamily="2" charset="2"/>
              <a:buChar char="v"/>
            </a:pPr>
            <a:endParaRPr lang="en-US" sz="1600" dirty="0"/>
          </a:p>
          <a:p>
            <a:r>
              <a:rPr lang="en-US" sz="1600" b="1" u="sng" dirty="0" smtClean="0"/>
              <a:t>Inline </a:t>
            </a:r>
            <a:r>
              <a:rPr lang="en-US" sz="1600" b="1" u="sng" dirty="0"/>
              <a:t>CSS</a:t>
            </a:r>
          </a:p>
          <a:p>
            <a:r>
              <a:rPr lang="en-US" sz="1500" dirty="0"/>
              <a:t>Inline CSS is used to apply CSS on a single line or element.</a:t>
            </a:r>
          </a:p>
          <a:p>
            <a:r>
              <a:rPr lang="en-US" sz="1500" dirty="0"/>
              <a:t>For example:</a:t>
            </a:r>
          </a:p>
          <a:p>
            <a:r>
              <a:rPr lang="en-US" sz="1500" b="1" dirty="0" smtClean="0"/>
              <a:t>	&lt;</a:t>
            </a:r>
            <a:r>
              <a:rPr lang="en-US" sz="1500" b="1" dirty="0"/>
              <a:t>p</a:t>
            </a:r>
            <a:r>
              <a:rPr lang="en-US" sz="1500" dirty="0"/>
              <a:t> style="</a:t>
            </a:r>
            <a:r>
              <a:rPr lang="en-US" sz="1500" dirty="0" err="1"/>
              <a:t>color:blue</a:t>
            </a:r>
            <a:r>
              <a:rPr lang="en-US" sz="1500" dirty="0"/>
              <a:t>"</a:t>
            </a:r>
            <a:r>
              <a:rPr lang="en-US" sz="1500" b="1" dirty="0"/>
              <a:t>&gt;</a:t>
            </a:r>
            <a:r>
              <a:rPr lang="en-US" sz="1500" dirty="0"/>
              <a:t>Hello CSS</a:t>
            </a:r>
            <a:r>
              <a:rPr lang="en-US" sz="1500" b="1" dirty="0"/>
              <a:t>&lt;/p</a:t>
            </a:r>
            <a:r>
              <a:rPr lang="en-US" sz="1500" b="1" dirty="0" smtClean="0"/>
              <a:t>&gt;</a:t>
            </a:r>
          </a:p>
          <a:p>
            <a:r>
              <a:rPr lang="en-US" sz="1600" dirty="0"/>
              <a:t>  </a:t>
            </a:r>
            <a:endParaRPr lang="en-US" sz="1600" dirty="0" smtClean="0"/>
          </a:p>
          <a:p>
            <a:r>
              <a:rPr lang="en-US" sz="1600" b="1" u="sng" dirty="0" smtClean="0"/>
              <a:t>Internal </a:t>
            </a:r>
            <a:r>
              <a:rPr lang="en-US" sz="1600" b="1" u="sng" dirty="0"/>
              <a:t>CSS</a:t>
            </a:r>
          </a:p>
          <a:p>
            <a:r>
              <a:rPr lang="en-US" sz="1500" dirty="0"/>
              <a:t>Internal CSS is used to apply CSS on a single document or page. It can affect all the elements of the page. It is written inside the style tag within head section of html.</a:t>
            </a:r>
          </a:p>
          <a:p>
            <a:r>
              <a:rPr lang="en-US" sz="1500" dirty="0"/>
              <a:t>For example:</a:t>
            </a:r>
          </a:p>
          <a:p>
            <a:r>
              <a:rPr lang="en-US" sz="1500" b="1" dirty="0"/>
              <a:t>&lt;style&gt;</a:t>
            </a:r>
            <a:r>
              <a:rPr lang="en-US" sz="1500" dirty="0"/>
              <a:t>  </a:t>
            </a:r>
          </a:p>
          <a:p>
            <a:r>
              <a:rPr lang="en-US" sz="1500" dirty="0"/>
              <a:t>p{</a:t>
            </a:r>
            <a:r>
              <a:rPr lang="en-US" sz="1500" dirty="0" err="1"/>
              <a:t>color:blue</a:t>
            </a:r>
            <a:r>
              <a:rPr lang="en-US" sz="1500" dirty="0"/>
              <a:t>}  </a:t>
            </a:r>
          </a:p>
          <a:p>
            <a:r>
              <a:rPr lang="en-US" sz="1500" b="1" dirty="0"/>
              <a:t>&lt;/style&gt;</a:t>
            </a:r>
            <a:r>
              <a:rPr lang="en-US" sz="1500" dirty="0"/>
              <a:t>  </a:t>
            </a:r>
            <a:endParaRPr lang="en-US" sz="1600" dirty="0"/>
          </a:p>
        </p:txBody>
      </p:sp>
    </p:spTree>
    <p:extLst>
      <p:ext uri="{BB962C8B-B14F-4D97-AF65-F5344CB8AC3E}">
        <p14:creationId xmlns:p14="http://schemas.microsoft.com/office/powerpoint/2010/main" val="168452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Implementation</a:t>
            </a:r>
            <a:endParaRPr sz="3300" b="1" dirty="0"/>
          </a:p>
        </p:txBody>
      </p:sp>
      <p:sp>
        <p:nvSpPr>
          <p:cNvPr id="2" name="Rectangle 1"/>
          <p:cNvSpPr/>
          <p:nvPr/>
        </p:nvSpPr>
        <p:spPr>
          <a:xfrm>
            <a:off x="363894" y="830424"/>
            <a:ext cx="8257592" cy="2523768"/>
          </a:xfrm>
          <a:prstGeom prst="rect">
            <a:avLst/>
          </a:prstGeom>
        </p:spPr>
        <p:txBody>
          <a:bodyPr wrap="square">
            <a:spAutoFit/>
          </a:bodyPr>
          <a:lstStyle/>
          <a:p>
            <a:r>
              <a:rPr lang="en-US" sz="1600" b="1" u="sng" dirty="0" smtClean="0"/>
              <a:t>External </a:t>
            </a:r>
            <a:r>
              <a:rPr lang="en-US" sz="1600" b="1" u="sng" dirty="0"/>
              <a:t>CSS</a:t>
            </a:r>
          </a:p>
          <a:p>
            <a:r>
              <a:rPr lang="en-US" dirty="0"/>
              <a:t>External CSS is used to apply CSS on multiple pages or all pages. Here, we write all the CSS code in a </a:t>
            </a:r>
            <a:r>
              <a:rPr lang="en-US" dirty="0" err="1"/>
              <a:t>css</a:t>
            </a:r>
            <a:r>
              <a:rPr lang="en-US" dirty="0"/>
              <a:t> file. Its extension must be .</a:t>
            </a:r>
            <a:r>
              <a:rPr lang="en-US" dirty="0" err="1"/>
              <a:t>css</a:t>
            </a:r>
            <a:r>
              <a:rPr lang="en-US" dirty="0"/>
              <a:t> for example style.css</a:t>
            </a:r>
            <a:r>
              <a:rPr lang="en-US" dirty="0" smtClean="0"/>
              <a:t>.</a:t>
            </a:r>
          </a:p>
          <a:p>
            <a:endParaRPr lang="en-US" dirty="0"/>
          </a:p>
          <a:p>
            <a:r>
              <a:rPr lang="en-US" dirty="0"/>
              <a:t>For example:</a:t>
            </a:r>
          </a:p>
          <a:p>
            <a:r>
              <a:rPr lang="en-US" dirty="0"/>
              <a:t>p{</a:t>
            </a:r>
            <a:r>
              <a:rPr lang="en-US" dirty="0" err="1"/>
              <a:t>color:blue</a:t>
            </a:r>
            <a:r>
              <a:rPr lang="en-US" dirty="0"/>
              <a:t>}  </a:t>
            </a:r>
            <a:endParaRPr lang="en-US" dirty="0" smtClean="0"/>
          </a:p>
          <a:p>
            <a:endParaRPr lang="en-US" dirty="0"/>
          </a:p>
          <a:p>
            <a:r>
              <a:rPr lang="en-US" dirty="0"/>
              <a:t>You need to link this style.css file to your html pages like this</a:t>
            </a:r>
            <a:r>
              <a:rPr lang="en-US" dirty="0" smtClean="0"/>
              <a:t>:</a:t>
            </a:r>
          </a:p>
          <a:p>
            <a:endParaRPr lang="en-US" dirty="0"/>
          </a:p>
          <a:p>
            <a:endParaRPr lang="en-US" dirty="0"/>
          </a:p>
          <a:p>
            <a:r>
              <a:rPr lang="en-US" sz="1600" b="1" dirty="0" smtClean="0"/>
              <a:t>	    &lt;</a:t>
            </a:r>
            <a:r>
              <a:rPr lang="en-US" sz="1600" b="1" dirty="0"/>
              <a:t>link </a:t>
            </a:r>
            <a:r>
              <a:rPr lang="en-US" sz="1600" b="1" dirty="0" err="1"/>
              <a:t>rel</a:t>
            </a:r>
            <a:r>
              <a:rPr lang="en-US" sz="1600" b="1" dirty="0"/>
              <a:t>="</a:t>
            </a:r>
            <a:r>
              <a:rPr lang="en-US" sz="1600" b="1" dirty="0" err="1"/>
              <a:t>stylesheet</a:t>
            </a:r>
            <a:r>
              <a:rPr lang="en-US" sz="1600" b="1" dirty="0"/>
              <a:t>" type="text/</a:t>
            </a:r>
            <a:r>
              <a:rPr lang="en-US" sz="1600" b="1" dirty="0" err="1"/>
              <a:t>css</a:t>
            </a:r>
            <a:r>
              <a:rPr lang="en-US" sz="1600" b="1" dirty="0"/>
              <a:t>" </a:t>
            </a:r>
            <a:r>
              <a:rPr lang="en-US" sz="1600" b="1" dirty="0" err="1"/>
              <a:t>href</a:t>
            </a:r>
            <a:r>
              <a:rPr lang="en-US" sz="1600" b="1" dirty="0"/>
              <a:t>="style.css"&gt; </a:t>
            </a:r>
            <a:r>
              <a:rPr lang="en-US" dirty="0"/>
              <a:t> </a:t>
            </a:r>
          </a:p>
        </p:txBody>
      </p:sp>
    </p:spTree>
    <p:extLst>
      <p:ext uri="{BB962C8B-B14F-4D97-AF65-F5344CB8AC3E}">
        <p14:creationId xmlns:p14="http://schemas.microsoft.com/office/powerpoint/2010/main" val="1907649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830424"/>
            <a:ext cx="8257592" cy="2800767"/>
          </a:xfrm>
          <a:prstGeom prst="rect">
            <a:avLst/>
          </a:prstGeom>
        </p:spPr>
        <p:txBody>
          <a:bodyPr wrap="square">
            <a:spAutoFit/>
          </a:bodyPr>
          <a:lstStyle/>
          <a:p>
            <a:pPr algn="just"/>
            <a:r>
              <a:rPr lang="en-US" sz="1600" b="1" dirty="0"/>
              <a:t>CSS selectors</a:t>
            </a:r>
            <a:r>
              <a:rPr lang="en-US" sz="1600" dirty="0"/>
              <a:t> are used </a:t>
            </a:r>
            <a:r>
              <a:rPr lang="en-US" sz="1600" i="1" dirty="0"/>
              <a:t>to select the content you want to style</a:t>
            </a:r>
            <a:r>
              <a:rPr lang="en-US" sz="1600" dirty="0"/>
              <a:t>. Selectors are the part of CSS rule set. CSS selectors select HTML elements according to its id, class, type, attribute etc</a:t>
            </a:r>
            <a:r>
              <a:rPr lang="en-US" sz="1600" dirty="0" smtClean="0"/>
              <a:t>.</a:t>
            </a:r>
          </a:p>
          <a:p>
            <a:pPr algn="just"/>
            <a:endParaRPr lang="en-US" sz="1600" dirty="0"/>
          </a:p>
          <a:p>
            <a:r>
              <a:rPr lang="en-US" sz="1600" dirty="0"/>
              <a:t>There are several different types of selectors in CSS</a:t>
            </a:r>
            <a:r>
              <a:rPr lang="en-US" sz="1600" dirty="0" smtClean="0"/>
              <a:t>.</a:t>
            </a:r>
          </a:p>
          <a:p>
            <a:endParaRPr lang="en-US" sz="1600" dirty="0"/>
          </a:p>
          <a:p>
            <a:pPr marL="285750" indent="-285750">
              <a:buFont typeface="Wingdings" pitchFamily="2" charset="2"/>
              <a:buChar char="v"/>
            </a:pPr>
            <a:r>
              <a:rPr lang="en-US" sz="1600" dirty="0"/>
              <a:t>CSS Element Selector</a:t>
            </a:r>
          </a:p>
          <a:p>
            <a:pPr marL="285750" indent="-285750">
              <a:buFont typeface="Wingdings" pitchFamily="2" charset="2"/>
              <a:buChar char="v"/>
            </a:pPr>
            <a:r>
              <a:rPr lang="en-US" sz="1600" dirty="0"/>
              <a:t>CSS Id Selector</a:t>
            </a:r>
          </a:p>
          <a:p>
            <a:pPr marL="285750" indent="-285750">
              <a:buFont typeface="Wingdings" pitchFamily="2" charset="2"/>
              <a:buChar char="v"/>
            </a:pPr>
            <a:r>
              <a:rPr lang="en-US" sz="1600" dirty="0"/>
              <a:t>CSS Class Selector</a:t>
            </a:r>
          </a:p>
          <a:p>
            <a:pPr marL="285750" indent="-285750">
              <a:buFont typeface="Wingdings" pitchFamily="2" charset="2"/>
              <a:buChar char="v"/>
            </a:pPr>
            <a:r>
              <a:rPr lang="en-US" sz="1600" dirty="0"/>
              <a:t>CSS Universal Selector</a:t>
            </a:r>
          </a:p>
          <a:p>
            <a:pPr marL="285750" indent="-285750">
              <a:buFont typeface="Wingdings" pitchFamily="2" charset="2"/>
              <a:buChar char="v"/>
            </a:pPr>
            <a:r>
              <a:rPr lang="en-US" sz="1600" dirty="0"/>
              <a:t>CSS Group Selector</a:t>
            </a:r>
          </a:p>
        </p:txBody>
      </p:sp>
    </p:spTree>
    <p:extLst>
      <p:ext uri="{BB962C8B-B14F-4D97-AF65-F5344CB8AC3E}">
        <p14:creationId xmlns:p14="http://schemas.microsoft.com/office/powerpoint/2010/main" val="406127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1301</Words>
  <Application>Microsoft Office PowerPoint</Application>
  <PresentationFormat>On-screen Show (16:9)</PresentationFormat>
  <Paragraphs>497</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Roboto</vt:lpstr>
      <vt:lpstr>Wingdings</vt:lpstr>
      <vt:lpstr>Geometric</vt:lpstr>
      <vt:lpstr>CASCADING STYLE SHEET [CSS] Version 3</vt:lpstr>
      <vt:lpstr>CSS DEVELOPMENT ENVIRONMENT</vt:lpstr>
      <vt:lpstr>CSS  ARCHITECTURE</vt:lpstr>
      <vt:lpstr>CSS  ARCHITECTURE [Methodologies]</vt:lpstr>
      <vt:lpstr>CSS  ARCHITECTURE [Methodologies]</vt:lpstr>
      <vt:lpstr>CSS  SYNTAX</vt:lpstr>
      <vt:lpstr>CSS  Implementation</vt:lpstr>
      <vt:lpstr>CSS  Implementation</vt:lpstr>
      <vt:lpstr>CSS  Selector</vt:lpstr>
      <vt:lpstr>CSS  Selector</vt:lpstr>
      <vt:lpstr>CSS  Selector</vt:lpstr>
      <vt:lpstr>CSS  Selector</vt:lpstr>
      <vt:lpstr>CSS  Selector</vt:lpstr>
      <vt:lpstr>CSS  Selector</vt:lpstr>
      <vt:lpstr>CSS  Background</vt:lpstr>
      <vt:lpstr>CSS  Background</vt:lpstr>
      <vt:lpstr>CSS  Background</vt:lpstr>
      <vt:lpstr>CSS  Background</vt:lpstr>
      <vt:lpstr>CSS  Color</vt:lpstr>
      <vt:lpstr>CSS  Border</vt:lpstr>
      <vt:lpstr>CSS  Border</vt:lpstr>
      <vt:lpstr>CSS  Border</vt:lpstr>
      <vt:lpstr>CSS  Border</vt:lpstr>
      <vt:lpstr>CSS  Margin</vt:lpstr>
      <vt:lpstr>CSS  Margin</vt:lpstr>
      <vt:lpstr>CSS  Padding</vt:lpstr>
      <vt:lpstr>CSS  Padding</vt:lpstr>
      <vt:lpstr>CSS  Text</vt:lpstr>
      <vt:lpstr>CSS  Text</vt:lpstr>
      <vt:lpstr>CSS  Text</vt:lpstr>
      <vt:lpstr>CSS  Font</vt:lpstr>
      <vt:lpstr>CSS  BoxModel</vt:lpstr>
      <vt:lpstr>CSS  Flex Layout Model</vt:lpstr>
      <vt:lpstr>CSS  Flex Layout Model</vt:lpstr>
      <vt:lpstr>CSS  Flex Layout Model</vt:lpstr>
      <vt:lpstr>CSS  Flex Layout Model</vt:lpstr>
      <vt:lpstr>CSS  Flex Layout Model</vt:lpstr>
      <vt:lpstr>CSS  Flex Layout Model</vt:lpstr>
      <vt:lpstr>CSS  Flex Layout Model</vt:lpstr>
      <vt:lpstr>CSS  Flex Layout Model</vt:lpstr>
      <vt:lpstr>CSS  Flex Layout Model</vt:lpstr>
      <vt:lpstr>CSS  Flex Layout Model</vt:lpstr>
      <vt:lpstr>HTML [HYPER TEXT MARKUP LANGUAGE]</vt:lpstr>
      <vt:lpstr>CSS 3 [CASECADING STYLE SHEET]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35</cp:revision>
  <dcterms:modified xsi:type="dcterms:W3CDTF">2024-06-21T11:42:45Z</dcterms:modified>
</cp:coreProperties>
</file>