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9" r:id="rId4"/>
    <p:sldId id="265" r:id="rId5"/>
    <p:sldId id="266" r:id="rId6"/>
    <p:sldId id="304" r:id="rId7"/>
    <p:sldId id="316" r:id="rId8"/>
    <p:sldId id="317" r:id="rId9"/>
    <p:sldId id="267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8" r:id="rId20"/>
    <p:sldId id="319" r:id="rId21"/>
    <p:sldId id="320" r:id="rId22"/>
    <p:sldId id="321" r:id="rId23"/>
    <p:sldId id="322" r:id="rId24"/>
    <p:sldId id="323" r:id="rId25"/>
    <p:sldId id="261" r:id="rId26"/>
    <p:sldId id="262" r:id="rId27"/>
    <p:sldId id="315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8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83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52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589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16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98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17456bd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17456bd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e3c2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e3c2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17456bd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17456bd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JAVA SCRIPT </a:t>
            </a:r>
            <a:br>
              <a:rPr lang="en-US" sz="3280" b="1" dirty="0" smtClean="0"/>
            </a:br>
            <a:r>
              <a:rPr lang="en-US" sz="3280" b="1" dirty="0" smtClean="0"/>
              <a:t>Yearly Edition Version:  2024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JavaScript provides different </a:t>
            </a:r>
            <a:r>
              <a:rPr lang="en-US" sz="1600" b="1" dirty="0"/>
              <a:t>data types</a:t>
            </a:r>
            <a:r>
              <a:rPr lang="en-US" sz="1600" dirty="0"/>
              <a:t> to hold different types of values. There are two types of data types in JavaScript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Primitive </a:t>
            </a:r>
            <a:r>
              <a:rPr lang="en-US" sz="1600" dirty="0"/>
              <a:t>data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Non-primitive (reference) data type</a:t>
            </a:r>
          </a:p>
          <a:p>
            <a:endParaRPr lang="en-US" sz="1600" dirty="0"/>
          </a:p>
          <a:p>
            <a:r>
              <a:rPr lang="en-US" b="1" u="sng" dirty="0"/>
              <a:t>JavaScript primitive data </a:t>
            </a:r>
            <a:r>
              <a:rPr lang="en-US" b="1" u="sng" dirty="0" smtClean="0"/>
              <a:t>types</a:t>
            </a:r>
          </a:p>
          <a:p>
            <a:endParaRPr lang="en-US" b="1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17414"/>
              </p:ext>
            </p:extLst>
          </p:nvPr>
        </p:nvGraphicFramePr>
        <p:xfrm>
          <a:off x="1278351" y="2127378"/>
          <a:ext cx="5906220" cy="2697480"/>
        </p:xfrm>
        <a:graphic>
          <a:graphicData uri="http://schemas.openxmlformats.org/drawingml/2006/table">
            <a:tbl>
              <a:tblPr/>
              <a:tblGrid>
                <a:gridCol w="29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7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sequence of characters e.g. "hello"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numeric values e.g. 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boolean value either false or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undefined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null i.e. no value at all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r>
              <a:rPr lang="en-US" b="1" u="sng" dirty="0"/>
              <a:t>JavaScript non-primitive data types</a:t>
            </a:r>
          </a:p>
          <a:p>
            <a:endParaRPr lang="en-US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815"/>
              </p:ext>
            </p:extLst>
          </p:nvPr>
        </p:nvGraphicFramePr>
        <p:xfrm>
          <a:off x="942449" y="1724690"/>
          <a:ext cx="7016506" cy="1752600"/>
        </p:xfrm>
        <a:graphic>
          <a:graphicData uri="http://schemas.openxmlformats.org/drawingml/2006/table">
            <a:tbl>
              <a:tblPr/>
              <a:tblGrid>
                <a:gridCol w="350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instance through which we can access members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group of similar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RegExp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regular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Arithmetic 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Comparison (Relational) </a:t>
            </a:r>
            <a:r>
              <a:rPr lang="en-US" sz="1800" dirty="0" smtClean="0"/>
              <a:t>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Bitwise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Special </a:t>
            </a:r>
            <a:r>
              <a:rPr lang="en-US" sz="1800" dirty="0" smtClean="0"/>
              <a:t>Operators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291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Arithmetic </a:t>
            </a:r>
            <a:r>
              <a:rPr lang="en-US" sz="1600" b="1" u="sng" dirty="0" smtClean="0"/>
              <a:t>Operators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78159"/>
              </p:ext>
            </p:extLst>
          </p:nvPr>
        </p:nvGraphicFramePr>
        <p:xfrm>
          <a:off x="321600" y="1153681"/>
          <a:ext cx="8146704" cy="3002280"/>
        </p:xfrm>
        <a:graphic>
          <a:graphicData uri="http://schemas.openxmlformats.org/drawingml/2006/table">
            <a:tbl>
              <a:tblPr/>
              <a:tblGrid>
                <a:gridCol w="271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10+20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20-10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10*20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20/10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(Remainder)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20%10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a++; Now a = 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a--; Now a = 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Comparison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508"/>
              </p:ext>
            </p:extLst>
          </p:nvPr>
        </p:nvGraphicFramePr>
        <p:xfrm>
          <a:off x="396605" y="1165000"/>
          <a:ext cx="7758351" cy="3341683"/>
        </p:xfrm>
        <a:graphic>
          <a:graphicData uri="http://schemas.openxmlformats.org/drawingml/2006/table">
            <a:tbl>
              <a:tblPr/>
              <a:tblGrid>
                <a:gridCol w="258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Identical (equal and of same type)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10!=20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Identical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20!==20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20&gt;=10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20&lt;=10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Bitwise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49883"/>
              </p:ext>
            </p:extLst>
          </p:nvPr>
        </p:nvGraphicFramePr>
        <p:xfrm>
          <a:off x="419935" y="1245096"/>
          <a:ext cx="7809666" cy="3213833"/>
        </p:xfrm>
        <a:graphic>
          <a:graphicData uri="http://schemas.openxmlformats.org/drawingml/2006/table">
            <a:tbl>
              <a:tblPr/>
              <a:tblGrid>
                <a:gridCol w="260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8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^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(~10) = -10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(10&lt;&lt;2) = 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31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 with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Logical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39772"/>
              </p:ext>
            </p:extLst>
          </p:nvPr>
        </p:nvGraphicFramePr>
        <p:xfrm>
          <a:off x="1063747" y="1528747"/>
          <a:ext cx="7016505" cy="1752600"/>
        </p:xfrm>
        <a:graphic>
          <a:graphicData uri="http://schemas.openxmlformats.org/drawingml/2006/table">
            <a:tbl>
              <a:tblPr/>
              <a:tblGrid>
                <a:gridCol w="233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!(10==20)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Assignment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59195"/>
              </p:ext>
            </p:extLst>
          </p:nvPr>
        </p:nvGraphicFramePr>
        <p:xfrm>
          <a:off x="597216" y="1287623"/>
          <a:ext cx="7902972" cy="3267284"/>
        </p:xfrm>
        <a:graphic>
          <a:graphicData uri="http://schemas.openxmlformats.org/drawingml/2006/table">
            <a:tbl>
              <a:tblPr/>
              <a:tblGrid>
                <a:gridCol w="263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10+10 =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a+=20; Now a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a=20; a-=10; Now a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Multiply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a*=20; Now a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a/=2; Now a = 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a%=2; Now a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Special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1501"/>
              </p:ext>
            </p:extLst>
          </p:nvPr>
        </p:nvGraphicFramePr>
        <p:xfrm>
          <a:off x="866493" y="1209670"/>
          <a:ext cx="7008545" cy="3524870"/>
        </p:xfrm>
        <a:graphic>
          <a:graphicData uri="http://schemas.openxmlformats.org/drawingml/2006/table">
            <a:tbl>
              <a:tblPr/>
              <a:tblGrid>
                <a:gridCol w="266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(?:)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Conditional Operator returns value based on the condition. It is like if-else.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 Operator allows multiple expressions to be evaluated as single statement.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 Operator deletes a property from the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Operator checks if object has the given property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instanceof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the object is an instance of given type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instance (object)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the type of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discards the expression's return value.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what is returned in a generator by the generator's iterator.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</a:t>
            </a:r>
            <a:r>
              <a:rPr lang="en" sz="3300" b="1" dirty="0" smtClean="0"/>
              <a:t>CONDITIONAL STATEMENTS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Conditional </a:t>
            </a:r>
            <a:r>
              <a:rPr lang="en-US" sz="1600" b="1" u="sng" dirty="0" smtClean="0"/>
              <a:t>Statements</a:t>
            </a:r>
          </a:p>
          <a:p>
            <a:endParaRPr lang="en-US" sz="1600" b="1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5400" y="1201855"/>
            <a:ext cx="847603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JavaScript we have the following conditional statements: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specify a block of code to be executed, if a specified condition is true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specify a block of code to be executed, if the same condition is false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specify a new condition to test, if the first condition is false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specify many alternative blocks of code to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3200" dirty="0" smtClean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JS 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</a:t>
            </a:r>
            <a:r>
              <a:rPr lang="en" sz="3300" b="1" dirty="0" smtClean="0"/>
              <a:t>CONDITIONAL STATEMENTS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41875"/>
            <a:ext cx="8500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The if </a:t>
            </a:r>
            <a:r>
              <a:rPr lang="en-US" b="1" u="sng" dirty="0" smtClean="0"/>
              <a:t>Statement</a:t>
            </a:r>
            <a:endParaRPr lang="en-US" sz="16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321600" y="899400"/>
            <a:ext cx="85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 (</a:t>
            </a:r>
            <a:r>
              <a:rPr lang="en-US" sz="1200" i="1" dirty="0">
                <a:latin typeface="Consolas" panose="020B0609020204030204" pitchFamily="49" charset="0"/>
              </a:rPr>
              <a:t>condition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600" y="1558886"/>
            <a:ext cx="1915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+mj-lt"/>
              </a:rPr>
              <a:t>The else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00" y="1889296"/>
            <a:ext cx="615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 (</a:t>
            </a:r>
            <a:r>
              <a:rPr lang="en-US" sz="1200" i="1" dirty="0">
                <a:latin typeface="Consolas" panose="020B0609020204030204" pitchFamily="49" charset="0"/>
              </a:rPr>
              <a:t>condition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</a:rPr>
              <a:t> 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 is false</a:t>
            </a:r>
            <a:b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0825" y="2902778"/>
            <a:ext cx="2373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+mj-lt"/>
              </a:rPr>
              <a:t>The </a:t>
            </a:r>
            <a:r>
              <a:rPr lang="en-US" b="1" u="sng" dirty="0" smtClean="0">
                <a:latin typeface="+mj-lt"/>
              </a:rPr>
              <a:t>else if  </a:t>
            </a:r>
            <a:r>
              <a:rPr lang="en-US" b="1" u="sng" dirty="0">
                <a:latin typeface="+mj-lt"/>
              </a:rPr>
              <a:t>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725" y="3202140"/>
            <a:ext cx="67333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 (</a:t>
            </a:r>
            <a:r>
              <a:rPr lang="en-US" sz="1200" i="1" dirty="0">
                <a:latin typeface="Consolas" panose="020B0609020204030204" pitchFamily="49" charset="0"/>
              </a:rPr>
              <a:t>condition1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condition1 is true</a:t>
            </a:r>
            <a:b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 (</a:t>
            </a:r>
            <a:r>
              <a:rPr lang="en-US" sz="1200" i="1" dirty="0">
                <a:latin typeface="Consolas" panose="020B0609020204030204" pitchFamily="49" charset="0"/>
              </a:rPr>
              <a:t>condition2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condition1 is false and condition2 is true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</a:rPr>
              <a:t> 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lang="en-US" sz="1200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37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</a:t>
            </a:r>
            <a:r>
              <a:rPr lang="en" sz="3300" b="1" dirty="0" smtClean="0"/>
              <a:t>CONDITIONAL STATEMENTS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70476"/>
            <a:ext cx="8500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u="sng" dirty="0"/>
              <a:t>The </a:t>
            </a:r>
            <a:r>
              <a:rPr lang="en-US" b="1" u="sng" dirty="0" smtClean="0"/>
              <a:t>Switch Statement</a:t>
            </a:r>
            <a:endParaRPr lang="en-US" sz="1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21599" y="1170555"/>
            <a:ext cx="78595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expression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i="1" dirty="0"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 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</a:t>
            </a:r>
            <a:r>
              <a:rPr lang="en" sz="3300" b="1" dirty="0" smtClean="0"/>
              <a:t>LOOPS</a:t>
            </a:r>
            <a:endParaRPr sz="33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528" y="611450"/>
            <a:ext cx="8222672" cy="33278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Different Kinds of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supports different kinds of loops: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loops through a block of code a number of times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for/in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loops through the properties of an object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for/of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loops through the values of an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loops through a block of code while a specified condition is true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do/while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also loops through a block of code while a specified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</a:t>
            </a:r>
            <a:r>
              <a:rPr lang="en" sz="3300" b="1" dirty="0" smtClean="0"/>
              <a:t>LOOPS</a:t>
            </a:r>
            <a:endParaRPr sz="33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746" y="705646"/>
            <a:ext cx="8222672" cy="465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The</a:t>
            </a:r>
            <a:r>
              <a:rPr kumimoji="0" lang="en-US" altLang="en-US" sz="2400" b="1" i="0" u="sng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 For Loop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836" y="1141638"/>
            <a:ext cx="827809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creates a loop with 3 optional expressions: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 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 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8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</a:t>
            </a:r>
            <a:r>
              <a:rPr lang="en" sz="3300" b="1" dirty="0" smtClean="0"/>
              <a:t>LOOPS</a:t>
            </a:r>
            <a:endParaRPr sz="33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746" y="705646"/>
            <a:ext cx="8222672" cy="465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The</a:t>
            </a:r>
            <a:r>
              <a:rPr kumimoji="0" lang="en-US" altLang="en-US" sz="2400" b="1" i="0" u="sng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 While </a:t>
            </a:r>
            <a:r>
              <a:rPr kumimoji="0" lang="en-US" altLang="en-US" sz="2400" b="1" i="0" u="sng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Loop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836" y="1141638"/>
            <a:ext cx="827809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creates a loop with 3 optional expressions: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 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 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(every time) after the code block has been executed.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78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HTML [HYPER TEXT MARKUP LANGUAGE]</a:t>
            </a:r>
            <a:endParaRPr sz="33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349425" y="964400"/>
            <a:ext cx="86238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Introduction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Basics Tags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Paragraph / Headings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Images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Lists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Forms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Tables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Div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Block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Inline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CSS 3 [CASECADING STYLE SHEET]</a:t>
            </a:r>
            <a:endParaRPr sz="3300"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349425" y="964400"/>
            <a:ext cx="86238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Colors / Backgrounds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Borders / Margins / Padding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Text / Fonts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Shadow / Positions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Links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Gridbox / Flexbox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Forms / Buttons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Responsiveness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Pseudo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JAVA SCRIPT</a:t>
            </a:r>
            <a:endParaRPr sz="3300"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349425" y="964400"/>
            <a:ext cx="8623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Variables and Data Types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Operators / Conditional Logics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Arrays, Objects &amp; Loops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Arrow Functions, LET &amp; CONST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Strings and Array Methods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JavaScript with Promises and Async Wait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Calling API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Parsing and Working with JSON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Portfolio Development Libraries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9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2600" dirty="0"/>
              <a:t>JavaScript is a </a:t>
            </a:r>
            <a:r>
              <a:rPr lang="en-US" sz="2600" b="1" dirty="0"/>
              <a:t>programming language used for creating dynamic content on websites</a:t>
            </a:r>
            <a:r>
              <a:rPr lang="en-US" sz="2600" dirty="0"/>
              <a:t>. It is a </a:t>
            </a:r>
            <a:r>
              <a:rPr lang="en-US" sz="2600" b="1" dirty="0"/>
              <a:t>lightweight</a:t>
            </a:r>
            <a:r>
              <a:rPr lang="en-US" sz="2600" dirty="0"/>
              <a:t>, </a:t>
            </a:r>
            <a:r>
              <a:rPr lang="en-US" sz="2600" b="1" dirty="0"/>
              <a:t>cross-platform</a:t>
            </a:r>
            <a:r>
              <a:rPr lang="en-US" sz="2600" dirty="0"/>
              <a:t> and </a:t>
            </a:r>
            <a:r>
              <a:rPr lang="en-US" sz="2600" b="1" dirty="0"/>
              <a:t>single-threaded</a:t>
            </a:r>
            <a:r>
              <a:rPr lang="en-US" sz="2600" dirty="0"/>
              <a:t> programming language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/>
              <a:t> </a:t>
            </a:r>
          </a:p>
          <a:p>
            <a:pPr lvl="0" algn="just"/>
            <a:r>
              <a:rPr lang="en-US" sz="2600" dirty="0"/>
              <a:t>JavaScript is an </a:t>
            </a:r>
            <a:r>
              <a:rPr lang="en-US" sz="2600" b="1" dirty="0"/>
              <a:t>interpreted </a:t>
            </a:r>
            <a:r>
              <a:rPr lang="en-US" sz="2600" dirty="0"/>
              <a:t>language that executes code line by line providing more flexibility. It is a commonly used programming language to</a:t>
            </a:r>
            <a:r>
              <a:rPr lang="en-US" sz="2600" b="1" dirty="0"/>
              <a:t> create dynamic and interactive elements in web applications</a:t>
            </a:r>
            <a:r>
              <a:rPr lang="en-US" sz="2600" dirty="0"/>
              <a:t>.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APPLICATIONS OF 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11409"/>
            <a:ext cx="8500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dirty="0"/>
              <a:t>JavaScript is used to create interactive websites. It is mainly used for: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Client-side validation,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Dynamic drop-down menus,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date and time,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pop-up windows and dialog boxes (like an alert dialog box, confirm dialog box and prompt dialog box),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clocks etc.</a:t>
            </a:r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46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1" u="sng" dirty="0"/>
              <a:t>Between the body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dirty="0"/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alert("Hello </a:t>
            </a:r>
            <a:r>
              <a:rPr lang="en-US" dirty="0" err="1"/>
              <a:t>Javatpoint</a:t>
            </a:r>
            <a:r>
              <a:rPr lang="en-US" dirty="0"/>
              <a:t>");  </a:t>
            </a:r>
          </a:p>
          <a:p>
            <a:r>
              <a:rPr lang="en-US" b="1" dirty="0"/>
              <a:t>&lt;/script&gt;</a:t>
            </a:r>
            <a:r>
              <a:rPr lang="en-US" sz="1600" dirty="0"/>
              <a:t>  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u="sng" dirty="0"/>
              <a:t>Between the head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b="1" u="sng" dirty="0"/>
          </a:p>
          <a:p>
            <a:r>
              <a:rPr lang="en-US" sz="1000" b="1" dirty="0"/>
              <a:t>&lt;html&gt;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&lt;script</a:t>
            </a:r>
            <a:r>
              <a:rPr lang="en-US" sz="1000" dirty="0"/>
              <a:t> type="text/</a:t>
            </a:r>
            <a:r>
              <a:rPr lang="en-US" sz="1000" dirty="0" err="1"/>
              <a:t>javascript</a:t>
            </a:r>
            <a:r>
              <a:rPr lang="en-US" sz="1000" dirty="0"/>
              <a:t>"</a:t>
            </a:r>
            <a:r>
              <a:rPr lang="en-US" sz="1000" b="1" dirty="0"/>
              <a:t>&gt;</a:t>
            </a:r>
            <a:r>
              <a:rPr lang="en-US" sz="1000" dirty="0"/>
              <a:t>  </a:t>
            </a:r>
          </a:p>
          <a:p>
            <a:r>
              <a:rPr lang="en-US" sz="1000" dirty="0"/>
              <a:t>function </a:t>
            </a:r>
            <a:r>
              <a:rPr lang="en-US" sz="1000" dirty="0" err="1"/>
              <a:t>msg</a:t>
            </a:r>
            <a:r>
              <a:rPr lang="en-US" sz="1000" dirty="0"/>
              <a:t>(){  </a:t>
            </a:r>
          </a:p>
          <a:p>
            <a:r>
              <a:rPr lang="en-US" sz="1000" dirty="0"/>
              <a:t> alert("Hello </a:t>
            </a:r>
            <a:r>
              <a:rPr lang="en-US" sz="1000" dirty="0" err="1"/>
              <a:t>Javatpoint</a:t>
            </a:r>
            <a:r>
              <a:rPr lang="en-US" sz="1000" dirty="0"/>
              <a:t>");  </a:t>
            </a:r>
          </a:p>
          <a:p>
            <a:r>
              <a:rPr lang="en-US" sz="1000" dirty="0"/>
              <a:t>}  </a:t>
            </a:r>
          </a:p>
          <a:p>
            <a:r>
              <a:rPr lang="en-US" sz="1000" b="1" dirty="0"/>
              <a:t>&lt;/script&gt;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&lt;p&gt;</a:t>
            </a:r>
            <a:r>
              <a:rPr lang="en-US" sz="1000" dirty="0"/>
              <a:t>Welcome to JavaScript</a:t>
            </a:r>
            <a:r>
              <a:rPr lang="en-US" sz="1000" b="1" dirty="0"/>
              <a:t>&lt;/p&gt;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&lt;input</a:t>
            </a:r>
            <a:r>
              <a:rPr lang="en-US" sz="1000" dirty="0"/>
              <a:t> type="button" value="click" </a:t>
            </a:r>
            <a:r>
              <a:rPr lang="en-US" sz="1000" dirty="0" err="1"/>
              <a:t>onclick</a:t>
            </a:r>
            <a:r>
              <a:rPr lang="en-US" sz="1000" dirty="0"/>
              <a:t>="</a:t>
            </a:r>
            <a:r>
              <a:rPr lang="en-US" sz="1000" dirty="0" err="1"/>
              <a:t>msg</a:t>
            </a:r>
            <a:r>
              <a:rPr lang="en-US" sz="1000" dirty="0"/>
              <a:t>()"</a:t>
            </a:r>
            <a:r>
              <a:rPr lang="en-US" sz="1000" b="1" dirty="0"/>
              <a:t>/&gt;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&lt;/html&gt;</a:t>
            </a:r>
            <a:r>
              <a:rPr lang="en-US" sz="1000" dirty="0"/>
              <a:t>  </a:t>
            </a: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External JavaScript file</a:t>
            </a:r>
          </a:p>
          <a:p>
            <a:r>
              <a:rPr lang="en-US" sz="1200" b="1" dirty="0" smtClean="0"/>
              <a:t>message.js [File Name]</a:t>
            </a:r>
            <a:endParaRPr lang="en-US" sz="1200" dirty="0"/>
          </a:p>
          <a:p>
            <a:r>
              <a:rPr lang="en-US" sz="1200" dirty="0"/>
              <a:t>function </a:t>
            </a:r>
            <a:r>
              <a:rPr lang="en-US" sz="1200" dirty="0" err="1"/>
              <a:t>msg</a:t>
            </a:r>
            <a:r>
              <a:rPr lang="en-US" sz="1200" dirty="0" smtClean="0"/>
              <a:t>() {</a:t>
            </a:r>
            <a:r>
              <a:rPr lang="en-US" sz="1200" dirty="0"/>
              <a:t>  </a:t>
            </a:r>
          </a:p>
          <a:p>
            <a:r>
              <a:rPr lang="en-US" sz="1200" dirty="0"/>
              <a:t> alert("Hello </a:t>
            </a:r>
            <a:r>
              <a:rPr lang="en-US" sz="1200" dirty="0" err="1"/>
              <a:t>Javatpoint</a:t>
            </a:r>
            <a:r>
              <a:rPr lang="en-US" sz="1200" dirty="0"/>
              <a:t>");  </a:t>
            </a:r>
          </a:p>
          <a:p>
            <a:r>
              <a:rPr lang="en-US" sz="1200" dirty="0"/>
              <a:t>}  </a:t>
            </a:r>
          </a:p>
          <a:p>
            <a:pPr algn="just"/>
            <a:endParaRPr lang="en-US" sz="1600" dirty="0" smtClean="0"/>
          </a:p>
          <a:p>
            <a:r>
              <a:rPr lang="en-US" b="1" dirty="0" smtClean="0"/>
              <a:t>index.html [File Name]</a:t>
            </a:r>
          </a:p>
          <a:p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dirty="0" err="1"/>
              <a:t>src</a:t>
            </a:r>
            <a:r>
              <a:rPr lang="en-US" dirty="0"/>
              <a:t>="message.js"</a:t>
            </a:r>
            <a:r>
              <a:rPr lang="en-US" b="1" dirty="0"/>
              <a:t>&gt;&lt;/script&gt;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Welcome to JavaScript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value="click"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msg</a:t>
            </a:r>
            <a:r>
              <a:rPr lang="en-US" dirty="0"/>
              <a:t>()"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</a:t>
            </a:r>
            <a:r>
              <a:rPr lang="en-US" b="1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18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</a:t>
            </a:r>
            <a:r>
              <a:rPr lang="en-US" sz="1600" b="1" u="sng" dirty="0" err="1"/>
              <a:t>document.write</a:t>
            </a:r>
            <a:r>
              <a:rPr lang="en-US" sz="1600" b="1" u="sng" dirty="0"/>
              <a:t>()</a:t>
            </a:r>
          </a:p>
          <a:p>
            <a:r>
              <a:rPr lang="en-US" sz="1200" b="1" dirty="0"/>
              <a:t>&lt;script</a:t>
            </a:r>
            <a:r>
              <a:rPr lang="en-US" sz="1200" b="1" dirty="0" smtClean="0"/>
              <a:t>&gt; </a:t>
            </a:r>
            <a:r>
              <a:rPr lang="en-US" sz="1200" b="1" dirty="0" err="1"/>
              <a:t>document.write</a:t>
            </a:r>
            <a:r>
              <a:rPr lang="en-US" sz="1200" b="1" dirty="0"/>
              <a:t>("Hello World</a:t>
            </a:r>
            <a:r>
              <a:rPr lang="en-US" sz="1200" b="1" dirty="0" smtClean="0"/>
              <a:t>) &lt;/</a:t>
            </a:r>
            <a:r>
              <a:rPr lang="en-US" sz="1200" b="1" dirty="0"/>
              <a:t>script&gt;</a:t>
            </a:r>
            <a:endParaRPr lang="en-US" sz="1600" b="1" dirty="0" smtClean="0"/>
          </a:p>
          <a:p>
            <a:endParaRPr lang="en-US" b="1" dirty="0" smtClean="0"/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&lt;</a:t>
            </a:r>
            <a:r>
              <a:rPr lang="en-US" dirty="0"/>
              <a:t>script&gt; </a:t>
            </a:r>
            <a:r>
              <a:rPr lang="en-US" dirty="0" err="1"/>
              <a:t>document.write</a:t>
            </a:r>
            <a:r>
              <a:rPr lang="en-US" dirty="0"/>
              <a:t>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endParaRPr lang="en-US" sz="1600" dirty="0"/>
          </a:p>
          <a:p>
            <a:r>
              <a:rPr lang="en-US" sz="1600" b="1" u="sng" dirty="0"/>
              <a:t>Using alert() method</a:t>
            </a:r>
          </a:p>
          <a:p>
            <a:r>
              <a:rPr lang="en-US" dirty="0"/>
              <a:t>&lt;script&gt; alert("Hello World") 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alert("Hello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console.log()</a:t>
            </a:r>
          </a:p>
          <a:p>
            <a:r>
              <a:rPr lang="en-US" sz="1200" b="1" u="sng" dirty="0"/>
              <a:t>&lt;script&gt; Console.log("Hello World") &lt;/script</a:t>
            </a:r>
            <a:r>
              <a:rPr lang="en-US" sz="1200" b="1" u="sng" dirty="0" smtClean="0"/>
              <a:t>&gt;</a:t>
            </a:r>
          </a:p>
          <a:p>
            <a:endParaRPr lang="en-US" b="1" u="sng" dirty="0" smtClean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console.log("Hello World"); &lt;/script&gt;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&lt;p&gt; Please open the console before clicking "Edit &amp; Run" button 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  <a:p>
            <a:r>
              <a:rPr lang="en-US" sz="1600" b="1" u="sng" dirty="0"/>
              <a:t>Using </a:t>
            </a:r>
            <a:r>
              <a:rPr lang="en-US" sz="1600" b="1" u="sng" dirty="0" err="1" smtClean="0"/>
              <a:t>innerHTML</a:t>
            </a:r>
            <a:endParaRPr lang="en-US" sz="1600" b="1" u="sng" dirty="0" smtClean="0"/>
          </a:p>
          <a:p>
            <a:endParaRPr lang="en-US" sz="1600" b="1" u="sng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 &lt;title&gt;Using </a:t>
            </a:r>
            <a:r>
              <a:rPr lang="en-US" dirty="0" err="1"/>
              <a:t>innerHTML</a:t>
            </a:r>
            <a:r>
              <a:rPr lang="en-US" dirty="0"/>
              <a:t> property&lt;/title&gt; 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&lt;div id = "output"&gt; 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</a:t>
            </a:r>
            <a:r>
              <a:rPr lang="en-US" dirty="0" err="1"/>
              <a:t>document.getElementById</a:t>
            </a:r>
            <a:r>
              <a:rPr lang="en-US" dirty="0"/>
              <a:t>("output").</a:t>
            </a:r>
            <a:r>
              <a:rPr lang="en-US" dirty="0" err="1"/>
              <a:t>innerHTML</a:t>
            </a:r>
            <a:r>
              <a:rPr lang="en-US" dirty="0"/>
              <a:t> = "Hello World";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2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VARIABLES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JavaScript variable</a:t>
            </a:r>
            <a:r>
              <a:rPr lang="en-US" sz="1600" dirty="0"/>
              <a:t> is simply a name of storage location. There are two types of variables in JavaScript : local variable and global variable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There are some rules while declaring a JavaScript variable (also known as identifiers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Name must start with a letter (a to z or A to Z), underscore( _ ), or dollar( $ ) 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After first letter we can use digits (0 to 9), for example value1.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JavaScript variables are case sensitive, for example x and X are different variables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s-ES" b="1" dirty="0"/>
              <a:t>&lt;script&gt;</a:t>
            </a:r>
            <a:r>
              <a:rPr lang="es-ES" dirty="0"/>
              <a:t>  </a:t>
            </a:r>
          </a:p>
          <a:p>
            <a:r>
              <a:rPr lang="es-ES" dirty="0" err="1"/>
              <a:t>var</a:t>
            </a:r>
            <a:r>
              <a:rPr lang="es-ES" dirty="0"/>
              <a:t> x = 10;  </a:t>
            </a:r>
          </a:p>
          <a:p>
            <a:r>
              <a:rPr lang="es-ES" dirty="0" err="1"/>
              <a:t>var</a:t>
            </a:r>
            <a:r>
              <a:rPr lang="es-ES" dirty="0"/>
              <a:t> y = 20;  </a:t>
            </a:r>
          </a:p>
          <a:p>
            <a:r>
              <a:rPr lang="es-ES" dirty="0" err="1"/>
              <a:t>var</a:t>
            </a:r>
            <a:r>
              <a:rPr lang="es-ES" dirty="0"/>
              <a:t> z=</a:t>
            </a:r>
            <a:r>
              <a:rPr lang="es-ES" dirty="0" err="1"/>
              <a:t>x+y</a:t>
            </a:r>
            <a:r>
              <a:rPr lang="es-ES" dirty="0"/>
              <a:t>;  </a:t>
            </a:r>
          </a:p>
          <a:p>
            <a:r>
              <a:rPr lang="es-ES" dirty="0" err="1"/>
              <a:t>document.write</a:t>
            </a:r>
            <a:r>
              <a:rPr lang="es-ES" dirty="0"/>
              <a:t>(z);  </a:t>
            </a:r>
          </a:p>
          <a:p>
            <a:r>
              <a:rPr lang="es-ES" b="1" dirty="0"/>
              <a:t>&lt;/script&gt;</a:t>
            </a:r>
            <a:r>
              <a:rPr lang="es-ES" sz="1600" dirty="0"/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1132</Words>
  <Application>Microsoft Office PowerPoint</Application>
  <PresentationFormat>On-screen Show (16:9)</PresentationFormat>
  <Paragraphs>390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Roboto</vt:lpstr>
      <vt:lpstr>Segoe UI</vt:lpstr>
      <vt:lpstr>Verdana</vt:lpstr>
      <vt:lpstr>inter-regular</vt:lpstr>
      <vt:lpstr>Times New Roman</vt:lpstr>
      <vt:lpstr>Consolas</vt:lpstr>
      <vt:lpstr>Arial</vt:lpstr>
      <vt:lpstr>Wingdings</vt:lpstr>
      <vt:lpstr>Geometric</vt:lpstr>
      <vt:lpstr>JAVA SCRIPT  Yearly Edition Version:  2024</vt:lpstr>
      <vt:lpstr>CSS DEVELOPMENT ENVIRONMENT</vt:lpstr>
      <vt:lpstr>JAVA SCRIPT</vt:lpstr>
      <vt:lpstr>APPLICATIONS OF JAVA SCRIPT</vt:lpstr>
      <vt:lpstr>PLACE / USAGE OF JAVA SCRIPT CODE</vt:lpstr>
      <vt:lpstr>PLACE / USAGE OF JAVA SCRIPT CODE</vt:lpstr>
      <vt:lpstr>PLACE / USAGE OF JAVA SCRIPT CODE</vt:lpstr>
      <vt:lpstr>PLACE / USAGE OF JAVA SCRIPT CODE</vt:lpstr>
      <vt:lpstr>JAVA SCRIPT  VARIABLES</vt:lpstr>
      <vt:lpstr>JAVA SCRIPT  DATA TYPES</vt:lpstr>
      <vt:lpstr>JAVA SCRIPT  DATA TYPES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CONDITIONAL STATEMENTS</vt:lpstr>
      <vt:lpstr>JAVA SCRIPT  CONDITIONAL STATEMENTS</vt:lpstr>
      <vt:lpstr>JAVA SCRIPT  CONDITIONAL STATEMENTS</vt:lpstr>
      <vt:lpstr>JAVA SCRIPT LOOPS</vt:lpstr>
      <vt:lpstr>JAVA SCRIPT LOOPS</vt:lpstr>
      <vt:lpstr>JAVA SCRIPT LOOPS</vt:lpstr>
      <vt:lpstr>HTML [HYPER TEXT MARKUP LANGUAGE]</vt:lpstr>
      <vt:lpstr>CSS 3 [CASECADING STYLE SHEET]</vt:lpstr>
      <vt:lpstr>JAVA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56</cp:revision>
  <dcterms:modified xsi:type="dcterms:W3CDTF">2024-07-06T13:04:28Z</dcterms:modified>
</cp:coreProperties>
</file>